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396" r:id="rId3"/>
    <p:sldId id="335" r:id="rId4"/>
    <p:sldId id="940" r:id="rId5"/>
    <p:sldId id="958" r:id="rId6"/>
    <p:sldId id="941" r:id="rId7"/>
    <p:sldId id="959" r:id="rId8"/>
    <p:sldId id="915" r:id="rId9"/>
    <p:sldId id="942" r:id="rId10"/>
    <p:sldId id="948" r:id="rId11"/>
    <p:sldId id="935" r:id="rId12"/>
    <p:sldId id="944" r:id="rId13"/>
    <p:sldId id="943" r:id="rId14"/>
    <p:sldId id="945" r:id="rId15"/>
    <p:sldId id="946" r:id="rId16"/>
    <p:sldId id="947" r:id="rId17"/>
    <p:sldId id="949" r:id="rId18"/>
    <p:sldId id="950" r:id="rId19"/>
    <p:sldId id="957" r:id="rId20"/>
    <p:sldId id="794" r:id="rId21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 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8EEE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4"/>
    <p:restoredTop sz="95847"/>
  </p:normalViewPr>
  <p:slideViewPr>
    <p:cSldViewPr showGuides="1">
      <p:cViewPr varScale="1">
        <p:scale>
          <a:sx n="75" d="100"/>
          <a:sy n="75" d="100"/>
        </p:scale>
        <p:origin x="48" y="278"/>
      </p:cViewPr>
      <p:guideLst>
        <p:guide orient="horz" pos="21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F54DBBC-8241-4A44-A233-6843F56EA465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92" y="1122474"/>
            <a:ext cx="9144555" cy="2387836"/>
          </a:xfrm>
        </p:spPr>
        <p:txBody>
          <a:bodyPr anchor="b"/>
          <a:lstStyle>
            <a:lvl1pPr algn="ctr">
              <a:defRPr sz="5995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92" y="3602394"/>
            <a:ext cx="9144555" cy="165592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565" indent="0" algn="ctr">
              <a:buNone/>
              <a:defRPr sz="1995"/>
            </a:lvl2pPr>
            <a:lvl3pPr marL="915035" indent="0" algn="ctr">
              <a:buNone/>
              <a:defRPr sz="1800"/>
            </a:lvl3pPr>
            <a:lvl4pPr marL="1371600" indent="0" algn="ctr">
              <a:buNone/>
              <a:defRPr sz="1605"/>
            </a:lvl4pPr>
            <a:lvl5pPr marL="1828800" indent="0" algn="ctr">
              <a:buNone/>
              <a:defRPr sz="1605"/>
            </a:lvl5pPr>
            <a:lvl6pPr marL="2286000" indent="0" algn="ctr">
              <a:buNone/>
              <a:defRPr sz="1605"/>
            </a:lvl6pPr>
            <a:lvl7pPr marL="2743835" indent="0" algn="ctr">
              <a:buNone/>
              <a:defRPr sz="1605"/>
            </a:lvl7pPr>
            <a:lvl8pPr marL="3200400" indent="0" algn="ctr">
              <a:buNone/>
              <a:defRPr sz="1605"/>
            </a:lvl8pPr>
            <a:lvl9pPr marL="3657600" indent="0" algn="ctr">
              <a:buNone/>
              <a:defRPr sz="1605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B8ED3AF-2632-483F-8F6B-6A056083112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B8ED3AF-2632-483F-8F6B-6A056083112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736" y="274665"/>
            <a:ext cx="2743366" cy="585210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37" y="274665"/>
            <a:ext cx="8026887" cy="585210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B8ED3AF-2632-483F-8F6B-6A056083112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B8ED3AF-2632-483F-8F6B-6A056083112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图片 7" descr="内页_03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0500" y="120650"/>
            <a:ext cx="292100" cy="6080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Box 4"/>
          <p:cNvSpPr txBox="1"/>
          <p:nvPr/>
        </p:nvSpPr>
        <p:spPr>
          <a:xfrm>
            <a:off x="482600" y="104775"/>
            <a:ext cx="109220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575" b="0" i="0" u="none" strike="noStrike" kern="1200" cap="none" spc="0" normalizeH="0" baseline="0" noProof="1">
                <a:ln>
                  <a:noFill/>
                </a:ln>
                <a:solidFill>
                  <a:srgbClr val="188EE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标题</a:t>
            </a:r>
            <a:endParaRPr kumimoji="0" lang="zh-CN" altLang="en-US" sz="3575" b="0" i="0" u="none" strike="noStrike" kern="1200" cap="none" spc="0" normalizeH="0" baseline="0" noProof="1">
              <a:ln>
                <a:noFill/>
              </a:ln>
              <a:solidFill>
                <a:srgbClr val="188EE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2053" name="图片 3" descr="内页_03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81213" y="523875"/>
            <a:ext cx="228600" cy="476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2330450" y="500063"/>
            <a:ext cx="8937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188EEE"/>
                </a:solidFill>
                <a:effectLst/>
                <a:uLnTx/>
                <a:uFillTx/>
                <a:latin typeface="思源黑体 CN Medium"/>
                <a:ea typeface="思源黑体 CN Medium"/>
                <a:cs typeface="思源黑体 CN Medium"/>
                <a:sym typeface="+mn-ea"/>
              </a:rPr>
              <a:t>议题</a:t>
            </a:r>
            <a:endParaRPr kumimoji="0" lang="zh-CN" altLang="zh-CN" sz="2800" b="0" i="0" u="none" strike="noStrike" kern="1200" cap="none" spc="0" normalizeH="0" baseline="0" noProof="0">
              <a:ln>
                <a:noFill/>
              </a:ln>
              <a:solidFill>
                <a:srgbClr val="188EEE"/>
              </a:solidFill>
              <a:effectLst/>
              <a:uLnTx/>
              <a:uFillTx/>
              <a:latin typeface="思源黑体 CN Medium"/>
              <a:ea typeface="思源黑体 CN Medium"/>
              <a:cs typeface="思源黑体 CN Medium"/>
              <a:sym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381250" y="1403350"/>
            <a:ext cx="214313" cy="214313"/>
          </a:xfrm>
          <a:prstGeom prst="ellipse">
            <a:avLst/>
          </a:prstGeom>
          <a:noFill/>
          <a:ln>
            <a:solidFill>
              <a:srgbClr val="188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1774825" y="1295400"/>
            <a:ext cx="27733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188EEE"/>
                </a:solidFill>
                <a:effectLst/>
                <a:uLnTx/>
                <a:uFillTx/>
                <a:latin typeface="思源黑体 CN Normal"/>
                <a:ea typeface="思源黑体 CN Normal"/>
                <a:cs typeface="思源黑体 CN Normal"/>
                <a:sym typeface="+mn-ea"/>
              </a:rPr>
              <a:t>什么是分布式</a:t>
            </a:r>
            <a:endParaRPr kumimoji="0" lang="zh-CN" altLang="zh-CN" sz="2200" b="0" i="0" u="none" strike="noStrike" kern="1200" cap="none" spc="0" normalizeH="0" baseline="0" noProof="0">
              <a:ln>
                <a:noFill/>
              </a:ln>
              <a:solidFill>
                <a:srgbClr val="188EEE"/>
              </a:solidFill>
              <a:effectLst/>
              <a:uLnTx/>
              <a:uFillTx/>
              <a:latin typeface="思源黑体 CN Normal"/>
              <a:ea typeface="思源黑体 CN Normal"/>
              <a:cs typeface="思源黑体 CN Normal"/>
              <a:sym typeface="+mn-ea"/>
            </a:endParaRP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2711450" y="1730375"/>
            <a:ext cx="4897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思源黑体 CN Normal"/>
                <a:ea typeface="思源黑体 CN Normal"/>
                <a:cs typeface="思源黑体 CN Normal"/>
                <a:sym typeface="+mn-ea"/>
              </a:rPr>
              <a:t>分布式系统有哪些特点？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思源黑体 CN Normal"/>
              <a:ea typeface="思源黑体 CN Normal"/>
              <a:cs typeface="思源黑体 CN Normal"/>
              <a:sym typeface="+mn-ea"/>
            </a:endParaRPr>
          </a:p>
        </p:txBody>
      </p:sp>
      <p:sp>
        <p:nvSpPr>
          <p:cNvPr id="15" name="TextBox 11"/>
          <p:cNvSpPr txBox="1">
            <a:spLocks noChangeArrowheads="1"/>
          </p:cNvSpPr>
          <p:nvPr/>
        </p:nvSpPr>
        <p:spPr bwMode="auto">
          <a:xfrm>
            <a:off x="2711450" y="2765425"/>
            <a:ext cx="4248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思源黑体 CN Normal"/>
                <a:ea typeface="思源黑体 CN Normal"/>
                <a:cs typeface="思源黑体 CN Normal"/>
                <a:sym typeface="+mn-ea"/>
              </a:rPr>
              <a:t>如何保证保证的高可用、高性能、高扩展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思源黑体 CN Normal"/>
              <a:ea typeface="思源黑体 CN Normal"/>
              <a:cs typeface="思源黑体 CN Normal"/>
              <a:sym typeface="+mn-ea"/>
            </a:endParaRPr>
          </a:p>
        </p:txBody>
      </p:sp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1774825" y="2324100"/>
            <a:ext cx="33321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188EEE"/>
                </a:solidFill>
                <a:effectLst/>
                <a:uLnTx/>
                <a:uFillTx/>
                <a:latin typeface="思源黑体 CN Normal"/>
                <a:ea typeface="思源黑体 CN Normal"/>
                <a:cs typeface="思源黑体 CN Normal"/>
                <a:sym typeface="+mn-ea"/>
              </a:rPr>
              <a:t>分布式系统的挑战</a:t>
            </a:r>
            <a:endParaRPr kumimoji="0" lang="zh-CN" altLang="zh-CN" sz="2200" b="0" i="0" u="none" strike="noStrike" kern="1200" cap="none" spc="0" normalizeH="0" baseline="0" noProof="0">
              <a:ln>
                <a:noFill/>
              </a:ln>
              <a:solidFill>
                <a:srgbClr val="188EEE"/>
              </a:solidFill>
              <a:effectLst/>
              <a:uLnTx/>
              <a:uFillTx/>
              <a:latin typeface="思源黑体 CN Normal"/>
              <a:ea typeface="思源黑体 CN Normal"/>
              <a:cs typeface="思源黑体 CN Normal"/>
              <a:sym typeface="+mn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395538" y="2433638"/>
            <a:ext cx="214313" cy="214313"/>
          </a:xfrm>
          <a:prstGeom prst="ellipse">
            <a:avLst/>
          </a:prstGeom>
          <a:noFill/>
          <a:ln>
            <a:solidFill>
              <a:srgbClr val="188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1774825" y="3297238"/>
            <a:ext cx="36115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188EEE"/>
                </a:solidFill>
                <a:effectLst/>
                <a:uLnTx/>
                <a:uFillTx/>
                <a:latin typeface="思源黑体 CN Normal"/>
                <a:ea typeface="思源黑体 CN Normal"/>
                <a:cs typeface="思源黑体 CN Normal"/>
                <a:sym typeface="+mn-ea"/>
              </a:rPr>
              <a:t>分布式系统技术难点</a:t>
            </a:r>
            <a:endParaRPr kumimoji="0" lang="zh-CN" altLang="zh-CN" sz="2200" b="0" i="0" u="none" strike="noStrike" kern="1200" cap="none" spc="0" normalizeH="0" baseline="0" noProof="0">
              <a:ln>
                <a:noFill/>
              </a:ln>
              <a:solidFill>
                <a:srgbClr val="188EEE"/>
              </a:solidFill>
              <a:effectLst/>
              <a:uLnTx/>
              <a:uFillTx/>
              <a:latin typeface="思源黑体 CN Normal"/>
              <a:ea typeface="思源黑体 CN Normal"/>
              <a:cs typeface="思源黑体 CN Normal"/>
              <a:sym typeface="+mn-ea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395538" y="3405188"/>
            <a:ext cx="214313" cy="214313"/>
          </a:xfrm>
          <a:prstGeom prst="ellipse">
            <a:avLst/>
          </a:prstGeom>
          <a:noFill/>
          <a:ln>
            <a:solidFill>
              <a:srgbClr val="188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901" y="1709907"/>
            <a:ext cx="10516238" cy="2853019"/>
          </a:xfrm>
        </p:spPr>
        <p:txBody>
          <a:bodyPr anchor="b"/>
          <a:lstStyle>
            <a:lvl1pPr>
              <a:defRPr sz="5995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901" y="4589917"/>
            <a:ext cx="10516238" cy="1500335"/>
          </a:xfrm>
        </p:spPr>
        <p:txBody>
          <a:bodyPr/>
          <a:lstStyle>
            <a:lvl1pPr marL="0" indent="0">
              <a:buNone/>
              <a:defRPr sz="2400"/>
            </a:lvl1pPr>
            <a:lvl2pPr marL="456565" indent="0">
              <a:buNone/>
              <a:defRPr sz="1995"/>
            </a:lvl2pPr>
            <a:lvl3pPr marL="915035" indent="0">
              <a:buNone/>
              <a:defRPr sz="1800"/>
            </a:lvl3pPr>
            <a:lvl4pPr marL="1371600" indent="0">
              <a:buNone/>
              <a:defRPr sz="1605"/>
            </a:lvl4pPr>
            <a:lvl5pPr marL="1828800" indent="0">
              <a:buNone/>
              <a:defRPr sz="1605"/>
            </a:lvl5pPr>
            <a:lvl6pPr marL="2286000" indent="0">
              <a:buNone/>
              <a:defRPr sz="1605"/>
            </a:lvl6pPr>
            <a:lvl7pPr marL="2743835" indent="0">
              <a:buNone/>
              <a:defRPr sz="1605"/>
            </a:lvl7pPr>
            <a:lvl8pPr marL="3200400" indent="0">
              <a:buNone/>
              <a:defRPr sz="1605"/>
            </a:lvl8pPr>
            <a:lvl9pPr marL="3657600" indent="0">
              <a:buNone/>
              <a:defRPr sz="1605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20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831850" y="6419850"/>
            <a:ext cx="2305050" cy="3016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08C8FD2-29DC-42C1-8BEF-8E0741192C4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37" y="1600358"/>
            <a:ext cx="5385127" cy="452641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976" y="1600358"/>
            <a:ext cx="5385127" cy="452641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B8ED3AF-2632-483F-8F6B-6A056083112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68" y="365161"/>
            <a:ext cx="10516238" cy="1325694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68" y="1681329"/>
            <a:ext cx="5158629" cy="8239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65" indent="0">
              <a:buNone/>
              <a:defRPr sz="1995" b="1"/>
            </a:lvl2pPr>
            <a:lvl3pPr marL="915035" indent="0">
              <a:buNone/>
              <a:defRPr sz="1800" b="1"/>
            </a:lvl3pPr>
            <a:lvl4pPr marL="1371600" indent="0">
              <a:buNone/>
              <a:defRPr sz="1605" b="1"/>
            </a:lvl4pPr>
            <a:lvl5pPr marL="1828800" indent="0">
              <a:buNone/>
              <a:defRPr sz="1605" b="1"/>
            </a:lvl5pPr>
            <a:lvl6pPr marL="2286000" indent="0">
              <a:buNone/>
              <a:defRPr sz="1605" b="1"/>
            </a:lvl6pPr>
            <a:lvl7pPr marL="2743835" indent="0">
              <a:buNone/>
              <a:defRPr sz="1605" b="1"/>
            </a:lvl7pPr>
            <a:lvl8pPr marL="3200400" indent="0">
              <a:buNone/>
              <a:defRPr sz="1605" b="1"/>
            </a:lvl8pPr>
            <a:lvl9pPr marL="3657600" indent="0">
              <a:buNone/>
              <a:defRPr sz="1605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68" y="2505323"/>
            <a:ext cx="5158629" cy="368495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575" y="1681329"/>
            <a:ext cx="5184032" cy="8239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65" indent="0">
              <a:buNone/>
              <a:defRPr sz="1995" b="1"/>
            </a:lvl2pPr>
            <a:lvl3pPr marL="915035" indent="0">
              <a:buNone/>
              <a:defRPr sz="1800" b="1"/>
            </a:lvl3pPr>
            <a:lvl4pPr marL="1371600" indent="0">
              <a:buNone/>
              <a:defRPr sz="1605" b="1"/>
            </a:lvl4pPr>
            <a:lvl5pPr marL="1828800" indent="0">
              <a:buNone/>
              <a:defRPr sz="1605" b="1"/>
            </a:lvl5pPr>
            <a:lvl6pPr marL="2286000" indent="0">
              <a:buNone/>
              <a:defRPr sz="1605" b="1"/>
            </a:lvl6pPr>
            <a:lvl7pPr marL="2743835" indent="0">
              <a:buNone/>
              <a:defRPr sz="1605" b="1"/>
            </a:lvl7pPr>
            <a:lvl8pPr marL="3200400" indent="0">
              <a:buNone/>
              <a:defRPr sz="1605" b="1"/>
            </a:lvl8pPr>
            <a:lvl9pPr marL="3657600" indent="0">
              <a:buNone/>
              <a:defRPr sz="1605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575" y="2505323"/>
            <a:ext cx="5184032" cy="368495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B8ED3AF-2632-483F-8F6B-6A056083112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B8ED3AF-2632-483F-8F6B-6A056083112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B8ED3AF-2632-483F-8F6B-6A056083112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68" y="457245"/>
            <a:ext cx="3933005" cy="1600358"/>
          </a:xfrm>
        </p:spPr>
        <p:txBody>
          <a:bodyPr anchor="b"/>
          <a:lstStyle>
            <a:lvl1pPr>
              <a:defRPr sz="3205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4032" y="987523"/>
            <a:ext cx="6172575" cy="4874107"/>
          </a:xfrm>
        </p:spPr>
        <p:txBody>
          <a:bodyPr/>
          <a:lstStyle>
            <a:lvl1pPr>
              <a:defRPr sz="3205"/>
            </a:lvl1pPr>
            <a:lvl2pPr>
              <a:defRPr sz="2800"/>
            </a:lvl2pPr>
            <a:lvl3pPr>
              <a:defRPr sz="2400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68" y="2057603"/>
            <a:ext cx="3933005" cy="3811965"/>
          </a:xfrm>
        </p:spPr>
        <p:txBody>
          <a:bodyPr/>
          <a:lstStyle>
            <a:lvl1pPr marL="0" indent="0">
              <a:buNone/>
              <a:defRPr sz="1605"/>
            </a:lvl1pPr>
            <a:lvl2pPr marL="456565" indent="0">
              <a:buNone/>
              <a:defRPr sz="1395"/>
            </a:lvl2pPr>
            <a:lvl3pPr marL="915035" indent="0">
              <a:buNone/>
              <a:defRPr sz="1200"/>
            </a:lvl3pPr>
            <a:lvl4pPr marL="1371600" indent="0">
              <a:buNone/>
              <a:defRPr sz="1005"/>
            </a:lvl4pPr>
            <a:lvl5pPr marL="1828800" indent="0">
              <a:buNone/>
              <a:defRPr sz="1005"/>
            </a:lvl5pPr>
            <a:lvl6pPr marL="2286000" indent="0">
              <a:buNone/>
              <a:defRPr sz="1005"/>
            </a:lvl6pPr>
            <a:lvl7pPr marL="2743835" indent="0">
              <a:buNone/>
              <a:defRPr sz="1005"/>
            </a:lvl7pPr>
            <a:lvl8pPr marL="3200400" indent="0">
              <a:buNone/>
              <a:defRPr sz="1005"/>
            </a:lvl8pPr>
            <a:lvl9pPr marL="3657600" indent="0">
              <a:buNone/>
              <a:defRPr sz="1005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B8ED3AF-2632-483F-8F6B-6A056083112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68" y="457245"/>
            <a:ext cx="3933005" cy="1600358"/>
          </a:xfrm>
        </p:spPr>
        <p:txBody>
          <a:bodyPr anchor="b"/>
          <a:lstStyle>
            <a:lvl1pPr>
              <a:defRPr sz="3205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032" y="987523"/>
            <a:ext cx="6172575" cy="4874107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5"/>
            </a:lvl1pPr>
            <a:lvl2pPr marL="456565" indent="0">
              <a:buNone/>
              <a:defRPr sz="2800"/>
            </a:lvl2pPr>
            <a:lvl3pPr marL="915035" indent="0">
              <a:buNone/>
              <a:defRPr sz="2400"/>
            </a:lvl3pPr>
            <a:lvl4pPr marL="1371600" indent="0">
              <a:buNone/>
              <a:defRPr sz="1995"/>
            </a:lvl4pPr>
            <a:lvl5pPr marL="1828800" indent="0">
              <a:buNone/>
              <a:defRPr sz="1995"/>
            </a:lvl5pPr>
            <a:lvl6pPr marL="2286000" indent="0">
              <a:buNone/>
              <a:defRPr sz="1995"/>
            </a:lvl6pPr>
            <a:lvl7pPr marL="2743835" indent="0">
              <a:buNone/>
              <a:defRPr sz="1995"/>
            </a:lvl7pPr>
            <a:lvl8pPr marL="3200400" indent="0">
              <a:buNone/>
              <a:defRPr sz="1995"/>
            </a:lvl8pPr>
            <a:lvl9pPr marL="3657600" indent="0">
              <a:buNone/>
              <a:defRPr sz="1995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5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68" y="2057603"/>
            <a:ext cx="3933005" cy="3811965"/>
          </a:xfrm>
        </p:spPr>
        <p:txBody>
          <a:bodyPr/>
          <a:lstStyle>
            <a:lvl1pPr marL="0" indent="0">
              <a:buNone/>
              <a:defRPr sz="1605"/>
            </a:lvl1pPr>
            <a:lvl2pPr marL="456565" indent="0">
              <a:buNone/>
              <a:defRPr sz="1395"/>
            </a:lvl2pPr>
            <a:lvl3pPr marL="915035" indent="0">
              <a:buNone/>
              <a:defRPr sz="1200"/>
            </a:lvl3pPr>
            <a:lvl4pPr marL="1371600" indent="0">
              <a:buNone/>
              <a:defRPr sz="1005"/>
            </a:lvl4pPr>
            <a:lvl5pPr marL="1828800" indent="0">
              <a:buNone/>
              <a:defRPr sz="1005"/>
            </a:lvl5pPr>
            <a:lvl6pPr marL="2286000" indent="0">
              <a:buNone/>
              <a:defRPr sz="1005"/>
            </a:lvl6pPr>
            <a:lvl7pPr marL="2743835" indent="0">
              <a:buNone/>
              <a:defRPr sz="1005"/>
            </a:lvl7pPr>
            <a:lvl8pPr marL="3200400" indent="0">
              <a:buNone/>
              <a:defRPr sz="1005"/>
            </a:lvl8pPr>
            <a:lvl9pPr marL="3657600" indent="0">
              <a:buNone/>
              <a:defRPr sz="1005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B8ED3AF-2632-483F-8F6B-6A056083112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" altLang="zh-CN" dirty="0"/>
              <a:t>单击此处编辑母版标题样式</a:t>
            </a:r>
            <a:endParaRPr lang="" altLang="zh-CN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" altLang="zh-CN" dirty="0"/>
              <a:t>单击此处编辑母版文本样式</a:t>
            </a:r>
            <a:endParaRPr lang="" altLang="zh-CN" dirty="0"/>
          </a:p>
          <a:p>
            <a:pPr lvl="1"/>
            <a:r>
              <a:rPr lang="" altLang="zh-CN" dirty="0"/>
              <a:t>第二级</a:t>
            </a:r>
            <a:endParaRPr lang="" altLang="zh-CN" dirty="0"/>
          </a:p>
          <a:p>
            <a:pPr lvl="2"/>
            <a:r>
              <a:rPr lang="" altLang="zh-CN" dirty="0"/>
              <a:t>第三级</a:t>
            </a:r>
            <a:endParaRPr lang="" altLang="zh-CN" dirty="0"/>
          </a:p>
          <a:p>
            <a:pPr lvl="3"/>
            <a:r>
              <a:rPr lang="" altLang="zh-CN" dirty="0"/>
              <a:t>第四级</a:t>
            </a:r>
            <a:endParaRPr lang="" altLang="zh-CN" dirty="0"/>
          </a:p>
          <a:p>
            <a:pPr lvl="4"/>
            <a:r>
              <a:rPr lang="" altLang="zh-CN" dirty="0"/>
              <a:t>第五级</a:t>
            </a:r>
            <a:endParaRPr lang="" altLang="zh-CN" dirty="0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B8ED3AF-2632-483F-8F6B-6A056083112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31" name="图片 3" descr="66-0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795000" y="63500"/>
            <a:ext cx="1249363" cy="10699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235" indent="-228600" algn="l" defTabSz="9150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8600" algn="l" defTabSz="9150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50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50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65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5035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文本框 1"/>
          <p:cNvSpPr txBox="1"/>
          <p:nvPr/>
        </p:nvSpPr>
        <p:spPr>
          <a:xfrm>
            <a:off x="911225" y="2492375"/>
            <a:ext cx="10080625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r>
              <a:rPr lang="zh-CN" altLang="en-US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编解码编程实战</a:t>
            </a:r>
            <a:endParaRPr lang="zh-CN" altLang="zh-CN" sz="4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386" name="图片 3" descr="内页_03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120650"/>
            <a:ext cx="292100" cy="6080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7" name="文本框 1"/>
          <p:cNvSpPr txBox="1"/>
          <p:nvPr/>
        </p:nvSpPr>
        <p:spPr>
          <a:xfrm>
            <a:off x="766763" y="115888"/>
            <a:ext cx="6805612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r>
              <a:rPr lang="zh-CN" altLang="en-US" dirty="0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常用编解码器</a:t>
            </a:r>
            <a:endParaRPr lang="zh-CN" altLang="en-US" dirty="0">
              <a:solidFill>
                <a:srgbClr val="188EE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8" name="文本框 2"/>
          <p:cNvSpPr txBox="1"/>
          <p:nvPr/>
        </p:nvSpPr>
        <p:spPr>
          <a:xfrm>
            <a:off x="766763" y="981075"/>
            <a:ext cx="9555162" cy="4892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sym typeface="Arial" panose="020B0604020202020204" pitchFamily="34" charset="0"/>
              </a:rPr>
              <a:t>LineBasedFrameDecoder</a:t>
            </a:r>
            <a:r>
              <a:rPr lang="zh-CN" altLang="en-US" sz="2800" dirty="0">
                <a:sym typeface="Arial" panose="020B0604020202020204" pitchFamily="34" charset="0"/>
              </a:rPr>
              <a:t>（</a:t>
            </a:r>
            <a:r>
              <a:rPr lang="en-US" altLang="zh-CN" sz="2800" dirty="0">
                <a:sym typeface="Arial" panose="020B0604020202020204" pitchFamily="34" charset="0"/>
              </a:rPr>
              <a:t>\n, \r\n)</a:t>
            </a:r>
            <a:endParaRPr lang="en-US" altLang="zh-CN" sz="2800" dirty="0">
              <a:sym typeface="Arial" panose="020B0604020202020204" pitchFamily="34" charset="0"/>
            </a:endParaRPr>
          </a:p>
          <a:p>
            <a:pPr marL="1028700" lvl="3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Arial" panose="020B0604020202020204" pitchFamily="34" charset="0"/>
                <a:sym typeface="Arial" panose="020B0604020202020204" pitchFamily="34" charset="0"/>
              </a:rPr>
              <a:t>回车换行解码器</a:t>
            </a:r>
            <a:endParaRPr lang="zh-CN" altLang="en-US" sz="24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1028700" lvl="3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Arial" panose="020B0604020202020204" pitchFamily="34" charset="0"/>
                <a:sym typeface="Arial" panose="020B0604020202020204" pitchFamily="34" charset="0"/>
              </a:rPr>
              <a:t>配合</a:t>
            </a:r>
            <a:r>
              <a:rPr lang="en-US" altLang="zh-CN" sz="2400" dirty="0">
                <a:latin typeface="Arial" panose="020B0604020202020204" pitchFamily="34" charset="0"/>
                <a:sym typeface="Arial" panose="020B0604020202020204" pitchFamily="34" charset="0"/>
              </a:rPr>
              <a:t>StringDecoder</a:t>
            </a:r>
            <a:endParaRPr lang="en-US" altLang="zh-CN" sz="24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457200" lvl="1" indent="-457200">
              <a:spcBef>
                <a:spcPts val="600"/>
              </a:spcBef>
              <a:spcAft>
                <a:spcPts val="600"/>
              </a:spcAft>
              <a:buChar char="•"/>
            </a:pPr>
            <a:r>
              <a:rPr lang="en-US" altLang="zh-CN" dirty="0">
                <a:sym typeface="Arial" panose="020B0604020202020204" pitchFamily="34" charset="0"/>
              </a:rPr>
              <a:t>DelimiterBasedFrameDecoder</a:t>
            </a:r>
            <a:endParaRPr lang="en-US" altLang="zh-CN" dirty="0">
              <a:sym typeface="Arial" panose="020B0604020202020204" pitchFamily="34" charset="0"/>
            </a:endParaRPr>
          </a:p>
          <a:p>
            <a:pPr marL="1028700" lvl="3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Arial" panose="020B0604020202020204" pitchFamily="34" charset="0"/>
                <a:sym typeface="Arial" panose="020B0604020202020204" pitchFamily="34" charset="0"/>
              </a:rPr>
              <a:t>分隔符解码器</a:t>
            </a:r>
            <a:endParaRPr lang="zh-CN" altLang="en-US" sz="24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457200" lvl="1" indent="-457200">
              <a:spcBef>
                <a:spcPts val="600"/>
              </a:spcBef>
              <a:spcAft>
                <a:spcPts val="600"/>
              </a:spcAft>
              <a:buChar char="•"/>
            </a:pPr>
            <a:r>
              <a:rPr lang="en-US" altLang="zh-CN" dirty="0">
                <a:sym typeface="Arial" panose="020B0604020202020204" pitchFamily="34" charset="0"/>
              </a:rPr>
              <a:t>FixedLengthFrameDecoder</a:t>
            </a:r>
            <a:endParaRPr lang="en-US" altLang="zh-CN" dirty="0">
              <a:sym typeface="Arial" panose="020B0604020202020204" pitchFamily="34" charset="0"/>
            </a:endParaRPr>
          </a:p>
          <a:p>
            <a:pPr marL="1028700" lvl="3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Arial" panose="020B0604020202020204" pitchFamily="34" charset="0"/>
                <a:sym typeface="Arial" panose="020B0604020202020204" pitchFamily="34" charset="0"/>
              </a:rPr>
              <a:t>固定长度解码器</a:t>
            </a:r>
            <a:endParaRPr lang="zh-CN" altLang="en-US" sz="24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457200" lvl="1" indent="-457200">
              <a:spcBef>
                <a:spcPts val="600"/>
              </a:spcBef>
              <a:spcAft>
                <a:spcPts val="600"/>
              </a:spcAft>
              <a:buChar char="•"/>
            </a:pPr>
            <a:r>
              <a:rPr lang="en-US" altLang="zh-CN" dirty="0">
                <a:solidFill>
                  <a:srgbClr val="FF0000"/>
                </a:solidFill>
                <a:sym typeface="Arial" panose="020B0604020202020204" pitchFamily="34" charset="0"/>
              </a:rPr>
              <a:t>LengthFieldBasedFrameDecoder</a:t>
            </a:r>
            <a:endParaRPr lang="en-US" altLang="zh-CN" dirty="0">
              <a:solidFill>
                <a:srgbClr val="FF0000"/>
              </a:solidFill>
              <a:sym typeface="Arial" panose="020B0604020202020204" pitchFamily="34" charset="0"/>
            </a:endParaRPr>
          </a:p>
          <a:p>
            <a:pPr marL="1028700" lvl="3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基于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'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长度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'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解码器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私有协议最常用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389" name="矩形: 圆角 1"/>
          <p:cNvSpPr/>
          <p:nvPr/>
        </p:nvSpPr>
        <p:spPr>
          <a:xfrm>
            <a:off x="6959600" y="3860800"/>
            <a:ext cx="936625" cy="647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1" hangingPunct="1"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16390" name="直接连接符 3"/>
          <p:cNvCxnSpPr/>
          <p:nvPr/>
        </p:nvCxnSpPr>
        <p:spPr>
          <a:xfrm>
            <a:off x="7391400" y="2636838"/>
            <a:ext cx="0" cy="3816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6391" name="直接连接符 7"/>
          <p:cNvCxnSpPr/>
          <p:nvPr/>
        </p:nvCxnSpPr>
        <p:spPr>
          <a:xfrm>
            <a:off x="9048750" y="2600325"/>
            <a:ext cx="0" cy="3816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6392" name="矩形: 圆角 8"/>
          <p:cNvSpPr/>
          <p:nvPr/>
        </p:nvSpPr>
        <p:spPr>
          <a:xfrm>
            <a:off x="8580438" y="3860800"/>
            <a:ext cx="936625" cy="647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1" hangingPunct="1"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16393" name="直接箭头连接符 5"/>
          <p:cNvCxnSpPr/>
          <p:nvPr/>
        </p:nvCxnSpPr>
        <p:spPr>
          <a:xfrm>
            <a:off x="6240463" y="4076700"/>
            <a:ext cx="719137" cy="1079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6394" name="直接箭头连接符 11"/>
          <p:cNvCxnSpPr/>
          <p:nvPr/>
        </p:nvCxnSpPr>
        <p:spPr>
          <a:xfrm flipV="1">
            <a:off x="7896225" y="4076700"/>
            <a:ext cx="684213" cy="63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6395" name="直接箭头连接符 13"/>
          <p:cNvCxnSpPr/>
          <p:nvPr/>
        </p:nvCxnSpPr>
        <p:spPr>
          <a:xfrm flipV="1">
            <a:off x="9529763" y="4041775"/>
            <a:ext cx="684212" cy="476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16396" name="矩形 9"/>
          <p:cNvSpPr/>
          <p:nvPr/>
        </p:nvSpPr>
        <p:spPr>
          <a:xfrm>
            <a:off x="7931150" y="2185988"/>
            <a:ext cx="246697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LengthFieldPrepender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079776" y="1770190"/>
            <a:ext cx="4490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D4D4D4"/>
                </a:highligh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LengthFieldDecodeDemoClientHandler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98" name="矩形: 圆角 12"/>
          <p:cNvSpPr/>
          <p:nvPr/>
        </p:nvSpPr>
        <p:spPr>
          <a:xfrm>
            <a:off x="7896225" y="3317875"/>
            <a:ext cx="287338" cy="3333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1" hangingPunct="1"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6399" name="矩形: 圆角 17"/>
          <p:cNvSpPr/>
          <p:nvPr/>
        </p:nvSpPr>
        <p:spPr>
          <a:xfrm>
            <a:off x="10102850" y="3303588"/>
            <a:ext cx="650875" cy="3714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>
                <a:latin typeface="Arial" panose="020B0604020202020204" pitchFamily="34" charset="0"/>
              </a:rPr>
              <a:t>10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6400" name="矩形: 圆角 18"/>
          <p:cNvSpPr/>
          <p:nvPr/>
        </p:nvSpPr>
        <p:spPr>
          <a:xfrm>
            <a:off x="9517063" y="3317875"/>
            <a:ext cx="466725" cy="29527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>
                <a:latin typeface="Arial" panose="020B0604020202020204" pitchFamily="34" charset="0"/>
              </a:rPr>
              <a:t>10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6401" name="文本框 14"/>
          <p:cNvSpPr txBox="1"/>
          <p:nvPr/>
        </p:nvSpPr>
        <p:spPr>
          <a:xfrm>
            <a:off x="9431338" y="2933700"/>
            <a:ext cx="169862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Calibri" panose="020F0502020204030204" pitchFamily="34" charset="0"/>
              </a:rPr>
              <a:t>4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16402" name="矩形: 圆角 20"/>
          <p:cNvSpPr/>
          <p:nvPr/>
        </p:nvSpPr>
        <p:spPr>
          <a:xfrm>
            <a:off x="8747125" y="3281363"/>
            <a:ext cx="650875" cy="3714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>
                <a:latin typeface="Arial" panose="020B0604020202020204" pitchFamily="34" charset="0"/>
              </a:rPr>
              <a:t>Header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7410" name="图片 3" descr="内页_03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120650"/>
            <a:ext cx="292100" cy="6080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1" name="文本框 1"/>
          <p:cNvSpPr txBox="1"/>
          <p:nvPr/>
        </p:nvSpPr>
        <p:spPr>
          <a:xfrm>
            <a:off x="766763" y="115888"/>
            <a:ext cx="6805612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r>
              <a:rPr lang="zh-CN" altLang="en-US" dirty="0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拆包的基类</a:t>
            </a:r>
            <a:endParaRPr lang="zh-CN" altLang="en-US" dirty="0">
              <a:solidFill>
                <a:srgbClr val="188EE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2" name="文本框 2"/>
          <p:cNvSpPr txBox="1"/>
          <p:nvPr/>
        </p:nvSpPr>
        <p:spPr>
          <a:xfrm>
            <a:off x="766763" y="981075"/>
            <a:ext cx="9555162" cy="1846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sym typeface="Arial" panose="020B0604020202020204" pitchFamily="34" charset="0"/>
              </a:rPr>
              <a:t> </a:t>
            </a:r>
            <a:r>
              <a:rPr lang="en-US" altLang="zh-CN" dirty="0">
                <a:sym typeface="Arial" panose="020B0604020202020204" pitchFamily="34" charset="0"/>
              </a:rPr>
              <a:t>ByteToMessageDecoder</a:t>
            </a:r>
            <a:endParaRPr lang="en-US" altLang="zh-CN" dirty="0">
              <a:sym typeface="Arial" panose="020B0604020202020204" pitchFamily="34" charset="0"/>
            </a:endParaRPr>
          </a:p>
          <a:p>
            <a:pPr marL="571500" lvl="2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Arial" panose="020B0604020202020204" pitchFamily="34" charset="0"/>
                <a:sym typeface="Arial" panose="020B0604020202020204" pitchFamily="34" charset="0"/>
              </a:rPr>
              <a:t>自解析</a:t>
            </a:r>
            <a:endParaRPr lang="zh-CN" altLang="en-US" sz="16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457200" lvl="1" indent="-457200">
              <a:spcBef>
                <a:spcPts val="600"/>
              </a:spcBef>
              <a:spcAft>
                <a:spcPts val="600"/>
              </a:spcAft>
              <a:buChar char="•"/>
            </a:pP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LengthFieldPrepender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571500" lvl="2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Arial" panose="020B0604020202020204" pitchFamily="34" charset="0"/>
                <a:sym typeface="Arial" panose="020B0604020202020204" pitchFamily="34" charset="0"/>
              </a:rPr>
              <a:t>长度编码器</a:t>
            </a:r>
            <a:endParaRPr lang="zh-CN" altLang="zh-CN" sz="16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8434" name="图片 3" descr="内页_03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120650"/>
            <a:ext cx="292100" cy="6080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5" name="文本框 1"/>
          <p:cNvSpPr txBox="1"/>
          <p:nvPr/>
        </p:nvSpPr>
        <p:spPr>
          <a:xfrm>
            <a:off x="766763" y="115888"/>
            <a:ext cx="907415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r>
              <a:rPr lang="zh-CN" altLang="en-US" dirty="0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拆包的基类</a:t>
            </a:r>
            <a:endParaRPr lang="zh-CN" altLang="en-US" dirty="0">
              <a:solidFill>
                <a:srgbClr val="188EE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6" name="文本框 2"/>
          <p:cNvSpPr txBox="1"/>
          <p:nvPr/>
        </p:nvSpPr>
        <p:spPr>
          <a:xfrm>
            <a:off x="766763" y="981075"/>
            <a:ext cx="9555162" cy="30781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Arial" panose="020B0604020202020204" pitchFamily="34" charset="0"/>
                <a:sym typeface="Arial" panose="020B0604020202020204" pitchFamily="34" charset="0"/>
              </a:rPr>
              <a:t>Netty</a:t>
            </a:r>
            <a:r>
              <a:rPr lang="zh-CN" altLang="en-US" sz="2400" dirty="0">
                <a:latin typeface="Arial" panose="020B0604020202020204" pitchFamily="34" charset="0"/>
                <a:sym typeface="Arial" panose="020B0604020202020204" pitchFamily="34" charset="0"/>
              </a:rPr>
              <a:t>拆包的基类 </a:t>
            </a:r>
            <a:r>
              <a:rPr lang="en-US" altLang="zh-CN" sz="2400" dirty="0">
                <a:latin typeface="Arial" panose="020B0604020202020204" pitchFamily="34" charset="0"/>
                <a:sym typeface="Arial" panose="020B0604020202020204" pitchFamily="34" charset="0"/>
              </a:rPr>
              <a:t>- ByteToMessageDecoder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内部维护了一个数据累积器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cumulation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，每次读取到数据都会不断累加，然后尝试对累加到的数据进行拆包，拆成一个完整的业务数据包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每次都将读取到的数据通过内存拷贝的方式，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累积到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cumulation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中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457200" lvl="0" indent="-457200">
              <a:spcBef>
                <a:spcPts val="600"/>
              </a:spcBef>
              <a:spcAft>
                <a:spcPts val="600"/>
              </a:spcAft>
            </a:pPr>
            <a:r>
              <a:rPr lang="zh-CN" altLang="en-US" sz="2200" dirty="0">
                <a:latin typeface="Arial" panose="020B0604020202020204" pitchFamily="34" charset="0"/>
                <a:sym typeface="Arial" panose="020B0604020202020204" pitchFamily="34" charset="0"/>
              </a:rPr>
              <a:t>调用子类的</a:t>
            </a:r>
            <a:r>
              <a:rPr lang="en-US" altLang="zh-CN" sz="2200" dirty="0">
                <a:latin typeface="Arial" panose="020B0604020202020204" pitchFamily="34" charset="0"/>
                <a:sym typeface="Arial" panose="020B0604020202020204" pitchFamily="34" charset="0"/>
              </a:rPr>
              <a:t>decode</a:t>
            </a:r>
            <a:r>
              <a:rPr lang="zh-CN" altLang="en-US" sz="2200" dirty="0">
                <a:latin typeface="Arial" panose="020B0604020202020204" pitchFamily="34" charset="0"/>
                <a:sym typeface="Arial" panose="020B0604020202020204" pitchFamily="34" charset="0"/>
              </a:rPr>
              <a:t>方法对累积的数据尝试进行拆包</a:t>
            </a:r>
            <a:endParaRPr lang="en-US" altLang="zh-CN" sz="22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</a:pPr>
            <a:endParaRPr lang="en-US" altLang="zh-CN" sz="16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</a:pPr>
            <a:endParaRPr lang="zh-CN" altLang="en-US" sz="18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9458" name="图片 3" descr="内页_03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120650"/>
            <a:ext cx="292100" cy="6080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59" name="文本框 1"/>
          <p:cNvSpPr txBox="1"/>
          <p:nvPr/>
        </p:nvSpPr>
        <p:spPr>
          <a:xfrm>
            <a:off x="766763" y="115888"/>
            <a:ext cx="907415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基于包头不固定长度的解码器</a:t>
            </a:r>
            <a:endParaRPr lang="zh-CN" altLang="en-US" dirty="0">
              <a:solidFill>
                <a:srgbClr val="188EE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60" name="文本框 2"/>
          <p:cNvSpPr txBox="1"/>
          <p:nvPr/>
        </p:nvSpPr>
        <p:spPr>
          <a:xfrm>
            <a:off x="766763" y="981075"/>
            <a:ext cx="9555162" cy="46466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Arial" panose="020B0604020202020204" pitchFamily="34" charset="0"/>
                <a:sym typeface="Arial" panose="020B0604020202020204" pitchFamily="34" charset="0"/>
              </a:rPr>
              <a:t>基于包头不固定长度的解码器：</a:t>
            </a:r>
            <a:r>
              <a:rPr lang="en-US" altLang="zh-CN" sz="2400" dirty="0">
                <a:latin typeface="Arial" panose="020B0604020202020204" pitchFamily="34" charset="0"/>
                <a:sym typeface="Arial" panose="020B0604020202020204" pitchFamily="34" charset="0"/>
              </a:rPr>
              <a:t>LengthFieldBasedFrameDecoder</a:t>
            </a:r>
            <a:endParaRPr lang="en-US" altLang="zh-CN" sz="24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457200" lvl="0" indent="-457200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Arial" panose="020B0604020202020204" pitchFamily="34" charset="0"/>
                <a:sym typeface="Arial" panose="020B0604020202020204" pitchFamily="34" charset="0"/>
              </a:rPr>
              <a:t>参数说明</a:t>
            </a:r>
            <a:endParaRPr lang="zh-CN" altLang="en-US" sz="24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maxFrameLength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：包的最大长度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lengthFieldOffset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：长度属性的起始位（偏移位），包中存放长度属性字段的起始位置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lengthFieldLength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：长度属性的长度 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lengthAdjustment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：长度调节值，在总长被定义为包含包头长度时，修正信息长度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initialBytesToStrip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：跳过的字节数，根据需要跳过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lengthFieldLength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个字节，以便接收端直接接受到不含“长度属性”的内容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Char char="•"/>
            </a:pPr>
            <a:endParaRPr lang="zh-CN" altLang="en-US" sz="18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482" name="图片 3" descr="内页_03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120650"/>
            <a:ext cx="292100" cy="6080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3" name="文本框 1"/>
          <p:cNvSpPr txBox="1"/>
          <p:nvPr/>
        </p:nvSpPr>
        <p:spPr>
          <a:xfrm>
            <a:off x="766763" y="115888"/>
            <a:ext cx="907415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基于包头不固定长度的解码器</a:t>
            </a:r>
            <a:endParaRPr lang="zh-CN" altLang="en-US" dirty="0">
              <a:solidFill>
                <a:srgbClr val="188EE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4" name="文本框 2"/>
          <p:cNvSpPr txBox="1"/>
          <p:nvPr/>
        </p:nvSpPr>
        <p:spPr>
          <a:xfrm>
            <a:off x="766763" y="981075"/>
            <a:ext cx="9555162" cy="26463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Arial" panose="020B0604020202020204" pitchFamily="34" charset="0"/>
                <a:sym typeface="Arial" panose="020B0604020202020204" pitchFamily="34" charset="0"/>
              </a:rPr>
              <a:t>LengthFieldPrepender </a:t>
            </a:r>
            <a:r>
              <a:rPr lang="zh-CN" altLang="en-US" sz="2400" dirty="0">
                <a:latin typeface="Arial" panose="020B0604020202020204" pitchFamily="34" charset="0"/>
                <a:sym typeface="Arial" panose="020B0604020202020204" pitchFamily="34" charset="0"/>
              </a:rPr>
              <a:t>编码器</a:t>
            </a:r>
            <a:endParaRPr lang="zh-CN" altLang="en-US" sz="24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457200" lvl="0" indent="-457200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Arial" panose="020B0604020202020204" pitchFamily="34" charset="0"/>
                <a:sym typeface="Arial" panose="020B0604020202020204" pitchFamily="34" charset="0"/>
              </a:rPr>
              <a:t>参数说明</a:t>
            </a:r>
            <a:endParaRPr lang="zh-CN" altLang="en-US" sz="24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1028700" lvl="1" indent="-571500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Arial" panose="020B0604020202020204" pitchFamily="34" charset="0"/>
              </a:rPr>
              <a:t>lengthFieldLength</a:t>
            </a:r>
            <a:r>
              <a:rPr lang="zh-CN" altLang="en-US" sz="2000" dirty="0">
                <a:latin typeface="Arial" panose="020B0604020202020204" pitchFamily="34" charset="0"/>
              </a:rPr>
              <a:t>：长度属性的字节长度</a:t>
            </a:r>
            <a:endParaRPr lang="zh-CN" altLang="en-US" sz="2000" dirty="0">
              <a:latin typeface="Arial" panose="020B0604020202020204" pitchFamily="34" charset="0"/>
            </a:endParaRPr>
          </a:p>
          <a:p>
            <a:pPr marL="1028700" lvl="1" indent="-571500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Arial" panose="020B0604020202020204" pitchFamily="34" charset="0"/>
              </a:rPr>
              <a:t>lengthIncludesLengthFieldLength</a:t>
            </a:r>
            <a:r>
              <a:rPr lang="zh-CN" altLang="en-US" sz="2000" dirty="0">
                <a:latin typeface="Arial" panose="020B0604020202020204" pitchFamily="34" charset="0"/>
              </a:rPr>
              <a:t>：</a:t>
            </a:r>
            <a:r>
              <a:rPr lang="en-US" altLang="zh-CN" sz="2000" dirty="0">
                <a:latin typeface="Arial" panose="020B0604020202020204" pitchFamily="34" charset="0"/>
              </a:rPr>
              <a:t>false</a:t>
            </a:r>
            <a:r>
              <a:rPr lang="zh-CN" altLang="en-US" sz="2000" dirty="0">
                <a:latin typeface="Arial" panose="020B0604020202020204" pitchFamily="34" charset="0"/>
              </a:rPr>
              <a:t>，长度字节不算在总长度中，</a:t>
            </a:r>
            <a:r>
              <a:rPr lang="en-US" altLang="zh-CN" sz="2000" dirty="0">
                <a:latin typeface="Arial" panose="020B0604020202020204" pitchFamily="34" charset="0"/>
              </a:rPr>
              <a:t>true</a:t>
            </a:r>
            <a:r>
              <a:rPr lang="zh-CN" altLang="en-US" sz="2000" dirty="0">
                <a:latin typeface="Arial" panose="020B0604020202020204" pitchFamily="34" charset="0"/>
              </a:rPr>
              <a:t>，算到总长度中</a:t>
            </a:r>
            <a:endParaRPr lang="zh-CN" altLang="en-US" sz="2000" dirty="0">
              <a:latin typeface="Arial" panose="020B0604020202020204" pitchFamily="34" charset="0"/>
            </a:endParaRP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Char char="•"/>
            </a:pPr>
            <a:endParaRPr lang="zh-CN" altLang="en-US" sz="18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椭圆 6"/>
          <p:cNvSpPr/>
          <p:nvPr/>
        </p:nvSpPr>
        <p:spPr>
          <a:xfrm>
            <a:off x="2381250" y="1403350"/>
            <a:ext cx="214313" cy="214313"/>
          </a:xfrm>
          <a:prstGeom prst="ellipse">
            <a:avLst/>
          </a:prstGeom>
          <a:noFill/>
          <a:ln>
            <a:solidFill>
              <a:srgbClr val="188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507" name="TextBox 7"/>
          <p:cNvSpPr txBox="1"/>
          <p:nvPr/>
        </p:nvSpPr>
        <p:spPr>
          <a:xfrm>
            <a:off x="1774825" y="1295400"/>
            <a:ext cx="5616575" cy="4302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914400" lvl="2" indent="0" eaLnBrk="1" hangingPunct="1"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188EEE"/>
                </a:solidFill>
                <a:latin typeface="思源黑体 CN Normal"/>
              </a:rPr>
              <a:t>半包粘包问题示例与分析</a:t>
            </a:r>
            <a:endParaRPr lang="zh-CN" altLang="en-US" sz="2200" b="1" dirty="0">
              <a:solidFill>
                <a:srgbClr val="188EEE"/>
              </a:solidFill>
              <a:latin typeface="思源黑体 CN Normal"/>
            </a:endParaRPr>
          </a:p>
        </p:txBody>
      </p:sp>
      <p:sp>
        <p:nvSpPr>
          <p:cNvPr id="21508" name="TextBox 7"/>
          <p:cNvSpPr txBox="1"/>
          <p:nvPr/>
        </p:nvSpPr>
        <p:spPr>
          <a:xfrm>
            <a:off x="1774825" y="2478088"/>
            <a:ext cx="4000500" cy="4302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914400" lvl="2" indent="0" eaLnBrk="1" hangingPunct="1">
              <a:spcBef>
                <a:spcPct val="0"/>
              </a:spcBef>
              <a:buNone/>
            </a:pPr>
            <a:r>
              <a:rPr lang="en-US" altLang="zh-CN" sz="2200" dirty="0">
                <a:solidFill>
                  <a:srgbClr val="188EEE"/>
                </a:solidFill>
                <a:latin typeface="思源黑体 CN Normal"/>
                <a:ea typeface="思源黑体 CN Normal"/>
              </a:rPr>
              <a:t>Netty</a:t>
            </a:r>
            <a:r>
              <a:rPr lang="zh-CN" altLang="en-US" sz="2200" dirty="0">
                <a:solidFill>
                  <a:srgbClr val="188EEE"/>
                </a:solidFill>
                <a:latin typeface="思源黑体 CN Normal"/>
                <a:ea typeface="思源黑体 CN Normal"/>
              </a:rPr>
              <a:t>半包粘包问题解决</a:t>
            </a:r>
            <a:endParaRPr lang="zh-CN" altLang="zh-CN" sz="2200" dirty="0">
              <a:solidFill>
                <a:srgbClr val="188EEE"/>
              </a:solidFill>
              <a:latin typeface="思源黑体 CN Normal"/>
              <a:ea typeface="思源黑体 CN Normal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395538" y="2587625"/>
            <a:ext cx="214313" cy="214313"/>
          </a:xfrm>
          <a:prstGeom prst="ellipse">
            <a:avLst/>
          </a:prstGeom>
          <a:noFill/>
          <a:ln>
            <a:solidFill>
              <a:srgbClr val="188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1510" name="图片 3" descr="内页_03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120650"/>
            <a:ext cx="292100" cy="6080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TextBox 4"/>
          <p:cNvSpPr txBox="1"/>
          <p:nvPr/>
        </p:nvSpPr>
        <p:spPr>
          <a:xfrm>
            <a:off x="482600" y="104775"/>
            <a:ext cx="1101725" cy="6429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575" b="0" i="0" u="none" strike="noStrike" kern="1200" cap="none" spc="0" normalizeH="0" baseline="0" noProof="1">
                <a:ln>
                  <a:noFill/>
                </a:ln>
                <a:solidFill>
                  <a:srgbClr val="188EE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目录</a:t>
            </a:r>
            <a:endParaRPr kumimoji="0" lang="zh-CN" altLang="en-US" sz="3575" b="0" i="0" u="none" strike="noStrike" kern="1200" cap="none" spc="0" normalizeH="0" baseline="0" noProof="1">
              <a:ln>
                <a:noFill/>
              </a:ln>
              <a:solidFill>
                <a:srgbClr val="188EE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21512" name="TextBox 7"/>
          <p:cNvSpPr txBox="1"/>
          <p:nvPr/>
        </p:nvSpPr>
        <p:spPr>
          <a:xfrm>
            <a:off x="1774825" y="3733800"/>
            <a:ext cx="3436938" cy="4302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914400" lvl="2" indent="0" eaLnBrk="1" hangingPunct="1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FF0000"/>
                </a:solidFill>
                <a:latin typeface="思源黑体 CN Normal"/>
              </a:rPr>
              <a:t>Netty</a:t>
            </a:r>
            <a:r>
              <a:rPr lang="zh-CN" altLang="en-US" sz="2200" b="1" dirty="0">
                <a:solidFill>
                  <a:srgbClr val="FF0000"/>
                </a:solidFill>
                <a:latin typeface="思源黑体 CN Normal"/>
              </a:rPr>
              <a:t>编解码器分析</a:t>
            </a:r>
            <a:endParaRPr lang="en-US" altLang="zh-CN" sz="2200" b="1" dirty="0">
              <a:solidFill>
                <a:srgbClr val="FF0000"/>
              </a:solidFill>
              <a:latin typeface="思源黑体 CN Normal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395538" y="3843338"/>
            <a:ext cx="214313" cy="214313"/>
          </a:xfrm>
          <a:prstGeom prst="ellipse">
            <a:avLst/>
          </a:prstGeom>
          <a:noFill/>
          <a:ln>
            <a:solidFill>
              <a:srgbClr val="188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530" name="图片 3" descr="内页_03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120650"/>
            <a:ext cx="292100" cy="6080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1" name="文本框 1"/>
          <p:cNvSpPr txBox="1"/>
          <p:nvPr/>
        </p:nvSpPr>
        <p:spPr>
          <a:xfrm>
            <a:off x="766763" y="115888"/>
            <a:ext cx="907415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Netty </a:t>
            </a:r>
            <a:r>
              <a:rPr lang="zh-CN" altLang="en-US" dirty="0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编解码</a:t>
            </a:r>
            <a:endParaRPr lang="zh-CN" altLang="en-US" dirty="0">
              <a:solidFill>
                <a:srgbClr val="188EE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2" name="文本框 2"/>
          <p:cNvSpPr txBox="1"/>
          <p:nvPr/>
        </p:nvSpPr>
        <p:spPr>
          <a:xfrm>
            <a:off x="766763" y="981075"/>
            <a:ext cx="10442575" cy="3754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Arial" panose="020B0604020202020204" pitchFamily="34" charset="0"/>
                <a:sym typeface="Arial" panose="020B0604020202020204" pitchFamily="34" charset="0"/>
              </a:rPr>
              <a:t>编解码器的作用就是讲原始字节数据与自定义的消息对象进行互转</a:t>
            </a:r>
            <a:endParaRPr lang="en-US" altLang="zh-CN" sz="24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Decoder(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解码器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)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Encoder(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编码器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)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</a:pP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457200" lvl="0" indent="-457200">
              <a:spcBef>
                <a:spcPts val="600"/>
              </a:spcBef>
              <a:spcAft>
                <a:spcPts val="600"/>
              </a:spcAft>
            </a:pPr>
            <a:r>
              <a:rPr lang="zh-CN" altLang="en-US" sz="1800" dirty="0">
                <a:latin typeface="Arial" panose="020B0604020202020204" pitchFamily="34" charset="0"/>
                <a:sym typeface="Arial" panose="020B0604020202020204" pitchFamily="34" charset="0"/>
              </a:rPr>
              <a:t>支持业界主流的序列化框架</a:t>
            </a:r>
            <a:endParaRPr lang="en-US" altLang="zh-CN" sz="18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>
                <a:latin typeface="Arial" panose="020B0604020202020204" pitchFamily="34" charset="0"/>
                <a:sym typeface="Arial" panose="020B0604020202020204" pitchFamily="34" charset="0"/>
              </a:rPr>
              <a:t>Protobuf</a:t>
            </a:r>
            <a:endParaRPr lang="en-US" altLang="zh-CN" sz="14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>
                <a:latin typeface="Arial" panose="020B0604020202020204" pitchFamily="34" charset="0"/>
                <a:sym typeface="Arial" panose="020B0604020202020204" pitchFamily="34" charset="0"/>
              </a:rPr>
              <a:t>Jboss Marshalling</a:t>
            </a:r>
            <a:endParaRPr lang="en-US" altLang="zh-CN" sz="14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>
                <a:latin typeface="Arial" panose="020B0604020202020204" pitchFamily="34" charset="0"/>
                <a:sym typeface="Arial" panose="020B0604020202020204" pitchFamily="34" charset="0"/>
              </a:rPr>
              <a:t>Java Serialization</a:t>
            </a:r>
            <a:endParaRPr lang="en-US" altLang="zh-CN" sz="14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</a:pPr>
            <a:endParaRPr lang="zh-CN" altLang="en-US" sz="14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22533" name="直接箭头连接符 2"/>
          <p:cNvCxnSpPr/>
          <p:nvPr/>
        </p:nvCxnSpPr>
        <p:spPr>
          <a:xfrm>
            <a:off x="1416050" y="5300663"/>
            <a:ext cx="849630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2534" name="矩形: 圆角 3"/>
          <p:cNvSpPr/>
          <p:nvPr/>
        </p:nvSpPr>
        <p:spPr>
          <a:xfrm>
            <a:off x="2208213" y="5084763"/>
            <a:ext cx="1150937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1" hangingPunct="1"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2535" name="矩形: 圆角 7"/>
          <p:cNvSpPr/>
          <p:nvPr/>
        </p:nvSpPr>
        <p:spPr>
          <a:xfrm>
            <a:off x="3359150" y="5106988"/>
            <a:ext cx="1152525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1" hangingPunct="1"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2536" name="矩形: 圆角 8"/>
          <p:cNvSpPr/>
          <p:nvPr/>
        </p:nvSpPr>
        <p:spPr>
          <a:xfrm>
            <a:off x="4511675" y="5106988"/>
            <a:ext cx="1503363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1" hangingPunct="1"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2537" name="矩形: 圆角 9"/>
          <p:cNvSpPr/>
          <p:nvPr/>
        </p:nvSpPr>
        <p:spPr>
          <a:xfrm>
            <a:off x="6015038" y="5118100"/>
            <a:ext cx="1504950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1" hangingPunct="1"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2538" name="矩形 4"/>
          <p:cNvSpPr/>
          <p:nvPr/>
        </p:nvSpPr>
        <p:spPr>
          <a:xfrm>
            <a:off x="3935413" y="3716338"/>
            <a:ext cx="7777162" cy="11699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解码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1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拆包：把整个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ByteBuf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数据，分成一个个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ByteBuf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，每个表示一个包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解码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2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反序列化：把每个包的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ByteBuf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字节数组转成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java object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3554" name="图片 3" descr="内页_03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120650"/>
            <a:ext cx="292100" cy="6080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555" name="文本框 1"/>
          <p:cNvSpPr txBox="1"/>
          <p:nvPr/>
        </p:nvSpPr>
        <p:spPr>
          <a:xfrm>
            <a:off x="766763" y="115888"/>
            <a:ext cx="907415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Netty Protobuf</a:t>
            </a:r>
            <a:r>
              <a:rPr lang="zh-CN" altLang="en-US" dirty="0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编解码</a:t>
            </a:r>
            <a:endParaRPr lang="zh-CN" altLang="en-US" dirty="0">
              <a:solidFill>
                <a:srgbClr val="188EE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56" name="文本框 2"/>
          <p:cNvSpPr txBox="1"/>
          <p:nvPr/>
        </p:nvSpPr>
        <p:spPr>
          <a:xfrm>
            <a:off x="76200" y="1544638"/>
            <a:ext cx="4537075" cy="22463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>
              <a:spcBef>
                <a:spcPts val="600"/>
              </a:spcBef>
              <a:spcAft>
                <a:spcPts val="600"/>
              </a:spcAft>
            </a:pPr>
            <a:r>
              <a:rPr lang="en-US" altLang="zh-CN" sz="4000" dirty="0">
                <a:latin typeface="Arial" panose="020B0604020202020204" pitchFamily="34" charset="0"/>
                <a:sym typeface="Arial" panose="020B0604020202020204" pitchFamily="34" charset="0"/>
              </a:rPr>
              <a:t>Demo</a:t>
            </a:r>
            <a:endParaRPr lang="en-US" altLang="zh-CN" sz="4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457200" lvl="0" indent="-457200">
              <a:spcBef>
                <a:spcPts val="600"/>
              </a:spcBef>
              <a:spcAft>
                <a:spcPts val="600"/>
              </a:spcAft>
            </a:pPr>
            <a:endParaRPr lang="en-US" altLang="zh-CN" sz="4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457200" lvl="0" indent="-457200">
              <a:spcBef>
                <a:spcPts val="600"/>
              </a:spcBef>
              <a:spcAft>
                <a:spcPts val="600"/>
              </a:spcAft>
            </a:pPr>
            <a:r>
              <a:rPr lang="en-US" altLang="zh-CN" sz="4000" dirty="0">
                <a:latin typeface="Arial" panose="020B0604020202020204" pitchFamily="34" charset="0"/>
                <a:sym typeface="Arial" panose="020B0604020202020204" pitchFamily="34" charset="0"/>
              </a:rPr>
              <a:t>Protoc java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557" name="矩形: 圆角 1"/>
          <p:cNvSpPr/>
          <p:nvPr/>
        </p:nvSpPr>
        <p:spPr>
          <a:xfrm>
            <a:off x="6743700" y="2852738"/>
            <a:ext cx="1223963" cy="584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>
                <a:latin typeface="Arial" panose="020B0604020202020204" pitchFamily="34" charset="0"/>
              </a:rPr>
              <a:t>L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23558" name="直接箭头连接符 3"/>
          <p:cNvCxnSpPr/>
          <p:nvPr/>
        </p:nvCxnSpPr>
        <p:spPr>
          <a:xfrm flipH="1" flipV="1">
            <a:off x="6743700" y="3436938"/>
            <a:ext cx="73025" cy="23685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7" name="矩形 6"/>
          <p:cNvSpPr/>
          <p:nvPr/>
        </p:nvSpPr>
        <p:spPr>
          <a:xfrm>
            <a:off x="5521713" y="5620598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A3E3E"/>
                </a:solidFill>
                <a:effectLst/>
                <a:highlight>
                  <a:srgbClr val="E8F2FE"/>
                </a:highligh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startIdx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60" name="矩形: 圆角 10"/>
          <p:cNvSpPr/>
          <p:nvPr/>
        </p:nvSpPr>
        <p:spPr>
          <a:xfrm>
            <a:off x="7967663" y="2824163"/>
            <a:ext cx="1223962" cy="584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>
                <a:latin typeface="Arial" panose="020B0604020202020204" pitchFamily="34" charset="0"/>
              </a:rPr>
              <a:t>Object</a:t>
            </a:r>
            <a:r>
              <a:rPr lang="zh-CN" altLang="en-US" dirty="0">
                <a:latin typeface="Arial" panose="020B0604020202020204" pitchFamily="34" charset="0"/>
              </a:rPr>
              <a:t>字节流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23561" name="直接箭头连接符 11"/>
          <p:cNvCxnSpPr/>
          <p:nvPr/>
        </p:nvCxnSpPr>
        <p:spPr>
          <a:xfrm flipH="1" flipV="1">
            <a:off x="9191625" y="3273425"/>
            <a:ext cx="73025" cy="236696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8" name="矩形 7"/>
          <p:cNvSpPr/>
          <p:nvPr/>
        </p:nvSpPr>
        <p:spPr>
          <a:xfrm>
            <a:off x="7248128" y="248360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E8F2FE"/>
                </a:highlight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328248" y="2046950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highlight>
                  <a:srgbClr val="E8F2FE"/>
                </a:highligh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highlight>
                  <a:srgbClr val="E8F2FE"/>
                </a:highligh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highlight>
                  <a:srgbClr val="E8F2FE"/>
                </a:highligh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=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highlight>
                  <a:srgbClr val="E8F2FE"/>
                </a:highligh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A3E3E"/>
                </a:solidFill>
                <a:effectLst/>
                <a:highlight>
                  <a:srgbClr val="E8F2FE"/>
                </a:highligh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endIdx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8F2FE"/>
                </a:highligh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-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A3E3E"/>
                </a:solidFill>
                <a:effectLst/>
                <a:highlight>
                  <a:srgbClr val="E8F2FE"/>
                </a:highligh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startIdx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8F2FE"/>
                </a:highligh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- 4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160511" y="5719359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A3E3E"/>
                </a:solidFill>
                <a:effectLst/>
                <a:highlight>
                  <a:srgbClr val="E8F2FE"/>
                </a:highligh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endIdx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4578" name="图片 3" descr="内页_03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120650"/>
            <a:ext cx="292100" cy="6080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79" name="文本框 1"/>
          <p:cNvSpPr txBox="1"/>
          <p:nvPr/>
        </p:nvSpPr>
        <p:spPr>
          <a:xfrm>
            <a:off x="766763" y="115888"/>
            <a:ext cx="907415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Netty Protobuf</a:t>
            </a:r>
            <a:r>
              <a:rPr lang="zh-CN" altLang="en-US" dirty="0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编解码</a:t>
            </a:r>
            <a:endParaRPr lang="zh-CN" altLang="en-US" dirty="0">
              <a:solidFill>
                <a:srgbClr val="188EE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80" name="文本框 2"/>
          <p:cNvSpPr txBox="1"/>
          <p:nvPr/>
        </p:nvSpPr>
        <p:spPr>
          <a:xfrm>
            <a:off x="1271588" y="1916113"/>
            <a:ext cx="4537075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>
              <a:spcBef>
                <a:spcPts val="600"/>
              </a:spcBef>
              <a:spcAft>
                <a:spcPts val="600"/>
              </a:spcAft>
            </a:pPr>
            <a:r>
              <a:rPr lang="en-US" altLang="zh-CN" sz="4000" dirty="0">
                <a:latin typeface="Arial" panose="020B0604020202020204" pitchFamily="34" charset="0"/>
                <a:sym typeface="Arial" panose="020B0604020202020204" pitchFamily="34" charset="0"/>
              </a:rPr>
              <a:t>Demo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5602" name="图片 3" descr="内页_03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120650"/>
            <a:ext cx="292100" cy="6080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603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1785938"/>
            <a:ext cx="9277350" cy="3286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椭圆 6"/>
          <p:cNvSpPr/>
          <p:nvPr/>
        </p:nvSpPr>
        <p:spPr>
          <a:xfrm>
            <a:off x="2381250" y="1403350"/>
            <a:ext cx="214313" cy="214313"/>
          </a:xfrm>
          <a:prstGeom prst="ellipse">
            <a:avLst/>
          </a:prstGeom>
          <a:noFill/>
          <a:ln>
            <a:solidFill>
              <a:srgbClr val="188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195" name="TextBox 7"/>
          <p:cNvSpPr txBox="1"/>
          <p:nvPr/>
        </p:nvSpPr>
        <p:spPr>
          <a:xfrm>
            <a:off x="1774825" y="1295400"/>
            <a:ext cx="5616575" cy="4302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914400" lvl="2" indent="0" eaLnBrk="1" hangingPunct="1">
              <a:spcBef>
                <a:spcPct val="0"/>
              </a:spcBef>
              <a:buNone/>
            </a:pPr>
            <a:r>
              <a:rPr lang="zh-CN" altLang="en-US" sz="2200" dirty="0">
                <a:solidFill>
                  <a:srgbClr val="FF0000"/>
                </a:solidFill>
                <a:latin typeface="思源黑体 CN Normal"/>
                <a:ea typeface="思源黑体 CN Normal"/>
              </a:rPr>
              <a:t>半包粘包问题示例与分析</a:t>
            </a:r>
            <a:endParaRPr lang="zh-CN" altLang="en-US" sz="2200" dirty="0">
              <a:solidFill>
                <a:srgbClr val="FF0000"/>
              </a:solidFill>
              <a:latin typeface="思源黑体 CN Normal"/>
              <a:ea typeface="思源黑体 CN Normal"/>
            </a:endParaRPr>
          </a:p>
        </p:txBody>
      </p:sp>
      <p:sp>
        <p:nvSpPr>
          <p:cNvPr id="8196" name="TextBox 7"/>
          <p:cNvSpPr txBox="1"/>
          <p:nvPr/>
        </p:nvSpPr>
        <p:spPr>
          <a:xfrm>
            <a:off x="1774825" y="2478088"/>
            <a:ext cx="4000500" cy="4302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914400" lvl="2" indent="0" eaLnBrk="1" hangingPunct="1">
              <a:spcBef>
                <a:spcPct val="0"/>
              </a:spcBef>
              <a:buNone/>
            </a:pPr>
            <a:r>
              <a:rPr lang="en-US" altLang="zh-CN" sz="2200" dirty="0">
                <a:solidFill>
                  <a:srgbClr val="188EEE"/>
                </a:solidFill>
                <a:latin typeface="思源黑体 CN Normal"/>
                <a:ea typeface="思源黑体 CN Normal"/>
              </a:rPr>
              <a:t>Netty</a:t>
            </a:r>
            <a:r>
              <a:rPr lang="zh-CN" altLang="en-US" sz="2200" dirty="0">
                <a:solidFill>
                  <a:srgbClr val="188EEE"/>
                </a:solidFill>
                <a:latin typeface="思源黑体 CN Normal"/>
                <a:ea typeface="思源黑体 CN Normal"/>
              </a:rPr>
              <a:t>半包粘包问题解决</a:t>
            </a:r>
            <a:endParaRPr lang="zh-CN" altLang="zh-CN" sz="2200" dirty="0">
              <a:solidFill>
                <a:srgbClr val="188EEE"/>
              </a:solidFill>
              <a:latin typeface="思源黑体 CN Normal"/>
              <a:ea typeface="思源黑体 CN Normal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395538" y="2587625"/>
            <a:ext cx="214313" cy="214313"/>
          </a:xfrm>
          <a:prstGeom prst="ellipse">
            <a:avLst/>
          </a:prstGeom>
          <a:noFill/>
          <a:ln>
            <a:solidFill>
              <a:srgbClr val="188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198" name="图片 3" descr="内页_03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120650"/>
            <a:ext cx="292100" cy="6080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TextBox 4"/>
          <p:cNvSpPr txBox="1"/>
          <p:nvPr/>
        </p:nvSpPr>
        <p:spPr>
          <a:xfrm>
            <a:off x="482600" y="104775"/>
            <a:ext cx="1101725" cy="6429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575" b="0" i="0" u="none" strike="noStrike" kern="1200" cap="none" spc="0" normalizeH="0" baseline="0" noProof="1">
                <a:ln>
                  <a:noFill/>
                </a:ln>
                <a:solidFill>
                  <a:srgbClr val="188EE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目录</a:t>
            </a:r>
            <a:endParaRPr kumimoji="0" lang="zh-CN" altLang="en-US" sz="3575" b="0" i="0" u="none" strike="noStrike" kern="1200" cap="none" spc="0" normalizeH="0" baseline="0" noProof="1">
              <a:ln>
                <a:noFill/>
              </a:ln>
              <a:solidFill>
                <a:srgbClr val="188EE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8200" name="TextBox 7"/>
          <p:cNvSpPr txBox="1"/>
          <p:nvPr/>
        </p:nvSpPr>
        <p:spPr>
          <a:xfrm>
            <a:off x="1774825" y="3733800"/>
            <a:ext cx="3436938" cy="4302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914400" lvl="2" indent="0" eaLnBrk="1" hangingPunct="1">
              <a:spcBef>
                <a:spcPct val="0"/>
              </a:spcBef>
              <a:buNone/>
            </a:pPr>
            <a:r>
              <a:rPr lang="en-US" altLang="zh-CN" sz="2200" dirty="0">
                <a:solidFill>
                  <a:srgbClr val="188EEE"/>
                </a:solidFill>
                <a:latin typeface="思源黑体 CN Normal"/>
                <a:ea typeface="思源黑体 CN Normal"/>
              </a:rPr>
              <a:t>Netty</a:t>
            </a:r>
            <a:r>
              <a:rPr lang="zh-CN" altLang="en-US" sz="2200" dirty="0">
                <a:solidFill>
                  <a:srgbClr val="188EEE"/>
                </a:solidFill>
                <a:latin typeface="思源黑体 CN Normal"/>
                <a:ea typeface="思源黑体 CN Normal"/>
              </a:rPr>
              <a:t>编解码器分析</a:t>
            </a:r>
            <a:endParaRPr lang="en-US" altLang="zh-CN" sz="2200" dirty="0">
              <a:solidFill>
                <a:srgbClr val="188EEE"/>
              </a:solidFill>
              <a:latin typeface="思源黑体 CN Normal"/>
              <a:ea typeface="思源黑体 CN Normal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395538" y="3843338"/>
            <a:ext cx="214313" cy="214313"/>
          </a:xfrm>
          <a:prstGeom prst="ellipse">
            <a:avLst/>
          </a:prstGeom>
          <a:noFill/>
          <a:ln>
            <a:solidFill>
              <a:srgbClr val="188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18" name="图片 3" descr="内页_03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120650"/>
            <a:ext cx="292100" cy="6080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19" name="文本框 1"/>
          <p:cNvSpPr txBox="1"/>
          <p:nvPr/>
        </p:nvSpPr>
        <p:spPr>
          <a:xfrm>
            <a:off x="766763" y="115888"/>
            <a:ext cx="6805612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半包粘包问题示例与分析</a:t>
            </a:r>
            <a:endParaRPr lang="zh-CN" altLang="en-US" dirty="0">
              <a:solidFill>
                <a:srgbClr val="188EE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0" name="文本框 2"/>
          <p:cNvSpPr txBox="1"/>
          <p:nvPr/>
        </p:nvSpPr>
        <p:spPr>
          <a:xfrm>
            <a:off x="1200150" y="1196975"/>
            <a:ext cx="4537075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>
              <a:spcBef>
                <a:spcPts val="600"/>
              </a:spcBef>
              <a:spcAft>
                <a:spcPts val="600"/>
              </a:spcAft>
            </a:pPr>
            <a:r>
              <a:rPr lang="en-US" altLang="zh-CN" sz="4000" dirty="0">
                <a:latin typeface="Arial" panose="020B0604020202020204" pitchFamily="34" charset="0"/>
                <a:sym typeface="Arial" panose="020B0604020202020204" pitchFamily="34" charset="0"/>
              </a:rPr>
              <a:t>Demo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221" name="矩形: 圆角 1"/>
          <p:cNvSpPr/>
          <p:nvPr/>
        </p:nvSpPr>
        <p:spPr>
          <a:xfrm>
            <a:off x="911225" y="3141663"/>
            <a:ext cx="1223963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1" hangingPunct="1"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222" name="矩形: 圆角 5"/>
          <p:cNvSpPr/>
          <p:nvPr/>
        </p:nvSpPr>
        <p:spPr>
          <a:xfrm>
            <a:off x="2319338" y="3141663"/>
            <a:ext cx="1223962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1" hangingPunct="1"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223" name="矩形: 圆角 6"/>
          <p:cNvSpPr/>
          <p:nvPr/>
        </p:nvSpPr>
        <p:spPr>
          <a:xfrm>
            <a:off x="3935413" y="3141663"/>
            <a:ext cx="1223962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1" hangingPunct="1"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224" name="矩形: 圆角 7"/>
          <p:cNvSpPr/>
          <p:nvPr/>
        </p:nvSpPr>
        <p:spPr>
          <a:xfrm>
            <a:off x="5526088" y="3144838"/>
            <a:ext cx="1223962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1" hangingPunct="1"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225" name="矩形: 圆角 8"/>
          <p:cNvSpPr/>
          <p:nvPr/>
        </p:nvSpPr>
        <p:spPr>
          <a:xfrm>
            <a:off x="7107238" y="3141663"/>
            <a:ext cx="1223962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1" hangingPunct="1"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226" name="矩形: 圆角 9"/>
          <p:cNvSpPr/>
          <p:nvPr/>
        </p:nvSpPr>
        <p:spPr>
          <a:xfrm>
            <a:off x="8915400" y="3141663"/>
            <a:ext cx="1223963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1" hangingPunct="1"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227" name="矩形: 圆角 10"/>
          <p:cNvSpPr/>
          <p:nvPr/>
        </p:nvSpPr>
        <p:spPr>
          <a:xfrm>
            <a:off x="911225" y="3917950"/>
            <a:ext cx="4968875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1" hangingPunct="1"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228" name="矩形: 圆角 11"/>
          <p:cNvSpPr/>
          <p:nvPr/>
        </p:nvSpPr>
        <p:spPr>
          <a:xfrm>
            <a:off x="6096000" y="3917950"/>
            <a:ext cx="4103688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1" hangingPunct="1"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9229" name="直接连接符 3"/>
          <p:cNvCxnSpPr/>
          <p:nvPr/>
        </p:nvCxnSpPr>
        <p:spPr>
          <a:xfrm>
            <a:off x="6096000" y="2565400"/>
            <a:ext cx="0" cy="28797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圆柱形 3"/>
          <p:cNvSpPr/>
          <p:nvPr/>
        </p:nvSpPr>
        <p:spPr>
          <a:xfrm rot="5400000">
            <a:off x="4681538" y="3924300"/>
            <a:ext cx="450850" cy="2665413"/>
          </a:xfrm>
          <a:prstGeom prst="can">
            <a:avLst>
              <a:gd name="adj" fmla="val 24931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1" hangingPunct="1"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243" name="矩形: 圆角 4"/>
          <p:cNvSpPr/>
          <p:nvPr/>
        </p:nvSpPr>
        <p:spPr>
          <a:xfrm>
            <a:off x="2243138" y="4852988"/>
            <a:ext cx="576262" cy="5302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1" hangingPunct="1"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244" name="矩形: 圆角 5"/>
          <p:cNvSpPr/>
          <p:nvPr/>
        </p:nvSpPr>
        <p:spPr>
          <a:xfrm>
            <a:off x="6934200" y="4811713"/>
            <a:ext cx="576263" cy="5318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</a:rPr>
              <a:t>接收缓冲区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10245" name="直接箭头连接符 6"/>
          <p:cNvCxnSpPr>
            <a:stCxn id="10243" idx="3"/>
            <a:endCxn id="10242" idx="3"/>
          </p:cNvCxnSpPr>
          <p:nvPr/>
        </p:nvCxnSpPr>
        <p:spPr>
          <a:xfrm>
            <a:off x="2819400" y="5118100"/>
            <a:ext cx="755650" cy="1397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0246" name="直接箭头连接符 7"/>
          <p:cNvCxnSpPr>
            <a:endCxn id="10244" idx="1"/>
          </p:cNvCxnSpPr>
          <p:nvPr/>
        </p:nvCxnSpPr>
        <p:spPr>
          <a:xfrm flipV="1">
            <a:off x="6167438" y="5076825"/>
            <a:ext cx="766762" cy="1968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10247" name="椭圆 8"/>
          <p:cNvSpPr/>
          <p:nvPr/>
        </p:nvSpPr>
        <p:spPr>
          <a:xfrm>
            <a:off x="1992313" y="4292600"/>
            <a:ext cx="431800" cy="28892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1" hangingPunct="1"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248" name="椭圆 9"/>
          <p:cNvSpPr/>
          <p:nvPr/>
        </p:nvSpPr>
        <p:spPr>
          <a:xfrm>
            <a:off x="1944688" y="3784600"/>
            <a:ext cx="431800" cy="28892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1" hangingPunct="1"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249" name="椭圆 10"/>
          <p:cNvSpPr/>
          <p:nvPr/>
        </p:nvSpPr>
        <p:spPr>
          <a:xfrm>
            <a:off x="1916113" y="3216275"/>
            <a:ext cx="431800" cy="28892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1" hangingPunct="1"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250" name="椭圆 11"/>
          <p:cNvSpPr/>
          <p:nvPr/>
        </p:nvSpPr>
        <p:spPr>
          <a:xfrm>
            <a:off x="1841500" y="2674938"/>
            <a:ext cx="431800" cy="28733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1" hangingPunct="1"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251" name="文本框 12"/>
          <p:cNvSpPr txBox="1"/>
          <p:nvPr/>
        </p:nvSpPr>
        <p:spPr>
          <a:xfrm>
            <a:off x="1409700" y="4437063"/>
            <a:ext cx="4318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Calibri" panose="020F0502020204030204" pitchFamily="34" charset="0"/>
              </a:rPr>
              <a:t>10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10252" name="文本框 13"/>
          <p:cNvSpPr txBox="1"/>
          <p:nvPr/>
        </p:nvSpPr>
        <p:spPr>
          <a:xfrm>
            <a:off x="1427163" y="3775075"/>
            <a:ext cx="4318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Calibri" panose="020F0502020204030204" pitchFamily="34" charset="0"/>
              </a:rPr>
              <a:t>15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10253" name="文本框 14"/>
          <p:cNvSpPr txBox="1"/>
          <p:nvPr/>
        </p:nvSpPr>
        <p:spPr>
          <a:xfrm>
            <a:off x="1414463" y="3263900"/>
            <a:ext cx="433387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Calibri" panose="020F0502020204030204" pitchFamily="34" charset="0"/>
              </a:rPr>
              <a:t>25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10254" name="文本框 15"/>
          <p:cNvSpPr txBox="1"/>
          <p:nvPr/>
        </p:nvSpPr>
        <p:spPr>
          <a:xfrm>
            <a:off x="1409700" y="2673350"/>
            <a:ext cx="4318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Calibri" panose="020F0502020204030204" pitchFamily="34" charset="0"/>
              </a:rPr>
              <a:t>15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cxnSp>
        <p:nvCxnSpPr>
          <p:cNvPr id="10255" name="直接箭头连接符 17"/>
          <p:cNvCxnSpPr/>
          <p:nvPr/>
        </p:nvCxnSpPr>
        <p:spPr>
          <a:xfrm>
            <a:off x="2532063" y="4352925"/>
            <a:ext cx="3429000" cy="723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0256" name="直接箭头连接符 18"/>
          <p:cNvCxnSpPr/>
          <p:nvPr/>
        </p:nvCxnSpPr>
        <p:spPr>
          <a:xfrm>
            <a:off x="2308225" y="3852863"/>
            <a:ext cx="3014663" cy="126523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0257" name="直接箭头连接符 22"/>
          <p:cNvCxnSpPr/>
          <p:nvPr/>
        </p:nvCxnSpPr>
        <p:spPr>
          <a:xfrm>
            <a:off x="2335213" y="3346450"/>
            <a:ext cx="1966912" cy="183991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10258" name="矩形: 圆角 24"/>
          <p:cNvSpPr/>
          <p:nvPr/>
        </p:nvSpPr>
        <p:spPr>
          <a:xfrm>
            <a:off x="7032625" y="3775075"/>
            <a:ext cx="935038" cy="517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>
                <a:latin typeface="Arial" panose="020B0604020202020204" pitchFamily="34" charset="0"/>
              </a:rPr>
              <a:t>3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10259" name="直接箭头连接符 26"/>
          <p:cNvCxnSpPr>
            <a:stCxn id="10244" idx="0"/>
            <a:endCxn id="10258" idx="2"/>
          </p:cNvCxnSpPr>
          <p:nvPr/>
        </p:nvCxnSpPr>
        <p:spPr>
          <a:xfrm flipV="1">
            <a:off x="7221538" y="4292600"/>
            <a:ext cx="279400" cy="51911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10260" name="矩形: 圆角 28"/>
          <p:cNvSpPr/>
          <p:nvPr/>
        </p:nvSpPr>
        <p:spPr>
          <a:xfrm>
            <a:off x="6934200" y="3346450"/>
            <a:ext cx="287338" cy="3587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>
                <a:latin typeface="Arial" panose="020B0604020202020204" pitchFamily="34" charset="0"/>
              </a:rPr>
              <a:t>5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261" name="矩形: 圆角 29"/>
          <p:cNvSpPr/>
          <p:nvPr/>
        </p:nvSpPr>
        <p:spPr>
          <a:xfrm>
            <a:off x="7319963" y="3357563"/>
            <a:ext cx="288925" cy="358775"/>
          </a:xfrm>
          <a:prstGeom prst="roundRect">
            <a:avLst>
              <a:gd name="adj" fmla="val 22829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>
                <a:latin typeface="Arial" panose="020B0604020202020204" pitchFamily="34" charset="0"/>
              </a:rPr>
              <a:t>8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262" name="椭圆 31"/>
          <p:cNvSpPr/>
          <p:nvPr/>
        </p:nvSpPr>
        <p:spPr>
          <a:xfrm>
            <a:off x="8937625" y="3630613"/>
            <a:ext cx="739775" cy="35877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>
                <a:latin typeface="Arial" panose="020B0604020202020204" pitchFamily="34" charset="0"/>
              </a:rPr>
              <a:t>10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6" name="图片 3" descr="内页_03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120650"/>
            <a:ext cx="292100" cy="6080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67" name="文本框 1"/>
          <p:cNvSpPr txBox="1"/>
          <p:nvPr/>
        </p:nvSpPr>
        <p:spPr>
          <a:xfrm>
            <a:off x="601663" y="115888"/>
            <a:ext cx="6805612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半包粘包问题示例与分析</a:t>
            </a:r>
            <a:endParaRPr lang="zh-CN" altLang="en-US" dirty="0">
              <a:solidFill>
                <a:srgbClr val="188EE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8" name="文本框 2"/>
          <p:cNvSpPr txBox="1"/>
          <p:nvPr/>
        </p:nvSpPr>
        <p:spPr>
          <a:xfrm>
            <a:off x="334963" y="981075"/>
            <a:ext cx="4752975" cy="41846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/>
              <a:t>TCP/IP</a:t>
            </a:r>
            <a:r>
              <a:rPr lang="zh-CN" altLang="en-US" sz="2800" dirty="0"/>
              <a:t>协议</a:t>
            </a:r>
            <a:endParaRPr lang="en-US" altLang="zh-CN" sz="2800" dirty="0"/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/>
              <a:t> 面向“流”协议</a:t>
            </a:r>
            <a:endParaRPr lang="en-US" altLang="zh-CN" sz="2400" dirty="0"/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/>
              <a:t>MSS: Maxitum Segment Size </a:t>
            </a:r>
            <a:r>
              <a:rPr lang="zh-CN" altLang="en-US" sz="2400" dirty="0"/>
              <a:t>最大分段大小，表示</a:t>
            </a:r>
            <a:r>
              <a:rPr lang="en-US" altLang="zh-CN" sz="2400" dirty="0"/>
              <a:t>TCP</a:t>
            </a:r>
            <a:r>
              <a:rPr lang="zh-CN" altLang="en-US" sz="2400" dirty="0"/>
              <a:t>数据包每次能够传输的最大数据分段</a:t>
            </a:r>
            <a:endParaRPr lang="zh-CN" altLang="en-US" sz="2400" dirty="0"/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sym typeface="Arial" panose="020B0604020202020204" pitchFamily="34" charset="0"/>
              </a:rPr>
              <a:t>发送方</a:t>
            </a:r>
            <a:r>
              <a:rPr lang="en-US" altLang="zh-CN" sz="2400" dirty="0">
                <a:sym typeface="Arial" panose="020B0604020202020204" pitchFamily="34" charset="0"/>
              </a:rPr>
              <a:t>/</a:t>
            </a:r>
            <a:r>
              <a:rPr lang="zh-CN" altLang="en-US" sz="2400" dirty="0">
                <a:sym typeface="Arial" panose="020B0604020202020204" pitchFamily="34" charset="0"/>
              </a:rPr>
              <a:t>接收方缓冲区</a:t>
            </a:r>
            <a:endParaRPr lang="en-US" altLang="zh-CN" sz="2400" dirty="0">
              <a:sym typeface="Arial" panose="020B0604020202020204" pitchFamily="34" charset="0"/>
            </a:endParaRPr>
          </a:p>
          <a:p>
            <a:pPr marL="1143000" lvl="2" indent="-228600"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solidFill>
                  <a:srgbClr val="FF0000"/>
                </a:solidFill>
                <a:sym typeface="Arial" panose="020B0604020202020204" pitchFamily="34" charset="0"/>
              </a:rPr>
              <a:t>Nagle</a:t>
            </a:r>
            <a:r>
              <a:rPr lang="zh-CN" altLang="en-US" sz="2000" dirty="0">
                <a:solidFill>
                  <a:srgbClr val="FF0000"/>
                </a:solidFill>
                <a:sym typeface="Arial" panose="020B0604020202020204" pitchFamily="34" charset="0"/>
              </a:rPr>
              <a:t>算法</a:t>
            </a:r>
            <a:endParaRPr lang="en-US" altLang="zh-CN" sz="2000" dirty="0">
              <a:solidFill>
                <a:srgbClr val="FF0000"/>
              </a:solidFill>
              <a:sym typeface="Arial" panose="020B0604020202020204" pitchFamily="34" charset="0"/>
            </a:endParaRP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</a:pPr>
            <a:endParaRPr lang="en-US" altLang="zh-CN" sz="2400" dirty="0">
              <a:sym typeface="Arial" panose="020B0604020202020204" pitchFamily="34" charset="0"/>
            </a:endParaRPr>
          </a:p>
        </p:txBody>
      </p:sp>
      <p:pic>
        <p:nvPicPr>
          <p:cNvPr id="11269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341438"/>
            <a:ext cx="6477000" cy="3286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: 圆角 3"/>
          <p:cNvSpPr/>
          <p:nvPr/>
        </p:nvSpPr>
        <p:spPr bwMode="auto">
          <a:xfrm>
            <a:off x="1343025" y="2101850"/>
            <a:ext cx="1512888" cy="433388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数据报文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: 圆角 4"/>
          <p:cNvSpPr/>
          <p:nvPr/>
        </p:nvSpPr>
        <p:spPr bwMode="auto">
          <a:xfrm>
            <a:off x="2711624" y="3768788"/>
            <a:ext cx="1368152" cy="43204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数据报文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2294" name="直接连接符 6"/>
          <p:cNvCxnSpPr/>
          <p:nvPr/>
        </p:nvCxnSpPr>
        <p:spPr>
          <a:xfrm>
            <a:off x="839788" y="3141663"/>
            <a:ext cx="49688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8" name="矩形: 圆角 7"/>
          <p:cNvSpPr/>
          <p:nvPr/>
        </p:nvSpPr>
        <p:spPr bwMode="auto">
          <a:xfrm>
            <a:off x="911225" y="3768725"/>
            <a:ext cx="1512888" cy="4318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数据报文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6" name="矩形: 圆角 8"/>
          <p:cNvSpPr/>
          <p:nvPr/>
        </p:nvSpPr>
        <p:spPr>
          <a:xfrm>
            <a:off x="407988" y="3573463"/>
            <a:ext cx="4032250" cy="935037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1" hangingPunct="1"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1" name="矩形: 圆角 10"/>
          <p:cNvSpPr/>
          <p:nvPr/>
        </p:nvSpPr>
        <p:spPr bwMode="auto">
          <a:xfrm>
            <a:off x="5519738" y="3748088"/>
            <a:ext cx="2698750" cy="4318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数据报文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1+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数据报文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8" name="矩形: 圆角 11"/>
          <p:cNvSpPr/>
          <p:nvPr/>
        </p:nvSpPr>
        <p:spPr>
          <a:xfrm>
            <a:off x="4837113" y="3509963"/>
            <a:ext cx="5086350" cy="935037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1" hangingPunct="1"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3" name="矩形: 圆角 12"/>
          <p:cNvSpPr/>
          <p:nvPr/>
        </p:nvSpPr>
        <p:spPr bwMode="auto">
          <a:xfrm>
            <a:off x="2567608" y="4992924"/>
            <a:ext cx="1800200" cy="1172356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数据报文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后半部分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+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数据报文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矩形: 圆角 13"/>
          <p:cNvSpPr/>
          <p:nvPr/>
        </p:nvSpPr>
        <p:spPr bwMode="auto">
          <a:xfrm>
            <a:off x="766763" y="4992688"/>
            <a:ext cx="1657350" cy="1100138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数据报文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（前半部分）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303" name="矩形: 圆角 14"/>
          <p:cNvSpPr/>
          <p:nvPr/>
        </p:nvSpPr>
        <p:spPr>
          <a:xfrm>
            <a:off x="263525" y="4797425"/>
            <a:ext cx="4464050" cy="1727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1" hangingPunct="1"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6" name="矩形: 圆角 15"/>
          <p:cNvSpPr/>
          <p:nvPr/>
        </p:nvSpPr>
        <p:spPr bwMode="auto">
          <a:xfrm>
            <a:off x="7608168" y="960476"/>
            <a:ext cx="1800200" cy="1172356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数据报文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后半部分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+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数据报文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后半部分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矩形: 圆角 16"/>
          <p:cNvSpPr/>
          <p:nvPr/>
        </p:nvSpPr>
        <p:spPr bwMode="auto">
          <a:xfrm>
            <a:off x="5808663" y="960438"/>
            <a:ext cx="1655763" cy="1100138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数据报文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前半部分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+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数据报文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前半部分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308" name="矩形: 圆角 17"/>
          <p:cNvSpPr/>
          <p:nvPr/>
        </p:nvSpPr>
        <p:spPr>
          <a:xfrm>
            <a:off x="5303838" y="765175"/>
            <a:ext cx="4464050" cy="1727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3" name="矩形: 圆角 22"/>
          <p:cNvSpPr/>
          <p:nvPr/>
        </p:nvSpPr>
        <p:spPr bwMode="auto">
          <a:xfrm>
            <a:off x="7428706" y="4793649"/>
            <a:ext cx="1800200" cy="1172356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数据报文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后半部分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矩形: 圆角 23"/>
          <p:cNvSpPr/>
          <p:nvPr/>
        </p:nvSpPr>
        <p:spPr bwMode="auto">
          <a:xfrm>
            <a:off x="5629275" y="4794250"/>
            <a:ext cx="1655763" cy="1100138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数据报文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1+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数据报文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前半部分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313" name="矩形: 圆角 24"/>
          <p:cNvSpPr/>
          <p:nvPr/>
        </p:nvSpPr>
        <p:spPr>
          <a:xfrm>
            <a:off x="5124450" y="4597400"/>
            <a:ext cx="4464050" cy="1728788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1" hangingPunct="1"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2314" name="文本框 25"/>
          <p:cNvSpPr txBox="1"/>
          <p:nvPr/>
        </p:nvSpPr>
        <p:spPr>
          <a:xfrm>
            <a:off x="623888" y="4179888"/>
            <a:ext cx="287337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Calibri" panose="020F0502020204030204" pitchFamily="34" charset="0"/>
              </a:rPr>
              <a:t>1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12315" name="文本框 27"/>
          <p:cNvSpPr txBox="1"/>
          <p:nvPr/>
        </p:nvSpPr>
        <p:spPr>
          <a:xfrm>
            <a:off x="9021763" y="3908425"/>
            <a:ext cx="566737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Calibri" panose="020F0502020204030204" pitchFamily="34" charset="0"/>
              </a:rPr>
              <a:t>2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12316" name="文本框 28"/>
          <p:cNvSpPr txBox="1"/>
          <p:nvPr/>
        </p:nvSpPr>
        <p:spPr>
          <a:xfrm>
            <a:off x="479425" y="6165850"/>
            <a:ext cx="4318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Calibri" panose="020F0502020204030204" pitchFamily="34" charset="0"/>
              </a:rPr>
              <a:t>3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12317" name="文本框 29"/>
          <p:cNvSpPr txBox="1"/>
          <p:nvPr/>
        </p:nvSpPr>
        <p:spPr>
          <a:xfrm>
            <a:off x="6311900" y="6092825"/>
            <a:ext cx="4318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Calibri" panose="020F0502020204030204" pitchFamily="34" charset="0"/>
              </a:rPr>
              <a:t>4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12318" name="文本框 30"/>
          <p:cNvSpPr txBox="1"/>
          <p:nvPr/>
        </p:nvSpPr>
        <p:spPr>
          <a:xfrm>
            <a:off x="5629275" y="2101850"/>
            <a:ext cx="466725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</a:rPr>
              <a:t>5</a:t>
            </a:r>
            <a:endParaRPr lang="zh-CN" altLang="en-US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314" name="图片 3" descr="内页_03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120650"/>
            <a:ext cx="292100" cy="6080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5" name="文本框 1"/>
          <p:cNvSpPr txBox="1"/>
          <p:nvPr/>
        </p:nvSpPr>
        <p:spPr>
          <a:xfrm>
            <a:off x="766763" y="115888"/>
            <a:ext cx="6805612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粘包</a:t>
            </a:r>
            <a:r>
              <a:rPr lang="en-US" altLang="zh-CN" dirty="0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拆包解决思路</a:t>
            </a:r>
            <a:endParaRPr lang="zh-CN" altLang="en-US" dirty="0">
              <a:solidFill>
                <a:srgbClr val="188EE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6" name="文本框 2"/>
          <p:cNvSpPr txBox="1"/>
          <p:nvPr/>
        </p:nvSpPr>
        <p:spPr>
          <a:xfrm>
            <a:off x="766763" y="981075"/>
            <a:ext cx="9721850" cy="5232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>
                <a:sym typeface="Arial" panose="020B0604020202020204" pitchFamily="34" charset="0"/>
              </a:rPr>
              <a:t>基本思路就是不断从</a:t>
            </a:r>
            <a:r>
              <a:rPr lang="en-US" altLang="zh-CN" sz="2800" dirty="0">
                <a:sym typeface="Arial" panose="020B0604020202020204" pitchFamily="34" charset="0"/>
              </a:rPr>
              <a:t>TCP</a:t>
            </a:r>
            <a:r>
              <a:rPr lang="zh-CN" altLang="en-US" sz="2800" dirty="0">
                <a:sym typeface="Arial" panose="020B0604020202020204" pitchFamily="34" charset="0"/>
              </a:rPr>
              <a:t>缓冲区中读取数据，每次读取完都需要判断是否是一个完整的数据包</a:t>
            </a:r>
            <a:endParaRPr lang="zh-CN" altLang="en-US" sz="2800" dirty="0">
              <a:sym typeface="Arial" panose="020B0604020202020204" pitchFamily="34" charset="0"/>
            </a:endParaRP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sym typeface="Arial" panose="020B0604020202020204" pitchFamily="34" charset="0"/>
              </a:rPr>
              <a:t>若当前读取的数据不足以拼接成</a:t>
            </a:r>
            <a:r>
              <a:rPr lang="zh-CN" altLang="en-US" sz="2400" dirty="0">
                <a:solidFill>
                  <a:srgbClr val="FF0000"/>
                </a:solidFill>
                <a:sym typeface="Arial" panose="020B0604020202020204" pitchFamily="34" charset="0"/>
              </a:rPr>
              <a:t>一个完整的业务数据包</a:t>
            </a:r>
            <a:r>
              <a:rPr lang="zh-CN" altLang="en-US" sz="2400" dirty="0">
                <a:sym typeface="Arial" panose="020B0604020202020204" pitchFamily="34" charset="0"/>
              </a:rPr>
              <a:t>，那就保留该数据，继续从</a:t>
            </a:r>
            <a:r>
              <a:rPr lang="en-US" altLang="zh-CN" sz="2400" dirty="0">
                <a:sym typeface="Arial" panose="020B0604020202020204" pitchFamily="34" charset="0"/>
              </a:rPr>
              <a:t>tcp</a:t>
            </a:r>
            <a:r>
              <a:rPr lang="zh-CN" altLang="en-US" sz="2400" dirty="0">
                <a:sym typeface="Arial" panose="020B0604020202020204" pitchFamily="34" charset="0"/>
              </a:rPr>
              <a:t>缓冲区中读取，直到得到一个完整的数据包</a:t>
            </a:r>
            <a:endParaRPr lang="en-US" altLang="zh-CN" sz="2400" dirty="0">
              <a:sym typeface="Arial" panose="020B0604020202020204" pitchFamily="34" charset="0"/>
            </a:endParaRPr>
          </a:p>
          <a:p>
            <a:pPr marL="1143000" lvl="2" indent="-228600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solidFill>
                  <a:srgbClr val="FF0000"/>
                </a:solidFill>
                <a:sym typeface="Arial" panose="020B0604020202020204" pitchFamily="34" charset="0"/>
              </a:rPr>
              <a:t>定长</a:t>
            </a:r>
            <a:endParaRPr lang="en-US" altLang="zh-CN" sz="2000" dirty="0">
              <a:solidFill>
                <a:srgbClr val="FF0000"/>
              </a:solidFill>
              <a:sym typeface="Arial" panose="020B0604020202020204" pitchFamily="34" charset="0"/>
            </a:endParaRPr>
          </a:p>
          <a:p>
            <a:pPr marL="1143000" lvl="2" indent="-228600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solidFill>
                  <a:srgbClr val="FF0000"/>
                </a:solidFill>
                <a:sym typeface="Arial" panose="020B0604020202020204" pitchFamily="34" charset="0"/>
              </a:rPr>
              <a:t>分隔符</a:t>
            </a:r>
            <a:endParaRPr lang="en-US" altLang="zh-CN" sz="2000" dirty="0">
              <a:solidFill>
                <a:srgbClr val="FF0000"/>
              </a:solidFill>
              <a:sym typeface="Arial" panose="020B0604020202020204" pitchFamily="34" charset="0"/>
            </a:endParaRPr>
          </a:p>
          <a:p>
            <a:pPr marL="1143000" lvl="2" indent="-228600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solidFill>
                  <a:srgbClr val="FF0000"/>
                </a:solidFill>
                <a:sym typeface="Arial" panose="020B0604020202020204" pitchFamily="34" charset="0"/>
              </a:rPr>
              <a:t>基于长度的变长包</a:t>
            </a:r>
            <a:endParaRPr lang="zh-CN" altLang="en-US" sz="2000" dirty="0">
              <a:solidFill>
                <a:srgbClr val="FF0000"/>
              </a:solidFill>
              <a:sym typeface="Arial" panose="020B0604020202020204" pitchFamily="34" charset="0"/>
            </a:endParaRP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sym typeface="Arial" panose="020B0604020202020204" pitchFamily="34" charset="0"/>
              </a:rPr>
              <a:t>若当前读到的数据加上已经读取的数据足够拼接成一个数据包，那就将已经读取的数据拼接上本次读取的数据，够成一个完整的业务数据包传递到业务逻辑，多余的数据仍然保留，以便和下次读到的数据尝试拼接</a:t>
            </a:r>
            <a:endParaRPr lang="zh-CN" altLang="en-US" sz="2400" dirty="0"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338" name="图片 3" descr="内页_03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120650"/>
            <a:ext cx="292100" cy="6080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39" name="文本框 1"/>
          <p:cNvSpPr txBox="1"/>
          <p:nvPr/>
        </p:nvSpPr>
        <p:spPr>
          <a:xfrm>
            <a:off x="766763" y="115888"/>
            <a:ext cx="6805612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粘包</a:t>
            </a:r>
            <a:r>
              <a:rPr lang="en-US" altLang="zh-CN" dirty="0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拆包解决</a:t>
            </a:r>
            <a:endParaRPr lang="zh-CN" altLang="en-US" dirty="0">
              <a:solidFill>
                <a:srgbClr val="188EE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0" name="文本框 2"/>
          <p:cNvSpPr txBox="1"/>
          <p:nvPr/>
        </p:nvSpPr>
        <p:spPr>
          <a:xfrm>
            <a:off x="1271588" y="1916113"/>
            <a:ext cx="4537075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>
              <a:spcBef>
                <a:spcPts val="600"/>
              </a:spcBef>
              <a:spcAft>
                <a:spcPts val="600"/>
              </a:spcAft>
            </a:pPr>
            <a:r>
              <a:rPr lang="en-US" altLang="zh-CN" sz="4000" dirty="0">
                <a:latin typeface="Arial" panose="020B0604020202020204" pitchFamily="34" charset="0"/>
                <a:sym typeface="Arial" panose="020B0604020202020204" pitchFamily="34" charset="0"/>
              </a:rPr>
              <a:t>Demo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椭圆 6"/>
          <p:cNvSpPr/>
          <p:nvPr/>
        </p:nvSpPr>
        <p:spPr>
          <a:xfrm>
            <a:off x="2381250" y="1403350"/>
            <a:ext cx="214313" cy="214313"/>
          </a:xfrm>
          <a:prstGeom prst="ellipse">
            <a:avLst/>
          </a:prstGeom>
          <a:noFill/>
          <a:ln>
            <a:solidFill>
              <a:srgbClr val="188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363" name="TextBox 7"/>
          <p:cNvSpPr txBox="1"/>
          <p:nvPr/>
        </p:nvSpPr>
        <p:spPr>
          <a:xfrm>
            <a:off x="1774825" y="1295400"/>
            <a:ext cx="5616575" cy="4302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914400" lvl="2" indent="0" eaLnBrk="1" hangingPunct="1"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rgbClr val="188EEE"/>
                </a:solidFill>
                <a:latin typeface="思源黑体 CN Normal"/>
              </a:rPr>
              <a:t>半包粘包问题示例与分析</a:t>
            </a:r>
            <a:endParaRPr lang="zh-CN" altLang="en-US" sz="2200" b="1" dirty="0">
              <a:solidFill>
                <a:srgbClr val="188EEE"/>
              </a:solidFill>
              <a:latin typeface="思源黑体 CN Normal"/>
            </a:endParaRPr>
          </a:p>
        </p:txBody>
      </p:sp>
      <p:sp>
        <p:nvSpPr>
          <p:cNvPr id="15364" name="TextBox 7"/>
          <p:cNvSpPr txBox="1"/>
          <p:nvPr/>
        </p:nvSpPr>
        <p:spPr>
          <a:xfrm>
            <a:off x="1774825" y="2478088"/>
            <a:ext cx="4000500" cy="4302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914400" lvl="2" indent="0" eaLnBrk="1" hangingPunct="1">
              <a:spcBef>
                <a:spcPct val="0"/>
              </a:spcBef>
              <a:buNone/>
            </a:pPr>
            <a:r>
              <a:rPr lang="en-US" altLang="zh-CN" sz="2200" dirty="0">
                <a:solidFill>
                  <a:srgbClr val="FF0000"/>
                </a:solidFill>
                <a:latin typeface="思源黑体 CN Normal"/>
              </a:rPr>
              <a:t>Netty</a:t>
            </a:r>
            <a:r>
              <a:rPr lang="zh-CN" altLang="en-US" sz="2200" dirty="0">
                <a:solidFill>
                  <a:srgbClr val="FF0000"/>
                </a:solidFill>
                <a:latin typeface="思源黑体 CN Normal"/>
              </a:rPr>
              <a:t>半包粘包问题解决</a:t>
            </a:r>
            <a:endParaRPr lang="zh-CN" altLang="zh-CN" sz="2200" dirty="0">
              <a:solidFill>
                <a:srgbClr val="FF0000"/>
              </a:solidFill>
              <a:latin typeface="思源黑体 CN Normal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395538" y="2587625"/>
            <a:ext cx="214313" cy="214313"/>
          </a:xfrm>
          <a:prstGeom prst="ellipse">
            <a:avLst/>
          </a:prstGeom>
          <a:noFill/>
          <a:ln>
            <a:solidFill>
              <a:srgbClr val="188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5366" name="图片 3" descr="内页_03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120650"/>
            <a:ext cx="292100" cy="6080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TextBox 4"/>
          <p:cNvSpPr txBox="1"/>
          <p:nvPr/>
        </p:nvSpPr>
        <p:spPr>
          <a:xfrm>
            <a:off x="482600" y="104775"/>
            <a:ext cx="1101725" cy="6429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575" b="0" i="0" u="none" strike="noStrike" kern="1200" cap="none" spc="0" normalizeH="0" baseline="0" noProof="1">
                <a:ln>
                  <a:noFill/>
                </a:ln>
                <a:solidFill>
                  <a:srgbClr val="188EE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目录</a:t>
            </a:r>
            <a:endParaRPr kumimoji="0" lang="zh-CN" altLang="en-US" sz="3575" b="0" i="0" u="none" strike="noStrike" kern="1200" cap="none" spc="0" normalizeH="0" baseline="0" noProof="1">
              <a:ln>
                <a:noFill/>
              </a:ln>
              <a:solidFill>
                <a:srgbClr val="188EE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15368" name="TextBox 7"/>
          <p:cNvSpPr txBox="1"/>
          <p:nvPr/>
        </p:nvSpPr>
        <p:spPr>
          <a:xfrm>
            <a:off x="1774825" y="3733800"/>
            <a:ext cx="3436938" cy="4302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914400" lvl="2" indent="0" eaLnBrk="1" hangingPunct="1">
              <a:spcBef>
                <a:spcPct val="0"/>
              </a:spcBef>
              <a:buNone/>
            </a:pPr>
            <a:r>
              <a:rPr lang="en-US" altLang="zh-CN" sz="2200" dirty="0">
                <a:solidFill>
                  <a:srgbClr val="188EEE"/>
                </a:solidFill>
                <a:latin typeface="思源黑体 CN Normal"/>
                <a:ea typeface="思源黑体 CN Normal"/>
              </a:rPr>
              <a:t>Netty</a:t>
            </a:r>
            <a:r>
              <a:rPr lang="zh-CN" altLang="en-US" sz="2200" dirty="0">
                <a:solidFill>
                  <a:srgbClr val="188EEE"/>
                </a:solidFill>
                <a:latin typeface="思源黑体 CN Normal"/>
                <a:ea typeface="思源黑体 CN Normal"/>
              </a:rPr>
              <a:t>编解码器分析</a:t>
            </a:r>
            <a:endParaRPr lang="en-US" altLang="zh-CN" sz="2200" dirty="0">
              <a:solidFill>
                <a:srgbClr val="188EEE"/>
              </a:solidFill>
              <a:latin typeface="思源黑体 CN Normal"/>
              <a:ea typeface="思源黑体 CN Normal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395538" y="3843338"/>
            <a:ext cx="214313" cy="214313"/>
          </a:xfrm>
          <a:prstGeom prst="ellipse">
            <a:avLst/>
          </a:prstGeom>
          <a:noFill/>
          <a:ln>
            <a:solidFill>
              <a:srgbClr val="188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1762</Words>
  <Application>WPS 演示</Application>
  <PresentationFormat>宽屏</PresentationFormat>
  <Paragraphs>196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Arial</vt:lpstr>
      <vt:lpstr>宋体</vt:lpstr>
      <vt:lpstr>Wingdings</vt:lpstr>
      <vt:lpstr>Calibri</vt:lpstr>
      <vt:lpstr>微软雅黑</vt:lpstr>
      <vt:lpstr>+mn-ea</vt:lpstr>
      <vt:lpstr>思源黑体 CN Medium</vt:lpstr>
      <vt:lpstr>思源黑体 CN Normal</vt:lpstr>
      <vt:lpstr>华文隶书</vt:lpstr>
      <vt:lpstr>黑体</vt:lpstr>
      <vt:lpstr>Consolas</vt:lpstr>
      <vt:lpstr>Arial Unicode MS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rogerjsliu(刘骏嵩)</dc:creator>
  <cp:lastModifiedBy>图灵学院-貂蝉</cp:lastModifiedBy>
  <cp:revision>1050</cp:revision>
  <cp:lastPrinted>2016-12-16T14:51:04Z</cp:lastPrinted>
  <dcterms:created xsi:type="dcterms:W3CDTF">2014-12-24T12:00:01Z</dcterms:created>
  <dcterms:modified xsi:type="dcterms:W3CDTF">2018-11-04T14:21:25Z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