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handoutMasterIdLst>
    <p:handoutMasterId r:id="rId12"/>
  </p:handoutMasterIdLst>
  <p:sldIdLst>
    <p:sldId id="281" r:id="rId3"/>
    <p:sldId id="338" r:id="rId4"/>
    <p:sldId id="787" r:id="rId5"/>
    <p:sldId id="788" r:id="rId7"/>
    <p:sldId id="790" r:id="rId8"/>
    <p:sldId id="784" r:id="rId9"/>
    <p:sldId id="785" r:id="rId10"/>
    <p:sldId id="739" r:id="rId11"/>
  </p:sldIdLst>
  <p:sldSz cx="9144000" cy="51435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黑体" panose="02010609060101010101" pitchFamily="49" charset="-122"/>
      <p:regular r:id="rId21"/>
    </p:embeddedFont>
    <p:embeddedFont>
      <p:font typeface="微软雅黑" panose="020B0503020204020204" pitchFamily="34" charset="-122"/>
      <p:regular r:id="rId22"/>
    </p:embeddedFont>
  </p:embeddedFont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ng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4A7EBB"/>
    <a:srgbClr val="00B0F0"/>
    <a:srgbClr val="B3D9FF"/>
    <a:srgbClr val="EBF5FF"/>
    <a:srgbClr val="558ED5"/>
    <a:srgbClr val="79AFFF"/>
    <a:srgbClr val="EBD9FF"/>
    <a:srgbClr val="FB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033"/>
    <p:restoredTop sz="94232"/>
  </p:normalViewPr>
  <p:slideViewPr>
    <p:cSldViewPr showGuides="1">
      <p:cViewPr>
        <p:scale>
          <a:sx n="125" d="100"/>
          <a:sy n="125" d="100"/>
        </p:scale>
        <p:origin x="-468" y="-312"/>
      </p:cViewPr>
      <p:guideLst>
        <p:guide orient="horz" pos="1626"/>
        <p:guide pos="28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C5F4E6-C664-453F-B574-D5C4485F28E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en-US" sz="1200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5A5E452-D4A4-4B37-AC1E-0F6D8E981F5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en-US" sz="1200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170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97" name="TextBox 3"/>
          <p:cNvSpPr txBox="1"/>
          <p:nvPr/>
        </p:nvSpPr>
        <p:spPr>
          <a:xfrm>
            <a:off x="440373" y="2126774"/>
            <a:ext cx="4117975" cy="101473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RabbitMQ</a:t>
            </a:r>
            <a:endParaRPr lang="en-US" altLang="zh-CN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11290" y="670878"/>
            <a:ext cx="936625" cy="9350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44299" y="1514584"/>
            <a:ext cx="734366" cy="73436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录</a:t>
            </a:r>
            <a:endParaRPr kumimoji="0" lang="zh-CN" altLang="en-US" sz="4400" b="1" i="0" u="none" strike="noStrike" kern="1200" cap="none" spc="0" normalizeH="0" baseline="0" noProof="0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244" name="TextBox 9"/>
          <p:cNvSpPr txBox="1"/>
          <p:nvPr/>
        </p:nvSpPr>
        <p:spPr>
          <a:xfrm>
            <a:off x="4586605" y="1759585"/>
            <a:ext cx="576072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200000"/>
              </a:lnSpc>
              <a:buClr>
                <a:srgbClr val="FF0000"/>
              </a:buClr>
              <a:buSzTx/>
              <a:buFont typeface="Wingdings" panose="05000000000000000000" pitchFamily="2" charset="2"/>
            </a:pPr>
            <a:endParaRPr lang="en-US" altLang="zh-CN" sz="2000" noProof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hangingPunct="0">
              <a:lnSpc>
                <a:spcPct val="200000"/>
              </a:lnSpc>
              <a:buClr>
                <a:srgbClr val="262626"/>
              </a:buClr>
              <a:buSzTx/>
              <a:buFont typeface="Wingdings" panose="05000000000000000000" pitchFamily="2" charset="2"/>
              <a:buChar char="u"/>
            </a:pPr>
            <a:r>
              <a:rPr lang="en-US" altLang="zh-CN" sz="2000" noProof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2000" noProof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Spring </a:t>
            </a:r>
            <a:r>
              <a:rPr lang="zh-CN" altLang="en-US" sz="2000" noProof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整合 </a:t>
            </a:r>
            <a:r>
              <a:rPr lang="zh-CN" altLang="zh-CN" sz="2000" noProof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RabbitMQ</a:t>
            </a:r>
            <a:endParaRPr lang="zh-CN" altLang="zh-CN" sz="2000" noProof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indent="-171450" eaLnBrk="0" hangingPunct="0">
              <a:lnSpc>
                <a:spcPct val="200000"/>
              </a:lnSpc>
              <a:buClr>
                <a:srgbClr val="262626"/>
              </a:buClr>
              <a:buSzTx/>
              <a:buFont typeface="Wingdings" panose="05000000000000000000" pitchFamily="2" charset="2"/>
              <a:buChar char="u"/>
            </a:pPr>
            <a:r>
              <a:rPr lang="en-US" altLang="zh-CN" sz="2000" noProof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SpringBoot </a:t>
            </a:r>
            <a:r>
              <a:rPr lang="zh-CN" altLang="en-US" sz="2000" noProof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整合 </a:t>
            </a:r>
            <a:r>
              <a:rPr lang="zh-CN" altLang="zh-CN" sz="2000" noProof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RabbitMQ</a:t>
            </a:r>
            <a:endParaRPr lang="zh-CN" altLang="zh-CN" sz="2000" noProof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998538" y="339725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kumimoji="0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Spring 整合RabbitMQ</a:t>
            </a:r>
            <a:endParaRPr kumimoji="0" sz="2400" b="1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44955" y="1779588"/>
            <a:ext cx="6477000" cy="306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400" kern="1200" cap="none" spc="0" normalizeH="0" baseline="0" noProof="1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需求：使用 </a:t>
            </a:r>
            <a:r>
              <a:rPr kumimoji="0" lang="en-US" altLang="zh-CN" sz="1400" kern="1200" cap="none" spc="0" normalizeH="0" baseline="0" noProof="1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Spring </a:t>
            </a:r>
            <a:r>
              <a:rPr kumimoji="0" sz="1400" b="1" kern="0" cap="none" spc="0" normalizeH="0" baseline="0" noProof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整合</a:t>
            </a:r>
            <a:r>
              <a:rPr kumimoji="0" lang="en-US" sz="1400" b="1" kern="0" cap="none" spc="0" normalizeH="0" baseline="0" noProof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kumimoji="0" sz="1400" b="1" kern="0" cap="none" spc="0" normalizeH="0" baseline="0" noProof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RabbitMQ</a:t>
            </a:r>
            <a:endParaRPr kumimoji="0" lang="en-US" altLang="zh-CN" sz="1400" b="1" kern="0" cap="none" spc="0" normalizeH="0" baseline="0" noProof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44955" y="2138363"/>
            <a:ext cx="3095625" cy="203009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步骤：</a:t>
            </a: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生产者</a:t>
            </a:r>
            <a:endParaRPr kumimoji="0" lang="zh-CN" altLang="en-US" sz="14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创建生产者工程</a:t>
            </a: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添加依赖</a:t>
            </a: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配置整合</a:t>
            </a: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编写代码发送消息</a:t>
            </a: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48" name="TextBox 9"/>
          <p:cNvSpPr txBox="1"/>
          <p:nvPr/>
        </p:nvSpPr>
        <p:spPr>
          <a:xfrm>
            <a:off x="1114425" y="1149350"/>
            <a:ext cx="6624638" cy="5064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1.1 Spring </a:t>
            </a:r>
            <a:r>
              <a:rPr lang="en-US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整合 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RabbitMQ</a:t>
            </a:r>
            <a:endParaRPr lang="en-US" altLang="zh-CN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83455" y="2381250"/>
            <a:ext cx="3379788" cy="170688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消费者</a:t>
            </a:r>
            <a:endParaRPr kumimoji="0" lang="zh-CN" altLang="en-US" sz="14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创建</a:t>
            </a: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生产者</a:t>
            </a: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工程</a:t>
            </a: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添加依赖</a:t>
            </a: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配置整合</a:t>
            </a: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编写消息监听器</a:t>
            </a: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1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9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4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9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55028" y="41148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kumimoji="0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Spring 整合RabbitMQ</a:t>
            </a:r>
            <a:endParaRPr kumimoji="0" sz="2400" b="1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7935" y="1885315"/>
            <a:ext cx="7761288" cy="1060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marR="0" indent="-2857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kern="1200" cap="none" spc="0" normalizeH="0" baseline="0" noProof="1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 </a:t>
            </a:r>
            <a:r>
              <a:rPr kumimoji="0" lang="en-US" altLang="zh-CN" sz="1400" kern="1200" cap="none" spc="0" normalizeH="0" baseline="0" noProof="1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Spring </a:t>
            </a:r>
            <a:r>
              <a:rPr kumimoji="0" sz="1400" kern="0" cap="none" spc="0" normalizeH="0" baseline="0" noProof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整合</a:t>
            </a:r>
            <a:r>
              <a:rPr kumimoji="0" lang="en-US" sz="1400" kern="0" cap="none" spc="0" normalizeH="0" baseline="0" noProof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kumimoji="0" sz="1400" kern="0" cap="none" spc="0" normalizeH="0" baseline="0" noProof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RabbitMQ</a:t>
            </a:r>
            <a:r>
              <a:rPr kumimoji="0" lang="en-US" sz="1400" kern="0" cap="none" spc="0" normalizeH="0" baseline="0" noProof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kumimoji="0" lang="zh-CN" altLang="en-US" sz="1400" kern="0" cap="none" spc="0" normalizeH="0" baseline="0" noProof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将</a:t>
            </a:r>
            <a:r>
              <a:rPr kumimoji="0" lang="zh-CN" altLang="en-US" sz="1400" kern="0" cap="none" spc="0" normalizeH="0" baseline="0" noProof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组件全部使用配置方式实现，</a:t>
            </a:r>
            <a:r>
              <a:rPr kumimoji="0" lang="zh-CN" altLang="en-US" sz="1400" kern="0" cap="none" spc="0" normalizeH="0" baseline="0" noProof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简化编码</a:t>
            </a:r>
            <a:endParaRPr kumimoji="0" lang="zh-CN" altLang="en-US" sz="1400" kern="0" cap="none" spc="0" normalizeH="0" baseline="0" noProof="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285750" marR="0" indent="-2857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400" kern="0" cap="none" spc="0" normalizeH="0" baseline="0" noProof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Spring </a:t>
            </a:r>
            <a:r>
              <a:rPr kumimoji="0" lang="zh-CN" altLang="en-US" sz="1400" kern="0" cap="none" spc="0" normalizeH="0" baseline="0" noProof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提供 RabbitTemplate 简化发送消息 </a:t>
            </a:r>
            <a:r>
              <a:rPr kumimoji="0" lang="en-US" altLang="zh-CN" sz="1400" kern="0" cap="none" spc="0" normalizeH="0" baseline="0" noProof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API</a:t>
            </a:r>
            <a:endParaRPr kumimoji="0" lang="en-US" altLang="zh-CN" sz="1400" kern="0" cap="none" spc="0" normalizeH="0" baseline="0" noProof="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285750" marR="0" indent="-2857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kern="0" cap="none" spc="0" normalizeH="0" baseline="0" noProof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使用监听机制简化消费者编码</a:t>
            </a:r>
            <a:endParaRPr kumimoji="0" lang="zh-CN" altLang="en-US" sz="1400" kern="0" cap="none" spc="0" normalizeH="0" baseline="0" noProof="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8195" name="TextBox 9"/>
          <p:cNvSpPr txBox="1"/>
          <p:nvPr/>
        </p:nvSpPr>
        <p:spPr>
          <a:xfrm>
            <a:off x="1257935" y="1221105"/>
            <a:ext cx="6624638" cy="5064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1.2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小结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1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7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92125" y="1047750"/>
            <a:ext cx="6888163" cy="3969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kumimoji="0" lang="zh-CN" altLang="en-US" sz="1400" b="1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&lt;dependencies&gt;</a:t>
            </a:r>
            <a:endParaRPr kumimoji="0" lang="zh-CN" altLang="en-US" sz="1400" b="1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kumimoji="0" lang="zh-CN" altLang="en-US" sz="1400" b="1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&lt;dependency&gt;</a:t>
            </a:r>
            <a:endParaRPr kumimoji="0" lang="zh-CN" altLang="en-US" sz="1400" b="1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kumimoji="0" lang="zh-CN" altLang="en-US" sz="1400" b="1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&lt;groupId&gt;com.rabbitmq&lt;/groupId&gt;</a:t>
            </a:r>
            <a:endParaRPr kumimoji="0" lang="zh-CN" altLang="en-US" sz="1400" b="1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kumimoji="0" lang="zh-CN" altLang="en-US" sz="1400" b="1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&lt;artifactId&gt;amqp-client&lt;/artifactId&gt;</a:t>
            </a:r>
            <a:endParaRPr kumimoji="0" lang="zh-CN" altLang="en-US" sz="1400" b="1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kumimoji="0" lang="zh-CN" altLang="en-US" sz="1400" b="1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&lt;version&gt;5.3.0&lt;/version&gt;</a:t>
            </a:r>
            <a:endParaRPr kumimoji="0" lang="zh-CN" altLang="en-US" sz="1400" b="1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kumimoji="0" lang="zh-CN" altLang="en-US" sz="1400" b="1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&lt;/dependency&gt;</a:t>
            </a:r>
            <a:endParaRPr kumimoji="0" lang="zh-CN" altLang="en-US" sz="1400" b="1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kumimoji="0" lang="zh-CN" altLang="en-US" sz="1400" b="1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&lt;dependency&gt;</a:t>
            </a:r>
            <a:endParaRPr kumimoji="0" lang="zh-CN" altLang="en-US" sz="1400" b="1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kumimoji="0" lang="zh-CN" altLang="en-US" sz="1400" b="1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&lt;groupId&gt;org.springframework.amqp&lt;/groupId&gt;</a:t>
            </a:r>
            <a:endParaRPr kumimoji="0" lang="zh-CN" altLang="en-US" sz="1400" b="1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kumimoji="0" lang="zh-CN" altLang="en-US" sz="1400" b="1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&lt;artifactId&gt;spring-rabbit&lt;/artifactId&gt;</a:t>
            </a:r>
            <a:endParaRPr kumimoji="0" lang="zh-CN" altLang="en-US" sz="1400" b="1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kumimoji="0" lang="zh-CN" altLang="en-US" sz="1400" b="1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&lt;version&gt;2.0.5.RELEASE&lt;/version&gt;</a:t>
            </a:r>
            <a:endParaRPr kumimoji="0" lang="zh-CN" altLang="en-US" sz="1400" b="1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kumimoji="0" lang="zh-CN" altLang="en-US" sz="1400" b="1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&lt;/dependency&gt;</a:t>
            </a:r>
            <a:endParaRPr kumimoji="0" lang="zh-CN" altLang="en-US" sz="1400" b="1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kumimoji="0" lang="zh-CN" altLang="en-US" sz="1400" b="1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&lt;/dependencies&gt;</a:t>
            </a:r>
            <a:endParaRPr kumimoji="0" lang="zh-CN" altLang="en-US" sz="1400" b="1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628650" y="483235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1.3 POM.xml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中声明依赖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14350" y="1047750"/>
            <a:ext cx="8123555" cy="3507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kumimoji="0" lang="zh-CN" altLang="en-US" sz="1400" b="1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生产端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1. </a:t>
            </a: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创建生产者</a:t>
            </a: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SpringBoot</a:t>
            </a: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工程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2. </a:t>
            </a: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引入</a:t>
            </a: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start</a:t>
            </a: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，依赖坐标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00150" marR="0" lvl="3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&lt;dependency&gt;</a:t>
            </a: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00150" marR="0" lvl="3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</a:t>
            </a:r>
            <a:r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&lt;groupId&gt;org.springframework.boot&lt;/groupId&gt;</a:t>
            </a: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00150" marR="0" lvl="3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</a:t>
            </a:r>
            <a:r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&lt;artifactId&gt;spring-boot-starter-amqp&lt;/artifactId&gt;</a:t>
            </a: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00150" marR="0" lvl="3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&lt;/dependency&gt;</a:t>
            </a: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marR="0" lvl="2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3. </a:t>
            </a: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编写</a:t>
            </a: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yml</a:t>
            </a: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配置，基本信息配置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4. </a:t>
            </a: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定义交换机，队列以及绑定关系的配置类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5. </a:t>
            </a: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注入RabbitTemplate，调用方法，完成消息发送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628650" y="35179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en-US" altLang="zh-CN" sz="2400" b="1" strike="noStrike" kern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SpringBoot 整合 RabbitMQ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20420" y="1240790"/>
            <a:ext cx="6888163" cy="3184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kumimoji="0" lang="zh-CN" altLang="en-US" sz="1400" b="1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消费端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1. </a:t>
            </a: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创建消费者</a:t>
            </a: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SpringBoot</a:t>
            </a: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工程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2. </a:t>
            </a: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引入</a:t>
            </a: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start</a:t>
            </a: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，依赖坐标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00150" marR="0" lvl="3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&lt;dependency&gt;</a:t>
            </a: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00150" marR="0" lvl="3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</a:t>
            </a:r>
            <a:r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&lt;groupId&gt;org.springframework.boot&lt;/groupId&gt;</a:t>
            </a: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00150" marR="0" lvl="3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</a:t>
            </a:r>
            <a:r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&lt;artifactId&gt;spring-boot-starter-amqp&lt;/artifactId&gt;</a:t>
            </a: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00150" marR="0" lvl="3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&lt;/dependency&gt;</a:t>
            </a: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marR="0" lvl="2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3. </a:t>
            </a: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编写</a:t>
            </a: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yml</a:t>
            </a: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配置，基本信息配置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4. </a:t>
            </a: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定义监听类，使用@RabbitListener注解完成队列监听。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628650" y="339725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en-US" altLang="zh-CN" sz="2400" b="1" strike="noStrike" kern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SpringBoot 整合 RabbitMQ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3313" name="文本框 1"/>
          <p:cNvSpPr txBox="1"/>
          <p:nvPr/>
        </p:nvSpPr>
        <p:spPr>
          <a:xfrm>
            <a:off x="1186180" y="1456055"/>
            <a:ext cx="2698750" cy="3778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sz="1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小结</a:t>
            </a:r>
            <a:endParaRPr lang="zh-CN" altLang="en-US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9160" y="1897380"/>
            <a:ext cx="7772400" cy="1383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SpringBoot</a:t>
            </a: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提供了快速整合</a:t>
            </a: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RabbitMQ</a:t>
            </a: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的方式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150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基本信息再</a:t>
            </a: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yml</a:t>
            </a: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中配置，队列交互机以及绑定关系在配置类中使用</a:t>
            </a: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Bean</a:t>
            </a: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的方式配置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7150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生产端直接注入</a:t>
            </a:r>
            <a:r>
              <a:rPr lang="zh-CN" altLang="en-US" sz="1400" strike="noStrike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RabbitTemplate完成消息发送</a:t>
            </a:r>
            <a:endParaRPr lang="zh-CN" altLang="en-US" sz="1400" strike="noStrike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7150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消费端直接使用</a:t>
            </a:r>
            <a:r>
              <a:rPr lang="zh-CN" altLang="en-US" sz="1400" strike="noStrike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@RabbitListener完成消息接收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617855" y="467995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en-US" altLang="zh-CN" sz="2400" b="1" strike="noStrike" noProof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SpringBoot </a:t>
            </a:r>
            <a:r>
              <a:rPr lang="zh-CN" altLang="en-US" sz="2400" b="1" strike="noStrike" noProof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整合 </a:t>
            </a:r>
            <a:r>
              <a:rPr lang="zh-CN" altLang="zh-CN" sz="2400" b="1" strike="noStrike" noProof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RabbitMQ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1404</Words>
  <Application>WPS 演示</Application>
  <PresentationFormat>全屏显示(16:9)</PresentationFormat>
  <Paragraphs>87</Paragraphs>
  <Slides>8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黑体</vt:lpstr>
      <vt:lpstr>微软雅黑</vt:lpstr>
      <vt:lpstr>Segoe UI Light</vt:lpstr>
      <vt:lpstr>微软雅黑 Light</vt:lpstr>
      <vt:lpstr>Arial Unicode MS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  </cp:lastModifiedBy>
  <cp:revision>640</cp:revision>
  <dcterms:created xsi:type="dcterms:W3CDTF">2015-06-29T07:19:00Z</dcterms:created>
  <dcterms:modified xsi:type="dcterms:W3CDTF">2020-12-01T08:27:46Z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