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25"/>
  </p:handoutMasterIdLst>
  <p:sldIdLst>
    <p:sldId id="281" r:id="rId3"/>
    <p:sldId id="338" r:id="rId4"/>
    <p:sldId id="841" r:id="rId5"/>
    <p:sldId id="784" r:id="rId6"/>
    <p:sldId id="785" r:id="rId7"/>
    <p:sldId id="833" r:id="rId8"/>
    <p:sldId id="834" r:id="rId10"/>
    <p:sldId id="835" r:id="rId11"/>
    <p:sldId id="852" r:id="rId12"/>
    <p:sldId id="853" r:id="rId13"/>
    <p:sldId id="609" r:id="rId14"/>
    <p:sldId id="738" r:id="rId15"/>
    <p:sldId id="739" r:id="rId16"/>
    <p:sldId id="617" r:id="rId17"/>
    <p:sldId id="854" r:id="rId18"/>
    <p:sldId id="855" r:id="rId19"/>
    <p:sldId id="861" r:id="rId20"/>
    <p:sldId id="862" r:id="rId21"/>
    <p:sldId id="863" r:id="rId22"/>
    <p:sldId id="869" r:id="rId23"/>
    <p:sldId id="870" r:id="rId24"/>
  </p:sldIdLst>
  <p:sldSz cx="9144000" cy="51435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黑体" panose="02010609060101010101" pitchFamily="49" charset="-122"/>
      <p:regular r:id="rId33"/>
    </p:embeddedFont>
    <p:embeddedFont>
      <p:font typeface="微软雅黑" panose="020B0503020204020204" pitchFamily="34" charset="-122"/>
      <p:regular r:id="rId34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A7EBB"/>
    <a:srgbClr val="00B0F0"/>
    <a:srgbClr val="B3D9FF"/>
    <a:srgbClr val="EBF5FF"/>
    <a:srgbClr val="558ED5"/>
    <a:srgbClr val="79AFFF"/>
    <a:srgbClr val="EBD9FF"/>
    <a:srgbClr val="FB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33"/>
    <p:restoredTop sz="94232"/>
  </p:normalViewPr>
  <p:slideViewPr>
    <p:cSldViewPr showGuides="1">
      <p:cViewPr>
        <p:scale>
          <a:sx n="125" d="100"/>
          <a:sy n="125" d="100"/>
        </p:scale>
        <p:origin x="-468" y="-312"/>
      </p:cViewPr>
      <p:guideLst>
        <p:guide orient="horz" pos="1563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C5F4E6-C664-453F-B574-D5C4485F28E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A5E452-D4A4-4B37-AC1E-0F6D8E981F5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126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331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其中自动确认是指，当消息一旦被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Consumer</a:t>
            </a:r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接收到，则自动确认收到，并将相应 message 从 RabbitMQ 的消息缓存中移除。但是在实际业务处理中，很可能消息接收到，业务处理出现异常，那么该消息就会丢失。如果设置了手动确认方式，则需要在业务处理成功后，调用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channel.basicAck()</a:t>
            </a:r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，手动签收，这时，才能算消息处理成功。</a:t>
            </a:r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5362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843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2690813"/>
            <a:ext cx="133350" cy="128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1" name="TextBox 3"/>
          <p:cNvSpPr txBox="1"/>
          <p:nvPr/>
        </p:nvSpPr>
        <p:spPr>
          <a:xfrm>
            <a:off x="517208" y="2003584"/>
            <a:ext cx="411797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915670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7410" name="TextBox 9"/>
          <p:cNvSpPr txBox="1"/>
          <p:nvPr/>
        </p:nvSpPr>
        <p:spPr>
          <a:xfrm>
            <a:off x="1042670" y="122110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消费端限流小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401445" y="1727835"/>
            <a:ext cx="7444105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&lt;rabbit:listener-container&gt;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中配置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prefetch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属性设置消费端一次拉取多少消息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消费端的确认模式一定为手动确认。acknowledge="manual"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43915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297940" y="1339850"/>
            <a:ext cx="76200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TTL </a:t>
            </a: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全称 </a:t>
            </a:r>
            <a:r>
              <a:rPr kumimoji="0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 To Live</a:t>
            </a: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（存活</a:t>
            </a:r>
            <a:r>
              <a:rPr kumimoji="0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</a:t>
            </a:r>
            <a:r>
              <a:rPr kumimoji="0" 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过期时间</a:t>
            </a: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  <a:endParaRPr kumimoji="0" lang="zh-CN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当消息到达存活时间后，还没有被消费，会被自动清除。</a:t>
            </a:r>
            <a:endParaRPr kumimoji="0" lang="en-US" altLang="zh-CN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RabbitMQ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可以对消息设置</a:t>
            </a: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过期时间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，也可以对整个队列（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Queue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）设置</a:t>
            </a: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过期时间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59" name="TextBox 9"/>
          <p:cNvSpPr txBox="1"/>
          <p:nvPr/>
        </p:nvSpPr>
        <p:spPr>
          <a:xfrm>
            <a:off x="1186180" y="112776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1.4 TTL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91995" y="3583940"/>
            <a:ext cx="1189038" cy="504825"/>
          </a:xfrm>
          <a:prstGeom prst="roundRect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订单系统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1483" y="3583940"/>
            <a:ext cx="1065213" cy="5048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支付系统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055745" y="3144203"/>
            <a:ext cx="792163" cy="13827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7" idx="3"/>
            <a:endCxn id="72" idx="1"/>
          </p:cNvCxnSpPr>
          <p:nvPr/>
        </p:nvCxnSpPr>
        <p:spPr>
          <a:xfrm flipV="1">
            <a:off x="3181668" y="3764598"/>
            <a:ext cx="8743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2" idx="3"/>
            <a:endCxn id="8" idx="1"/>
          </p:cNvCxnSpPr>
          <p:nvPr/>
        </p:nvCxnSpPr>
        <p:spPr>
          <a:xfrm>
            <a:off x="4848543" y="3764280"/>
            <a:ext cx="663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07883" y="3161665"/>
            <a:ext cx="1074737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1483" y="3161665"/>
            <a:ext cx="1074737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89083" y="2794953"/>
            <a:ext cx="727075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36720" y="4088765"/>
            <a:ext cx="381000" cy="3698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16" name="直接箭头连接符 15"/>
          <p:cNvCxnSpPr>
            <a:stCxn id="14" idx="0"/>
            <a:endCxn id="8" idx="1"/>
          </p:cNvCxnSpPr>
          <p:nvPr/>
        </p:nvCxnSpPr>
        <p:spPr>
          <a:xfrm flipV="1">
            <a:off x="4427220" y="3764915"/>
            <a:ext cx="108458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68458" y="3475990"/>
            <a:ext cx="619125" cy="252413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en-US" sz="105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分钟</a:t>
            </a:r>
            <a:endParaRPr lang="zh-CN" altLang="en-US" sz="1050" noProof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68470" y="4136390"/>
            <a:ext cx="273050" cy="2524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</a:t>
            </a:r>
            <a:endParaRPr lang="en-US" altLang="zh-CN" sz="105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7" grpId="0" bldLvl="0" animBg="1"/>
      <p:bldP spid="8" grpId="0" bldLvl="0" animBg="1"/>
      <p:bldP spid="72" grpId="0" bldLvl="0" animBg="1"/>
      <p:bldP spid="11" grpId="0"/>
      <p:bldP spid="12" grpId="0"/>
      <p:bldP spid="13" grpId="0"/>
      <p:bldP spid="14" grpId="0" bldLvl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38810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482" name="TextBox 9"/>
          <p:cNvSpPr txBox="1"/>
          <p:nvPr/>
        </p:nvSpPr>
        <p:spPr>
          <a:xfrm>
            <a:off x="1186180" y="107759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TTL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748473"/>
            <a:ext cx="6788150" cy="3322955"/>
          </a:xfrm>
          <a:prstGeom prst="rect">
            <a:avLst/>
          </a:prstGeom>
          <a:noFill/>
        </p:spPr>
        <p:txBody>
          <a:bodyPr>
            <a:spAutoFit/>
          </a:bodyPr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设置队列过期时间使用参数：x-message-ttl，单位：</a:t>
            </a:r>
            <a:r>
              <a:rPr lang="en-US" altLang="zh-CN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ms(</a:t>
            </a: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毫秒</a:t>
            </a:r>
            <a:r>
              <a:rPr lang="en-US" altLang="zh-CN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，会对整个队列消息统一过期。</a:t>
            </a: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设置消息过期时间使用参数：expiration。</a:t>
            </a: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单位：</a:t>
            </a:r>
            <a:r>
              <a:rPr lang="en-US" altLang="zh-CN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ms(</a:t>
            </a: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毫秒</a:t>
            </a:r>
            <a:r>
              <a:rPr lang="en-US" altLang="zh-CN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，当该消息在队列头部时（消费时），会单独判断这一消息是否过期。</a:t>
            </a: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如果两者都进行了设置，以时间短的为准。</a:t>
            </a: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4305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1506" name="TextBox 9"/>
          <p:cNvSpPr txBox="1"/>
          <p:nvPr/>
        </p:nvSpPr>
        <p:spPr>
          <a:xfrm>
            <a:off x="1042670" y="124015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死信队列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322705" y="1338580"/>
            <a:ext cx="751586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死信队列，英文缩写：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DLX  </a:t>
            </a: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。Dead Letter Exchange（死信交换机），当消息成为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Dead message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后，可以被重新发送到另一个交换机，这个交换机就是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DLX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60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78" y="2818448"/>
            <a:ext cx="6705600" cy="195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2530" name="TextBox 9"/>
          <p:cNvSpPr txBox="1"/>
          <p:nvPr/>
        </p:nvSpPr>
        <p:spPr>
          <a:xfrm>
            <a:off x="1114425" y="122110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死信队列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195" y="2006283"/>
            <a:ext cx="6788150" cy="224536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zh-CN" altLang="en-US" sz="1400" b="1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消息成为死信的三种情况：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队列消息长度</a:t>
            </a:r>
            <a:r>
              <a:rPr 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到达限制</a:t>
            </a:r>
            <a:r>
              <a:rPr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消费者拒接消费消息，basicNack</a:t>
            </a:r>
            <a:r>
              <a:rPr 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/basicReject,</a:t>
            </a:r>
            <a:r>
              <a:rPr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并且不把消息重新放入原目标队列</a:t>
            </a:r>
            <a:r>
              <a:rPr 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,requeue=false</a:t>
            </a:r>
            <a:r>
              <a:rPr 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原队列存在消息过期设置，消息到达超时时间未被消费；</a:t>
            </a:r>
            <a:endParaRPr sz="14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US" altLang="zh-CN" sz="14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US" altLang="zh-CN" sz="14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59765" y="55816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23554" name="TextBox 9"/>
          <p:cNvSpPr txBox="1"/>
          <p:nvPr/>
        </p:nvSpPr>
        <p:spPr>
          <a:xfrm>
            <a:off x="1403350" y="122110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死信队列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553" y="1887538"/>
            <a:ext cx="6788150" cy="73723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zh-CN" altLang="en-US" sz="1400" b="1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队列绑定死信交换机：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给队列</a:t>
            </a:r>
            <a:r>
              <a:rPr 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设置参数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x-dead-letter-exchange 和 x-dead-letter-routing-key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556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2821305"/>
            <a:ext cx="6705600" cy="20516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4843463" y="2860675"/>
            <a:ext cx="449263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29760" y="2821940"/>
            <a:ext cx="2522538" cy="254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noProof="1" dirty="0">
                <a:latin typeface="+mn-lt"/>
                <a:ea typeface="+mn-ea"/>
                <a:cs typeface="+mn-cs"/>
              </a:rPr>
              <a:t>死信交换机和死信队列绑定的</a:t>
            </a:r>
            <a:r>
              <a:rPr lang="en-US" altLang="zh-CN" sz="1050" noProof="1" dirty="0">
                <a:latin typeface="+mn-lt"/>
                <a:ea typeface="+mn-ea"/>
                <a:cs typeface="+mn-cs"/>
              </a:rPr>
              <a:t>routingkey</a:t>
            </a:r>
            <a:endParaRPr lang="en-US" altLang="zh-CN" sz="1050" noProof="1" dirty="0"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363" y="4240213"/>
            <a:ext cx="2471738" cy="2524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noProof="1" dirty="0">
                <a:latin typeface="+mn-lt"/>
                <a:ea typeface="+mn-ea"/>
                <a:cs typeface="+mn-cs"/>
              </a:rPr>
              <a:t>发送消息时指定的</a:t>
            </a:r>
            <a:r>
              <a:rPr lang="en-US" altLang="zh-CN" sz="1050" noProof="1" dirty="0">
                <a:latin typeface="+mn-lt"/>
                <a:ea typeface="+mn-ea"/>
                <a:cs typeface="+mn-cs"/>
              </a:rPr>
              <a:t>routingkey</a:t>
            </a:r>
            <a:endParaRPr lang="en-US" altLang="zh-CN" sz="1050" noProof="1" dirty="0"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286250" y="3800475"/>
            <a:ext cx="357188" cy="42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915670" y="62674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578" name="TextBox 9"/>
          <p:cNvSpPr txBox="1"/>
          <p:nvPr/>
        </p:nvSpPr>
        <p:spPr>
          <a:xfrm>
            <a:off x="1042670" y="143637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死信队列小结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670" y="1915795"/>
            <a:ext cx="6300788" cy="28917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死信交换机和死信队列和普通的没有区别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当消息成为死信后，如果该队列绑定了死信交换机，则消息会被死信交换机重新路由到死信队列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US" altLang="zh-CN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消息成为死信的三种情况：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队列消息长度</a:t>
            </a:r>
            <a:r>
              <a:rPr 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到达限制</a:t>
            </a:r>
            <a:r>
              <a:rPr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消费者拒接消费消息，并且不</a:t>
            </a:r>
            <a:r>
              <a:rPr 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重回队列；</a:t>
            </a:r>
            <a:endParaRPr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原队列存在消息过期设置，消息到达超时时间未被消费；</a:t>
            </a:r>
            <a:endParaRPr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sz="14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sz="1400" strike="noStrike" noProof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915670" y="12446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602" name="TextBox 9"/>
          <p:cNvSpPr txBox="1"/>
          <p:nvPr/>
        </p:nvSpPr>
        <p:spPr>
          <a:xfrm>
            <a:off x="1042670" y="64706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延迟队列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0625" y="1252220"/>
            <a:ext cx="7880350" cy="2461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延迟队列，即消息进入队列后不会立即被消费，只有到达指定时间后，才会被消费。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下单后，</a:t>
            </a: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分钟未支付，取消订单，回滚库存。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新用户注册成功</a:t>
            </a: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天后，发送短信问候。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实现方式：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14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延迟队列</a:t>
            </a:r>
            <a:endParaRPr lang="zh-CN" altLang="en-US" sz="1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44575" y="3470275"/>
            <a:ext cx="7464425" cy="1154113"/>
            <a:chOff x="1644" y="5466"/>
            <a:chExt cx="11756" cy="1816"/>
          </a:xfrm>
        </p:grpSpPr>
        <p:sp>
          <p:nvSpPr>
            <p:cNvPr id="4" name="圆角矩形 3"/>
            <p:cNvSpPr/>
            <p:nvPr/>
          </p:nvSpPr>
          <p:spPr>
            <a:xfrm>
              <a:off x="1644" y="6203"/>
              <a:ext cx="1371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7" y="6318"/>
              <a:ext cx="1246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订单系统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365" y="5864"/>
              <a:ext cx="1928" cy="1361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86" y="5466"/>
              <a:ext cx="1486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       </a:t>
              </a:r>
              <a:r>
                <a:rPr lang="en-US" altLang="zh-CN" sz="1050" noProof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MQ</a:t>
              </a:r>
              <a:endParaRPr lang="en-US" altLang="zh-CN" sz="1050" noProof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83" y="6203"/>
              <a:ext cx="1247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83" y="6344"/>
              <a:ext cx="1246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库存系统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705" y="6318"/>
              <a:ext cx="1248" cy="4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8" y="6346"/>
              <a:ext cx="1165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延迟队列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8" name="直接连接符 17"/>
            <p:cNvCxnSpPr>
              <a:stCxn id="12" idx="3"/>
            </p:cNvCxnSpPr>
            <p:nvPr/>
          </p:nvCxnSpPr>
          <p:spPr>
            <a:xfrm>
              <a:off x="8529" y="6543"/>
              <a:ext cx="17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</p:cNvCxnSpPr>
            <p:nvPr/>
          </p:nvCxnSpPr>
          <p:spPr>
            <a:xfrm>
              <a:off x="10250" y="6211"/>
              <a:ext cx="8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3"/>
            </p:cNvCxnSpPr>
            <p:nvPr/>
          </p:nvCxnSpPr>
          <p:spPr>
            <a:xfrm>
              <a:off x="10250" y="6211"/>
              <a:ext cx="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2" idx="3"/>
            </p:cNvCxnSpPr>
            <p:nvPr/>
          </p:nvCxnSpPr>
          <p:spPr>
            <a:xfrm>
              <a:off x="10250" y="6883"/>
              <a:ext cx="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529" y="6146"/>
              <a:ext cx="1790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判断订单状态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74" y="5791"/>
              <a:ext cx="1348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支付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250" y="6884"/>
              <a:ext cx="1348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未支付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04" y="6010"/>
              <a:ext cx="1412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什么都不做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004" y="6684"/>
              <a:ext cx="2397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取消订单，回滚库存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33" name="直接箭头连接符 32"/>
            <p:cNvCxnSpPr>
              <a:stCxn id="7" idx="3"/>
              <a:endCxn id="14" idx="1"/>
            </p:cNvCxnSpPr>
            <p:nvPr/>
          </p:nvCxnSpPr>
          <p:spPr>
            <a:xfrm>
              <a:off x="3003" y="6517"/>
              <a:ext cx="1785" cy="2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3"/>
              <a:endCxn id="12" idx="1"/>
            </p:cNvCxnSpPr>
            <p:nvPr/>
          </p:nvCxnSpPr>
          <p:spPr>
            <a:xfrm flipV="1">
              <a:off x="5953" y="6543"/>
              <a:ext cx="1330" cy="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140" y="6175"/>
              <a:ext cx="956" cy="907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30</a:t>
              </a:r>
              <a:r>
                <a:rPr lang="zh-CN" altLang="en-US" sz="1050" noProof="1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分钟后消费消息</a:t>
              </a:r>
              <a:endParaRPr lang="zh-CN" altLang="en-US" sz="1050" noProof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3397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626" name="TextBox 9"/>
          <p:cNvSpPr txBox="1"/>
          <p:nvPr/>
        </p:nvSpPr>
        <p:spPr>
          <a:xfrm>
            <a:off x="970915" y="93408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延迟队列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8553" y="1538923"/>
            <a:ext cx="5889625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很可惜，在</a:t>
            </a:r>
            <a:r>
              <a:rPr lang="en-US" alt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RabbitMQ</a:t>
            </a: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中并未提供延迟队列功能。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但是可以使用：</a:t>
            </a:r>
            <a:r>
              <a:rPr lang="en-US" altLang="zh-CN" sz="140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TTL</a:t>
            </a:r>
            <a:r>
              <a:rPr lang="en-US" alt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lang="zh-CN" altLang="en-US" sz="140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死信队列</a:t>
            </a: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组合实现延迟队列的效果。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44575" y="2501900"/>
            <a:ext cx="7464425" cy="1836738"/>
            <a:chOff x="1644" y="3940"/>
            <a:chExt cx="11756" cy="2893"/>
          </a:xfrm>
        </p:grpSpPr>
        <p:sp>
          <p:nvSpPr>
            <p:cNvPr id="4" name="圆角矩形 3"/>
            <p:cNvSpPr/>
            <p:nvPr/>
          </p:nvSpPr>
          <p:spPr>
            <a:xfrm>
              <a:off x="1644" y="4734"/>
              <a:ext cx="1371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69" y="4855"/>
              <a:ext cx="1246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订单系统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09" y="3940"/>
              <a:ext cx="2880" cy="2237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83" y="4735"/>
              <a:ext cx="1247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83" y="4875"/>
              <a:ext cx="1246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库存系统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529" y="5074"/>
              <a:ext cx="17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250" y="4855"/>
              <a:ext cx="8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250" y="4855"/>
              <a:ext cx="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250" y="5527"/>
              <a:ext cx="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529" y="4790"/>
              <a:ext cx="1790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判断订单状态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74" y="4435"/>
              <a:ext cx="1348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支付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250" y="5528"/>
              <a:ext cx="1348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未支付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04" y="4654"/>
              <a:ext cx="1412" cy="398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什么都不做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004" y="5215"/>
              <a:ext cx="2397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取消订单，回滚库存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888" y="5188"/>
              <a:ext cx="916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84" y="5187"/>
              <a:ext cx="916" cy="6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88" y="4195"/>
              <a:ext cx="916" cy="6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384" y="4195"/>
              <a:ext cx="916" cy="680"/>
            </a:xfrm>
            <a:prstGeom prst="round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40" y="5329"/>
              <a:ext cx="1213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  Exchange</a:t>
              </a:r>
              <a:endParaRPr lang="en-US" altLang="zh-CN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6" y="5329"/>
              <a:ext cx="1213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  Queue</a:t>
              </a:r>
              <a:endParaRPr lang="en-US" altLang="zh-CN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72" y="4392"/>
              <a:ext cx="775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DLX</a:t>
              </a:r>
              <a:endParaRPr lang="en-US" altLang="zh-CN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93" y="4337"/>
              <a:ext cx="1098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  Queue</a:t>
              </a:r>
              <a:endParaRPr lang="en-US" altLang="zh-CN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肘形连接符 21"/>
            <p:cNvCxnSpPr>
              <a:stCxn id="6" idx="0"/>
              <a:endCxn id="10" idx="2"/>
            </p:cNvCxnSpPr>
            <p:nvPr/>
          </p:nvCxnSpPr>
          <p:spPr>
            <a:xfrm rot="16200000" flipV="1">
              <a:off x="4938" y="4283"/>
              <a:ext cx="312" cy="1496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3" idx="3"/>
              <a:endCxn id="6" idx="1"/>
            </p:cNvCxnSpPr>
            <p:nvPr/>
          </p:nvCxnSpPr>
          <p:spPr>
            <a:xfrm flipV="1">
              <a:off x="4804" y="5527"/>
              <a:ext cx="58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0" idx="3"/>
              <a:endCxn id="15" idx="1"/>
            </p:cNvCxnSpPr>
            <p:nvPr/>
          </p:nvCxnSpPr>
          <p:spPr>
            <a:xfrm>
              <a:off x="4804" y="4535"/>
              <a:ext cx="58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5" idx="3"/>
              <a:endCxn id="12" idx="1"/>
            </p:cNvCxnSpPr>
            <p:nvPr/>
          </p:nvCxnSpPr>
          <p:spPr>
            <a:xfrm>
              <a:off x="6300" y="4535"/>
              <a:ext cx="983" cy="539"/>
            </a:xfrm>
            <a:prstGeom prst="bentConnector3">
              <a:avLst>
                <a:gd name="adj1" fmla="val 50051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804" y="6435"/>
              <a:ext cx="2976" cy="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设置队列过期时间为</a:t>
              </a:r>
              <a:r>
                <a:rPr lang="en-US" altLang="zh-CN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30</a:t>
              </a:r>
              <a:r>
                <a:rPr lang="zh-CN" altLang="en-US" sz="1050" noProof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rPr>
                <a:t>分钟</a:t>
              </a:r>
              <a:endParaRPr lang="zh-CN" altLang="en-US" sz="105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0" name="直接箭头连接符 39"/>
            <p:cNvCxnSpPr>
              <a:stCxn id="6" idx="2"/>
              <a:endCxn id="39" idx="0"/>
            </p:cNvCxnSpPr>
            <p:nvPr/>
          </p:nvCxnSpPr>
          <p:spPr>
            <a:xfrm>
              <a:off x="5842" y="5867"/>
              <a:ext cx="450" cy="5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7" idx="3"/>
              <a:endCxn id="39" idx="0"/>
            </p:cNvCxnSpPr>
            <p:nvPr/>
          </p:nvCxnSpPr>
          <p:spPr>
            <a:xfrm>
              <a:off x="3015" y="5054"/>
              <a:ext cx="896" cy="47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77216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50" name="TextBox 9"/>
          <p:cNvSpPr txBox="1"/>
          <p:nvPr/>
        </p:nvSpPr>
        <p:spPr>
          <a:xfrm>
            <a:off x="888365" y="129286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延迟队列小结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898015"/>
            <a:ext cx="8014970" cy="1168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延迟队列 指消息进入队列后，可以被延迟一定时间，再进行消费。</a:t>
            </a:r>
            <a:endParaRPr lang="zh-CN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RabbitMQ</a:t>
            </a: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没有提供延迟队列功能，但是可以使用 ： </a:t>
            </a:r>
            <a:r>
              <a:rPr lang="en-US" altLang="zh-CN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TTL + DLX </a:t>
            </a: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来实现延迟队列效果。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58280" y="42830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3035" y="1272014"/>
            <a:ext cx="734366" cy="7343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4" name="TextBox 9"/>
          <p:cNvSpPr txBox="1"/>
          <p:nvPr/>
        </p:nvSpPr>
        <p:spPr>
          <a:xfrm>
            <a:off x="4972368" y="1851660"/>
            <a:ext cx="4319588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 eaLnBrk="0" hangingPunct="0">
              <a:lnSpc>
                <a:spcPct val="20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RabbitMQ 高级特性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RabbitMQ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集群搭建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77216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50" name="TextBox 9"/>
          <p:cNvSpPr txBox="1"/>
          <p:nvPr/>
        </p:nvSpPr>
        <p:spPr>
          <a:xfrm>
            <a:off x="888365" y="1292860"/>
            <a:ext cx="6624638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消息幂等性保障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898015"/>
            <a:ext cx="8014970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幂等性指一次和多次请求某一个资源，对于资源本身应该具有同样的结果。也就是说，其任意多次执行对资源本身所产生的影响均与一次执行的影响相同。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中指，消费多条相同的消息，得到与消费该消息一次相同的结果。</a:t>
            </a: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77216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50" name="TextBox 9"/>
          <p:cNvSpPr txBox="1"/>
          <p:nvPr/>
        </p:nvSpPr>
        <p:spPr>
          <a:xfrm>
            <a:off x="888365" y="1292860"/>
            <a:ext cx="6624638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消息幂等性保障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乐观锁机制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898015"/>
            <a:ext cx="801497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1898015"/>
            <a:ext cx="7973695" cy="324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08330" y="46545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内容介绍</a:t>
            </a:r>
            <a:endParaRPr kumimoji="0" lang="zh-CN" altLang="en-US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476693" y="1387158"/>
            <a:ext cx="23955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600" b="1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RabbitMQ</a:t>
            </a:r>
            <a:r>
              <a:rPr kumimoji="0" lang="zh-CN" altLang="en-US" sz="1600" b="1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高级特性</a:t>
            </a:r>
            <a:endParaRPr kumimoji="0" lang="en-US" altLang="zh-CN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消费端限流</a:t>
            </a:r>
            <a:endParaRPr kumimoji="0" lang="en-US" altLang="zh-CN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TTL</a:t>
            </a:r>
            <a:endParaRPr kumimoji="0" lang="en-US" altLang="zh-CN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死信队列</a:t>
            </a:r>
            <a:endParaRPr kumimoji="0" lang="zh-CN" altLang="en-US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延迟队列</a:t>
            </a:r>
            <a:endParaRPr kumimoji="0" lang="zh-CN" altLang="en-US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6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消息可靠性投递</a:t>
            </a:r>
            <a:endParaRPr kumimoji="0" lang="zh-CN" altLang="zh-CN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Consumer ACK</a:t>
            </a:r>
            <a:endParaRPr kumimoji="0" lang="zh-CN" altLang="en-US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00308" y="1387475"/>
            <a:ext cx="2395538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 eaLnBrk="0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600" b="1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RabbitMQ</a:t>
            </a:r>
            <a:r>
              <a:rPr kumimoji="0" lang="zh-CN" altLang="en-US" sz="1600" b="1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集群搭建</a:t>
            </a:r>
            <a:endParaRPr kumimoji="0" lang="zh-CN" altLang="zh-CN" sz="16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strike="noStrike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RabbitMQ</a:t>
            </a:r>
            <a:r>
              <a:rPr lang="zh-CN" altLang="en-US" sz="1600" strike="noStrike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高可用集群</a:t>
            </a:r>
            <a:endParaRPr kumimoji="0" lang="zh-CN" altLang="zh-CN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defRPr/>
            </a:pPr>
            <a:endParaRPr kumimoji="0" lang="zh-CN" altLang="en-US" sz="16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6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72160" y="3098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544955" y="1512253"/>
            <a:ext cx="6624638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 RabbitMQ 的时候，作为消息发送方希望杜绝任何消息丢失或者投递失败场景。RabbitMQ 为我们提供了两种方式用来控制消息的投递可靠性模式。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confirm 确认模式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 退回模式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 整个消息投递的路径为：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producer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-&gt;rabbitmq broker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-&gt;exchange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-&gt;queue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-&gt;consumer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消息从 producer 到 </a:t>
            </a:r>
            <a:r>
              <a:rPr lang="zh-CN" altLang="en-US" sz="1400" strike="noStrike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exchange</a:t>
            </a: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则会返回一个 confirmCallback 。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400" strike="noStrike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</a:t>
            </a: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 exchange-</a:t>
            </a:r>
            <a:r>
              <a:rPr kumimoji="0" lang="en-US" altLang="zh-CN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&gt;queue 投递失败则会返回一个 returnCallback 。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我们将利用这两个 callback 控制消息的可靠性投递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TextBox 9"/>
          <p:cNvSpPr txBox="1"/>
          <p:nvPr/>
        </p:nvSpPr>
        <p:spPr>
          <a:xfrm>
            <a:off x="1544955" y="100584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消息的可靠投递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0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2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8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36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8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987425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18" name="TextBox 9"/>
          <p:cNvSpPr txBox="1"/>
          <p:nvPr/>
        </p:nvSpPr>
        <p:spPr>
          <a:xfrm>
            <a:off x="1135380" y="1077595"/>
            <a:ext cx="6624638" cy="92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消息的可靠投递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小结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5380" y="1550035"/>
            <a:ext cx="7814945" cy="2461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latin typeface="+mn-lt"/>
                <a:ea typeface="+mn-ea"/>
                <a:cs typeface="+mn-cs"/>
              </a:rPr>
              <a:t>设置ConnectionFactory的publisher-confirms="true" 开启 确认模式。</a:t>
            </a:r>
            <a:endParaRPr lang="zh-CN" altLang="en-US" sz="1400" noProof="1" dirty="0">
              <a:latin typeface="+mn-lt"/>
              <a:ea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latin typeface="+mn-lt"/>
              <a:ea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latin typeface="+mn-lt"/>
                <a:ea typeface="+mn-ea"/>
                <a:cs typeface="+mn-cs"/>
              </a:rPr>
              <a:t>使用rabbitTemplate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.setConfirmCallback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设置回调函数。当消息发送到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exchange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后回调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confirm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方法。在方法中判断ack，如果为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true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，则发送成功，如果为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false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，则发送失败，需要处理。</a:t>
            </a:r>
            <a:endParaRPr lang="zh-CN" altLang="en-US" sz="1400" noProof="1" dirty="0">
              <a:latin typeface="+mn-lt"/>
              <a:ea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latin typeface="+mn-lt"/>
              <a:ea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latin typeface="+mn-lt"/>
                <a:ea typeface="+mn-ea"/>
                <a:cs typeface="+mn-cs"/>
                <a:sym typeface="+mn-ea"/>
              </a:rPr>
              <a:t>设置ConnectionFactory的publisher-</a:t>
            </a:r>
            <a:r>
              <a:rPr lang="en-US" altLang="zh-CN" sz="1400" noProof="1" dirty="0">
                <a:latin typeface="+mn-lt"/>
                <a:ea typeface="+mn-ea"/>
                <a:cs typeface="+mn-cs"/>
                <a:sym typeface="+mn-ea"/>
              </a:rPr>
              <a:t>return</a:t>
            </a:r>
            <a:r>
              <a:rPr lang="zh-CN" altLang="en-US" sz="1400" noProof="1" dirty="0">
                <a:latin typeface="+mn-lt"/>
                <a:ea typeface="+mn-ea"/>
                <a:cs typeface="+mn-cs"/>
                <a:sym typeface="+mn-ea"/>
              </a:rPr>
              <a:t>s="true" 开启 退回模式。</a:t>
            </a:r>
            <a:endParaRPr lang="zh-CN" altLang="en-US" sz="1400" noProof="1" dirty="0">
              <a:latin typeface="+mn-lt"/>
              <a:ea typeface="+mn-ea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400" noProof="1" dirty="0">
              <a:latin typeface="+mn-lt"/>
              <a:ea typeface="+mn-ea"/>
              <a:sym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400" noProof="1" dirty="0">
                <a:latin typeface="+mn-lt"/>
                <a:ea typeface="+mn-ea"/>
                <a:cs typeface="+mn-cs"/>
              </a:rPr>
              <a:t>使用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rabbitTemplate.setReturnCallback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设置退回函数，当消息从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exchange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路由到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queue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失败后，如果设置了rabbitTemplate.setMandatory(true)参数，则会将消息退回给</a:t>
            </a:r>
            <a:r>
              <a:rPr lang="en-US" altLang="zh-CN" sz="1400" noProof="1" dirty="0"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400" noProof="1" dirty="0">
                <a:latin typeface="+mn-lt"/>
                <a:ea typeface="+mn-ea"/>
                <a:cs typeface="+mn-cs"/>
              </a:rPr>
              <a:t>。并执行回调函数returnedMessage。</a:t>
            </a:r>
            <a:endParaRPr lang="zh-CN" altLang="en-US" sz="1400" noProof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zh-CN" altLang="en-US" sz="1400" strike="noStrike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1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2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915670" y="2679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2" name="TextBox 9"/>
          <p:cNvSpPr txBox="1"/>
          <p:nvPr/>
        </p:nvSpPr>
        <p:spPr>
          <a:xfrm>
            <a:off x="1186180" y="79057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Consumer Ack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86180" y="1297305"/>
            <a:ext cx="795782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指Acknowledge，确认。 表示消费端收到消息后的确认方式。</a:t>
            </a:r>
            <a:endParaRPr kumimoji="0" lang="zh-CN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有三种确认方式：</a:t>
            </a:r>
            <a:endParaRPr kumimoji="0" lang="zh-CN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自动确认：acknowledge="</a:t>
            </a:r>
            <a:r>
              <a:rPr kumimoji="0" lang="en-US" altLang="zh-CN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none</a:t>
            </a: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手动确认：acknowledge="manual"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根据异常情况确认：acknowledge="auto"，（这种方式使用麻烦，不作讲解）</a:t>
            </a: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defTabSz="914400" eaLnBrk="0" fontAlgn="base" hangingPunct="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1400" strike="noStrike" kern="1200" cap="none" spc="0" normalizeH="0" baseline="0" noProof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其中自动确认是指，当消息一旦被</a:t>
            </a:r>
            <a:r>
              <a:rPr lang="en-US" altLang="zh-CN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Consumer</a:t>
            </a: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接收到，则自动确认收到，并将相应 message 从 RabbitMQ 的消息缓存中移除。但是在实际业务处理中，很可能消息接收到，业务处理出现异常，那么该消息就会丢失。如果设置了手动确认方式，则需要在业务处理成功后，调用</a:t>
            </a:r>
            <a:r>
              <a:rPr lang="en-US" altLang="zh-CN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channel.basicAck()</a:t>
            </a: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，手动签收，如果出现异常，则调用</a:t>
            </a:r>
            <a:r>
              <a:rPr lang="en-US" altLang="zh-CN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channel.basicNack()</a:t>
            </a:r>
            <a:r>
              <a:rPr lang="zh-CN" altLang="en-US" sz="140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方法，让其自动重新发送消息。</a:t>
            </a:r>
            <a:endParaRPr lang="en-US" altLang="zh-CN" sz="140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lang="en-US" altLang="zh-CN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0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46482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290" name="TextBox 9"/>
          <p:cNvSpPr txBox="1"/>
          <p:nvPr/>
        </p:nvSpPr>
        <p:spPr>
          <a:xfrm>
            <a:off x="1257935" y="107759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Consumer Ack 小结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257935" y="1584325"/>
            <a:ext cx="788606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在rabbit:listener-container标签中设置acknowledge属性，设置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 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none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：自动确认，manual：手动确认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如果在消费端没有出现异常，则调用channel.basicAck(deliveryTag,false);方法确认签收消息</a:t>
            </a: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如果出现异常，则在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catch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中调用 basicNack或 basicReject，拒绝消息，让</a:t>
            </a:r>
            <a:r>
              <a:rPr kumimoji="0" lang="en-US" altLang="zh-CN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MQ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重新发送消息。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05918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zh-CN" sz="2400" b="1" i="0" u="none" strike="noStrike" kern="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338" name="TextBox 9"/>
          <p:cNvSpPr txBox="1"/>
          <p:nvPr/>
        </p:nvSpPr>
        <p:spPr>
          <a:xfrm>
            <a:off x="1329690" y="129286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消息可靠性总结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1473200" y="1512253"/>
            <a:ext cx="6624638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eaLnBrk="0" hangingPunct="0">
              <a:lnSpc>
                <a:spcPct val="150000"/>
              </a:lnSpc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持久化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572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exchange要持久化</a:t>
            </a:r>
            <a:endParaRPr kumimoji="0" lang="zh-CN" altLang="en-US" sz="14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572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queue要持久化</a:t>
            </a:r>
            <a:endParaRPr kumimoji="0" lang="zh-CN" altLang="en-US" sz="14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57250" marR="0" lvl="1" indent="-171450" defTabSz="914400" eaLnBrk="0" fontAlgn="base" hangingPunct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message要持久化</a:t>
            </a:r>
            <a:endParaRPr kumimoji="0" lang="zh-CN" altLang="en-US" sz="1400" strike="noStrike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eaLnBrk="0" hangingPunct="0">
              <a:lnSpc>
                <a:spcPct val="150000"/>
              </a:lnSpc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生产方确认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Confirm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eaLnBrk="0" hangingPunct="0">
              <a:lnSpc>
                <a:spcPct val="150000"/>
              </a:lnSpc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消费方确认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eaLnBrk="0" hangingPunct="0">
              <a:lnSpc>
                <a:spcPct val="150000"/>
              </a:lnSpc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Broker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高可用</a:t>
            </a: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4752975" y="2982595"/>
            <a:ext cx="1189038" cy="504825"/>
          </a:xfrm>
          <a:prstGeom prst="roundRect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87" name="图片 1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2314258"/>
            <a:ext cx="615950" cy="6159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" name="直接箭头连接符 14"/>
          <p:cNvCxnSpPr>
            <a:stCxn id="16387" idx="3"/>
          </p:cNvCxnSpPr>
          <p:nvPr/>
        </p:nvCxnSpPr>
        <p:spPr>
          <a:xfrm>
            <a:off x="2581593" y="2622233"/>
            <a:ext cx="731838" cy="647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柱形 2"/>
          <p:cNvSpPr/>
          <p:nvPr/>
        </p:nvSpPr>
        <p:spPr>
          <a:xfrm>
            <a:off x="5002213" y="4152583"/>
            <a:ext cx="736600" cy="619125"/>
          </a:xfrm>
          <a:prstGeom prst="can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箭头连接符 3"/>
          <p:cNvCxnSpPr>
            <a:stCxn id="16387" idx="3"/>
          </p:cNvCxnSpPr>
          <p:nvPr/>
        </p:nvCxnSpPr>
        <p:spPr>
          <a:xfrm>
            <a:off x="2581910" y="2622550"/>
            <a:ext cx="0" cy="6302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938838" y="3142933"/>
            <a:ext cx="1703388" cy="25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每秒最大处理</a:t>
            </a: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请求</a:t>
            </a: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7" name="图片 1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2966720"/>
            <a:ext cx="615950" cy="61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图片 17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3658870"/>
            <a:ext cx="615950" cy="6159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直接箭头连接符 21"/>
          <p:cNvCxnSpPr>
            <a:stCxn id="20487" idx="3"/>
          </p:cNvCxnSpPr>
          <p:nvPr/>
        </p:nvCxnSpPr>
        <p:spPr>
          <a:xfrm flipV="1">
            <a:off x="2581593" y="3269933"/>
            <a:ext cx="731838" cy="47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393" idx="3"/>
          </p:cNvCxnSpPr>
          <p:nvPr/>
        </p:nvCxnSpPr>
        <p:spPr>
          <a:xfrm flipV="1">
            <a:off x="2581593" y="3269933"/>
            <a:ext cx="731838" cy="696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24038" y="2022158"/>
            <a:ext cx="2098675" cy="25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请求瞬间增多，每秒</a:t>
            </a: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5000</a:t>
            </a: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个请求</a:t>
            </a: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77216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高级特性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397" name="TextBox 9"/>
          <p:cNvSpPr txBox="1"/>
          <p:nvPr/>
        </p:nvSpPr>
        <p:spPr>
          <a:xfrm>
            <a:off x="1186180" y="129286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消费端限流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6525" y="2728595"/>
            <a:ext cx="1965325" cy="25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每秒从</a:t>
            </a: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MQ</a:t>
            </a: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中拉取</a:t>
            </a: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个请求</a:t>
            </a: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60725" y="2546033"/>
            <a:ext cx="790575" cy="1382713"/>
          </a:xfrm>
          <a:prstGeom prst="roundRect">
            <a:avLst/>
          </a:prstGeom>
          <a:solidFill>
            <a:srgbClr val="4A7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MQ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" name="直接箭头连接符 1"/>
          <p:cNvCxnSpPr>
            <a:stCxn id="34" idx="3"/>
            <a:endCxn id="5" idx="1"/>
          </p:cNvCxnSpPr>
          <p:nvPr/>
        </p:nvCxnSpPr>
        <p:spPr>
          <a:xfrm flipV="1">
            <a:off x="4123055" y="3235008"/>
            <a:ext cx="70167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  <p:bldP spid="34" grpId="0" bldLvl="0" animBg="1"/>
      <p:bldP spid="5" grpId="0" bldLvl="0" animBg="1"/>
      <p:bldP spid="3" grpId="0" bldLvl="0" animBg="1"/>
      <p:bldP spid="16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3151</Words>
  <Application>WPS 演示</Application>
  <PresentationFormat>全屏显示(16:9)</PresentationFormat>
  <Paragraphs>297</Paragraphs>
  <Slides>21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黑体</vt:lpstr>
      <vt:lpstr>微软雅黑</vt:lpstr>
      <vt:lpstr>Segoe UI Light</vt:lpstr>
      <vt:lpstr>微软雅黑 Light</vt:lpstr>
      <vt:lpstr>Wingdings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Long</cp:lastModifiedBy>
  <cp:revision>720</cp:revision>
  <dcterms:created xsi:type="dcterms:W3CDTF">2015-06-29T07:19:00Z</dcterms:created>
  <dcterms:modified xsi:type="dcterms:W3CDTF">2020-12-02T05:59:02Z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