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52382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16363-4342-4563-92B8-4D95B0923E0B}"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66680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366442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4016363-4342-4563-92B8-4D95B0923E0B}"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226949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87985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13517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335606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16363-4342-4563-92B8-4D95B0923E0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93765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16363-4342-4563-92B8-4D95B0923E0B}"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69111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16363-4342-4563-92B8-4D95B0923E0B}"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364430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16363-4342-4563-92B8-4D95B0923E0B}"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75699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16363-4342-4563-92B8-4D95B0923E0B}"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82477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16363-4342-4563-92B8-4D95B0923E0B}"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28088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4016363-4342-4563-92B8-4D95B0923E0B}" type="datetimeFigureOut">
              <a:rPr lang="en-US" smtClean="0"/>
              <a:t>7/7/2024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A76F28B-2AF4-408D-A35E-AEA0B1C47970}" type="slidenum">
              <a:rPr lang="en-US" smtClean="0"/>
              <a:t>‹#›</a:t>
            </a:fld>
            <a:endParaRPr lang="en-US"/>
          </a:p>
        </p:txBody>
      </p:sp>
    </p:spTree>
    <p:extLst>
      <p:ext uri="{BB962C8B-B14F-4D97-AF65-F5344CB8AC3E}">
        <p14:creationId xmlns:p14="http://schemas.microsoft.com/office/powerpoint/2010/main" val="177366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4016363-4342-4563-92B8-4D95B0923E0B}" type="datetimeFigureOut">
              <a:rPr lang="en-US" smtClean="0"/>
              <a:t>7/7/2024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76F28B-2AF4-408D-A35E-AEA0B1C47970}" type="slidenum">
              <a:rPr lang="en-US" smtClean="0"/>
              <a:t>‹#›</a:t>
            </a:fld>
            <a:endParaRPr lang="en-US"/>
          </a:p>
        </p:txBody>
      </p:sp>
    </p:spTree>
    <p:extLst>
      <p:ext uri="{BB962C8B-B14F-4D97-AF65-F5344CB8AC3E}">
        <p14:creationId xmlns:p14="http://schemas.microsoft.com/office/powerpoint/2010/main" val="1975441260"/>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868A-90F0-4481-B22B-B4845C887C6F}"/>
              </a:ext>
            </a:extLst>
          </p:cNvPr>
          <p:cNvSpPr>
            <a:spLocks noGrp="1"/>
          </p:cNvSpPr>
          <p:nvPr>
            <p:ph type="ctrTitle"/>
          </p:nvPr>
        </p:nvSpPr>
        <p:spPr>
          <a:xfrm>
            <a:off x="635189" y="1435700"/>
            <a:ext cx="11238564" cy="2971051"/>
          </a:xfrm>
        </p:spPr>
        <p:txBody>
          <a:bodyPr/>
          <a:lstStyle/>
          <a:p>
            <a:r>
              <a:rPr lang="en-US" dirty="0"/>
              <a:t>SONGS ANALYSIS WITH POWER BI</a:t>
            </a:r>
          </a:p>
        </p:txBody>
      </p:sp>
      <p:sp>
        <p:nvSpPr>
          <p:cNvPr id="3" name="TextBox 2">
            <a:extLst>
              <a:ext uri="{FF2B5EF4-FFF2-40B4-BE49-F238E27FC236}">
                <a16:creationId xmlns:a16="http://schemas.microsoft.com/office/drawing/2014/main" id="{5E3B6A04-7B9C-4A2D-87C8-859E9DCB71C4}"/>
              </a:ext>
            </a:extLst>
          </p:cNvPr>
          <p:cNvSpPr txBox="1"/>
          <p:nvPr/>
        </p:nvSpPr>
        <p:spPr>
          <a:xfrm>
            <a:off x="635189" y="5719460"/>
            <a:ext cx="4007224"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BY KINGS BLESSING DIANE</a:t>
            </a:r>
          </a:p>
        </p:txBody>
      </p:sp>
    </p:spTree>
    <p:extLst>
      <p:ext uri="{BB962C8B-B14F-4D97-AF65-F5344CB8AC3E}">
        <p14:creationId xmlns:p14="http://schemas.microsoft.com/office/powerpoint/2010/main" val="322910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TAGS BY VIEW COUNT</a:t>
            </a:r>
          </a:p>
          <a:p>
            <a:r>
              <a:rPr lang="en-US" b="0" i="0" dirty="0">
                <a:effectLst/>
                <a:latin typeface="Cambria" panose="02040503050406030204" pitchFamily="18" charset="0"/>
                <a:ea typeface="Cambria" panose="02040503050406030204" pitchFamily="18" charset="0"/>
              </a:rPr>
              <a:t>The tag with the highest view count was: </a:t>
            </a:r>
            <a:r>
              <a:rPr lang="en-US" dirty="0">
                <a:latin typeface="Cambria" panose="02040503050406030204" pitchFamily="18" charset="0"/>
                <a:ea typeface="Cambria" panose="02040503050406030204" pitchFamily="18" charset="0"/>
              </a:rPr>
              <a:t> </a:t>
            </a:r>
            <a:r>
              <a:rPr lang="en-US" b="0" i="0" dirty="0">
                <a:effectLst/>
                <a:latin typeface="Cambria" panose="02040503050406030204" pitchFamily="18" charset="0"/>
                <a:ea typeface="Cambria" panose="02040503050406030204" pitchFamily="18" charset="0"/>
              </a:rPr>
              <a:t>['</a:t>
            </a:r>
            <a:r>
              <a:rPr lang="en-US" b="0" i="0" dirty="0" err="1">
                <a:effectLst/>
                <a:latin typeface="Cambria" panose="02040503050406030204" pitchFamily="18" charset="0"/>
                <a:ea typeface="Cambria" panose="02040503050406030204" pitchFamily="18" charset="0"/>
              </a:rPr>
              <a:t>hindi</a:t>
            </a:r>
            <a:r>
              <a:rPr lang="en-US" b="0" i="0" dirty="0">
                <a:effectLst/>
                <a:latin typeface="Cambria" panose="02040503050406030204" pitchFamily="18" charset="0"/>
                <a:ea typeface="Cambria" panose="02040503050406030204" pitchFamily="18" charset="0"/>
              </a:rPr>
              <a:t> songs', '2021 </a:t>
            </a:r>
            <a:r>
              <a:rPr lang="en-US" b="0" i="0" dirty="0" err="1">
                <a:effectLst/>
                <a:latin typeface="Cambria" panose="02040503050406030204" pitchFamily="18" charset="0"/>
                <a:ea typeface="Cambria" panose="02040503050406030204" pitchFamily="18" charset="0"/>
              </a:rPr>
              <a:t>hindi</a:t>
            </a:r>
            <a:r>
              <a:rPr lang="en-US" b="0" i="0" dirty="0">
                <a:effectLst/>
                <a:latin typeface="Cambria" panose="02040503050406030204" pitchFamily="18" charset="0"/>
                <a:ea typeface="Cambria" panose="02040503050406030204" pitchFamily="18" charset="0"/>
              </a:rPr>
              <a:t> songs', 'new </a:t>
            </a:r>
            <a:r>
              <a:rPr lang="en-US" b="0" i="0" dirty="0" err="1">
                <a:effectLst/>
                <a:latin typeface="Cambria" panose="02040503050406030204" pitchFamily="18" charset="0"/>
                <a:ea typeface="Cambria" panose="02040503050406030204" pitchFamily="18" charset="0"/>
              </a:rPr>
              <a:t>hindi</a:t>
            </a:r>
            <a:r>
              <a:rPr lang="en-US" b="0" i="0" dirty="0">
                <a:effectLst/>
                <a:latin typeface="Cambria" panose="02040503050406030204" pitchFamily="18" charset="0"/>
                <a:ea typeface="Cambria" panose="02040503050406030204" pitchFamily="18" charset="0"/>
              </a:rPr>
              <a:t> songs', '2021 new songs', 't-series', '</a:t>
            </a:r>
            <a:r>
              <a:rPr lang="en-US" b="0" i="0" dirty="0" err="1">
                <a:effectLst/>
                <a:latin typeface="Cambria" panose="02040503050406030204" pitchFamily="18" charset="0"/>
                <a:ea typeface="Cambria" panose="02040503050406030204" pitchFamily="18" charset="0"/>
              </a:rPr>
              <a:t>tseries</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tseries</a:t>
            </a:r>
            <a:r>
              <a:rPr lang="en-US" b="0" i="0" dirty="0">
                <a:effectLst/>
                <a:latin typeface="Cambria" panose="02040503050406030204" pitchFamily="18" charset="0"/>
                <a:ea typeface="Cambria" panose="02040503050406030204" pitchFamily="18" charset="0"/>
              </a:rPr>
              <a:t> songs', 'new song', 'hit songs 2021', '2021 film songs', '</a:t>
            </a:r>
            <a:r>
              <a:rPr lang="en-US" b="0" i="0" dirty="0" err="1">
                <a:effectLst/>
                <a:latin typeface="Cambria" panose="02040503050406030204" pitchFamily="18" charset="0"/>
                <a:ea typeface="Cambria" panose="02040503050406030204" pitchFamily="18" charset="0"/>
              </a:rPr>
              <a:t>bollywood</a:t>
            </a:r>
            <a:r>
              <a:rPr lang="en-US" b="0" i="0" dirty="0">
                <a:effectLst/>
                <a:latin typeface="Cambria" panose="02040503050406030204" pitchFamily="18" charset="0"/>
                <a:ea typeface="Cambria" panose="02040503050406030204" pitchFamily="18" charset="0"/>
              </a:rPr>
              <a:t> songs', '2021 songs', '</a:t>
            </a:r>
            <a:r>
              <a:rPr lang="en-US" b="0" i="0" dirty="0" err="1">
                <a:effectLst/>
                <a:latin typeface="Cambria" panose="02040503050406030204" pitchFamily="18" charset="0"/>
                <a:ea typeface="Cambria" panose="02040503050406030204" pitchFamily="18" charset="0"/>
              </a:rPr>
              <a:t>hindi</a:t>
            </a:r>
            <a:r>
              <a:rPr lang="en-US" b="0" i="0" dirty="0">
                <a:effectLst/>
                <a:latin typeface="Cambria" panose="02040503050406030204" pitchFamily="18" charset="0"/>
                <a:ea typeface="Cambria" panose="02040503050406030204" pitchFamily="18" charset="0"/>
              </a:rPr>
              <a:t> 2021 songs', 'film songs', '</a:t>
            </a:r>
            <a:r>
              <a:rPr lang="en-US" b="0" i="0" dirty="0" err="1">
                <a:effectLst/>
                <a:latin typeface="Cambria" panose="02040503050406030204" pitchFamily="18" charset="0"/>
                <a:ea typeface="Cambria" panose="02040503050406030204" pitchFamily="18" charset="0"/>
              </a:rPr>
              <a:t>hindi</a:t>
            </a:r>
            <a:r>
              <a:rPr lang="en-US" b="0" i="0" dirty="0">
                <a:effectLst/>
                <a:latin typeface="Cambria" panose="02040503050406030204" pitchFamily="18" charset="0"/>
                <a:ea typeface="Cambria" panose="02040503050406030204" pitchFamily="18" charset="0"/>
              </a:rPr>
              <a:t> movie songs'] </a:t>
            </a:r>
          </a:p>
          <a:p>
            <a:pPr algn="l"/>
            <a:r>
              <a:rPr lang="en-US" b="0" i="0" dirty="0">
                <a:effectLst/>
                <a:latin typeface="Cambria" panose="02040503050406030204" pitchFamily="18" charset="0"/>
                <a:ea typeface="Cambria" panose="02040503050406030204" pitchFamily="18" charset="0"/>
              </a:rPr>
              <a:t>With a view count of 6893700793</a:t>
            </a:r>
          </a:p>
        </p:txBody>
      </p:sp>
    </p:spTree>
    <p:extLst>
      <p:ext uri="{BB962C8B-B14F-4D97-AF65-F5344CB8AC3E}">
        <p14:creationId xmlns:p14="http://schemas.microsoft.com/office/powerpoint/2010/main" val="75689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4BE9-C70B-48D2-A9C4-5096AF60DA6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026218F9-D833-4807-AA7F-4B16B6AD7095}"/>
              </a:ext>
            </a:extLst>
          </p:cNvPr>
          <p:cNvSpPr>
            <a:spLocks noGrp="1"/>
          </p:cNvSpPr>
          <p:nvPr>
            <p:ph idx="1"/>
          </p:nvPr>
        </p:nvSpPr>
        <p:spPr>
          <a:xfrm>
            <a:off x="810000" y="2666725"/>
            <a:ext cx="10554574" cy="3636511"/>
          </a:xfrm>
        </p:spPr>
        <p:txBody>
          <a:bodyPr>
            <a:noAutofit/>
          </a:bodyPr>
          <a:lstStyle/>
          <a:p>
            <a:pPr algn="l"/>
            <a:r>
              <a:rPr lang="en-US" b="0" i="0" dirty="0">
                <a:effectLst/>
                <a:latin typeface="Cambria" panose="02040503050406030204" pitchFamily="18" charset="0"/>
                <a:ea typeface="Cambria" panose="02040503050406030204" pitchFamily="18" charset="0"/>
              </a:rPr>
              <a:t>HD definition should be the most incorporated definition by YouTube song videos as it has the highest like and view count.</a:t>
            </a:r>
          </a:p>
          <a:p>
            <a:pPr algn="l"/>
            <a:r>
              <a:rPr lang="en-US" b="0" i="0" dirty="0">
                <a:effectLst/>
                <a:latin typeface="Cambria" panose="02040503050406030204" pitchFamily="18" charset="0"/>
                <a:ea typeface="Cambria" panose="02040503050406030204" pitchFamily="18" charset="0"/>
              </a:rPr>
              <a:t>The YouTube song video titles with the highest like and view count also have the HD definition and this could have greatly contributed to why they had the highest likes and views. </a:t>
            </a:r>
            <a:br>
              <a:rPr lang="en-US" b="0" i="0" dirty="0">
                <a:effectLst/>
                <a:latin typeface="Cambria" panose="02040503050406030204" pitchFamily="18" charset="0"/>
                <a:ea typeface="Cambria" panose="02040503050406030204" pitchFamily="18" charset="0"/>
              </a:rPr>
            </a:br>
            <a:endParaRPr lang="en-US" b="0" i="0" dirty="0">
              <a:effectLst/>
              <a:latin typeface="Cambria" panose="02040503050406030204" pitchFamily="18" charset="0"/>
              <a:ea typeface="Cambria" panose="02040503050406030204" pitchFamily="18" charset="0"/>
            </a:endParaRPr>
          </a:p>
          <a:p>
            <a:pPr algn="l"/>
            <a:r>
              <a:rPr lang="en-US" b="0" i="0" dirty="0" err="1">
                <a:effectLst/>
                <a:latin typeface="Cambria" panose="02040503050406030204" pitchFamily="18" charset="0"/>
                <a:ea typeface="Cambria" panose="02040503050406030204" pitchFamily="18" charset="0"/>
              </a:rPr>
              <a:t>Vaaste</a:t>
            </a:r>
            <a:r>
              <a:rPr lang="en-US" b="0" i="0" dirty="0">
                <a:effectLst/>
                <a:latin typeface="Cambria" panose="02040503050406030204" pitchFamily="18" charset="0"/>
                <a:ea typeface="Cambria" panose="02040503050406030204" pitchFamily="18" charset="0"/>
              </a:rPr>
              <a:t> Song &amp; </a:t>
            </a:r>
            <a:r>
              <a:rPr lang="en-US" b="0" i="0" dirty="0" err="1">
                <a:effectLst/>
                <a:latin typeface="Cambria" panose="02040503050406030204" pitchFamily="18" charset="0"/>
                <a:ea typeface="Cambria" panose="02040503050406030204" pitchFamily="18" charset="0"/>
              </a:rPr>
              <a:t>Lut</a:t>
            </a:r>
            <a:r>
              <a:rPr lang="en-US" b="0" i="0" dirty="0">
                <a:effectLst/>
                <a:latin typeface="Cambria" panose="02040503050406030204" pitchFamily="18" charset="0"/>
                <a:ea typeface="Cambria" panose="02040503050406030204" pitchFamily="18" charset="0"/>
              </a:rPr>
              <a:t> Gaye (Full Song) are the top two in terms of highest view and like count. </a:t>
            </a:r>
          </a:p>
          <a:p>
            <a:pPr algn="l"/>
            <a:r>
              <a:rPr lang="en-US" b="0" i="0" dirty="0">
                <a:effectLst/>
                <a:latin typeface="Cambria" panose="02040503050406030204" pitchFamily="18" charset="0"/>
                <a:ea typeface="Cambria" panose="02040503050406030204" pitchFamily="18" charset="0"/>
              </a:rPr>
              <a:t>Their YouTube video songs could be studied more to understand why they got the highest like and view count and these can be incorporated into other YouTube video songs in the future. </a:t>
            </a:r>
            <a:br>
              <a:rPr lang="en-US" b="0" i="0" dirty="0">
                <a:effectLst/>
                <a:latin typeface="Cambria" panose="02040503050406030204" pitchFamily="18" charset="0"/>
                <a:ea typeface="Cambria" panose="02040503050406030204" pitchFamily="18" charset="0"/>
              </a:rPr>
            </a:br>
            <a:endParaRPr lang="en-US" b="0" i="0" dirty="0">
              <a:effectLst/>
              <a:latin typeface="Cambria" panose="02040503050406030204" pitchFamily="18" charset="0"/>
              <a:ea typeface="Cambria" panose="02040503050406030204" pitchFamily="18" charset="0"/>
            </a:endParaRPr>
          </a:p>
          <a:p>
            <a:pPr algn="l"/>
            <a:r>
              <a:rPr lang="en-US" b="0" i="0" dirty="0">
                <a:effectLst/>
                <a:latin typeface="Cambria" panose="02040503050406030204" pitchFamily="18" charset="0"/>
                <a:ea typeface="Cambria" panose="02040503050406030204" pitchFamily="18" charset="0"/>
              </a:rPr>
              <a:t>View count is the highest user engagement insight and therefore should be most used for evaluation and insight generation in terms of popularity.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084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lstStyle/>
          <a:p>
            <a:pPr marL="0" indent="0" algn="l">
              <a:buNone/>
            </a:pPr>
            <a:r>
              <a:rPr lang="en-US" b="1" i="0" dirty="0">
                <a:effectLst/>
                <a:latin typeface="UICTFontTextStyleBody"/>
              </a:rPr>
              <a:t>TITLES WITH THE HIGHEST LIKE COUNT </a:t>
            </a:r>
          </a:p>
          <a:p>
            <a:pPr marL="0" indent="0">
              <a:buNone/>
            </a:pPr>
            <a:r>
              <a:rPr lang="en-US" b="0" i="0" dirty="0">
                <a:effectLst/>
                <a:latin typeface="Cambria" panose="02040503050406030204" pitchFamily="18" charset="0"/>
                <a:ea typeface="Cambria" panose="02040503050406030204" pitchFamily="18" charset="0"/>
              </a:rPr>
              <a:t>The top 5 Titles with the highest Like Count (from highest to lowest) are:  </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Vaaste</a:t>
            </a:r>
            <a:r>
              <a:rPr lang="en-US" b="0" i="0" dirty="0">
                <a:effectLst/>
                <a:latin typeface="Cambria" panose="02040503050406030204" pitchFamily="18" charset="0"/>
                <a:ea typeface="Cambria" panose="02040503050406030204" pitchFamily="18" charset="0"/>
              </a:rPr>
              <a:t> Song</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Lut</a:t>
            </a:r>
            <a:r>
              <a:rPr lang="en-US" b="0" i="0" dirty="0">
                <a:effectLst/>
                <a:latin typeface="Cambria" panose="02040503050406030204" pitchFamily="18" charset="0"/>
                <a:ea typeface="Cambria" panose="02040503050406030204" pitchFamily="18" charset="0"/>
              </a:rPr>
              <a:t> Gaye (Full Song)</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Full Song: </a:t>
            </a:r>
            <a:r>
              <a:rPr lang="en-US" b="0" i="0" dirty="0" err="1">
                <a:effectLst/>
                <a:latin typeface="Cambria" panose="02040503050406030204" pitchFamily="18" charset="0"/>
                <a:ea typeface="Cambria" panose="02040503050406030204" pitchFamily="18" charset="0"/>
              </a:rPr>
              <a:t>Khairiyat</a:t>
            </a:r>
            <a:r>
              <a:rPr lang="en-US" b="0" i="0" dirty="0">
                <a:effectLst/>
                <a:latin typeface="Cambria" panose="02040503050406030204" pitchFamily="18" charset="0"/>
                <a:ea typeface="Cambria" panose="02040503050406030204" pitchFamily="18" charset="0"/>
              </a:rPr>
              <a:t> (Bonus Track)</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Official Video: </a:t>
            </a:r>
            <a:r>
              <a:rPr lang="en-US" b="0" i="0" dirty="0" err="1">
                <a:effectLst/>
                <a:latin typeface="Cambria" panose="02040503050406030204" pitchFamily="18" charset="0"/>
                <a:ea typeface="Cambria" panose="02040503050406030204" pitchFamily="18" charset="0"/>
              </a:rPr>
              <a:t>Humnava</a:t>
            </a:r>
            <a:r>
              <a:rPr lang="en-US" b="0" i="0" dirty="0">
                <a:effectLst/>
                <a:latin typeface="Cambria" panose="02040503050406030204" pitchFamily="18" charset="0"/>
                <a:ea typeface="Cambria" panose="02040503050406030204" pitchFamily="18" charset="0"/>
              </a:rPr>
              <a:t> Mere Song</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Saiyaan</a:t>
            </a:r>
            <a:r>
              <a:rPr lang="en-US" b="0" i="0" dirty="0">
                <a:effectLst/>
                <a:latin typeface="Cambria" panose="02040503050406030204" pitchFamily="18" charset="0"/>
                <a:ea typeface="Cambria" panose="02040503050406030204" pitchFamily="18" charset="0"/>
              </a:rPr>
              <a:t> Ji </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894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lstStyle/>
          <a:p>
            <a:pPr marL="0" indent="0" algn="l">
              <a:buNone/>
            </a:pPr>
            <a:r>
              <a:rPr lang="en-US" b="1" i="0" dirty="0">
                <a:effectLst/>
                <a:latin typeface="UICTFontTextStyleBody"/>
              </a:rPr>
              <a:t>DEFINITION BY LIKE COUNT</a:t>
            </a:r>
            <a:endParaRPr lang="en-US" b="1" i="0" dirty="0">
              <a:effectLst/>
              <a:latin typeface=".AppleSystemUIFont"/>
            </a:endParaRPr>
          </a:p>
          <a:p>
            <a:pPr algn="l"/>
            <a:r>
              <a:rPr lang="en-US" b="0" i="0" dirty="0">
                <a:effectLst/>
                <a:latin typeface="Cambria" panose="02040503050406030204" pitchFamily="18" charset="0"/>
                <a:ea typeface="Cambria" panose="02040503050406030204" pitchFamily="18" charset="0"/>
              </a:rPr>
              <a:t>The HD definition had a total like count of 1,672,117,190 (99.15%) while the SD definition had a total like count of 14,408,665 (0.85%)</a:t>
            </a:r>
          </a:p>
          <a:p>
            <a:pPr marL="0" indent="0">
              <a:buNone/>
            </a:pP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832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TITLES WITH THE HIGHEST VIEW COUNT</a:t>
            </a:r>
          </a:p>
          <a:p>
            <a:pPr marL="0" indent="0" algn="l">
              <a:buNone/>
            </a:pPr>
            <a:r>
              <a:rPr lang="en-US" b="0" i="0" dirty="0">
                <a:effectLst/>
                <a:latin typeface="Cambria" panose="02040503050406030204" pitchFamily="18" charset="0"/>
                <a:ea typeface="Cambria" panose="02040503050406030204" pitchFamily="18" charset="0"/>
              </a:rPr>
              <a:t>The top 5 Titles with the highest View Count (from highest to lowest) are:  </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Vaaste</a:t>
            </a:r>
            <a:r>
              <a:rPr lang="en-US" b="0" i="0" dirty="0">
                <a:effectLst/>
                <a:latin typeface="Cambria" panose="02040503050406030204" pitchFamily="18" charset="0"/>
                <a:ea typeface="Cambria" panose="02040503050406030204" pitchFamily="18" charset="0"/>
              </a:rPr>
              <a:t> Song</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Lut</a:t>
            </a:r>
            <a:r>
              <a:rPr lang="en-US" b="0" i="0" dirty="0">
                <a:effectLst/>
                <a:latin typeface="Cambria" panose="02040503050406030204" pitchFamily="18" charset="0"/>
                <a:ea typeface="Cambria" panose="02040503050406030204" pitchFamily="18" charset="0"/>
              </a:rPr>
              <a:t> Gaye (Full Song)</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DILBAR Lyrical</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SIMMBA: </a:t>
            </a:r>
            <a:r>
              <a:rPr lang="en-US" b="0" i="0" dirty="0" err="1">
                <a:effectLst/>
                <a:latin typeface="Cambria" panose="02040503050406030204" pitchFamily="18" charset="0"/>
                <a:ea typeface="Cambria" panose="02040503050406030204" pitchFamily="18" charset="0"/>
              </a:rPr>
              <a:t>Aankh</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Marey</a:t>
            </a:r>
            <a:r>
              <a:rPr lang="en-US" b="0" i="0" dirty="0">
                <a:effectLst/>
                <a:latin typeface="Cambria" panose="02040503050406030204" pitchFamily="18" charset="0"/>
                <a:ea typeface="Cambria" panose="02040503050406030204" pitchFamily="18" charset="0"/>
              </a:rPr>
              <a:t> Lyrical</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Guru Randhawa: High Rated </a:t>
            </a:r>
            <a:r>
              <a:rPr lang="en-US" b="0" i="0" dirty="0" err="1">
                <a:effectLst/>
                <a:latin typeface="Cambria" panose="02040503050406030204" pitchFamily="18" charset="0"/>
                <a:ea typeface="Cambria" panose="02040503050406030204" pitchFamily="18" charset="0"/>
              </a:rPr>
              <a:t>Gabru</a:t>
            </a:r>
            <a:r>
              <a:rPr lang="en-US" b="0" i="0" dirty="0">
                <a:effectLst/>
                <a:latin typeface="Cambria" panose="02040503050406030204" pitchFamily="18" charset="0"/>
                <a:ea typeface="Cambria" panose="02040503050406030204" pitchFamily="18" charset="0"/>
              </a:rPr>
              <a:t> Official Song</a:t>
            </a:r>
          </a:p>
          <a:p>
            <a:pPr marL="0" indent="0" algn="l">
              <a:buNone/>
            </a:pPr>
            <a:endParaRPr lang="en-US" b="0" i="0" dirty="0">
              <a:effectLst/>
              <a:latin typeface="Cambria" panose="02040503050406030204" pitchFamily="18" charset="0"/>
              <a:ea typeface="Cambria" panose="02040503050406030204" pitchFamily="18" charset="0"/>
            </a:endParaRPr>
          </a:p>
          <a:p>
            <a:pPr algn="l"/>
            <a:r>
              <a:rPr lang="en-US" b="0" i="0" dirty="0" err="1">
                <a:effectLst/>
                <a:latin typeface="Cambria" panose="02040503050406030204" pitchFamily="18" charset="0"/>
                <a:ea typeface="Cambria" panose="02040503050406030204" pitchFamily="18" charset="0"/>
              </a:rPr>
              <a:t>Vaaste</a:t>
            </a:r>
            <a:r>
              <a:rPr lang="en-US" b="0" i="0" dirty="0">
                <a:effectLst/>
                <a:latin typeface="Cambria" panose="02040503050406030204" pitchFamily="18" charset="0"/>
                <a:ea typeface="Cambria" panose="02040503050406030204" pitchFamily="18" charset="0"/>
              </a:rPr>
              <a:t> Song &amp; </a:t>
            </a:r>
            <a:r>
              <a:rPr lang="en-US" b="0" i="0" dirty="0" err="1">
                <a:effectLst/>
                <a:latin typeface="Cambria" panose="02040503050406030204" pitchFamily="18" charset="0"/>
                <a:ea typeface="Cambria" panose="02040503050406030204" pitchFamily="18" charset="0"/>
              </a:rPr>
              <a:t>Lut</a:t>
            </a:r>
            <a:r>
              <a:rPr lang="en-US" b="0" i="0" dirty="0">
                <a:effectLst/>
                <a:latin typeface="Cambria" panose="02040503050406030204" pitchFamily="18" charset="0"/>
                <a:ea typeface="Cambria" panose="02040503050406030204" pitchFamily="18" charset="0"/>
              </a:rPr>
              <a:t> Gaye (Full Song) are the top two in terms of highest view and like count. </a:t>
            </a:r>
          </a:p>
        </p:txBody>
      </p:sp>
    </p:spTree>
    <p:extLst>
      <p:ext uri="{BB962C8B-B14F-4D97-AF65-F5344CB8AC3E}">
        <p14:creationId xmlns:p14="http://schemas.microsoft.com/office/powerpoint/2010/main" val="149271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DEFINITION BY VIEW COUNT</a:t>
            </a:r>
            <a:endParaRPr lang="en-US" b="1" i="0" dirty="0">
              <a:effectLst/>
              <a:latin typeface=".AppleSystemUIFont"/>
            </a:endParaRPr>
          </a:p>
          <a:p>
            <a:pPr algn="l"/>
            <a:r>
              <a:rPr lang="en-US" b="0" i="0" dirty="0">
                <a:effectLst/>
                <a:latin typeface="Cambria" panose="02040503050406030204" pitchFamily="18" charset="0"/>
                <a:ea typeface="Cambria" panose="02040503050406030204" pitchFamily="18" charset="0"/>
              </a:rPr>
              <a:t>The HD definition had a total view count of 228,269,137,169 (98.84%) while the SD definition had a total like count of 2,676,517,684 (1.16%)</a:t>
            </a:r>
          </a:p>
          <a:p>
            <a:pPr marL="0" indent="0" algn="l">
              <a:buNone/>
            </a:pPr>
            <a:endParaRPr lang="en-US" b="0" i="0" dirty="0">
              <a:effectLst/>
              <a:latin typeface="Cambria" panose="02040503050406030204" pitchFamily="18" charset="0"/>
              <a:ea typeface="Cambria" panose="02040503050406030204" pitchFamily="18" charset="0"/>
            </a:endParaRPr>
          </a:p>
          <a:p>
            <a:pPr algn="l"/>
            <a:r>
              <a:rPr lang="en-US" b="0" i="0" dirty="0">
                <a:effectLst/>
                <a:latin typeface="Cambria" panose="02040503050406030204" pitchFamily="18" charset="0"/>
                <a:ea typeface="Cambria" panose="02040503050406030204" pitchFamily="18" charset="0"/>
              </a:rPr>
              <a:t>The best overall and most popular definition is seen to be HD. </a:t>
            </a:r>
          </a:p>
        </p:txBody>
      </p:sp>
    </p:spTree>
    <p:extLst>
      <p:ext uri="{BB962C8B-B14F-4D97-AF65-F5344CB8AC3E}">
        <p14:creationId xmlns:p14="http://schemas.microsoft.com/office/powerpoint/2010/main" val="415885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lnSpcReduction="10000"/>
          </a:bodyPr>
          <a:lstStyle/>
          <a:p>
            <a:pPr marL="0" indent="0" algn="l">
              <a:buNone/>
            </a:pPr>
            <a:r>
              <a:rPr lang="en-US" b="1" i="0" dirty="0">
                <a:effectLst/>
                <a:latin typeface="UICTFontTextStyleBody"/>
              </a:rPr>
              <a:t>TITLES WITH THE LONGEST DURATION</a:t>
            </a:r>
          </a:p>
          <a:p>
            <a:pPr marL="0" indent="0" algn="l">
              <a:buNone/>
            </a:pPr>
            <a:r>
              <a:rPr lang="en-US" b="0" i="0" dirty="0">
                <a:effectLst/>
                <a:latin typeface="Cambria" panose="02040503050406030204" pitchFamily="18" charset="0"/>
                <a:ea typeface="Cambria" panose="02040503050406030204" pitchFamily="18" charset="0"/>
              </a:rPr>
              <a:t>The top 5 Titles with the Longest Duration (Longest to shortest) are:  </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Harmonious Himesh - 101 hits of </a:t>
            </a:r>
            <a:r>
              <a:rPr lang="en-US" b="0" i="0" dirty="0" err="1">
                <a:effectLst/>
                <a:latin typeface="Cambria" panose="02040503050406030204" pitchFamily="18" charset="0"/>
                <a:ea typeface="Cambria" panose="02040503050406030204" pitchFamily="18" charset="0"/>
              </a:rPr>
              <a:t>himesh</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reshammiya</a:t>
            </a:r>
            <a:endParaRPr lang="en-US"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Maha</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Shivratri</a:t>
            </a:r>
            <a:r>
              <a:rPr lang="en-US" b="0" i="0" dirty="0">
                <a:effectLst/>
                <a:latin typeface="Cambria" panose="02040503050406030204" pitchFamily="18" charset="0"/>
                <a:ea typeface="Cambria" panose="02040503050406030204" pitchFamily="18" charset="0"/>
              </a:rPr>
              <a:t> - A night with divine </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Adipurush</a:t>
            </a:r>
            <a:r>
              <a:rPr lang="en-US" b="0" i="0" dirty="0">
                <a:effectLst/>
                <a:latin typeface="Cambria" panose="02040503050406030204" pitchFamily="18" charset="0"/>
                <a:ea typeface="Cambria" panose="02040503050406030204" pitchFamily="18" charset="0"/>
              </a:rPr>
              <a:t> Final Trailer Launch Event </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Radhe </a:t>
            </a:r>
            <a:r>
              <a:rPr lang="en-US" b="0" i="0" dirty="0" err="1">
                <a:effectLst/>
                <a:latin typeface="Cambria" panose="02040503050406030204" pitchFamily="18" charset="0"/>
                <a:ea typeface="Cambria" panose="02040503050406030204" pitchFamily="18" charset="0"/>
              </a:rPr>
              <a:t>Shyam</a:t>
            </a:r>
            <a:r>
              <a:rPr lang="en-US" b="0" i="0" dirty="0">
                <a:effectLst/>
                <a:latin typeface="Cambria" panose="02040503050406030204" pitchFamily="18" charset="0"/>
                <a:ea typeface="Cambria" panose="02040503050406030204" pitchFamily="18" charset="0"/>
              </a:rPr>
              <a:t> Pre Release Event Live</a:t>
            </a: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The Care Concert </a:t>
            </a:r>
          </a:p>
          <a:p>
            <a:pPr marL="0" indent="0" algn="l">
              <a:buNone/>
            </a:pPr>
            <a:endParaRPr lang="en-US" b="0" i="0" dirty="0">
              <a:effectLst/>
              <a:latin typeface="Cambria" panose="02040503050406030204" pitchFamily="18" charset="0"/>
              <a:ea typeface="Cambria" panose="02040503050406030204" pitchFamily="18" charset="0"/>
            </a:endParaRPr>
          </a:p>
          <a:p>
            <a:pPr algn="l"/>
            <a:r>
              <a:rPr lang="en-US" b="0" i="0" dirty="0">
                <a:effectLst/>
                <a:latin typeface="Cambria" panose="02040503050406030204" pitchFamily="18" charset="0"/>
                <a:ea typeface="Cambria" panose="02040503050406030204" pitchFamily="18" charset="0"/>
              </a:rPr>
              <a:t>The longest duration was 0.37 belonging to the title: Harmonious Himesh - 101 hits of </a:t>
            </a:r>
            <a:r>
              <a:rPr lang="en-US" b="0" i="0" dirty="0" err="1">
                <a:effectLst/>
                <a:latin typeface="Cambria" panose="02040503050406030204" pitchFamily="18" charset="0"/>
                <a:ea typeface="Cambria" panose="02040503050406030204" pitchFamily="18" charset="0"/>
              </a:rPr>
              <a:t>himesh</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reshammiya</a:t>
            </a:r>
            <a:r>
              <a:rPr lang="en-US" b="0" i="0" dirty="0">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98877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YEAR BY VIEW COUNT</a:t>
            </a:r>
          </a:p>
          <a:p>
            <a:r>
              <a:rPr lang="en-US" b="0" i="0" dirty="0">
                <a:effectLst/>
                <a:latin typeface="Cambria" panose="02040503050406030204" pitchFamily="18" charset="0"/>
                <a:ea typeface="Cambria" panose="02040503050406030204" pitchFamily="18" charset="0"/>
              </a:rPr>
              <a:t>2018 was the year with the highest view count of 32,855,836,775</a:t>
            </a:r>
          </a:p>
          <a:p>
            <a:pPr algn="l"/>
            <a:r>
              <a:rPr lang="en-US" b="0" i="0" dirty="0">
                <a:effectLst/>
                <a:latin typeface="Cambria" panose="02040503050406030204" pitchFamily="18" charset="0"/>
                <a:ea typeface="Cambria" panose="02040503050406030204" pitchFamily="18" charset="0"/>
              </a:rPr>
              <a:t>It was followed by 2017 and 2011. </a:t>
            </a:r>
          </a:p>
          <a:p>
            <a:pPr marL="0" indent="0">
              <a:buNone/>
            </a:pPr>
            <a:br>
              <a:rPr lang="en-US" dirty="0"/>
            </a:br>
            <a:endParaRPr lang="en-US"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873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COMPARISON BETWEEN </a:t>
            </a:r>
            <a:r>
              <a:rPr lang="en-US" b="1" i="0">
                <a:effectLst/>
                <a:latin typeface="UICTFontTextStyleBody"/>
              </a:rPr>
              <a:t>VIEW COUNT, </a:t>
            </a:r>
            <a:r>
              <a:rPr lang="en-US" b="1" i="0" dirty="0">
                <a:effectLst/>
                <a:latin typeface="UICTFontTextStyleBody"/>
              </a:rPr>
              <a:t>LIKE COUNT, AND COMMENT COUNT</a:t>
            </a:r>
            <a:endParaRPr lang="en-US" b="1" i="0" dirty="0">
              <a:effectLst/>
              <a:latin typeface=".AppleSystemUIFont"/>
            </a:endParaRPr>
          </a:p>
          <a:p>
            <a:pPr algn="l"/>
            <a:r>
              <a:rPr lang="en-US" b="0" i="0" dirty="0">
                <a:effectLst/>
                <a:latin typeface="Cambria" panose="02040503050406030204" pitchFamily="18" charset="0"/>
                <a:ea typeface="Cambria" panose="02040503050406030204" pitchFamily="18" charset="0"/>
              </a:rPr>
              <a:t>View count were the highest engagements insights. Followed by comment count and like count although they were both significantly low compared to view count.</a:t>
            </a:r>
          </a:p>
        </p:txBody>
      </p:sp>
    </p:spTree>
    <p:extLst>
      <p:ext uri="{BB962C8B-B14F-4D97-AF65-F5344CB8AC3E}">
        <p14:creationId xmlns:p14="http://schemas.microsoft.com/office/powerpoint/2010/main" val="335508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18-F716-429E-B782-DE18CD3A3186}"/>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F667CF4C-E361-4B3E-A0CB-F452628F27AD}"/>
              </a:ext>
            </a:extLst>
          </p:cNvPr>
          <p:cNvSpPr>
            <a:spLocks noGrp="1"/>
          </p:cNvSpPr>
          <p:nvPr>
            <p:ph idx="1"/>
          </p:nvPr>
        </p:nvSpPr>
        <p:spPr>
          <a:xfrm>
            <a:off x="827424" y="2290207"/>
            <a:ext cx="10554574" cy="3636511"/>
          </a:xfrm>
        </p:spPr>
        <p:txBody>
          <a:bodyPr>
            <a:normAutofit/>
          </a:bodyPr>
          <a:lstStyle/>
          <a:p>
            <a:pPr marL="0" indent="0" algn="l">
              <a:buNone/>
            </a:pPr>
            <a:r>
              <a:rPr lang="en-US" b="1" i="0" dirty="0">
                <a:effectLst/>
                <a:latin typeface="UICTFontTextStyleBody"/>
              </a:rPr>
              <a:t>TOP 3 TITLES WITH THE MOST COMMENTS</a:t>
            </a:r>
            <a:endParaRPr lang="en-US" b="1" i="0" dirty="0">
              <a:effectLst/>
              <a:latin typeface=".AppleSystemUIFont"/>
            </a:endParaRPr>
          </a:p>
          <a:p>
            <a:pPr algn="l">
              <a:buFont typeface="Arial" panose="020B0604020202020204" pitchFamily="34" charset="0"/>
              <a:buChar char="•"/>
            </a:pPr>
            <a:r>
              <a:rPr lang="en-US" b="0" i="0" dirty="0">
                <a:effectLst/>
                <a:latin typeface="Cambria" panose="02040503050406030204" pitchFamily="18" charset="0"/>
                <a:ea typeface="Cambria" panose="02040503050406030204" pitchFamily="18" charset="0"/>
              </a:rPr>
              <a:t>Guru Randhawa: High Rated </a:t>
            </a:r>
            <a:r>
              <a:rPr lang="en-US" b="0" i="0" dirty="0" err="1">
                <a:effectLst/>
                <a:latin typeface="Cambria" panose="02040503050406030204" pitchFamily="18" charset="0"/>
                <a:ea typeface="Cambria" panose="02040503050406030204" pitchFamily="18" charset="0"/>
              </a:rPr>
              <a:t>Gabru</a:t>
            </a:r>
            <a:r>
              <a:rPr lang="en-US" b="0" i="0" dirty="0">
                <a:effectLst/>
                <a:latin typeface="Cambria" panose="02040503050406030204" pitchFamily="18" charset="0"/>
                <a:ea typeface="Cambria" panose="02040503050406030204" pitchFamily="18" charset="0"/>
              </a:rPr>
              <a:t> Official Song</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Vaaste</a:t>
            </a:r>
            <a:r>
              <a:rPr lang="en-US" b="0" i="0" dirty="0">
                <a:effectLst/>
                <a:latin typeface="Cambria" panose="02040503050406030204" pitchFamily="18" charset="0"/>
                <a:ea typeface="Cambria" panose="02040503050406030204" pitchFamily="18" charset="0"/>
              </a:rPr>
              <a:t> Song</a:t>
            </a:r>
          </a:p>
          <a:p>
            <a:pPr algn="l">
              <a:buFont typeface="Arial" panose="020B0604020202020204" pitchFamily="34" charset="0"/>
              <a:buChar char="•"/>
            </a:pPr>
            <a:r>
              <a:rPr lang="en-US" b="0" i="0" dirty="0" err="1">
                <a:effectLst/>
                <a:latin typeface="Cambria" panose="02040503050406030204" pitchFamily="18" charset="0"/>
                <a:ea typeface="Cambria" panose="02040503050406030204" pitchFamily="18" charset="0"/>
              </a:rPr>
              <a:t>Yo</a:t>
            </a:r>
            <a:r>
              <a:rPr lang="en-US" b="0" i="0" dirty="0">
                <a:effectLst/>
                <a:latin typeface="Cambria" panose="02040503050406030204" pitchFamily="18" charset="0"/>
                <a:ea typeface="Cambria" panose="02040503050406030204" pitchFamily="18" charset="0"/>
              </a:rPr>
              <a:t> you honey </a:t>
            </a:r>
            <a:r>
              <a:rPr lang="en-US" b="0" i="0" dirty="0" err="1">
                <a:effectLst/>
                <a:latin typeface="Cambria" panose="02040503050406030204" pitchFamily="18" charset="0"/>
                <a:ea typeface="Cambria" panose="02040503050406030204" pitchFamily="18" charset="0"/>
              </a:rPr>
              <a:t>singh</a:t>
            </a:r>
            <a:r>
              <a:rPr lang="en-US" b="0" i="0" dirty="0">
                <a:effectLst/>
                <a:latin typeface="Cambria" panose="02040503050406030204" pitchFamily="18" charset="0"/>
                <a:ea typeface="Cambria" panose="02040503050406030204" pitchFamily="18" charset="0"/>
              </a:rPr>
              <a:t>: MAKHNA Video song </a:t>
            </a:r>
          </a:p>
        </p:txBody>
      </p:sp>
    </p:spTree>
    <p:extLst>
      <p:ext uri="{BB962C8B-B14F-4D97-AF65-F5344CB8AC3E}">
        <p14:creationId xmlns:p14="http://schemas.microsoft.com/office/powerpoint/2010/main" val="1648860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4410</TotalTime>
  <Words>570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.AppleSystemUIFont</vt:lpstr>
      <vt:lpstr>Arial</vt:lpstr>
      <vt:lpstr>Cambria</vt:lpstr>
      <vt:lpstr>Century Gothic</vt:lpstr>
      <vt:lpstr>UICTFontTextStyleBody</vt:lpstr>
      <vt:lpstr>Wingdings 2</vt:lpstr>
      <vt:lpstr>Quotable</vt:lpstr>
      <vt:lpstr>SONGS ANALYSIS WITH POWER BI</vt:lpstr>
      <vt:lpstr>INSIGHTS</vt:lpstr>
      <vt:lpstr>INSIGHTS</vt:lpstr>
      <vt:lpstr>INSIGHTS</vt:lpstr>
      <vt:lpstr>INSIGHTS</vt:lpstr>
      <vt:lpstr>INSIGHTS</vt:lpstr>
      <vt:lpstr>INSIGHTS</vt:lpstr>
      <vt:lpstr>INSIGHTS</vt:lpstr>
      <vt:lpstr>INSIGHTS</vt:lpstr>
      <vt:lpstr>INSIGHTS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Blessing Kings</dc:creator>
  <cp:lastModifiedBy>Blessing Kings</cp:lastModifiedBy>
  <cp:revision>102</cp:revision>
  <dcterms:created xsi:type="dcterms:W3CDTF">2024-02-03T12:31:24Z</dcterms:created>
  <dcterms:modified xsi:type="dcterms:W3CDTF">2024-07-07T16:38:27Z</dcterms:modified>
</cp:coreProperties>
</file>