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0" r:id="rId4"/>
    <p:sldId id="261" r:id="rId5"/>
    <p:sldId id="263" r:id="rId6"/>
    <p:sldId id="266" r:id="rId7"/>
    <p:sldId id="276"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0" autoAdjust="0"/>
    <p:restoredTop sz="94634"/>
  </p:normalViewPr>
  <p:slideViewPr>
    <p:cSldViewPr snapToGrid="0">
      <p:cViewPr varScale="1">
        <p:scale>
          <a:sx n="95" d="100"/>
          <a:sy n="95" d="100"/>
        </p:scale>
        <p:origin x="520" y="176"/>
      </p:cViewPr>
      <p:guideLst/>
    </p:cSldViewPr>
  </p:slideViewPr>
  <p:notesTextViewPr>
    <p:cViewPr>
      <p:scale>
        <a:sx n="1" d="1"/>
        <a:sy n="1" d="1"/>
      </p:scale>
      <p:origin x="0" y="0"/>
    </p:cViewPr>
  </p:notesTextViewPr>
  <p:sorterViewPr>
    <p:cViewPr>
      <p:scale>
        <a:sx n="100" d="100"/>
        <a:sy n="100" d="100"/>
      </p:scale>
      <p:origin x="0" y="-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368B3-63F7-48C9-A540-7C8246F50F8D}" type="datetimeFigureOut">
              <a:rPr lang="en-US" smtClean="0"/>
              <a:t>6/3/25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01602-C724-470D-BB1D-E8101AE45A2A}" type="slidenum">
              <a:rPr lang="en-US" smtClean="0"/>
              <a:t>‹#›</a:t>
            </a:fld>
            <a:endParaRPr lang="en-US"/>
          </a:p>
        </p:txBody>
      </p:sp>
    </p:spTree>
    <p:extLst>
      <p:ext uri="{BB962C8B-B14F-4D97-AF65-F5344CB8AC3E}">
        <p14:creationId xmlns:p14="http://schemas.microsoft.com/office/powerpoint/2010/main" val="196975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https://pmicloud-my.sharepoint.com/personal/adai_pmintl_net/Documents/Microsoft%20Copilot%20%E8%81%8A%E5%A4%A9%E6%96%87%E4%BB%B6/Life%20Sciences%20Data%20Governance%20Strategy_%20Why-What-How%20Presentation.pdf
AI-generated content may be incorrect.</a:t>
            </a:r>
          </a:p>
        </p:txBody>
      </p:sp>
      <p:sp>
        <p:nvSpPr>
          <p:cNvPr id="4" name="Slide Number Placeholder 3"/>
          <p:cNvSpPr>
            <a:spLocks noGrp="1"/>
          </p:cNvSpPr>
          <p:nvPr>
            <p:ph type="sldNum" sz="quarter" idx="5"/>
          </p:nvPr>
        </p:nvSpPr>
        <p:spPr/>
        <p:txBody>
          <a:bodyPr/>
          <a:lstStyle/>
          <a:p>
            <a:fld id="{7148945A-04CA-42C8-951E-D550731B8B7C}" type="slidenum">
              <a:rPr lang="en-US" smtClean="0"/>
              <a:t>1</a:t>
            </a:fld>
            <a:endParaRPr lang="en-US"/>
          </a:p>
        </p:txBody>
      </p:sp>
    </p:spTree>
    <p:extLst>
      <p:ext uri="{BB962C8B-B14F-4D97-AF65-F5344CB8AC3E}">
        <p14:creationId xmlns:p14="http://schemas.microsoft.com/office/powerpoint/2010/main" val="277028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WHY: The Strategic Imperative
    * Current State Challenges
    * Strategic Value Opportunity
* Key Business Value Metrics by Function
* Key Governance Framework Elements
* Advanced Governance Capabilities
* Function-Specific Governance Focus
* HOW: Implementation Strategy
    * Phase 1: Assessment &amp; Discovery
    * Phase 2: Framework Development
    * Phased Implementation Approach
* WHO: Key Stakeholders &amp; Engagement
    * Understanding Governance vs. Management
    * Function-Specific Implementation Strategy
    * Governance Structure
* LESSONS LEARNED &amp; CONCLUSION
    * Critical Success Factors
    * Risk and Value-Based Approach Benefits
* Anticipated Questions
</a:t>
            </a:r>
          </a:p>
        </p:txBody>
      </p:sp>
      <p:sp>
        <p:nvSpPr>
          <p:cNvPr id="4" name="Slide Number Placeholder 3"/>
          <p:cNvSpPr>
            <a:spLocks noGrp="1"/>
          </p:cNvSpPr>
          <p:nvPr>
            <p:ph type="sldNum" sz="quarter" idx="5"/>
          </p:nvPr>
        </p:nvSpPr>
        <p:spPr/>
        <p:txBody>
          <a:bodyPr/>
          <a:lstStyle/>
          <a:p>
            <a:fld id="{7148945A-04CA-42C8-951E-D550731B8B7C}" type="slidenum">
              <a:rPr lang="en-US" smtClean="0"/>
              <a:t>2</a:t>
            </a:fld>
            <a:endParaRPr lang="en-US"/>
          </a:p>
        </p:txBody>
      </p:sp>
    </p:spTree>
    <p:extLst>
      <p:ext uri="{BB962C8B-B14F-4D97-AF65-F5344CB8AC3E}">
        <p14:creationId xmlns:p14="http://schemas.microsoft.com/office/powerpoint/2010/main" val="1021650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current state of data management faces several challenges, including varying levels of data documentation, inconsistent data ownership models, lack of tangible evidence of value for senior management, and compliance mandates from the Corporate Data &amp; Analytics team.
Original Content:
Current State Challenges
Varying levels of data documentation across sub-functions
Inconsistent data ownership models (some full-time, some additional duty)
Lack of tangible evidence of value for senior management
Corporate Data &amp; Analytics team mandates requiring compliance
</a:t>
            </a:r>
          </a:p>
        </p:txBody>
      </p:sp>
      <p:sp>
        <p:nvSpPr>
          <p:cNvPr id="4" name="Slide Number Placeholder 3"/>
          <p:cNvSpPr>
            <a:spLocks noGrp="1"/>
          </p:cNvSpPr>
          <p:nvPr>
            <p:ph type="sldNum" sz="quarter" idx="5"/>
          </p:nvPr>
        </p:nvSpPr>
        <p:spPr/>
        <p:txBody>
          <a:bodyPr/>
          <a:lstStyle/>
          <a:p>
            <a:fld id="{7148945A-04CA-42C8-951E-D550731B8B7C}" type="slidenum">
              <a:rPr lang="en-US" smtClean="0"/>
              <a:t>3</a:t>
            </a:fld>
            <a:endParaRPr lang="en-US"/>
          </a:p>
        </p:txBody>
      </p:sp>
    </p:spTree>
    <p:extLst>
      <p:ext uri="{BB962C8B-B14F-4D97-AF65-F5344CB8AC3E}">
        <p14:creationId xmlns:p14="http://schemas.microsoft.com/office/powerpoint/2010/main" val="1471683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945A-04CA-42C8-951E-D550731B8B7C}" type="slidenum">
              <a:rPr lang="en-US" smtClean="0"/>
              <a:t>4</a:t>
            </a:fld>
            <a:endParaRPr lang="en-US"/>
          </a:p>
        </p:txBody>
      </p:sp>
    </p:spTree>
    <p:extLst>
      <p:ext uri="{BB962C8B-B14F-4D97-AF65-F5344CB8AC3E}">
        <p14:creationId xmlns:p14="http://schemas.microsoft.com/office/powerpoint/2010/main" val="54415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945A-04CA-42C8-951E-D550731B8B7C}" type="slidenum">
              <a:rPr lang="en-US" smtClean="0"/>
              <a:t>5</a:t>
            </a:fld>
            <a:endParaRPr lang="en-US"/>
          </a:p>
        </p:txBody>
      </p:sp>
    </p:spTree>
    <p:extLst>
      <p:ext uri="{BB962C8B-B14F-4D97-AF65-F5344CB8AC3E}">
        <p14:creationId xmlns:p14="http://schemas.microsoft.com/office/powerpoint/2010/main" val="2085702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945A-04CA-42C8-951E-D550731B8B7C}" type="slidenum">
              <a:rPr lang="en-US" smtClean="0"/>
              <a:t>6</a:t>
            </a:fld>
            <a:endParaRPr lang="en-US"/>
          </a:p>
        </p:txBody>
      </p:sp>
    </p:spTree>
    <p:extLst>
      <p:ext uri="{BB962C8B-B14F-4D97-AF65-F5344CB8AC3E}">
        <p14:creationId xmlns:p14="http://schemas.microsoft.com/office/powerpoint/2010/main" val="2191919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48945A-04CA-42C8-951E-D550731B8B7C}" type="slidenum">
              <a:rPr lang="en-US" smtClean="0"/>
              <a:t>8</a:t>
            </a:fld>
            <a:endParaRPr lang="en-US"/>
          </a:p>
        </p:txBody>
      </p:sp>
    </p:spTree>
    <p:extLst>
      <p:ext uri="{BB962C8B-B14F-4D97-AF65-F5344CB8AC3E}">
        <p14:creationId xmlns:p14="http://schemas.microsoft.com/office/powerpoint/2010/main" val="266289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6286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1036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354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96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99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20843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86665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1138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12149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6768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6/3/25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5366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6/3/25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55548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73AF435-44C8-C44B-9352-ACFA393E2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DFC7FC-15AE-5888-5F26-DA5CF810BEF9}"/>
              </a:ext>
            </a:extLst>
          </p:cNvPr>
          <p:cNvSpPr>
            <a:spLocks noGrp="1"/>
          </p:cNvSpPr>
          <p:nvPr>
            <p:ph type="ctrTitle"/>
          </p:nvPr>
        </p:nvSpPr>
        <p:spPr>
          <a:xfrm>
            <a:off x="3493826" y="978407"/>
            <a:ext cx="8180339" cy="3296703"/>
          </a:xfrm>
        </p:spPr>
        <p:txBody>
          <a:bodyPr anchor="t">
            <a:normAutofit fontScale="90000"/>
          </a:bodyPr>
          <a:lstStyle/>
          <a:p>
            <a:pPr algn="r"/>
            <a:r>
              <a:rPr lang="en-US" sz="6600" dirty="0"/>
              <a:t>Life Sciences Data Governance Strategy case study</a:t>
            </a:r>
            <a:br>
              <a:rPr lang="en-US" sz="6600" dirty="0"/>
            </a:br>
            <a:br>
              <a:rPr lang="en-US" sz="6600" dirty="0"/>
            </a:br>
            <a:r>
              <a:rPr lang="en-US" sz="2200" dirty="0"/>
              <a:t>Presenter: An Dai</a:t>
            </a:r>
          </a:p>
        </p:txBody>
      </p:sp>
      <p:sp>
        <p:nvSpPr>
          <p:cNvPr id="9" name="Rectangle 8">
            <a:extLst>
              <a:ext uri="{FF2B5EF4-FFF2-40B4-BE49-F238E27FC236}">
                <a16:creationId xmlns:a16="http://schemas.microsoft.com/office/drawing/2014/main" id="{9AD8A78E-AAB6-C125-6A57-5B031A873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1401" y="508090"/>
            <a:ext cx="807507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BFC5193-1606-67C6-6571-CC04CF234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1400" y="6209925"/>
            <a:ext cx="810195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8785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C7E40-6234-76AB-B213-DD89A00311FE}"/>
              </a:ext>
            </a:extLst>
          </p:cNvPr>
          <p:cNvSpPr>
            <a:spLocks noGrp="1"/>
          </p:cNvSpPr>
          <p:nvPr>
            <p:ph type="title"/>
          </p:nvPr>
        </p:nvSpPr>
        <p:spPr>
          <a:xfrm>
            <a:off x="521208" y="978408"/>
            <a:ext cx="8732520" cy="1463040"/>
          </a:xfrm>
        </p:spPr>
        <p:txBody>
          <a:bodyPr>
            <a:normAutofit/>
          </a:bodyPr>
          <a:lstStyle/>
          <a:p>
            <a:r>
              <a:rPr lang="en-US"/>
              <a:t>Agenda</a:t>
            </a:r>
          </a:p>
        </p:txBody>
      </p:sp>
      <p:sp>
        <p:nvSpPr>
          <p:cNvPr id="3" name="Content Placeholder 2">
            <a:extLst>
              <a:ext uri="{FF2B5EF4-FFF2-40B4-BE49-F238E27FC236}">
                <a16:creationId xmlns:a16="http://schemas.microsoft.com/office/drawing/2014/main" id="{1276FE20-F52A-5DFF-1DE0-93590724C871}"/>
              </a:ext>
            </a:extLst>
          </p:cNvPr>
          <p:cNvSpPr>
            <a:spLocks noGrp="1"/>
          </p:cNvSpPr>
          <p:nvPr>
            <p:ph idx="1"/>
          </p:nvPr>
        </p:nvSpPr>
        <p:spPr>
          <a:xfrm>
            <a:off x="521208" y="2578608"/>
            <a:ext cx="8732520" cy="3767328"/>
          </a:xfrm>
        </p:spPr>
        <p:txBody>
          <a:bodyPr>
            <a:normAutofit/>
          </a:bodyPr>
          <a:lstStyle/>
          <a:p>
            <a:pPr>
              <a:lnSpc>
                <a:spcPct val="100000"/>
              </a:lnSpc>
            </a:pPr>
            <a:r>
              <a:rPr lang="en-US" sz="2000" b="1" dirty="0"/>
              <a:t>WHY: </a:t>
            </a:r>
            <a:r>
              <a:rPr lang="en-US" sz="2000" dirty="0"/>
              <a:t>The Strategic Imperative of data governance </a:t>
            </a:r>
          </a:p>
          <a:p>
            <a:pPr>
              <a:lnSpc>
                <a:spcPct val="100000"/>
              </a:lnSpc>
            </a:pPr>
            <a:r>
              <a:rPr lang="en-US" sz="2000" b="1" dirty="0"/>
              <a:t>WHAT: </a:t>
            </a:r>
            <a:r>
              <a:rPr lang="en-US" sz="2000" dirty="0"/>
              <a:t>Governance Strategy &amp; Framework</a:t>
            </a:r>
          </a:p>
          <a:p>
            <a:pPr>
              <a:lnSpc>
                <a:spcPct val="100000"/>
              </a:lnSpc>
            </a:pPr>
            <a:r>
              <a:rPr lang="en-US" sz="2000" b="1" dirty="0"/>
              <a:t>HOW:  </a:t>
            </a:r>
            <a:r>
              <a:rPr lang="en-US" sz="2000" dirty="0"/>
              <a:t>Implementation Strategy (Demo)</a:t>
            </a:r>
          </a:p>
          <a:p>
            <a:pPr>
              <a:lnSpc>
                <a:spcPct val="100000"/>
              </a:lnSpc>
            </a:pPr>
            <a:r>
              <a:rPr lang="en-US" sz="2000" b="1" dirty="0"/>
              <a:t>WHO: </a:t>
            </a:r>
            <a:r>
              <a:rPr lang="en-US" sz="2000" dirty="0"/>
              <a:t>Key Stakeholders &amp; Engagement (Demo)</a:t>
            </a:r>
          </a:p>
          <a:p>
            <a:pPr>
              <a:lnSpc>
                <a:spcPct val="100000"/>
              </a:lnSpc>
            </a:pPr>
            <a:r>
              <a:rPr lang="en-US" sz="2000" b="1" dirty="0"/>
              <a:t>LESSONS LEARNED</a:t>
            </a:r>
          </a:p>
        </p:txBody>
      </p:sp>
    </p:spTree>
    <p:extLst>
      <p:ext uri="{BB962C8B-B14F-4D97-AF65-F5344CB8AC3E}">
        <p14:creationId xmlns:p14="http://schemas.microsoft.com/office/powerpoint/2010/main" val="316146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3" name="Rectangle 22">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60E077-1E69-F466-EA48-2578D41194B7}"/>
              </a:ext>
            </a:extLst>
          </p:cNvPr>
          <p:cNvSpPr>
            <a:spLocks noGrp="1"/>
          </p:cNvSpPr>
          <p:nvPr>
            <p:ph type="title"/>
          </p:nvPr>
        </p:nvSpPr>
        <p:spPr>
          <a:xfrm>
            <a:off x="521208" y="978408"/>
            <a:ext cx="11155680" cy="1115568"/>
          </a:xfrm>
        </p:spPr>
        <p:txBody>
          <a:bodyPr vert="horz" lIns="91440" tIns="45720" rIns="91440" bIns="45720" rtlCol="0" anchor="t">
            <a:normAutofit/>
          </a:bodyPr>
          <a:lstStyle/>
          <a:p>
            <a:r>
              <a:rPr lang="en-US" b="1" kern="1200">
                <a:solidFill>
                  <a:schemeClr val="tx1"/>
                </a:solidFill>
                <a:latin typeface="+mj-lt"/>
                <a:ea typeface="+mj-ea"/>
                <a:cs typeface="+mj-cs"/>
              </a:rPr>
              <a:t>Current State Challenges</a:t>
            </a:r>
          </a:p>
        </p:txBody>
      </p:sp>
      <p:sp>
        <p:nvSpPr>
          <p:cNvPr id="25" name="Freeform: Shape 24">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8255F55D-8D1A-94D1-AAF0-09EA93F7489A}"/>
              </a:ext>
            </a:extLst>
          </p:cNvPr>
          <p:cNvSpPr>
            <a:spLocks noGrp="1"/>
          </p:cNvSpPr>
          <p:nvPr>
            <p:ph sz="half" idx="2"/>
          </p:nvPr>
        </p:nvSpPr>
        <p:spPr>
          <a:xfrm>
            <a:off x="612469" y="2093976"/>
            <a:ext cx="6096359" cy="4050792"/>
          </a:xfrm>
        </p:spPr>
        <p:txBody>
          <a:bodyPr vert="horz" lIns="91440" tIns="45720" rIns="91440" bIns="45720" rtlCol="0">
            <a:normAutofit lnSpcReduction="10000"/>
          </a:bodyPr>
          <a:lstStyle/>
          <a:p>
            <a:r>
              <a:rPr lang="en-US" b="1" dirty="0"/>
              <a:t>Lack of Tangible Evidence of Value</a:t>
            </a:r>
          </a:p>
          <a:p>
            <a:pPr lvl="1"/>
            <a:r>
              <a:rPr lang="en-US" dirty="0"/>
              <a:t>Senior management requires clear evidence of data value</a:t>
            </a:r>
          </a:p>
          <a:p>
            <a:r>
              <a:rPr lang="en-US" b="1" dirty="0"/>
              <a:t>Varying Levels of Data Documentation</a:t>
            </a:r>
          </a:p>
          <a:p>
            <a:pPr lvl="1"/>
            <a:r>
              <a:rPr lang="en-US" dirty="0"/>
              <a:t>Different sub-functions have inconsistent documentation practices</a:t>
            </a:r>
          </a:p>
          <a:p>
            <a:r>
              <a:rPr lang="en-US" b="1" dirty="0"/>
              <a:t>Inconsistent Data Ownership Models</a:t>
            </a:r>
          </a:p>
          <a:p>
            <a:pPr lvl="1"/>
            <a:r>
              <a:rPr lang="en-US" dirty="0"/>
              <a:t>Some models are full-time, while others are additional duties</a:t>
            </a:r>
          </a:p>
          <a:p>
            <a:r>
              <a:rPr lang="en-US" b="1" dirty="0"/>
              <a:t>Compliance Mandates</a:t>
            </a:r>
          </a:p>
          <a:p>
            <a:pPr lvl="1"/>
            <a:r>
              <a:rPr lang="en-US" dirty="0"/>
              <a:t>Corporate Data &amp; Analytics team mandates require adherence</a:t>
            </a:r>
          </a:p>
          <a:p>
            <a:pPr lvl="1"/>
            <a:r>
              <a:rPr lang="en-US" dirty="0"/>
              <a:t>Tailored implementation per business needs </a:t>
            </a:r>
          </a:p>
        </p:txBody>
      </p:sp>
    </p:spTree>
    <p:extLst>
      <p:ext uri="{BB962C8B-B14F-4D97-AF65-F5344CB8AC3E}">
        <p14:creationId xmlns:p14="http://schemas.microsoft.com/office/powerpoint/2010/main" val="321605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8A45AC-832F-F9FE-11BC-78A16EDB162F}"/>
              </a:ext>
            </a:extLst>
          </p:cNvPr>
          <p:cNvSpPr>
            <a:spLocks noGrp="1"/>
          </p:cNvSpPr>
          <p:nvPr>
            <p:ph type="title"/>
          </p:nvPr>
        </p:nvSpPr>
        <p:spPr>
          <a:xfrm>
            <a:off x="521207" y="978408"/>
            <a:ext cx="10125915" cy="1463040"/>
          </a:xfrm>
        </p:spPr>
        <p:txBody>
          <a:bodyPr>
            <a:normAutofit/>
          </a:bodyPr>
          <a:lstStyle/>
          <a:p>
            <a:r>
              <a:rPr lang="en-US" dirty="0"/>
              <a:t>WHY: Strategic Value Opportunity</a:t>
            </a:r>
          </a:p>
        </p:txBody>
      </p:sp>
      <p:grpSp>
        <p:nvGrpSpPr>
          <p:cNvPr id="30" name="Group 29">
            <a:extLst>
              <a:ext uri="{FF2B5EF4-FFF2-40B4-BE49-F238E27FC236}">
                <a16:creationId xmlns:a16="http://schemas.microsoft.com/office/drawing/2014/main" id="{120C8BB5-63B0-9E7B-C21E-9CD0D401E27B}"/>
              </a:ext>
            </a:extLst>
          </p:cNvPr>
          <p:cNvGrpSpPr/>
          <p:nvPr/>
        </p:nvGrpSpPr>
        <p:grpSpPr>
          <a:xfrm>
            <a:off x="376519" y="2436632"/>
            <a:ext cx="11719142" cy="4014751"/>
            <a:chOff x="2379945" y="1865719"/>
            <a:chExt cx="9726210" cy="4566698"/>
          </a:xfrm>
        </p:grpSpPr>
        <p:sp>
          <p:nvSpPr>
            <p:cNvPr id="22" name="TextBox 21">
              <a:extLst>
                <a:ext uri="{FF2B5EF4-FFF2-40B4-BE49-F238E27FC236}">
                  <a16:creationId xmlns:a16="http://schemas.microsoft.com/office/drawing/2014/main" id="{ED1BB3A2-37B5-441D-7E5A-2E82B785C18B}"/>
                </a:ext>
              </a:extLst>
            </p:cNvPr>
            <p:cNvSpPr txBox="1"/>
            <p:nvPr/>
          </p:nvSpPr>
          <p:spPr>
            <a:xfrm>
              <a:off x="2379945" y="1865719"/>
              <a:ext cx="1863267" cy="420108"/>
            </a:xfrm>
            <a:prstGeom prst="rect">
              <a:avLst/>
            </a:prstGeom>
            <a:noFill/>
          </p:spPr>
          <p:txBody>
            <a:bodyPr wrap="none" rtlCol="0">
              <a:spAutoFit/>
            </a:bodyPr>
            <a:lstStyle/>
            <a:p>
              <a:r>
                <a:rPr lang="en-US" b="1" dirty="0"/>
                <a:t>Strategy values </a:t>
              </a:r>
            </a:p>
          </p:txBody>
        </p:sp>
        <p:cxnSp>
          <p:nvCxnSpPr>
            <p:cNvPr id="23" name="Straight Connector 22">
              <a:extLst>
                <a:ext uri="{FF2B5EF4-FFF2-40B4-BE49-F238E27FC236}">
                  <a16:creationId xmlns:a16="http://schemas.microsoft.com/office/drawing/2014/main" id="{21469C63-7908-581C-A9E0-D74BA2618F37}"/>
                </a:ext>
              </a:extLst>
            </p:cNvPr>
            <p:cNvCxnSpPr>
              <a:cxnSpLocks/>
            </p:cNvCxnSpPr>
            <p:nvPr/>
          </p:nvCxnSpPr>
          <p:spPr>
            <a:xfrm>
              <a:off x="2379945" y="2359437"/>
              <a:ext cx="8588735"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Content Placeholder 2">
              <a:extLst>
                <a:ext uri="{FF2B5EF4-FFF2-40B4-BE49-F238E27FC236}">
                  <a16:creationId xmlns:a16="http://schemas.microsoft.com/office/drawing/2014/main" id="{C0EB8692-66A7-BB21-B013-D4DF30021DB9}"/>
                </a:ext>
              </a:extLst>
            </p:cNvPr>
            <p:cNvSpPr txBox="1">
              <a:spLocks/>
            </p:cNvSpPr>
            <p:nvPr/>
          </p:nvSpPr>
          <p:spPr>
            <a:xfrm>
              <a:off x="5861952" y="2486186"/>
              <a:ext cx="6244203" cy="394623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i="1" dirty="0"/>
                <a:t>Clinical Trials</a:t>
              </a:r>
            </a:p>
            <a:p>
              <a:pPr lvl="1"/>
              <a:r>
                <a:rPr lang="en-US" sz="1400" i="1" dirty="0"/>
                <a:t>Standardized </a:t>
              </a:r>
              <a:r>
                <a:rPr lang="en-US" sz="1400" b="1" i="1" dirty="0"/>
                <a:t>metadata</a:t>
              </a:r>
              <a:r>
                <a:rPr lang="en-US" sz="1400" i="1" dirty="0"/>
                <a:t> reduces study setup time by 20-30% </a:t>
              </a:r>
            </a:p>
            <a:p>
              <a:pPr lvl="1"/>
              <a:r>
                <a:rPr lang="en-US" sz="1400" i="1" dirty="0"/>
                <a:t>Poor </a:t>
              </a:r>
              <a:r>
                <a:rPr lang="en-US" sz="1400" b="1" i="1" dirty="0"/>
                <a:t>data quality </a:t>
              </a:r>
              <a:r>
                <a:rPr lang="en-US" sz="1400" i="1" dirty="0"/>
                <a:t>costs an estimated $5-$10K per amendment</a:t>
              </a:r>
            </a:p>
            <a:p>
              <a:r>
                <a:rPr lang="en-US" sz="1400" b="1" i="1" dirty="0"/>
                <a:t>Pre-clinical</a:t>
              </a:r>
            </a:p>
            <a:p>
              <a:pPr lvl="1"/>
              <a:r>
                <a:rPr lang="en-US" sz="1400" b="1" i="1" dirty="0"/>
                <a:t>Smooth data transfer </a:t>
              </a:r>
              <a:r>
                <a:rPr lang="en-US" sz="1400" i="1" dirty="0"/>
                <a:t>reduces delays in clinical development by 1-3 months </a:t>
              </a:r>
            </a:p>
            <a:p>
              <a:pPr lvl="1"/>
              <a:r>
                <a:rPr lang="en-US" sz="1400" i="1" dirty="0"/>
                <a:t>Improves experiment reproducibility by 40-60%</a:t>
              </a:r>
            </a:p>
            <a:p>
              <a:r>
                <a:rPr lang="en-US" sz="1400" b="1" i="1" dirty="0"/>
                <a:t>Regulatory</a:t>
              </a:r>
            </a:p>
            <a:p>
              <a:pPr lvl="1"/>
              <a:r>
                <a:rPr lang="en-US" sz="1400" i="1" dirty="0"/>
                <a:t>increases first-cycle </a:t>
              </a:r>
              <a:r>
                <a:rPr lang="en-US" sz="1400" b="1" i="1" dirty="0"/>
                <a:t>approval rates </a:t>
              </a:r>
              <a:r>
                <a:rPr lang="en-US" sz="1400" i="1" dirty="0"/>
                <a:t>by 15-25%</a:t>
              </a:r>
            </a:p>
            <a:p>
              <a:pPr lvl="1"/>
              <a:r>
                <a:rPr lang="en-US" sz="1400" i="1" dirty="0"/>
                <a:t>reduces submission compilation </a:t>
              </a:r>
              <a:r>
                <a:rPr lang="en-US" sz="1400" b="1" i="1" dirty="0"/>
                <a:t>time</a:t>
              </a:r>
              <a:r>
                <a:rPr lang="en-US" sz="1400" i="1" dirty="0"/>
                <a:t> by 30%</a:t>
              </a:r>
            </a:p>
            <a:p>
              <a:r>
                <a:rPr lang="en-US" sz="1400" b="1" i="1" dirty="0"/>
                <a:t>RWE</a:t>
              </a:r>
            </a:p>
            <a:p>
              <a:pPr lvl="1"/>
              <a:r>
                <a:rPr lang="en-US" sz="1400" i="1" dirty="0"/>
                <a:t>Increased data reusability and Reduces duplicate </a:t>
              </a:r>
              <a:r>
                <a:rPr lang="en-US" sz="1400" b="1" i="1" dirty="0"/>
                <a:t>data acquisition costs </a:t>
              </a:r>
              <a:r>
                <a:rPr lang="en-US" sz="1400" i="1" dirty="0"/>
                <a:t>by 15-25% </a:t>
              </a:r>
            </a:p>
            <a:p>
              <a:pPr lvl="1"/>
              <a:r>
                <a:rPr lang="en-US" sz="1400" i="1" dirty="0"/>
                <a:t>improve analytical </a:t>
              </a:r>
              <a:r>
                <a:rPr lang="en-US" sz="1400" b="1" i="1" dirty="0"/>
                <a:t>model performance </a:t>
              </a:r>
            </a:p>
          </p:txBody>
        </p:sp>
      </p:grpSp>
      <p:sp>
        <p:nvSpPr>
          <p:cNvPr id="29" name="TextBox 28">
            <a:extLst>
              <a:ext uri="{FF2B5EF4-FFF2-40B4-BE49-F238E27FC236}">
                <a16:creationId xmlns:a16="http://schemas.microsoft.com/office/drawing/2014/main" id="{67050475-49DB-A4EC-5D41-373CBCBAC189}"/>
              </a:ext>
            </a:extLst>
          </p:cNvPr>
          <p:cNvSpPr txBox="1"/>
          <p:nvPr/>
        </p:nvSpPr>
        <p:spPr>
          <a:xfrm>
            <a:off x="517870" y="1657149"/>
            <a:ext cx="10666990" cy="646331"/>
          </a:xfrm>
          <a:prstGeom prst="rect">
            <a:avLst/>
          </a:prstGeom>
          <a:noFill/>
        </p:spPr>
        <p:txBody>
          <a:bodyPr wrap="square">
            <a:spAutoFit/>
          </a:bodyPr>
          <a:lstStyle/>
          <a:p>
            <a:r>
              <a:rPr lang="en-US" dirty="0"/>
              <a:t>Transform data from </a:t>
            </a:r>
            <a:r>
              <a:rPr lang="en-US" b="1" u="sng" dirty="0"/>
              <a:t>a compliance burden into a strategic asset </a:t>
            </a:r>
            <a:r>
              <a:rPr lang="en-US" dirty="0"/>
              <a:t>that drives business performance across all Life Sciences sub-functions.</a:t>
            </a:r>
          </a:p>
        </p:txBody>
      </p:sp>
      <p:sp>
        <p:nvSpPr>
          <p:cNvPr id="33" name="Content Placeholder 3">
            <a:extLst>
              <a:ext uri="{FF2B5EF4-FFF2-40B4-BE49-F238E27FC236}">
                <a16:creationId xmlns:a16="http://schemas.microsoft.com/office/drawing/2014/main" id="{6F49CEEB-CA8F-3AA1-F1D3-1E4EE58D0CF1}"/>
              </a:ext>
            </a:extLst>
          </p:cNvPr>
          <p:cNvSpPr txBox="1">
            <a:spLocks/>
          </p:cNvSpPr>
          <p:nvPr/>
        </p:nvSpPr>
        <p:spPr>
          <a:xfrm>
            <a:off x="450636" y="3180258"/>
            <a:ext cx="3900609" cy="311970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Enhance </a:t>
            </a:r>
            <a:r>
              <a:rPr lang="en-US" sz="1600" b="1" dirty="0"/>
              <a:t>decision making </a:t>
            </a:r>
            <a:r>
              <a:rPr lang="en-US" sz="1600" dirty="0"/>
              <a:t>through trusted and accessible data</a:t>
            </a:r>
          </a:p>
          <a:p>
            <a:r>
              <a:rPr lang="en-US" sz="1600" b="1" dirty="0"/>
              <a:t>Regulatory compliance </a:t>
            </a:r>
            <a:r>
              <a:rPr lang="en-US" sz="1600" dirty="0"/>
              <a:t>and reduced exposure </a:t>
            </a:r>
          </a:p>
          <a:p>
            <a:r>
              <a:rPr lang="en-US" sz="1600" b="1" dirty="0"/>
              <a:t>Accelerate innovation </a:t>
            </a:r>
            <a:r>
              <a:rPr lang="en-US" sz="1600" dirty="0"/>
              <a:t>through reusable data assets</a:t>
            </a:r>
          </a:p>
          <a:p>
            <a:r>
              <a:rPr lang="en-US" sz="1600" b="1" dirty="0"/>
              <a:t>Increase operational efficiency </a:t>
            </a:r>
            <a:r>
              <a:rPr lang="en-US" sz="1600" dirty="0"/>
              <a:t>across subfunctions</a:t>
            </a:r>
          </a:p>
          <a:p>
            <a:r>
              <a:rPr lang="en-US" sz="1600" dirty="0">
                <a:solidFill>
                  <a:schemeClr val="accent3"/>
                </a:solidFill>
              </a:rPr>
              <a:t>AI readiness </a:t>
            </a:r>
          </a:p>
          <a:p>
            <a:endParaRPr lang="en-US" sz="1600" dirty="0"/>
          </a:p>
        </p:txBody>
      </p:sp>
    </p:spTree>
    <p:extLst>
      <p:ext uri="{BB962C8B-B14F-4D97-AF65-F5344CB8AC3E}">
        <p14:creationId xmlns:p14="http://schemas.microsoft.com/office/powerpoint/2010/main" val="326072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Rectangle 9">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1299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5B3B7A5C-39EE-77A0-28F9-DF513723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611650"/>
            <a:ext cx="703173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0258C90-D52F-F45D-9CDB-C472C45D8BA4}"/>
              </a:ext>
            </a:extLst>
          </p:cNvPr>
          <p:cNvSpPr>
            <a:spLocks noGrp="1"/>
          </p:cNvSpPr>
          <p:nvPr>
            <p:ph type="title"/>
          </p:nvPr>
        </p:nvSpPr>
        <p:spPr>
          <a:xfrm>
            <a:off x="521208" y="978408"/>
            <a:ext cx="3410712" cy="5376672"/>
          </a:xfrm>
        </p:spPr>
        <p:txBody>
          <a:bodyPr>
            <a:normAutofit/>
          </a:bodyPr>
          <a:lstStyle/>
          <a:p>
            <a:pPr algn="ctr"/>
            <a:r>
              <a:rPr lang="en-US" sz="4000" dirty="0"/>
              <a:t>WHAT: Governance Strategy &amp; Framework</a:t>
            </a:r>
            <a:br>
              <a:rPr lang="en-US" sz="4000" dirty="0"/>
            </a:br>
            <a:br>
              <a:rPr lang="en-US" sz="4000" dirty="0"/>
            </a:br>
            <a:r>
              <a:rPr lang="en-US" sz="2300" dirty="0"/>
              <a:t>Policy to implementation</a:t>
            </a:r>
          </a:p>
        </p:txBody>
      </p:sp>
      <p:sp>
        <p:nvSpPr>
          <p:cNvPr id="4" name="Isosceles Triangle 3">
            <a:extLst>
              <a:ext uri="{FF2B5EF4-FFF2-40B4-BE49-F238E27FC236}">
                <a16:creationId xmlns:a16="http://schemas.microsoft.com/office/drawing/2014/main" id="{D35A7965-56CB-C715-7861-1E5AB8B99103}"/>
              </a:ext>
            </a:extLst>
          </p:cNvPr>
          <p:cNvSpPr/>
          <p:nvPr/>
        </p:nvSpPr>
        <p:spPr>
          <a:xfrm>
            <a:off x="5053914" y="799481"/>
            <a:ext cx="6613830" cy="77547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FAIR data for life science </a:t>
            </a:r>
          </a:p>
        </p:txBody>
      </p:sp>
      <p:grpSp>
        <p:nvGrpSpPr>
          <p:cNvPr id="3" name="Group 2">
            <a:extLst>
              <a:ext uri="{FF2B5EF4-FFF2-40B4-BE49-F238E27FC236}">
                <a16:creationId xmlns:a16="http://schemas.microsoft.com/office/drawing/2014/main" id="{0A1455F7-3BDF-0A72-CBF1-DAFA2DCAFAA6}"/>
              </a:ext>
            </a:extLst>
          </p:cNvPr>
          <p:cNvGrpSpPr/>
          <p:nvPr/>
        </p:nvGrpSpPr>
        <p:grpSpPr>
          <a:xfrm>
            <a:off x="5053914" y="1881710"/>
            <a:ext cx="6613829" cy="4364639"/>
            <a:chOff x="5053914" y="1881711"/>
            <a:chExt cx="6613829" cy="3295730"/>
          </a:xfrm>
        </p:grpSpPr>
        <p:sp>
          <p:nvSpPr>
            <p:cNvPr id="5" name="Rectangle 4">
              <a:extLst>
                <a:ext uri="{FF2B5EF4-FFF2-40B4-BE49-F238E27FC236}">
                  <a16:creationId xmlns:a16="http://schemas.microsoft.com/office/drawing/2014/main" id="{F2D3D74B-FF7E-7601-7706-DC98E8CBE45D}"/>
                </a:ext>
              </a:extLst>
            </p:cNvPr>
            <p:cNvSpPr/>
            <p:nvPr/>
          </p:nvSpPr>
          <p:spPr>
            <a:xfrm>
              <a:off x="5066160" y="2736448"/>
              <a:ext cx="6589337"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Centralized metadata (aka data catalogue) (accelerated by AI)</a:t>
              </a:r>
            </a:p>
          </p:txBody>
        </p:sp>
        <p:sp>
          <p:nvSpPr>
            <p:cNvPr id="6" name="Rectangle 5">
              <a:extLst>
                <a:ext uri="{FF2B5EF4-FFF2-40B4-BE49-F238E27FC236}">
                  <a16:creationId xmlns:a16="http://schemas.microsoft.com/office/drawing/2014/main" id="{209A4FF4-E08B-5492-D957-9F9EB2A8667B}"/>
                </a:ext>
              </a:extLst>
            </p:cNvPr>
            <p:cNvSpPr/>
            <p:nvPr/>
          </p:nvSpPr>
          <p:spPr>
            <a:xfrm>
              <a:off x="5053914" y="4445921"/>
              <a:ext cx="6589337"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Operationalize FAIR through 5 step lifecycle management</a:t>
              </a:r>
            </a:p>
            <a:p>
              <a:r>
                <a:rPr lang="en-US" sz="1400" dirty="0"/>
                <a:t>Discover (F) – Define (R) – Standardize (I) – Protect(A) – Govern &amp; Optimize</a:t>
              </a:r>
            </a:p>
          </p:txBody>
        </p:sp>
        <p:sp>
          <p:nvSpPr>
            <p:cNvPr id="7" name="Rectangle 6">
              <a:extLst>
                <a:ext uri="{FF2B5EF4-FFF2-40B4-BE49-F238E27FC236}">
                  <a16:creationId xmlns:a16="http://schemas.microsoft.com/office/drawing/2014/main" id="{1B3D3BA7-3F32-6B3D-8748-275B010FA219}"/>
                </a:ext>
              </a:extLst>
            </p:cNvPr>
            <p:cNvSpPr/>
            <p:nvPr/>
          </p:nvSpPr>
          <p:spPr>
            <a:xfrm>
              <a:off x="5066160" y="3591185"/>
              <a:ext cx="6589336"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Data Stewardship Model (clear R&amp;R enabled by AI assistant)</a:t>
              </a:r>
            </a:p>
          </p:txBody>
        </p:sp>
        <p:sp>
          <p:nvSpPr>
            <p:cNvPr id="9" name="Rectangle 8">
              <a:extLst>
                <a:ext uri="{FF2B5EF4-FFF2-40B4-BE49-F238E27FC236}">
                  <a16:creationId xmlns:a16="http://schemas.microsoft.com/office/drawing/2014/main" id="{D56F27BD-52EF-C51B-1AAE-826CB7BB8866}"/>
                </a:ext>
              </a:extLst>
            </p:cNvPr>
            <p:cNvSpPr/>
            <p:nvPr/>
          </p:nvSpPr>
          <p:spPr>
            <a:xfrm>
              <a:off x="5078406" y="1881711"/>
              <a:ext cx="6589337"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Value driven &amp; compliance</a:t>
              </a:r>
            </a:p>
          </p:txBody>
        </p:sp>
      </p:grpSp>
      <p:sp>
        <p:nvSpPr>
          <p:cNvPr id="13" name="TextBox 12">
            <a:extLst>
              <a:ext uri="{FF2B5EF4-FFF2-40B4-BE49-F238E27FC236}">
                <a16:creationId xmlns:a16="http://schemas.microsoft.com/office/drawing/2014/main" id="{E011AC10-EE4B-F857-942C-698827259CEF}"/>
              </a:ext>
            </a:extLst>
          </p:cNvPr>
          <p:cNvSpPr txBox="1"/>
          <p:nvPr/>
        </p:nvSpPr>
        <p:spPr>
          <a:xfrm rot="16200000">
            <a:off x="3779741" y="3607208"/>
            <a:ext cx="1554913" cy="369332"/>
          </a:xfrm>
          <a:prstGeom prst="rect">
            <a:avLst/>
          </a:prstGeom>
          <a:noFill/>
        </p:spPr>
        <p:txBody>
          <a:bodyPr wrap="none" rtlCol="0">
            <a:spAutoFit/>
          </a:bodyPr>
          <a:lstStyle/>
          <a:p>
            <a:r>
              <a:rPr lang="en-US" b="1" dirty="0"/>
              <a:t>Components</a:t>
            </a:r>
          </a:p>
        </p:txBody>
      </p:sp>
    </p:spTree>
    <p:extLst>
      <p:ext uri="{BB962C8B-B14F-4D97-AF65-F5344CB8AC3E}">
        <p14:creationId xmlns:p14="http://schemas.microsoft.com/office/powerpoint/2010/main" val="4095341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2FB18245-5B4C-D9EA-23FB-E1B05D6D5002}"/>
              </a:ext>
            </a:extLst>
          </p:cNvPr>
          <p:cNvSpPr>
            <a:spLocks noGrp="1"/>
          </p:cNvSpPr>
          <p:nvPr>
            <p:ph type="title"/>
          </p:nvPr>
        </p:nvSpPr>
        <p:spPr>
          <a:xfrm>
            <a:off x="521208" y="978408"/>
            <a:ext cx="4352544" cy="2148840"/>
          </a:xfrm>
        </p:spPr>
        <p:txBody>
          <a:bodyPr vert="horz" lIns="91440" tIns="45720" rIns="91440" bIns="45720" rtlCol="0" anchor="t">
            <a:normAutofit/>
          </a:bodyPr>
          <a:lstStyle/>
          <a:p>
            <a:pPr>
              <a:lnSpc>
                <a:spcPct val="90000"/>
              </a:lnSpc>
            </a:pPr>
            <a:r>
              <a:rPr lang="en-US" sz="3700" b="1" kern="1200" dirty="0">
                <a:solidFill>
                  <a:schemeClr val="tx1"/>
                </a:solidFill>
                <a:latin typeface="+mj-lt"/>
                <a:ea typeface="+mj-ea"/>
                <a:cs typeface="+mj-cs"/>
              </a:rPr>
              <a:t>Function-Specific Governance Focus</a:t>
            </a:r>
            <a:br>
              <a:rPr lang="en-US" sz="3700" b="1" kern="1200" dirty="0">
                <a:solidFill>
                  <a:schemeClr val="tx1"/>
                </a:solidFill>
                <a:latin typeface="+mj-lt"/>
                <a:ea typeface="+mj-ea"/>
                <a:cs typeface="+mj-cs"/>
              </a:rPr>
            </a:br>
            <a:r>
              <a:rPr lang="en-US" sz="3700" b="1" kern="1200" dirty="0">
                <a:solidFill>
                  <a:schemeClr val="tx1"/>
                </a:solidFill>
                <a:latin typeface="+mj-lt"/>
                <a:ea typeface="+mj-ea"/>
                <a:cs typeface="+mj-cs"/>
              </a:rPr>
              <a:t>- no-one fit for all approach</a:t>
            </a:r>
          </a:p>
        </p:txBody>
      </p:sp>
      <p:sp>
        <p:nvSpPr>
          <p:cNvPr id="14" name="Freeform: Shape 13">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Close-up of a man and woman chemistry research scientists working in lab wearing safety goggles and lab coats">
            <a:extLst>
              <a:ext uri="{FF2B5EF4-FFF2-40B4-BE49-F238E27FC236}">
                <a16:creationId xmlns:a16="http://schemas.microsoft.com/office/drawing/2014/main" id="{4FE91CB0-23CC-4C31-93AB-CD68BFB92D0A}"/>
              </a:ext>
            </a:extLst>
          </p:cNvPr>
          <p:cNvPicPr>
            <a:picLocks noGrp="1" noChangeAspect="1"/>
          </p:cNvPicPr>
          <p:nvPr>
            <p:ph sz="half" idx="1"/>
          </p:nvPr>
        </p:nvPicPr>
        <p:blipFill>
          <a:blip r:embed="rId3"/>
          <a:srcRect l="318" r="-1" b="-1"/>
          <a:stretch>
            <a:fillRect/>
          </a:stretch>
        </p:blipFill>
        <p:spPr>
          <a:xfrm>
            <a:off x="517869" y="3428999"/>
            <a:ext cx="4356135" cy="2917009"/>
          </a:xfrm>
          <a:prstGeom prst="rect">
            <a:avLst/>
          </a:prstGeom>
        </p:spPr>
      </p:pic>
      <p:sp>
        <p:nvSpPr>
          <p:cNvPr id="4" name="Content Placeholder 3">
            <a:extLst>
              <a:ext uri="{FF2B5EF4-FFF2-40B4-BE49-F238E27FC236}">
                <a16:creationId xmlns:a16="http://schemas.microsoft.com/office/drawing/2014/main" id="{EFBAD567-299D-A3FD-E2DB-CE34E17BE5BC}"/>
              </a:ext>
            </a:extLst>
          </p:cNvPr>
          <p:cNvSpPr>
            <a:spLocks noGrp="1"/>
          </p:cNvSpPr>
          <p:nvPr>
            <p:ph sz="half" idx="2"/>
          </p:nvPr>
        </p:nvSpPr>
        <p:spPr>
          <a:xfrm>
            <a:off x="5504688" y="978408"/>
            <a:ext cx="6163056" cy="5394960"/>
          </a:xfrm>
        </p:spPr>
        <p:txBody>
          <a:bodyPr vert="horz" lIns="91440" tIns="45720" rIns="91440" bIns="45720" rtlCol="0">
            <a:normAutofit/>
          </a:bodyPr>
          <a:lstStyle/>
          <a:p>
            <a:r>
              <a:rPr lang="en-US" b="1" dirty="0"/>
              <a:t>Clinical Trials</a:t>
            </a:r>
          </a:p>
          <a:p>
            <a:pPr lvl="1"/>
            <a:r>
              <a:rPr lang="en-US" dirty="0"/>
              <a:t>Protocol data integrity</a:t>
            </a:r>
          </a:p>
          <a:p>
            <a:pPr lvl="1"/>
            <a:r>
              <a:rPr lang="en-US" dirty="0"/>
              <a:t>Site data quality</a:t>
            </a:r>
          </a:p>
          <a:p>
            <a:pPr lvl="1"/>
            <a:r>
              <a:rPr lang="en-US" dirty="0"/>
              <a:t>eCRF standardization</a:t>
            </a:r>
          </a:p>
          <a:p>
            <a:pPr lvl="1"/>
            <a:r>
              <a:rPr lang="en-US" dirty="0"/>
              <a:t>Submission readiness</a:t>
            </a:r>
          </a:p>
          <a:p>
            <a:r>
              <a:rPr lang="en-US" b="1" dirty="0"/>
              <a:t>Pre-clinical</a:t>
            </a:r>
          </a:p>
          <a:p>
            <a:pPr lvl="1"/>
            <a:r>
              <a:rPr lang="en-US" dirty="0"/>
              <a:t>Experimental reproducibility</a:t>
            </a:r>
          </a:p>
          <a:p>
            <a:pPr lvl="1"/>
            <a:r>
              <a:rPr lang="en-US" dirty="0"/>
              <a:t>Method standardization</a:t>
            </a:r>
          </a:p>
          <a:p>
            <a:pPr lvl="1"/>
            <a:r>
              <a:rPr lang="en-US" dirty="0"/>
              <a:t>Sample traceability</a:t>
            </a:r>
          </a:p>
          <a:p>
            <a:r>
              <a:rPr lang="en-US" b="1" dirty="0"/>
              <a:t>Regulatory</a:t>
            </a:r>
          </a:p>
          <a:p>
            <a:pPr lvl="1"/>
            <a:r>
              <a:rPr lang="en-US" dirty="0"/>
              <a:t>Submission accuracy</a:t>
            </a:r>
          </a:p>
          <a:p>
            <a:r>
              <a:rPr lang="en-US" b="1" dirty="0"/>
              <a:t>Real-World Evidence</a:t>
            </a:r>
          </a:p>
          <a:p>
            <a:pPr lvl="1"/>
            <a:r>
              <a:rPr lang="en-US" dirty="0"/>
              <a:t>Data source credibility, bias control, analytical reproducibility </a:t>
            </a:r>
          </a:p>
        </p:txBody>
      </p:sp>
      <p:sp>
        <p:nvSpPr>
          <p:cNvPr id="3" name="Rectangle 2">
            <a:extLst>
              <a:ext uri="{FF2B5EF4-FFF2-40B4-BE49-F238E27FC236}">
                <a16:creationId xmlns:a16="http://schemas.microsoft.com/office/drawing/2014/main" id="{4C3FA64F-6726-D2F6-C643-DAD9514BDA50}"/>
              </a:ext>
            </a:extLst>
          </p:cNvPr>
          <p:cNvSpPr/>
          <p:nvPr/>
        </p:nvSpPr>
        <p:spPr>
          <a:xfrm>
            <a:off x="389448" y="142330"/>
            <a:ext cx="11284683" cy="73152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300" b="1" dirty="0"/>
              <a:t>Value driven &amp; compliance</a:t>
            </a:r>
          </a:p>
        </p:txBody>
      </p:sp>
    </p:spTree>
    <p:extLst>
      <p:ext uri="{BB962C8B-B14F-4D97-AF65-F5344CB8AC3E}">
        <p14:creationId xmlns:p14="http://schemas.microsoft.com/office/powerpoint/2010/main" val="274521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1059-78B8-674E-2237-E7ED33017C22}"/>
              </a:ext>
            </a:extLst>
          </p:cNvPr>
          <p:cNvSpPr>
            <a:spLocks noGrp="1"/>
          </p:cNvSpPr>
          <p:nvPr>
            <p:ph type="title"/>
          </p:nvPr>
        </p:nvSpPr>
        <p:spPr>
          <a:xfrm>
            <a:off x="766483" y="870832"/>
            <a:ext cx="11155680" cy="1463040"/>
          </a:xfrm>
        </p:spPr>
        <p:txBody>
          <a:bodyPr/>
          <a:lstStyle/>
          <a:p>
            <a:r>
              <a:rPr lang="en-US" dirty="0"/>
              <a:t> </a:t>
            </a:r>
            <a:r>
              <a:rPr lang="en-US" altLang="zh-CN" dirty="0"/>
              <a:t>demo</a:t>
            </a:r>
            <a:r>
              <a:rPr lang="zh-CN" altLang="en-US" dirty="0"/>
              <a:t> </a:t>
            </a:r>
            <a:r>
              <a:rPr lang="en-US" dirty="0"/>
              <a:t>– how &amp; who</a:t>
            </a:r>
          </a:p>
        </p:txBody>
      </p:sp>
      <p:pic>
        <p:nvPicPr>
          <p:cNvPr id="6" name="Content Placeholder 5" descr="A screenshot of a computer&#10;&#10;AI-generated content may be incorrect.">
            <a:extLst>
              <a:ext uri="{FF2B5EF4-FFF2-40B4-BE49-F238E27FC236}">
                <a16:creationId xmlns:a16="http://schemas.microsoft.com/office/drawing/2014/main" id="{C1EEF04B-64EE-3A20-70B9-570F5A656BB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6483" y="1696780"/>
            <a:ext cx="4733365" cy="4782929"/>
          </a:xfrm>
        </p:spPr>
      </p:pic>
      <p:pic>
        <p:nvPicPr>
          <p:cNvPr id="8" name="Picture 7" descr="A screenshot of a computer&#10;&#10;AI-generated content may be incorrect.">
            <a:extLst>
              <a:ext uri="{FF2B5EF4-FFF2-40B4-BE49-F238E27FC236}">
                <a16:creationId xmlns:a16="http://schemas.microsoft.com/office/drawing/2014/main" id="{EDE1130C-D5F9-FA4B-79E4-3192FD0A3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917" y="1696780"/>
            <a:ext cx="5323607" cy="4782928"/>
          </a:xfrm>
          <a:prstGeom prst="rect">
            <a:avLst/>
          </a:prstGeom>
        </p:spPr>
      </p:pic>
    </p:spTree>
    <p:extLst>
      <p:ext uri="{BB962C8B-B14F-4D97-AF65-F5344CB8AC3E}">
        <p14:creationId xmlns:p14="http://schemas.microsoft.com/office/powerpoint/2010/main" val="361398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91B193-E093-7B8A-49CA-08613698E856}"/>
              </a:ext>
            </a:extLst>
          </p:cNvPr>
          <p:cNvSpPr>
            <a:spLocks noGrp="1"/>
          </p:cNvSpPr>
          <p:nvPr>
            <p:ph type="title"/>
          </p:nvPr>
        </p:nvSpPr>
        <p:spPr>
          <a:xfrm>
            <a:off x="521208" y="978408"/>
            <a:ext cx="11155680" cy="1463040"/>
          </a:xfrm>
        </p:spPr>
        <p:txBody>
          <a:bodyPr>
            <a:normAutofit fontScale="90000"/>
          </a:bodyPr>
          <a:lstStyle/>
          <a:p>
            <a:r>
              <a:rPr lang="en-US" dirty="0"/>
              <a:t>LESSONS LEARNED</a:t>
            </a:r>
            <a:br>
              <a:rPr lang="en-US" dirty="0"/>
            </a:br>
            <a:r>
              <a:rPr lang="en-GB" dirty="0"/>
              <a:t>Data governance for Life Sciences must be value-driven, AI-ready, and easy to adopt.</a:t>
            </a:r>
            <a:br>
              <a:rPr lang="en-GB" dirty="0"/>
            </a:br>
            <a:endParaRPr lang="en-US" dirty="0"/>
          </a:p>
        </p:txBody>
      </p:sp>
      <p:sp>
        <p:nvSpPr>
          <p:cNvPr id="18" name="Rectangle 17">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2E34BA2-5AD3-92E8-CEB4-747CB70CBD18}"/>
              </a:ext>
            </a:extLst>
          </p:cNvPr>
          <p:cNvSpPr>
            <a:spLocks noGrp="1"/>
          </p:cNvSpPr>
          <p:nvPr>
            <p:ph idx="1"/>
          </p:nvPr>
        </p:nvSpPr>
        <p:spPr>
          <a:xfrm>
            <a:off x="516636" y="3079376"/>
            <a:ext cx="11155680" cy="4476795"/>
          </a:xfrm>
        </p:spPr>
        <p:txBody>
          <a:bodyPr/>
          <a:lstStyle/>
          <a:p>
            <a:r>
              <a:rPr lang="en-GB" b="1" dirty="0"/>
              <a:t>Data governance exists to serve business needs</a:t>
            </a:r>
            <a:r>
              <a:rPr lang="en-GB" dirty="0"/>
              <a:t>—like regulatory compliance, process efficiency, and AI-readiness—not as an end in itself.</a:t>
            </a:r>
          </a:p>
          <a:p>
            <a:r>
              <a:rPr lang="en-GB" dirty="0"/>
              <a:t>Executive sponsorship comes from </a:t>
            </a:r>
            <a:r>
              <a:rPr lang="en-GB" b="1" dirty="0"/>
              <a:t>demonstrating real business value</a:t>
            </a:r>
            <a:r>
              <a:rPr lang="en-GB" dirty="0"/>
              <a:t>, not just talking about governance.</a:t>
            </a:r>
          </a:p>
          <a:p>
            <a:r>
              <a:rPr lang="en-GB" dirty="0"/>
              <a:t>Clear roles and responsibilities </a:t>
            </a:r>
            <a:r>
              <a:rPr lang="en-GB" b="1" dirty="0"/>
              <a:t>must be supported by tools that make governance easy</a:t>
            </a:r>
            <a:r>
              <a:rPr lang="en-GB" dirty="0"/>
              <a:t>, not add more work (they should be part of the tool design)</a:t>
            </a:r>
          </a:p>
          <a:p>
            <a:r>
              <a:rPr lang="en-GB" dirty="0"/>
              <a:t>Governance success must be </a:t>
            </a:r>
            <a:r>
              <a:rPr lang="en-GB" b="1" dirty="0"/>
              <a:t>measured</a:t>
            </a:r>
            <a:r>
              <a:rPr lang="en-GB" dirty="0"/>
              <a:t> by its impact on business outcomes, like risk reduction and improved AI readiness.</a:t>
            </a:r>
          </a:p>
          <a:p>
            <a:r>
              <a:rPr lang="en-GB" dirty="0"/>
              <a:t>Ultimately, </a:t>
            </a:r>
            <a:r>
              <a:rPr lang="en-GB" b="1" dirty="0"/>
              <a:t>governance must unlock data context </a:t>
            </a:r>
            <a:r>
              <a:rPr lang="en-GB" dirty="0"/>
              <a:t>for AI and decision-making—making data </a:t>
            </a:r>
            <a:r>
              <a:rPr lang="en-GB" b="1" dirty="0"/>
              <a:t>ready, relevant, and trusted (data catalogue becomes even more important)</a:t>
            </a:r>
            <a:endParaRPr lang="en-GB" dirty="0"/>
          </a:p>
        </p:txBody>
      </p:sp>
    </p:spTree>
    <p:extLst>
      <p:ext uri="{BB962C8B-B14F-4D97-AF65-F5344CB8AC3E}">
        <p14:creationId xmlns:p14="http://schemas.microsoft.com/office/powerpoint/2010/main" val="4036017545"/>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b86a65e-3c3a-4406-8ac3-19a6b5cc52bc}" enabled="0" method="" siteId="{8b86a65e-3c3a-4406-8ac3-19a6b5cc52bc}" removed="1"/>
</clbl:labelList>
</file>

<file path=docProps/app.xml><?xml version="1.0" encoding="utf-8"?>
<Properties xmlns="http://schemas.openxmlformats.org/officeDocument/2006/extended-properties" xmlns:vt="http://schemas.openxmlformats.org/officeDocument/2006/docPropsVTypes">
  <TotalTime>161</TotalTime>
  <Words>805</Words>
  <Application>Microsoft Macintosh PowerPoint</Application>
  <PresentationFormat>Widescreen</PresentationFormat>
  <Paragraphs>77</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Bierstadt</vt:lpstr>
      <vt:lpstr>GestaltVTI</vt:lpstr>
      <vt:lpstr>Life Sciences Data Governance Strategy case study  Presenter: An Dai</vt:lpstr>
      <vt:lpstr>Agenda</vt:lpstr>
      <vt:lpstr>Current State Challenges</vt:lpstr>
      <vt:lpstr>WHY: Strategic Value Opportunity</vt:lpstr>
      <vt:lpstr>WHAT: Governance Strategy &amp; Framework  Policy to implementation</vt:lpstr>
      <vt:lpstr>Function-Specific Governance Focus - no-one fit for all approach</vt:lpstr>
      <vt:lpstr> demo – how &amp; who</vt:lpstr>
      <vt:lpstr>LESSONS LEARNED Data governance for Life Sciences must be value-driven, AI-ready, and easy to adopt.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Dai, An</dc:creator>
  <cp:lastModifiedBy>An Dai</cp:lastModifiedBy>
  <cp:revision>4</cp:revision>
  <dcterms:created xsi:type="dcterms:W3CDTF">2025-05-15T14:52:51Z</dcterms:created>
  <dcterms:modified xsi:type="dcterms:W3CDTF">2025-06-03T11:55:32Z</dcterms:modified>
</cp:coreProperties>
</file>