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7"/>
    <a:srgbClr val="AF3274"/>
    <a:srgbClr val="AF0878"/>
    <a:srgbClr val="D1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6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5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9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5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1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11A2-5E95-314D-8AC9-32C163330AF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6D32-4785-8545-8D9C-7AF500B2D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1489"/>
            <a:ext cx="9144000" cy="1271586"/>
          </a:xfrm>
        </p:spPr>
        <p:txBody>
          <a:bodyPr/>
          <a:lstStyle/>
          <a:p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P &amp; G Love Rate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23287" y="2057401"/>
            <a:ext cx="3391914" cy="2871788"/>
            <a:chOff x="3508949" y="430705"/>
            <a:chExt cx="5917618" cy="5913971"/>
          </a:xfrm>
        </p:grpSpPr>
        <p:sp>
          <p:nvSpPr>
            <p:cNvPr id="5" name="Oval 4"/>
            <p:cNvSpPr/>
            <p:nvPr/>
          </p:nvSpPr>
          <p:spPr>
            <a:xfrm>
              <a:off x="3508949" y="430705"/>
              <a:ext cx="5917618" cy="5913971"/>
            </a:xfrm>
            <a:prstGeom prst="ellipse">
              <a:avLst/>
            </a:prstGeom>
            <a:solidFill>
              <a:srgbClr val="2A81CE">
                <a:alpha val="50980"/>
              </a:srgbClr>
            </a:solidFill>
            <a:ln w="203200">
              <a:solidFill>
                <a:srgbClr val="2A81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881" l="0" r="100000">
                          <a14:foregroundMark x1="75030" y1="60573" x2="80167" y2="50896"/>
                          <a14:foregroundMark x1="66906" y1="60812" x2="63202" y2="53763"/>
                          <a14:foregroundMark x1="64397" y1="49701" x2="74791" y2="37515"/>
                          <a14:foregroundMark x1="46476" y1="60573" x2="57348" y2="43608"/>
                          <a14:foregroundMark x1="44325" y1="57587" x2="44325" y2="57587"/>
                          <a14:foregroundMark x1="27838" y1="59020" x2="46714" y2="39068"/>
                          <a14:foregroundMark x1="31900" y1="46117" x2="31900" y2="461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30896" y="692644"/>
              <a:ext cx="2073723" cy="2073723"/>
            </a:xfrm>
            <a:prstGeom prst="rect">
              <a:avLst/>
            </a:prstGeom>
          </p:spPr>
        </p:pic>
        <p:sp>
          <p:nvSpPr>
            <p:cNvPr id="7" name="Heart 6"/>
            <p:cNvSpPr/>
            <p:nvPr/>
          </p:nvSpPr>
          <p:spPr>
            <a:xfrm>
              <a:off x="5568243" y="2658790"/>
              <a:ext cx="1936376" cy="1724951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4639235" y="4477871"/>
              <a:ext cx="791661" cy="726141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>
              <a:outerShdw dist="88900" dir="1800000" sx="77000" sy="77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5-Point Star 8"/>
            <p:cNvSpPr/>
            <p:nvPr/>
          </p:nvSpPr>
          <p:spPr>
            <a:xfrm>
              <a:off x="5430896" y="4477870"/>
              <a:ext cx="791661" cy="726141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>
              <a:outerShdw dist="88900" dir="1800000" sx="77000" sy="77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6222557" y="4477868"/>
              <a:ext cx="791661" cy="726141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>
              <a:outerShdw dist="88900" dir="1800000" sx="77000" sy="77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7014218" y="4477869"/>
              <a:ext cx="791661" cy="726141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>
              <a:outerShdw dist="88900" dir="1800000" sx="77000" sy="77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7805879" y="4477868"/>
              <a:ext cx="791661" cy="726141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  <a:effectLst>
              <a:outerShdw dist="88900" dir="1800000" sx="77000" sy="77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57650" y="5829300"/>
            <a:ext cx="378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Black" charset="0"/>
                <a:ea typeface="Arial Black" charset="0"/>
                <a:cs typeface="Arial Black" charset="0"/>
              </a:rPr>
              <a:t>Team Diane</a:t>
            </a:r>
            <a:endParaRPr lang="en-US" sz="24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Ask would you recommend product Intent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Utterances</a:t>
            </a:r>
            <a:endParaRPr lang="en-US" b="1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Whey Aye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Yes pet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Not on your nelly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Na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Perhaps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Don’t know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Maybe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No</a:t>
            </a:r>
          </a:p>
          <a:p>
            <a:pPr marL="0" indent="0">
              <a:buNone/>
            </a:pP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Alexa says</a:t>
            </a:r>
            <a:r>
              <a:rPr lang="mr-IN" b="1" dirty="0" smtClean="0">
                <a:latin typeface="Arial Black" charset="0"/>
                <a:ea typeface="Arial Black" charset="0"/>
                <a:cs typeface="Arial Black" charset="0"/>
              </a:rPr>
              <a:t>…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.Thank you for your answer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Ask look and feel question Intent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Utterances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Any more questions for me to answer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Any more stages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Next stage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Next question for look and feel</a:t>
            </a:r>
          </a:p>
          <a:p>
            <a:pPr marL="0" indent="0">
              <a:buNone/>
            </a:pP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Alexa says</a:t>
            </a:r>
            <a:r>
              <a:rPr lang="mr-IN" b="1" dirty="0" smtClean="0">
                <a:latin typeface="Arial Black" charset="0"/>
                <a:ea typeface="Arial Black" charset="0"/>
                <a:cs typeface="Arial Black" charset="0"/>
              </a:rPr>
              <a:t>…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.Do you like the look and feel of the product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Look and Feel Answer Intent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Utterances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Average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Bad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Poor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Cool</a:t>
            </a:r>
          </a:p>
          <a:p>
            <a:pPr marL="0" indent="0">
              <a:buNone/>
            </a:pPr>
            <a:r>
              <a:rPr lang="en-US" b="1" dirty="0" err="1" smtClean="0">
                <a:latin typeface="Arial Black" charset="0"/>
                <a:ea typeface="Arial Black" charset="0"/>
                <a:cs typeface="Arial Black" charset="0"/>
              </a:rPr>
              <a:t>Belta</a:t>
            </a:r>
            <a:endParaRPr lang="en-US" b="1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Great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Alexa says</a:t>
            </a:r>
            <a:r>
              <a:rPr lang="mr-IN" b="1" dirty="0" smtClean="0">
                <a:latin typeface="Arial Black" charset="0"/>
                <a:ea typeface="Arial Black" charset="0"/>
                <a:cs typeface="Arial Black" charset="0"/>
              </a:rPr>
              <a:t>…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.Thank you for your feedback on the look and feel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Ask Final Question Intent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Utterances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Final Question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Are we done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Are we there yet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End of questions</a:t>
            </a:r>
          </a:p>
          <a:p>
            <a:pPr marL="0" indent="0">
              <a:buNone/>
            </a:pP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Alexa says</a:t>
            </a:r>
            <a:r>
              <a:rPr lang="mr-IN" b="1" dirty="0" smtClean="0">
                <a:latin typeface="Arial Black" charset="0"/>
                <a:ea typeface="Arial Black" charset="0"/>
                <a:cs typeface="Arial Black" charset="0"/>
              </a:rPr>
              <a:t>…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.Would you like us to contact you with more samples from time to time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Final Question Answer Intent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Utterances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Nah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No Ta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No thanks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Yes please</a:t>
            </a:r>
          </a:p>
          <a:p>
            <a:pPr marL="0" indent="0">
              <a:buNone/>
            </a:pP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Alexa says</a:t>
            </a:r>
            <a:r>
              <a:rPr lang="mr-IN" b="1" dirty="0" smtClean="0">
                <a:latin typeface="Arial Black" charset="0"/>
                <a:ea typeface="Arial Black" charset="0"/>
                <a:cs typeface="Arial Black" charset="0"/>
              </a:rPr>
              <a:t>…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.Thank you for completing our survey today and I hope to hear from you soon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Other in-built Intents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Cancel</a:t>
            </a:r>
          </a:p>
          <a:p>
            <a:pPr marL="0" indent="0">
              <a:buNone/>
            </a:pPr>
            <a:endParaRPr lang="en-US" b="1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Stop</a:t>
            </a:r>
          </a:p>
          <a:p>
            <a:pPr marL="0" indent="0">
              <a:buNone/>
            </a:pPr>
            <a:endParaRPr lang="en-US" b="1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Help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Future modifications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User testing of the Minimum Viable Product(MVP)</a:t>
            </a:r>
          </a:p>
          <a:p>
            <a:pPr marL="0" indent="0">
              <a:buNone/>
            </a:pPr>
            <a:endParaRPr lang="en-US" b="1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More utterances and Alexa replies</a:t>
            </a:r>
          </a:p>
          <a:p>
            <a:pPr marL="0" indent="0">
              <a:buNone/>
            </a:pP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Back end code and database provision to save customer name and address and feedback information</a:t>
            </a:r>
          </a:p>
          <a:p>
            <a:pPr marL="0" indent="0">
              <a:buNone/>
            </a:pP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Linked analysing tool to monitor feedback and number of sample requests by product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Objectives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Using voice to:</a:t>
            </a:r>
          </a:p>
          <a:p>
            <a:pPr marL="0" indent="0">
              <a:buNone/>
            </a:pPr>
            <a:endParaRPr lang="en-US" b="1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marL="457200" lvl="1" indent="0">
              <a:buNone/>
            </a:pPr>
            <a:r>
              <a:rPr lang="en-US" sz="2800" b="1" dirty="0" smtClean="0">
                <a:latin typeface="Arial Black" charset="0"/>
                <a:ea typeface="Arial Black" charset="0"/>
                <a:cs typeface="Arial Black" charset="0"/>
              </a:rPr>
              <a:t>Order Proctor and Gamble samples</a:t>
            </a:r>
          </a:p>
          <a:p>
            <a:pPr marL="457200" lvl="1" indent="0">
              <a:buNone/>
            </a:pPr>
            <a:endParaRPr lang="en-US" sz="2800" b="1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marL="457200" lvl="1" indent="0">
              <a:buNone/>
            </a:pPr>
            <a:r>
              <a:rPr lang="en-US" sz="2800" b="1" dirty="0" smtClean="0">
                <a:latin typeface="Arial Black" charset="0"/>
                <a:ea typeface="Arial Black" charset="0"/>
                <a:cs typeface="Arial Black" charset="0"/>
              </a:rPr>
              <a:t>Give feedback </a:t>
            </a:r>
            <a:endParaRPr lang="en-US" sz="28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Rationale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It is more eco-friendly</a:t>
            </a:r>
          </a:p>
          <a:p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Real-time feedback</a:t>
            </a:r>
          </a:p>
          <a:p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Products quicker to market</a:t>
            </a:r>
          </a:p>
          <a:p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Quality issues are resolved faster</a:t>
            </a:r>
          </a:p>
          <a:p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Easier brand analysis</a:t>
            </a:r>
          </a:p>
          <a:p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Simpler for customers</a:t>
            </a:r>
          </a:p>
          <a:p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To test proof of concept with Minimum Viable Product (MVP)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Request Sample Intent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Utterances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Proctor and Gamble Sample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Give me a sample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Sample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Order me a sample</a:t>
            </a:r>
          </a:p>
          <a:p>
            <a:pPr marL="0" indent="0">
              <a:buNone/>
            </a:pPr>
            <a:endParaRPr lang="en-US" b="1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Alexa says</a:t>
            </a:r>
            <a:r>
              <a:rPr lang="mr-IN" b="1" dirty="0" smtClean="0">
                <a:latin typeface="Arial Black" charset="0"/>
                <a:ea typeface="Arial Black" charset="0"/>
                <a:cs typeface="Arial Black" charset="0"/>
              </a:rPr>
              <a:t>…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..Ok, we have arranged your sample for you and it will be with you in 5 to 7 days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Give Feedback Intent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Utterances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Product feedback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I would like to give feedback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Give feedback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Feedback</a:t>
            </a:r>
          </a:p>
          <a:p>
            <a:pPr marL="0" indent="0">
              <a:buNone/>
            </a:pP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Alexa says</a:t>
            </a:r>
            <a:r>
              <a:rPr lang="mr-IN" b="1" dirty="0" smtClean="0">
                <a:latin typeface="Arial Black" charset="0"/>
                <a:ea typeface="Arial Black" charset="0"/>
                <a:cs typeface="Arial Black" charset="0"/>
              </a:rPr>
              <a:t>…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.Ok, which Proctor and Gamble brand</a:t>
            </a:r>
          </a:p>
          <a:p>
            <a:pPr marL="0" indent="0">
              <a:buNone/>
            </a:pPr>
            <a:r>
              <a:rPr lang="en-GB" b="1" dirty="0">
                <a:latin typeface="Arial Black" charset="0"/>
                <a:ea typeface="Arial Black" charset="0"/>
                <a:cs typeface="Arial Black" charset="0"/>
              </a:rPr>
              <a:t>w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as your sample 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Ask Brand Question Intent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Utterances</a:t>
            </a:r>
            <a:endParaRPr lang="en-US" b="1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Pantene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Fairy liquid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Flash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Olay seven effects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Ariel Soap Powder</a:t>
            </a:r>
          </a:p>
          <a:p>
            <a:pPr marL="0" indent="0">
              <a:buNone/>
            </a:pP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Alexa says</a:t>
            </a:r>
            <a:r>
              <a:rPr lang="mr-IN" b="1" dirty="0" smtClean="0">
                <a:latin typeface="Arial Black" charset="0"/>
                <a:ea typeface="Arial Black" charset="0"/>
                <a:cs typeface="Arial Black" charset="0"/>
              </a:rPr>
              <a:t>…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Thank you for providing feedback on the</a:t>
            </a:r>
          </a:p>
          <a:p>
            <a:pPr marL="0" indent="0">
              <a:buNone/>
            </a:pPr>
            <a:r>
              <a:rPr lang="en-GB" b="1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roduct you received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b="1" u="sng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Ask Rating Question Intent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Utterances</a:t>
            </a:r>
            <a:endParaRPr lang="en-US" b="1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Go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Begin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Start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Ok, let’s start my feedback</a:t>
            </a:r>
          </a:p>
          <a:p>
            <a:pPr marL="0" indent="0">
              <a:buNone/>
            </a:pP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Alexa says</a:t>
            </a:r>
            <a:r>
              <a:rPr lang="mr-IN" b="1" dirty="0" smtClean="0">
                <a:latin typeface="Arial Black" charset="0"/>
                <a:ea typeface="Arial Black" charset="0"/>
                <a:cs typeface="Arial Black" charset="0"/>
              </a:rPr>
              <a:t>…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..How would you rate your product, with </a:t>
            </a:r>
          </a:p>
          <a:p>
            <a:pPr marL="0" indent="0">
              <a:buNone/>
            </a:pPr>
            <a:r>
              <a:rPr lang="en-GB" b="1" dirty="0">
                <a:latin typeface="Arial Black" charset="0"/>
                <a:ea typeface="Arial Black" charset="0"/>
                <a:cs typeface="Arial Black" charset="0"/>
              </a:rPr>
              <a:t>o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ne star being poor and five stars being excellent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Give Rating Intent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Utterances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Zero stars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One star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Two stars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Three stars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Four stars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Five stars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Alexa says</a:t>
            </a:r>
            <a:r>
              <a:rPr lang="mr-IN" b="1" dirty="0" smtClean="0">
                <a:latin typeface="Arial Black" charset="0"/>
                <a:ea typeface="Arial Black" charset="0"/>
                <a:cs typeface="Arial Black" charset="0"/>
              </a:rPr>
              <a:t>…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Thank you for your rating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b="1" u="sng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rial Black" charset="0"/>
                <a:ea typeface="Arial Black" charset="0"/>
                <a:cs typeface="Arial Black" charset="0"/>
              </a:rPr>
              <a:t>Ask Recommendation Question Intent</a:t>
            </a:r>
            <a:endParaRPr lang="en-US" sz="3600" b="1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Arial Black" charset="0"/>
                <a:ea typeface="Arial Black" charset="0"/>
                <a:cs typeface="Arial Black" charset="0"/>
              </a:rPr>
              <a:t>Utterances</a:t>
            </a:r>
            <a:endParaRPr lang="en-US" b="1" dirty="0" smtClean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Anymore questions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Anymore</a:t>
            </a: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Next Question</a:t>
            </a:r>
          </a:p>
          <a:p>
            <a:pPr marL="0" indent="0">
              <a:buNone/>
            </a:pP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 Black" charset="0"/>
                <a:ea typeface="Arial Black" charset="0"/>
                <a:cs typeface="Arial Black" charset="0"/>
              </a:rPr>
              <a:t>Alexa says</a:t>
            </a:r>
            <a:r>
              <a:rPr lang="mr-IN" b="1" dirty="0" smtClean="0">
                <a:latin typeface="Arial Black" charset="0"/>
                <a:ea typeface="Arial Black" charset="0"/>
                <a:cs typeface="Arial Black" charset="0"/>
              </a:rPr>
              <a:t>…</a:t>
            </a:r>
            <a:r>
              <a:rPr lang="en-GB" b="1" dirty="0" smtClean="0">
                <a:latin typeface="Arial Black" charset="0"/>
                <a:ea typeface="Arial Black" charset="0"/>
                <a:cs typeface="Arial Black" charset="0"/>
              </a:rPr>
              <a:t>.Would you recommend this product to your family and friends</a:t>
            </a:r>
            <a:endParaRPr lang="en-US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444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Black</vt:lpstr>
      <vt:lpstr>Calibri</vt:lpstr>
      <vt:lpstr>Calibri Light</vt:lpstr>
      <vt:lpstr>Arial</vt:lpstr>
      <vt:lpstr>Office Theme</vt:lpstr>
      <vt:lpstr>P &amp; G Love Rate</vt:lpstr>
      <vt:lpstr>Objectives </vt:lpstr>
      <vt:lpstr>Rationale</vt:lpstr>
      <vt:lpstr>Request Sample Intent</vt:lpstr>
      <vt:lpstr>Give Feedback Intent</vt:lpstr>
      <vt:lpstr>Ask Brand Question Intent</vt:lpstr>
      <vt:lpstr>Ask Rating Question Intent</vt:lpstr>
      <vt:lpstr>Give Rating Intent</vt:lpstr>
      <vt:lpstr>Ask Recommendation Question Intent</vt:lpstr>
      <vt:lpstr>Ask would you recommend product Intent</vt:lpstr>
      <vt:lpstr>Ask look and feel question Intent</vt:lpstr>
      <vt:lpstr>Look and Feel Answer Intent</vt:lpstr>
      <vt:lpstr>Ask Final Question Intent</vt:lpstr>
      <vt:lpstr>Final Question Answer Intent</vt:lpstr>
      <vt:lpstr>Other in-built Intents</vt:lpstr>
      <vt:lpstr>Future modifications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&amp; G Love Rate</dc:title>
  <dc:creator>Diane Reddell</dc:creator>
  <cp:lastModifiedBy>Diane Reddell</cp:lastModifiedBy>
  <cp:revision>15</cp:revision>
  <dcterms:created xsi:type="dcterms:W3CDTF">2017-11-25T11:50:40Z</dcterms:created>
  <dcterms:modified xsi:type="dcterms:W3CDTF">2017-11-25T14:50:07Z</dcterms:modified>
</cp:coreProperties>
</file>