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Lst>
  <p:notesMasterIdLst>
    <p:notesMasterId r:id="rId20"/>
  </p:notesMasterIdLst>
  <p:sldIdLst>
    <p:sldId id="256" r:id="rId2"/>
    <p:sldId id="258" r:id="rId3"/>
    <p:sldId id="259" r:id="rId4"/>
    <p:sldId id="257" r:id="rId5"/>
    <p:sldId id="260" r:id="rId6"/>
    <p:sldId id="273" r:id="rId7"/>
    <p:sldId id="261" r:id="rId8"/>
    <p:sldId id="270" r:id="rId9"/>
    <p:sldId id="275" r:id="rId10"/>
    <p:sldId id="267" r:id="rId11"/>
    <p:sldId id="264" r:id="rId12"/>
    <p:sldId id="268" r:id="rId13"/>
    <p:sldId id="266" r:id="rId14"/>
    <p:sldId id="269" r:id="rId15"/>
    <p:sldId id="271" r:id="rId16"/>
    <p:sldId id="272" r:id="rId17"/>
    <p:sldId id="27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80342" autoAdjust="0"/>
  </p:normalViewPr>
  <p:slideViewPr>
    <p:cSldViewPr snapToGrid="0">
      <p:cViewPr>
        <p:scale>
          <a:sx n="79" d="100"/>
          <a:sy n="79" d="100"/>
        </p:scale>
        <p:origin x="-126"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494B4-46F1-406A-B45F-A0B4A3D9307A}" type="datetimeFigureOut">
              <a:rPr lang="en-GB" smtClean="0"/>
              <a:t>28/09/2017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9A954-4AAE-483E-BB45-765CAAEF444C}" type="slidenum">
              <a:rPr lang="en-GB" smtClean="0"/>
              <a:t>‹#›</a:t>
            </a:fld>
            <a:endParaRPr lang="en-GB"/>
          </a:p>
        </p:txBody>
      </p:sp>
    </p:spTree>
    <p:extLst>
      <p:ext uri="{BB962C8B-B14F-4D97-AF65-F5344CB8AC3E}">
        <p14:creationId xmlns:p14="http://schemas.microsoft.com/office/powerpoint/2010/main" val="3965721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v.uk/government/organisations/hm-revenue-customs/contact/national-insurance-number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gov.uk/apply-national-insurance-number" TargetMode="External"/><Relationship Id="rId5" Type="http://schemas.openxmlformats.org/officeDocument/2006/relationships/hyperlink" Target="https://www.gov.uk/lost-national-insurance-number" TargetMode="External"/><Relationship Id="rId4" Type="http://schemas.openxmlformats.org/officeDocument/2006/relationships/hyperlink" Target="https://www.gov.uk/personal-tax-accou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ov.uk/"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nicecalculator.hmrc.gov.uk/Errors/SessionEnded.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civil service is made up of: </a:t>
            </a:r>
          </a:p>
          <a:p>
            <a:endParaRPr lang="en-GB" dirty="0" smtClean="0"/>
          </a:p>
          <a:p>
            <a:r>
              <a:rPr lang="en-GB" dirty="0" smtClean="0"/>
              <a:t>24 ministerial departments</a:t>
            </a:r>
            <a:r>
              <a:rPr lang="en-GB" baseline="0" dirty="0" smtClean="0"/>
              <a:t> – a few examples you may of heard of are: Department of Education; Ministry of Defence, Cabinet Office and HM Treasury</a:t>
            </a:r>
          </a:p>
          <a:p>
            <a:r>
              <a:rPr lang="en-GB" baseline="0" dirty="0" smtClean="0"/>
              <a:t>22 non-ministerial departments – a few examples you may of heard of are: National Savings and Investments, National Crime Agency and Ofsted</a:t>
            </a:r>
          </a:p>
          <a:p>
            <a:r>
              <a:rPr lang="en-GB" baseline="0" dirty="0" smtClean="0"/>
              <a:t>379 agencies and other public bodies – a few examples you may of heard of are: Foreign and Commonwealth Services; Metropolitan Police Office; NHS England. </a:t>
            </a:r>
          </a:p>
          <a:p>
            <a:endParaRPr lang="en-GB" baseline="0" dirty="0" smtClean="0"/>
          </a:p>
          <a:p>
            <a:r>
              <a:rPr lang="en-GB" dirty="0" smtClean="0"/>
              <a:t>Source: https://www.gov.uk/government/organisations</a:t>
            </a:r>
          </a:p>
          <a:p>
            <a:endParaRPr lang="en-GB" dirty="0" smtClean="0"/>
          </a:p>
          <a:p>
            <a:r>
              <a:rPr lang="en-GB" dirty="0" smtClean="0"/>
              <a:t>The Civil Service also includes the Prime Minister’s Office and the Deputy Prime Minister’s Office.  </a:t>
            </a:r>
          </a:p>
          <a:p>
            <a:r>
              <a:rPr lang="en-GB" dirty="0" smtClean="0"/>
              <a:t>When you pay taxes you help pay for</a:t>
            </a:r>
            <a:r>
              <a:rPr lang="en-GB" baseline="0" dirty="0" smtClean="0"/>
              <a:t> civil servants.</a:t>
            </a:r>
            <a:endParaRPr lang="en-GB" dirty="0" smtClean="0"/>
          </a:p>
          <a:p>
            <a:endParaRPr lang="en-GB" dirty="0"/>
          </a:p>
        </p:txBody>
      </p:sp>
      <p:sp>
        <p:nvSpPr>
          <p:cNvPr id="4" name="Slide Number Placeholder 3"/>
          <p:cNvSpPr>
            <a:spLocks noGrp="1"/>
          </p:cNvSpPr>
          <p:nvPr>
            <p:ph type="sldNum" sz="quarter" idx="10"/>
          </p:nvPr>
        </p:nvSpPr>
        <p:spPr/>
        <p:txBody>
          <a:bodyPr/>
          <a:lstStyle/>
          <a:p>
            <a:fld id="{F909A954-4AAE-483E-BB45-765CAAEF444C}" type="slidenum">
              <a:rPr lang="en-GB" smtClean="0"/>
              <a:t>2</a:t>
            </a:fld>
            <a:endParaRPr lang="en-GB"/>
          </a:p>
        </p:txBody>
      </p:sp>
    </p:spTree>
    <p:extLst>
      <p:ext uri="{BB962C8B-B14F-4D97-AF65-F5344CB8AC3E}">
        <p14:creationId xmlns:p14="http://schemas.microsoft.com/office/powerpoint/2010/main" val="175321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kern="1200" dirty="0" smtClean="0">
                <a:solidFill>
                  <a:schemeClr val="tx1"/>
                </a:solidFill>
                <a:effectLst/>
                <a:latin typeface="+mn-lt"/>
                <a:ea typeface="+mn-ea"/>
                <a:cs typeface="+mn-cs"/>
              </a:rPr>
              <a:t>Once the Police have finished their investigation,</a:t>
            </a:r>
            <a:r>
              <a:rPr lang="en-GB" sz="1200" kern="1200" baseline="0" dirty="0" smtClean="0">
                <a:solidFill>
                  <a:schemeClr val="tx1"/>
                </a:solidFill>
                <a:effectLst/>
                <a:latin typeface="+mn-lt"/>
                <a:ea typeface="+mn-ea"/>
                <a:cs typeface="+mn-cs"/>
              </a:rPr>
              <a:t> they </a:t>
            </a:r>
            <a:r>
              <a:rPr lang="en-GB" sz="1200" kern="1200" dirty="0" smtClean="0">
                <a:solidFill>
                  <a:schemeClr val="tx1"/>
                </a:solidFill>
                <a:effectLst/>
                <a:latin typeface="+mn-lt"/>
                <a:ea typeface="+mn-ea"/>
                <a:cs typeface="+mn-cs"/>
              </a:rPr>
              <a:t>can submit </a:t>
            </a:r>
            <a:r>
              <a:rPr lang="en-GB" sz="1200" kern="1200" dirty="0">
                <a:solidFill>
                  <a:schemeClr val="tx1"/>
                </a:solidFill>
                <a:effectLst/>
                <a:latin typeface="+mn-lt"/>
                <a:ea typeface="+mn-ea"/>
                <a:cs typeface="+mn-cs"/>
              </a:rPr>
              <a:t>case papers to the CPS </a:t>
            </a:r>
            <a:r>
              <a:rPr lang="en-GB" sz="1200" kern="1200" dirty="0" smtClean="0">
                <a:solidFill>
                  <a:schemeClr val="tx1"/>
                </a:solidFill>
                <a:effectLst/>
                <a:latin typeface="+mn-lt"/>
                <a:ea typeface="+mn-ea"/>
                <a:cs typeface="+mn-cs"/>
              </a:rPr>
              <a:t>electronically.</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The </a:t>
            </a:r>
            <a:r>
              <a:rPr lang="en-GB" sz="1200" kern="1200" dirty="0">
                <a:solidFill>
                  <a:schemeClr val="tx1"/>
                </a:solidFill>
                <a:effectLst/>
                <a:latin typeface="+mn-lt"/>
                <a:ea typeface="+mn-ea"/>
                <a:cs typeface="+mn-cs"/>
              </a:rPr>
              <a:t>file submitted by the Police will contain key documents such as a charge </a:t>
            </a:r>
            <a:r>
              <a:rPr lang="en-GB" sz="1200" kern="1200" dirty="0" smtClean="0">
                <a:solidFill>
                  <a:schemeClr val="tx1"/>
                </a:solidFill>
                <a:effectLst/>
                <a:latin typeface="+mn-lt"/>
                <a:ea typeface="+mn-ea"/>
                <a:cs typeface="+mn-cs"/>
              </a:rPr>
              <a:t>sheet,</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case summary,</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witness statements,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exhibits </a:t>
            </a:r>
            <a:r>
              <a:rPr lang="en-GB" sz="1200" kern="1200" dirty="0">
                <a:solidFill>
                  <a:schemeClr val="tx1"/>
                </a:solidFill>
                <a:effectLst/>
                <a:latin typeface="+mn-lt"/>
                <a:ea typeface="+mn-ea"/>
                <a:cs typeface="+mn-cs"/>
              </a:rPr>
              <a:t>(including any media e.g. CCTV footage or a recording of a 999 call) and any previous </a:t>
            </a:r>
            <a:r>
              <a:rPr lang="en-GB" sz="1200" kern="1200" dirty="0" smtClean="0">
                <a:solidFill>
                  <a:schemeClr val="tx1"/>
                </a:solidFill>
                <a:effectLst/>
                <a:latin typeface="+mn-lt"/>
                <a:ea typeface="+mn-ea"/>
                <a:cs typeface="+mn-cs"/>
              </a:rPr>
              <a:t>convictions if applicable.</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p>
          <a:p>
            <a:pPr marL="171450" indent="-171450">
              <a:buFont typeface="Arial" pitchFamily="34" charset="0"/>
              <a:buChar char="•"/>
            </a:pPr>
            <a:r>
              <a:rPr lang="en-GB" sz="1200" kern="1200" dirty="0" smtClean="0">
                <a:solidFill>
                  <a:schemeClr val="tx1"/>
                </a:solidFill>
                <a:effectLst/>
                <a:latin typeface="+mn-lt"/>
                <a:ea typeface="+mn-ea"/>
                <a:cs typeface="+mn-cs"/>
              </a:rPr>
              <a:t>Files are reviewed by Crown Prosecutors</a:t>
            </a:r>
            <a:r>
              <a:rPr lang="en-GB" sz="1200" kern="1200" baseline="0" dirty="0" smtClean="0">
                <a:solidFill>
                  <a:schemeClr val="tx1"/>
                </a:solidFill>
                <a:effectLst/>
                <a:latin typeface="+mn-lt"/>
                <a:ea typeface="+mn-ea"/>
                <a:cs typeface="+mn-cs"/>
              </a:rPr>
              <a:t> or </a:t>
            </a:r>
            <a:r>
              <a:rPr lang="en-GB" sz="1200" kern="1200" dirty="0" smtClean="0">
                <a:solidFill>
                  <a:schemeClr val="tx1"/>
                </a:solidFill>
                <a:effectLst/>
                <a:latin typeface="+mn-lt"/>
                <a:ea typeface="+mn-ea"/>
                <a:cs typeface="+mn-cs"/>
              </a:rPr>
              <a:t>Senior </a:t>
            </a:r>
            <a:r>
              <a:rPr lang="en-GB" sz="1200" kern="1200" dirty="0">
                <a:solidFill>
                  <a:schemeClr val="tx1"/>
                </a:solidFill>
                <a:effectLst/>
                <a:latin typeface="+mn-lt"/>
                <a:ea typeface="+mn-ea"/>
                <a:cs typeface="+mn-cs"/>
              </a:rPr>
              <a:t>Crown </a:t>
            </a:r>
            <a:r>
              <a:rPr lang="en-GB" sz="1200" kern="1200" dirty="0" smtClean="0">
                <a:solidFill>
                  <a:schemeClr val="tx1"/>
                </a:solidFill>
                <a:effectLst/>
                <a:latin typeface="+mn-lt"/>
                <a:ea typeface="+mn-ea"/>
                <a:cs typeface="+mn-cs"/>
              </a:rPr>
              <a:t>Prosecutors,</a:t>
            </a:r>
            <a:r>
              <a:rPr lang="en-GB" sz="1200" kern="1200" baseline="0" dirty="0" smtClean="0">
                <a:solidFill>
                  <a:schemeClr val="tx1"/>
                </a:solidFill>
                <a:effectLst/>
                <a:latin typeface="+mn-lt"/>
                <a:ea typeface="+mn-ea"/>
                <a:cs typeface="+mn-cs"/>
              </a:rPr>
              <a:t> who </a:t>
            </a:r>
            <a:r>
              <a:rPr lang="en-GB" sz="1200" kern="1200" dirty="0" smtClean="0">
                <a:solidFill>
                  <a:schemeClr val="tx1"/>
                </a:solidFill>
                <a:effectLst/>
                <a:latin typeface="+mn-lt"/>
                <a:ea typeface="+mn-ea"/>
                <a:cs typeface="+mn-cs"/>
              </a:rPr>
              <a:t>determine </a:t>
            </a:r>
            <a:r>
              <a:rPr lang="en-GB" sz="1200" kern="1200" dirty="0">
                <a:solidFill>
                  <a:schemeClr val="tx1"/>
                </a:solidFill>
                <a:effectLst/>
                <a:latin typeface="+mn-lt"/>
                <a:ea typeface="+mn-ea"/>
                <a:cs typeface="+mn-cs"/>
              </a:rPr>
              <a:t>whether there is sufficient evidence to proceed with a prosecution and that a prosecution will be in the public </a:t>
            </a:r>
            <a:r>
              <a:rPr lang="en-GB" sz="1200" kern="1200" dirty="0" smtClean="0">
                <a:solidFill>
                  <a:schemeClr val="tx1"/>
                </a:solidFill>
                <a:effectLst/>
                <a:latin typeface="+mn-lt"/>
                <a:ea typeface="+mn-ea"/>
                <a:cs typeface="+mn-cs"/>
              </a:rPr>
              <a:t>interest (The Code for Crown</a:t>
            </a:r>
            <a:r>
              <a:rPr lang="en-GB" sz="1200" kern="1200" baseline="0" dirty="0" smtClean="0">
                <a:solidFill>
                  <a:schemeClr val="tx1"/>
                </a:solidFill>
                <a:effectLst/>
                <a:latin typeface="+mn-lt"/>
                <a:ea typeface="+mn-ea"/>
                <a:cs typeface="+mn-cs"/>
              </a:rPr>
              <a:t> Prosecutors)</a:t>
            </a:r>
            <a:r>
              <a:rPr lang="en-GB" sz="1200" kern="1200" dirty="0" smtClean="0">
                <a:solidFill>
                  <a:schemeClr val="tx1"/>
                </a:solidFill>
                <a:effectLst/>
                <a:latin typeface="+mn-lt"/>
                <a:ea typeface="+mn-ea"/>
                <a:cs typeface="+mn-cs"/>
              </a:rPr>
              <a:t>. </a:t>
            </a:r>
            <a:r>
              <a:rPr lang="en-GB" sz="1200" kern="1200" dirty="0">
                <a:solidFill>
                  <a:schemeClr val="tx1"/>
                </a:solidFill>
                <a:effectLst/>
                <a:latin typeface="+mn-lt"/>
                <a:ea typeface="+mn-ea"/>
                <a:cs typeface="+mn-cs"/>
              </a:rPr>
              <a:t>Crown Prosecutors and Senior Crown Prosecutors are either qualified solicitors or barristers</a:t>
            </a:r>
            <a:r>
              <a:rPr lang="en-GB" sz="1200" kern="1200" dirty="0" smtClean="0">
                <a:solidFill>
                  <a:schemeClr val="tx1"/>
                </a:solidFill>
                <a:effectLst/>
                <a:latin typeface="+mn-lt"/>
                <a:ea typeface="+mn-ea"/>
                <a:cs typeface="+mn-cs"/>
              </a:rPr>
              <a:t>.</a:t>
            </a:r>
          </a:p>
          <a:p>
            <a:pPr marL="171450" indent="-171450">
              <a:buFont typeface="Arial" pitchFamily="34" charset="0"/>
              <a:buChar char="•"/>
            </a:pPr>
            <a:endParaRPr lang="en-GB" sz="1200" kern="1200" dirty="0" smtClean="0">
              <a:solidFill>
                <a:schemeClr val="tx1"/>
              </a:solidFill>
              <a:effectLst/>
              <a:latin typeface="+mn-lt"/>
              <a:ea typeface="+mn-ea"/>
              <a:cs typeface="+mn-cs"/>
            </a:endParaRPr>
          </a:p>
          <a:p>
            <a:pPr marL="171450" indent="-171450">
              <a:buFont typeface="Arial" pitchFamily="34" charset="0"/>
              <a:buChar char="•"/>
            </a:pPr>
            <a:r>
              <a:rPr lang="en-GB" sz="1200" kern="1200" dirty="0" smtClean="0">
                <a:solidFill>
                  <a:schemeClr val="tx1"/>
                </a:solidFill>
                <a:effectLst/>
                <a:latin typeface="+mn-lt"/>
                <a:ea typeface="+mn-ea"/>
                <a:cs typeface="+mn-cs"/>
              </a:rPr>
              <a:t>If a prosecutor</a:t>
            </a:r>
            <a:r>
              <a:rPr lang="en-GB" sz="1200" kern="1200" baseline="0" dirty="0" smtClean="0">
                <a:solidFill>
                  <a:schemeClr val="tx1"/>
                </a:solidFill>
                <a:effectLst/>
                <a:latin typeface="+mn-lt"/>
                <a:ea typeface="+mn-ea"/>
                <a:cs typeface="+mn-cs"/>
              </a:rPr>
              <a:t> decides that a prosecution should not go ahead, the case will be stopped (usually by what is known as a ‘discontinuance’). The victim will be informed about this decision and the reasons behind it, unless there are special circumstances which mean that it would not be appropriate to do so. Victims have a right to request that the CPS review a decision not to prosecute under the Victims’ Right to Review Scheme (VRR). Source: www.cps.gov.uk.</a:t>
            </a:r>
            <a:endParaRPr lang="en-GB" sz="1200" kern="1200" dirty="0" smtClean="0">
              <a:solidFill>
                <a:schemeClr val="tx1"/>
              </a:solidFill>
              <a:effectLst/>
              <a:latin typeface="+mn-lt"/>
              <a:ea typeface="+mn-ea"/>
              <a:cs typeface="+mn-cs"/>
            </a:endParaRPr>
          </a:p>
          <a:p>
            <a:pPr marL="171450" indent="-171450">
              <a:buFont typeface="Arial" pitchFamily="34" charset="0"/>
              <a:buChar char="•"/>
            </a:pPr>
            <a:endParaRPr lang="en-GB" sz="1200" kern="1200" dirty="0" smtClean="0">
              <a:solidFill>
                <a:schemeClr val="tx1"/>
              </a:solidFill>
              <a:effectLst/>
              <a:latin typeface="+mn-lt"/>
              <a:ea typeface="+mn-ea"/>
              <a:cs typeface="+mn-cs"/>
            </a:endParaRPr>
          </a:p>
          <a:p>
            <a:pPr marL="171450" indent="-171450">
              <a:buFont typeface="Arial" pitchFamily="34" charset="0"/>
              <a:buChar char="•"/>
            </a:pPr>
            <a:r>
              <a:rPr lang="en-GB" sz="1200" kern="1200" baseline="0" dirty="0" smtClean="0">
                <a:solidFill>
                  <a:schemeClr val="tx1"/>
                </a:solidFill>
                <a:effectLst/>
                <a:latin typeface="+mn-lt"/>
                <a:ea typeface="+mn-ea"/>
                <a:cs typeface="+mn-cs"/>
              </a:rPr>
              <a:t>For further information about the role of the CPS, The Code for Crown Prosecutors and VRR, visit www.cps.gov.uk. The Crime, justice and the law section of the gov.uk website is also a useful point of reference.</a:t>
            </a:r>
          </a:p>
        </p:txBody>
      </p:sp>
      <p:sp>
        <p:nvSpPr>
          <p:cNvPr id="4" name="Slide Number Placeholder 3"/>
          <p:cNvSpPr>
            <a:spLocks noGrp="1"/>
          </p:cNvSpPr>
          <p:nvPr>
            <p:ph type="sldNum" sz="quarter" idx="10"/>
          </p:nvPr>
        </p:nvSpPr>
        <p:spPr/>
        <p:txBody>
          <a:bodyPr/>
          <a:lstStyle/>
          <a:p>
            <a:fld id="{F909A954-4AAE-483E-BB45-765CAAEF444C}" type="slidenum">
              <a:rPr lang="en-GB" smtClean="0"/>
              <a:t>13</a:t>
            </a:fld>
            <a:endParaRPr lang="en-GB"/>
          </a:p>
        </p:txBody>
      </p:sp>
    </p:spTree>
    <p:extLst>
      <p:ext uri="{BB962C8B-B14F-4D97-AF65-F5344CB8AC3E}">
        <p14:creationId xmlns:p14="http://schemas.microsoft.com/office/powerpoint/2010/main" val="355463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Male prisoners are categorised as Category A, B, C,</a:t>
            </a:r>
            <a:r>
              <a:rPr lang="en-GB" baseline="0" dirty="0" smtClean="0"/>
              <a:t> or D whilst females are only categorised as Open or Closed.  These categorisations decide which establishment the prisoner will be located at to serve their sentence.  Prisoners can be re-risk assessed during their sentence.</a:t>
            </a:r>
          </a:p>
          <a:p>
            <a:endParaRPr lang="en-GB" baseline="0" dirty="0" smtClean="0"/>
          </a:p>
          <a:p>
            <a:r>
              <a:rPr lang="en-GB" baseline="0" dirty="0" smtClean="0"/>
              <a:t>Probation Services now come under the jurisdiction of HMPPS (Her Majesty’s Prison &amp; Probation Services).  Probation assist those offenders who have been through the courts and help to rehabilitate them.</a:t>
            </a:r>
          </a:p>
          <a:p>
            <a:endParaRPr lang="en-GB" baseline="0" dirty="0" smtClean="0"/>
          </a:p>
          <a:p>
            <a:r>
              <a:rPr lang="en-GB" baseline="0" dirty="0" smtClean="0"/>
              <a:t>Civil Servants within the Prison Service can be operational (face to face contact with offenders/wear uniform) or can provide administrative support and leadership.</a:t>
            </a:r>
          </a:p>
          <a:p>
            <a:endParaRPr lang="en-GB" baseline="0" dirty="0" smtClean="0"/>
          </a:p>
          <a:p>
            <a:r>
              <a:rPr lang="en-GB" baseline="0" dirty="0" smtClean="0"/>
              <a:t>HMPPS comes under the directive of the Ministry of Justice which comes under the ministerial authority of the Secretary of State.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F909A954-4AAE-483E-BB45-765CAAEF444C}" type="slidenum">
              <a:rPr lang="en-GB" smtClean="0"/>
              <a:t>14</a:t>
            </a:fld>
            <a:endParaRPr lang="en-GB"/>
          </a:p>
        </p:txBody>
      </p:sp>
    </p:spTree>
    <p:extLst>
      <p:ext uri="{BB962C8B-B14F-4D97-AF65-F5344CB8AC3E}">
        <p14:creationId xmlns:p14="http://schemas.microsoft.com/office/powerpoint/2010/main" val="2857584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9A954-4AAE-483E-BB45-765CAAEF444C}" type="slidenum">
              <a:rPr lang="en-GB" smtClean="0"/>
              <a:t>15</a:t>
            </a:fld>
            <a:endParaRPr lang="en-GB"/>
          </a:p>
        </p:txBody>
      </p:sp>
    </p:spTree>
    <p:extLst>
      <p:ext uri="{BB962C8B-B14F-4D97-AF65-F5344CB8AC3E}">
        <p14:creationId xmlns:p14="http://schemas.microsoft.com/office/powerpoint/2010/main" val="391922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09A954-4AAE-483E-BB45-765CAAEF444C}" type="slidenum">
              <a:rPr lang="en-GB" smtClean="0"/>
              <a:t>18</a:t>
            </a:fld>
            <a:endParaRPr lang="en-GB"/>
          </a:p>
        </p:txBody>
      </p:sp>
    </p:spTree>
    <p:extLst>
      <p:ext uri="{BB962C8B-B14F-4D97-AF65-F5344CB8AC3E}">
        <p14:creationId xmlns:p14="http://schemas.microsoft.com/office/powerpoint/2010/main" val="173967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 National Insurance Number will always be 2 letters 6 numbers and a final letter e.g. AA123456A. You might see a National Insurance Number that is 2 numbers 1 letter and then more numbers e.g. 22y12345, this is a temporary National Insurance Number.</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If you turned 16 and didn’t get a number – you should be sent a National Insurance number automatically just before your 16th birthday if you live in the UK. Call the </a:t>
            </a:r>
            <a:r>
              <a:rPr lang="en-GB" sz="1200" u="sng" kern="1200" dirty="0" smtClean="0">
                <a:solidFill>
                  <a:schemeClr val="tx1"/>
                </a:solidFill>
                <a:effectLst/>
                <a:latin typeface="+mn-lt"/>
                <a:ea typeface="+mn-ea"/>
                <a:cs typeface="+mn-cs"/>
                <a:hlinkClick r:id="rId3"/>
              </a:rPr>
              <a:t>National Insurance numbers helpline</a:t>
            </a:r>
            <a:r>
              <a:rPr lang="en-GB" sz="1200" u="sng"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0300 200 3500</a:t>
            </a:r>
            <a:r>
              <a:rPr lang="en-GB" sz="1200" u="sng" kern="1200" dirty="0" smtClean="0">
                <a:solidFill>
                  <a:schemeClr val="tx1"/>
                </a:solidFill>
                <a:effectLst/>
                <a:latin typeface="+mn-lt"/>
                <a:ea typeface="+mn-ea"/>
                <a:cs typeface="+mn-cs"/>
              </a:rPr>
              <a:t>)</a:t>
            </a:r>
            <a:r>
              <a:rPr lang="en-GB" sz="1200" kern="1200" dirty="0" smtClean="0">
                <a:solidFill>
                  <a:schemeClr val="tx1"/>
                </a:solidFill>
                <a:effectLst/>
                <a:latin typeface="+mn-lt"/>
                <a:ea typeface="+mn-ea"/>
                <a:cs typeface="+mn-cs"/>
              </a:rPr>
              <a:t> if you didn’t get one and you’re under 20. If you’re over 20 and haven’t been sent one, call the Jobcentre Plus application line (</a:t>
            </a:r>
            <a:r>
              <a:rPr lang="en-GB" sz="1200" b="1" kern="1200" dirty="0" smtClean="0">
                <a:solidFill>
                  <a:schemeClr val="tx1"/>
                </a:solidFill>
                <a:effectLst/>
                <a:latin typeface="+mn-lt"/>
                <a:ea typeface="+mn-ea"/>
                <a:cs typeface="+mn-cs"/>
              </a:rPr>
              <a:t>0345 600 0643</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If you’ve lost your National Insurance number, you may be able to find it on your payslips, P60, letters about tax, pensions and benefits. If you have a personal tax account (</a:t>
            </a:r>
            <a:r>
              <a:rPr lang="en-GB" sz="1200" u="sng" kern="1200" dirty="0" smtClean="0">
                <a:solidFill>
                  <a:schemeClr val="tx1"/>
                </a:solidFill>
                <a:effectLst/>
                <a:latin typeface="+mn-lt"/>
                <a:ea typeface="+mn-ea"/>
                <a:cs typeface="+mn-cs"/>
                <a:hlinkClick r:id="rId4"/>
              </a:rPr>
              <a:t>https://www.gov.uk/personal-tax-account</a:t>
            </a:r>
            <a:r>
              <a:rPr lang="en-GB" sz="1200" kern="1200" dirty="0" smtClean="0">
                <a:solidFill>
                  <a:schemeClr val="tx1"/>
                </a:solidFill>
                <a:effectLst/>
                <a:latin typeface="+mn-lt"/>
                <a:ea typeface="+mn-ea"/>
                <a:cs typeface="+mn-cs"/>
              </a:rPr>
              <a:t>)  you can also view it there. If you still can’t find it, fill in form CA5403 (</a:t>
            </a:r>
            <a:r>
              <a:rPr lang="en-GB" sz="1200" u="sng" kern="1200" dirty="0" smtClean="0">
                <a:solidFill>
                  <a:schemeClr val="tx1"/>
                </a:solidFill>
                <a:effectLst/>
                <a:latin typeface="+mn-lt"/>
                <a:ea typeface="+mn-ea"/>
                <a:cs typeface="+mn-cs"/>
                <a:hlinkClick r:id="rId5"/>
              </a:rPr>
              <a:t>https://www.gov.uk/lost-national-insurance-number</a:t>
            </a:r>
            <a:r>
              <a:rPr lang="en-GB" sz="1200" kern="1200" dirty="0" smtClean="0">
                <a:solidFill>
                  <a:schemeClr val="tx1"/>
                </a:solidFill>
                <a:effectLst/>
                <a:latin typeface="+mn-lt"/>
                <a:ea typeface="+mn-ea"/>
                <a:cs typeface="+mn-cs"/>
              </a:rPr>
              <a:t>) or call the National Insurance numbers helpline.</a:t>
            </a:r>
          </a:p>
          <a:p>
            <a:pPr lvl="0"/>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Working without a National Insurance number – you can start work before your National Insurance number arrives. You should tell your employer that you’ve applied for one and give it to them when you have it. All info can be found under </a:t>
            </a:r>
            <a:r>
              <a:rPr lang="en-GB" sz="1200" u="sng" kern="1200" dirty="0" smtClean="0">
                <a:solidFill>
                  <a:schemeClr val="tx1"/>
                </a:solidFill>
                <a:effectLst/>
                <a:latin typeface="+mn-lt"/>
                <a:ea typeface="+mn-ea"/>
                <a:cs typeface="+mn-cs"/>
                <a:hlinkClick r:id="rId6"/>
              </a:rPr>
              <a:t>https://www.gov.uk/apply-national-insurance-number</a:t>
            </a:r>
            <a:endParaRPr lang="en-GB" sz="120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GB"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GB" b="0" baseline="0" dirty="0">
              <a:effectLst/>
            </a:endParaRPr>
          </a:p>
          <a:p>
            <a:pPr fontAlgn="base"/>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pPr marL="228600" indent="-228600">
              <a:buFont typeface="+mj-lt"/>
              <a:buAutoNum type="arabicPeriod"/>
            </a:pPr>
            <a:endParaRPr lang="en-GB"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09A954-4AAE-483E-BB45-765CAAEF444C}" type="slidenum">
              <a:rPr lang="en-GB" smtClean="0"/>
              <a:t>5</a:t>
            </a:fld>
            <a:endParaRPr lang="en-GB"/>
          </a:p>
        </p:txBody>
      </p:sp>
    </p:spTree>
    <p:extLst>
      <p:ext uri="{BB962C8B-B14F-4D97-AF65-F5344CB8AC3E}">
        <p14:creationId xmlns:p14="http://schemas.microsoft.com/office/powerpoint/2010/main" val="3870315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baseline="0" dirty="0"/>
              <a:t>National Insurance Number’s are needed to claim student finance, work legally in the UK and claim state benefits.</a:t>
            </a:r>
          </a:p>
          <a:p>
            <a:pPr marL="0" indent="0">
              <a:buFont typeface="Arial" pitchFamily="34" charset="0"/>
              <a:buNone/>
            </a:pPr>
            <a:endParaRPr lang="en-GB" baseline="0" dirty="0"/>
          </a:p>
          <a:p>
            <a:pPr marL="171450" indent="-171450">
              <a:buFont typeface="Arial" pitchFamily="34" charset="0"/>
              <a:buChar char="•"/>
            </a:pPr>
            <a:r>
              <a:rPr lang="en-GB" baseline="0" dirty="0"/>
              <a:t>Some employers are now asking to see the </a:t>
            </a:r>
            <a:r>
              <a:rPr lang="en-GB" baseline="0" dirty="0" smtClean="0"/>
              <a:t>National Insurance letter </a:t>
            </a:r>
            <a:r>
              <a:rPr lang="en-GB" baseline="0" dirty="0"/>
              <a:t>as proof they have one, keep in a safe place as it costs money to issue a replacement.</a:t>
            </a:r>
          </a:p>
          <a:p>
            <a:pPr marL="0" indent="0">
              <a:buFont typeface="Arial" pitchFamily="34" charset="0"/>
              <a:buNone/>
            </a:pPr>
            <a:endParaRPr lang="en-GB" baseline="0" dirty="0"/>
          </a:p>
          <a:p>
            <a:pPr marL="171450" indent="-171450">
              <a:buFont typeface="Arial" pitchFamily="34" charset="0"/>
              <a:buChar char="•"/>
            </a:pPr>
            <a:r>
              <a:rPr lang="en-GB" baseline="0" dirty="0"/>
              <a:t>As in the previous slide you can commence work without a </a:t>
            </a:r>
            <a:r>
              <a:rPr lang="en-GB" baseline="0" dirty="0" smtClean="0"/>
              <a:t>National Insurance Number, </a:t>
            </a:r>
            <a:r>
              <a:rPr lang="en-GB" baseline="0" dirty="0"/>
              <a:t>but you should advise you have applied or asked for it.</a:t>
            </a:r>
          </a:p>
          <a:p>
            <a:pPr marL="0" indent="0">
              <a:buFont typeface="Arial" pitchFamily="34" charset="0"/>
              <a:buNone/>
            </a:pPr>
            <a:endParaRPr lang="en-GB" baseline="0"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z="1200" kern="1200" dirty="0">
                <a:solidFill>
                  <a:schemeClr val="tx1"/>
                </a:solidFill>
                <a:effectLst/>
                <a:latin typeface="+mn-lt"/>
                <a:ea typeface="+mn-ea"/>
                <a:cs typeface="+mn-cs"/>
              </a:rPr>
              <a:t>Cyril uses his </a:t>
            </a:r>
            <a:r>
              <a:rPr lang="en-GB" baseline="0" dirty="0" smtClean="0"/>
              <a:t>National Insurance Number </a:t>
            </a:r>
            <a:r>
              <a:rPr lang="en-GB" sz="1200" kern="1200" dirty="0" smtClean="0">
                <a:solidFill>
                  <a:schemeClr val="tx1"/>
                </a:solidFill>
                <a:effectLst/>
                <a:latin typeface="+mn-lt"/>
                <a:ea typeface="+mn-ea"/>
                <a:cs typeface="+mn-cs"/>
              </a:rPr>
              <a:t>to </a:t>
            </a:r>
            <a:r>
              <a:rPr lang="en-GB" sz="1200" kern="1200" dirty="0">
                <a:solidFill>
                  <a:schemeClr val="tx1"/>
                </a:solidFill>
                <a:effectLst/>
                <a:latin typeface="+mn-lt"/>
                <a:ea typeface="+mn-ea"/>
                <a:cs typeface="+mn-cs"/>
              </a:rPr>
              <a:t>apply for his provisional driving license </a:t>
            </a:r>
            <a:r>
              <a:rPr lang="en-GB" sz="1200" kern="1200" baseline="0" dirty="0">
                <a:solidFill>
                  <a:schemeClr val="tx1"/>
                </a:solidFill>
                <a:effectLst/>
                <a:latin typeface="+mn-lt"/>
                <a:ea typeface="+mn-ea"/>
                <a:cs typeface="+mn-cs"/>
              </a:rPr>
              <a:t>– t</a:t>
            </a:r>
            <a:r>
              <a:rPr lang="en-GB" sz="1200" kern="1200" dirty="0">
                <a:solidFill>
                  <a:schemeClr val="tx1"/>
                </a:solidFill>
                <a:effectLst/>
                <a:latin typeface="+mn-lt"/>
                <a:ea typeface="+mn-ea"/>
                <a:cs typeface="+mn-cs"/>
              </a:rPr>
              <a:t>his is only applicable if they apply online, if they have not got one they send in an application form obtained from the post office and sent to the DVLA (another government department).</a:t>
            </a:r>
          </a:p>
        </p:txBody>
      </p:sp>
      <p:sp>
        <p:nvSpPr>
          <p:cNvPr id="4" name="Slide Number Placeholder 3"/>
          <p:cNvSpPr>
            <a:spLocks noGrp="1"/>
          </p:cNvSpPr>
          <p:nvPr>
            <p:ph type="sldNum" sz="quarter" idx="10"/>
          </p:nvPr>
        </p:nvSpPr>
        <p:spPr/>
        <p:txBody>
          <a:bodyPr/>
          <a:lstStyle/>
          <a:p>
            <a:fld id="{F909A954-4AAE-483E-BB45-765CAAEF444C}" type="slidenum">
              <a:rPr lang="en-GB" smtClean="0"/>
              <a:t>6</a:t>
            </a:fld>
            <a:endParaRPr lang="en-GB"/>
          </a:p>
        </p:txBody>
      </p:sp>
    </p:spTree>
    <p:extLst>
      <p:ext uri="{BB962C8B-B14F-4D97-AF65-F5344CB8AC3E}">
        <p14:creationId xmlns:p14="http://schemas.microsoft.com/office/powerpoint/2010/main" val="406049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200" kern="1200" dirty="0">
                <a:solidFill>
                  <a:schemeClr val="tx1"/>
                </a:solidFill>
                <a:effectLst/>
                <a:latin typeface="+mn-lt"/>
                <a:ea typeface="+mn-ea"/>
                <a:cs typeface="+mn-cs"/>
              </a:rPr>
              <a:t>When you attend the Jobcentre you are allocated a Work Coach who will help you to look for and find a job.</a:t>
            </a:r>
          </a:p>
          <a:p>
            <a:pPr marL="0" indent="0">
              <a:buFont typeface="Arial" pitchFamily="34" charset="0"/>
              <a:buNone/>
            </a:pPr>
            <a:endParaRPr lang="en-GB" sz="1200" kern="1200" dirty="0">
              <a:solidFill>
                <a:schemeClr val="tx1"/>
              </a:solidFill>
              <a:effectLst/>
              <a:latin typeface="+mn-lt"/>
              <a:ea typeface="+mn-ea"/>
              <a:cs typeface="+mn-cs"/>
            </a:endParaRPr>
          </a:p>
          <a:p>
            <a:pPr marL="171450" indent="-171450">
              <a:buFont typeface="Arial" pitchFamily="34" charset="0"/>
              <a:buChar char="•"/>
            </a:pPr>
            <a:r>
              <a:rPr lang="en-GB" sz="1200" kern="1200" dirty="0">
                <a:solidFill>
                  <a:schemeClr val="tx1"/>
                </a:solidFill>
                <a:effectLst/>
                <a:latin typeface="+mn-lt"/>
                <a:ea typeface="+mn-ea"/>
                <a:cs typeface="+mn-cs"/>
              </a:rPr>
              <a:t>Your Work Coach will advise you of vacancies, work experience or courses you can apply for. </a:t>
            </a:r>
          </a:p>
          <a:p>
            <a:pPr marL="0" indent="0">
              <a:buFont typeface="Arial" pitchFamily="34" charset="0"/>
              <a:buNone/>
            </a:pPr>
            <a:endParaRPr lang="en-GB" sz="1200" kern="1200" dirty="0">
              <a:solidFill>
                <a:schemeClr val="tx1"/>
              </a:solidFill>
              <a:effectLst/>
              <a:latin typeface="+mn-lt"/>
              <a:ea typeface="+mn-ea"/>
              <a:cs typeface="+mn-cs"/>
            </a:endParaRPr>
          </a:p>
          <a:p>
            <a:pPr marL="171450" indent="-171450">
              <a:buFont typeface="Arial" pitchFamily="34" charset="0"/>
              <a:buChar char="•"/>
            </a:pPr>
            <a:r>
              <a:rPr lang="en-GB" sz="1200" kern="1200" dirty="0">
                <a:solidFill>
                  <a:schemeClr val="tx1"/>
                </a:solidFill>
                <a:effectLst/>
                <a:latin typeface="+mn-lt"/>
                <a:ea typeface="+mn-ea"/>
                <a:cs typeface="+mn-cs"/>
              </a:rPr>
              <a:t>If you have any disabilities you can also see </a:t>
            </a:r>
            <a:r>
              <a:rPr lang="en-GB" sz="1200" kern="1200" dirty="0" smtClean="0">
                <a:solidFill>
                  <a:schemeClr val="tx1"/>
                </a:solidFill>
                <a:effectLst/>
                <a:latin typeface="+mn-lt"/>
                <a:ea typeface="+mn-ea"/>
                <a:cs typeface="+mn-cs"/>
              </a:rPr>
              <a:t>the </a:t>
            </a:r>
            <a:r>
              <a:rPr lang="en-GB" sz="1200" kern="1200" dirty="0">
                <a:solidFill>
                  <a:schemeClr val="tx1"/>
                </a:solidFill>
                <a:effectLst/>
                <a:latin typeface="+mn-lt"/>
                <a:ea typeface="+mn-ea"/>
                <a:cs typeface="+mn-cs"/>
              </a:rPr>
              <a:t>Disability Employment Advisor who can give you more support in your journey into work.</a:t>
            </a:r>
          </a:p>
        </p:txBody>
      </p:sp>
      <p:sp>
        <p:nvSpPr>
          <p:cNvPr id="4" name="Slide Number Placeholder 3"/>
          <p:cNvSpPr>
            <a:spLocks noGrp="1"/>
          </p:cNvSpPr>
          <p:nvPr>
            <p:ph type="sldNum" sz="quarter" idx="10"/>
          </p:nvPr>
        </p:nvSpPr>
        <p:spPr/>
        <p:txBody>
          <a:bodyPr/>
          <a:lstStyle/>
          <a:p>
            <a:fld id="{F909A954-4AAE-483E-BB45-765CAAEF444C}" type="slidenum">
              <a:rPr lang="en-GB" smtClean="0"/>
              <a:t>7</a:t>
            </a:fld>
            <a:endParaRPr lang="en-GB"/>
          </a:p>
        </p:txBody>
      </p:sp>
    </p:spTree>
    <p:extLst>
      <p:ext uri="{BB962C8B-B14F-4D97-AF65-F5344CB8AC3E}">
        <p14:creationId xmlns:p14="http://schemas.microsoft.com/office/powerpoint/2010/main" val="33477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You can find a link to the PTA (Personal Tax Account) at </a:t>
            </a:r>
            <a:r>
              <a:rPr lang="en-GB" sz="1200" u="sng" kern="1200" dirty="0" smtClean="0">
                <a:solidFill>
                  <a:schemeClr val="tx1"/>
                </a:solidFill>
                <a:effectLst/>
                <a:latin typeface="+mn-lt"/>
                <a:ea typeface="+mn-ea"/>
                <a:cs typeface="+mn-cs"/>
                <a:hlinkClick r:id="rId3"/>
              </a:rPr>
              <a:t>www.gov.uk</a:t>
            </a:r>
            <a:r>
              <a:rPr lang="en-GB" sz="1200" kern="1200" dirty="0" smtClean="0">
                <a:solidFill>
                  <a:schemeClr val="tx1"/>
                </a:solidFill>
                <a:effectLst/>
                <a:latin typeface="+mn-lt"/>
                <a:ea typeface="+mn-ea"/>
                <a:cs typeface="+mn-cs"/>
              </a:rPr>
              <a:t> under popular links.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Income tax rates tend to change yearly. 17/18 Personal Allowance is £11,500.</a:t>
            </a:r>
          </a:p>
          <a:p>
            <a:r>
              <a:rPr lang="en-GB" sz="1200" kern="1200" dirty="0" smtClean="0">
                <a:solidFill>
                  <a:schemeClr val="tx1"/>
                </a:solidFill>
                <a:effectLst/>
                <a:latin typeface="+mn-lt"/>
                <a:ea typeface="+mn-ea"/>
                <a:cs typeface="+mn-cs"/>
              </a:rPr>
              <a:t>·         Personal Allowance is the amount of tax free money you can earn in a year.</a:t>
            </a:r>
          </a:p>
          <a:p>
            <a:r>
              <a:rPr lang="en-GB" sz="1200" kern="1200" dirty="0" smtClean="0">
                <a:solidFill>
                  <a:schemeClr val="tx1"/>
                </a:solidFill>
                <a:effectLst/>
                <a:latin typeface="+mn-lt"/>
                <a:ea typeface="+mn-ea"/>
                <a:cs typeface="+mn-cs"/>
              </a:rPr>
              <a:t>·         Tax Rates on what you earn are the following: </a:t>
            </a:r>
          </a:p>
          <a:p>
            <a:r>
              <a:rPr lang="en-GB" sz="1200" kern="1200" dirty="0" smtClean="0">
                <a:solidFill>
                  <a:schemeClr val="tx1"/>
                </a:solidFill>
                <a:effectLst/>
                <a:latin typeface="+mn-lt"/>
                <a:ea typeface="+mn-ea"/>
                <a:cs typeface="+mn-cs"/>
              </a:rPr>
              <a:t>·         20% if you earn up to £33,500 </a:t>
            </a:r>
          </a:p>
          <a:p>
            <a:r>
              <a:rPr lang="en-GB" sz="1200" kern="1200" dirty="0" smtClean="0">
                <a:solidFill>
                  <a:schemeClr val="tx1"/>
                </a:solidFill>
                <a:effectLst/>
                <a:latin typeface="+mn-lt"/>
                <a:ea typeface="+mn-ea"/>
                <a:cs typeface="+mn-cs"/>
              </a:rPr>
              <a:t>·         40% if you earn between £33,501 – £150,000 </a:t>
            </a:r>
          </a:p>
          <a:p>
            <a:r>
              <a:rPr lang="en-GB" sz="1200" kern="1200" dirty="0" smtClean="0">
                <a:solidFill>
                  <a:schemeClr val="tx1"/>
                </a:solidFill>
                <a:effectLst/>
                <a:latin typeface="+mn-lt"/>
                <a:ea typeface="+mn-ea"/>
                <a:cs typeface="+mn-cs"/>
              </a:rPr>
              <a:t>·         45% if you earn over £150,001.</a:t>
            </a:r>
          </a:p>
          <a:p>
            <a:pPr lvl="0"/>
            <a:endParaRPr lang="en-GB"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National Insurance contributions are 12% over the £157 per week £680 per month £8,164 (you pay 12% National Insurance if you are paid either 157 per week, 682 per month or 8164 per year E.G you are paid £800 you subtract £680 to get £120 and multiply by 0.12 you get 14.40. This means you will pay £14.40 in NI) or you can go to </a:t>
            </a:r>
            <a:r>
              <a:rPr lang="en-GB" sz="1200" u="sng" kern="1200" dirty="0" smtClean="0">
                <a:solidFill>
                  <a:schemeClr val="tx1"/>
                </a:solidFill>
                <a:effectLst/>
                <a:latin typeface="+mn-lt"/>
                <a:ea typeface="+mn-ea"/>
                <a:cs typeface="+mn-cs"/>
                <a:hlinkClick r:id="rId4"/>
              </a:rPr>
              <a:t>http://nicecalculator.hmrc.gov.uk/Errors/SessionEnded.aspx</a:t>
            </a:r>
            <a:r>
              <a:rPr lang="en-GB" sz="1200" kern="1200" dirty="0" smtClean="0">
                <a:solidFill>
                  <a:schemeClr val="tx1"/>
                </a:solidFill>
                <a:effectLst/>
                <a:latin typeface="+mn-lt"/>
                <a:ea typeface="+mn-ea"/>
                <a:cs typeface="+mn-cs"/>
              </a:rPr>
              <a:t> this will work out your NI.</a:t>
            </a:r>
          </a:p>
          <a:p>
            <a:pPr lvl="0"/>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All figures applicable to tax year 17/18.</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*These figures will need to be updated each year.*</a:t>
            </a:r>
          </a:p>
          <a:p>
            <a:pPr marL="0" indent="0">
              <a:buFont typeface="Arial" pitchFamily="34" charset="0"/>
              <a:buNone/>
            </a:pPr>
            <a:endParaRPr lang="en-GB" baseline="0" dirty="0"/>
          </a:p>
        </p:txBody>
      </p:sp>
      <p:sp>
        <p:nvSpPr>
          <p:cNvPr id="4" name="Slide Number Placeholder 3"/>
          <p:cNvSpPr>
            <a:spLocks noGrp="1"/>
          </p:cNvSpPr>
          <p:nvPr>
            <p:ph type="sldNum" sz="quarter" idx="10"/>
          </p:nvPr>
        </p:nvSpPr>
        <p:spPr/>
        <p:txBody>
          <a:bodyPr/>
          <a:lstStyle/>
          <a:p>
            <a:fld id="{F909A954-4AAE-483E-BB45-765CAAEF444C}" type="slidenum">
              <a:rPr lang="en-GB" smtClean="0"/>
              <a:t>8</a:t>
            </a:fld>
            <a:endParaRPr lang="en-GB"/>
          </a:p>
        </p:txBody>
      </p:sp>
    </p:spTree>
    <p:extLst>
      <p:ext uri="{BB962C8B-B14F-4D97-AF65-F5344CB8AC3E}">
        <p14:creationId xmlns:p14="http://schemas.microsoft.com/office/powerpoint/2010/main" val="15891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successfully applying and passing the interview stage, pre employment checks would start.</a:t>
            </a:r>
            <a:r>
              <a:rPr lang="en-GB" baseline="0" dirty="0" smtClean="0"/>
              <a:t> These include checking references, seeing if you have worked at a previous civil service department (e.g. dismissed from a previous department, left before or while under investigation or recently made redundant), any fraud convictions, checks with the disclosure and barring service if working with children.</a:t>
            </a:r>
            <a:endParaRPr lang="en-GB" dirty="0" smtClean="0"/>
          </a:p>
          <a:p>
            <a:endParaRPr lang="en-GB" dirty="0" smtClean="0"/>
          </a:p>
          <a:p>
            <a:r>
              <a:rPr lang="en-GB" dirty="0" smtClean="0"/>
              <a:t>DWP </a:t>
            </a:r>
            <a:r>
              <a:rPr lang="en-GB" dirty="0"/>
              <a:t>Digital</a:t>
            </a:r>
            <a:r>
              <a:rPr lang="en-GB" baseline="0" dirty="0"/>
              <a:t> conduct user research from our customers to design, develop and test digital applications to meet the Government’s objective of the Civil Service Digital by default </a:t>
            </a:r>
            <a:r>
              <a:rPr lang="en-GB" baseline="0" dirty="0" smtClean="0"/>
              <a:t>strategy (could this be explained a bit more?).  </a:t>
            </a:r>
            <a:r>
              <a:rPr lang="en-GB" baseline="0" dirty="0"/>
              <a:t>They use system analysis to monitor and develop services. Other departments within the Civil Service also have their own digital teams. </a:t>
            </a:r>
          </a:p>
          <a:p>
            <a:endParaRPr lang="en-GB" baseline="0" dirty="0"/>
          </a:p>
          <a:p>
            <a:r>
              <a:rPr lang="en-GB" baseline="0" dirty="0"/>
              <a:t>There are a variety of different digital roles which are not software development.</a:t>
            </a:r>
            <a:endParaRPr lang="en-GB" dirty="0"/>
          </a:p>
        </p:txBody>
      </p:sp>
      <p:sp>
        <p:nvSpPr>
          <p:cNvPr id="4" name="Slide Number Placeholder 3"/>
          <p:cNvSpPr>
            <a:spLocks noGrp="1"/>
          </p:cNvSpPr>
          <p:nvPr>
            <p:ph type="sldNum" sz="quarter" idx="10"/>
          </p:nvPr>
        </p:nvSpPr>
        <p:spPr/>
        <p:txBody>
          <a:bodyPr/>
          <a:lstStyle/>
          <a:p>
            <a:fld id="{F909A954-4AAE-483E-BB45-765CAAEF444C}" type="slidenum">
              <a:rPr lang="en-GB" smtClean="0"/>
              <a:t>9</a:t>
            </a:fld>
            <a:endParaRPr lang="en-GB"/>
          </a:p>
        </p:txBody>
      </p:sp>
    </p:spTree>
    <p:extLst>
      <p:ext uri="{BB962C8B-B14F-4D97-AF65-F5344CB8AC3E}">
        <p14:creationId xmlns:p14="http://schemas.microsoft.com/office/powerpoint/2010/main" val="84555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the solicitors do the checks they will need official copies of the documents</a:t>
            </a:r>
            <a:r>
              <a:rPr lang="en-GB" baseline="0" dirty="0"/>
              <a:t> to see what restrictions are on the land and to find the extent of the land. Official Copies are an updated version of the deed. Deeds are what were kept years ago to show you owned the property and gave a brief outline of your boundaries. When Solicitors receive the official copies, they will also see if there is a mortgage still on the register, and from there they will have to get in contact with the bank to try and get this removed before “Cyril” comes on to the register. </a:t>
            </a:r>
          </a:p>
          <a:p>
            <a:r>
              <a:rPr lang="en-GB" baseline="0" dirty="0"/>
              <a:t>Within the Land Registry there are jobs for people to process these simple types of applications to get them sent out to the solicitors ready for the next step. </a:t>
            </a:r>
          </a:p>
          <a:p>
            <a:r>
              <a:rPr lang="en-GB" baseline="0" dirty="0"/>
              <a:t>Ordinary Citizens can get Official Copies from our website too if they weren’t going through a solicitor and you can get copies of any house within England and Wales.</a:t>
            </a:r>
          </a:p>
          <a:p>
            <a:endParaRPr lang="en-GB" baseline="0" dirty="0"/>
          </a:p>
          <a:p>
            <a:r>
              <a:rPr lang="en-GB" baseline="0" dirty="0"/>
              <a:t>Solicitors lodge the application to the Land Registry to transfer the land from the current owner to “Cyril”. When this goes in, Caseworkers form the Land Registry can begin processing the Transfer, adding on any mortgages going onto the register Updating it so it is in the new owner, “Cyril’s” name. </a:t>
            </a:r>
          </a:p>
          <a:p>
            <a:endParaRPr lang="en-GB" dirty="0"/>
          </a:p>
        </p:txBody>
      </p:sp>
      <p:sp>
        <p:nvSpPr>
          <p:cNvPr id="4" name="Slide Number Placeholder 3"/>
          <p:cNvSpPr>
            <a:spLocks noGrp="1"/>
          </p:cNvSpPr>
          <p:nvPr>
            <p:ph type="sldNum" sz="quarter" idx="10"/>
          </p:nvPr>
        </p:nvSpPr>
        <p:spPr/>
        <p:txBody>
          <a:bodyPr/>
          <a:lstStyle/>
          <a:p>
            <a:fld id="{F909A954-4AAE-483E-BB45-765CAAEF444C}" type="slidenum">
              <a:rPr lang="en-GB" smtClean="0"/>
              <a:t>10</a:t>
            </a:fld>
            <a:endParaRPr lang="en-GB"/>
          </a:p>
        </p:txBody>
      </p:sp>
    </p:spTree>
    <p:extLst>
      <p:ext uri="{BB962C8B-B14F-4D97-AF65-F5344CB8AC3E}">
        <p14:creationId xmlns:p14="http://schemas.microsoft.com/office/powerpoint/2010/main" val="221558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dirty="0">
                <a:ln w="0"/>
                <a:solidFill>
                  <a:schemeClr val="accent1"/>
                </a:solidFill>
                <a:effectLst/>
                <a:latin typeface="+mn-lt"/>
                <a:cs typeface="Andalus" panose="02020603050405020304" pitchFamily="18" charset="-78"/>
              </a:rPr>
              <a:t>If Cyril separates from his partner</a:t>
            </a:r>
            <a:r>
              <a:rPr lang="en-US" sz="1200" b="0" baseline="0" dirty="0">
                <a:ln w="0"/>
                <a:solidFill>
                  <a:schemeClr val="accent1"/>
                </a:solidFill>
                <a:effectLst/>
                <a:latin typeface="+mn-lt"/>
                <a:cs typeface="Andalus" panose="02020603050405020304" pitchFamily="18" charset="-78"/>
              </a:rPr>
              <a:t> he will do the following actions</a:t>
            </a:r>
            <a:r>
              <a:rPr lang="en-US" sz="1200" b="0" baseline="0" dirty="0" smtClean="0">
                <a:ln w="0"/>
                <a:solidFill>
                  <a:schemeClr val="accent1"/>
                </a:solidFill>
                <a:effectLst/>
                <a:latin typeface="+mn-lt"/>
                <a:cs typeface="Andalus" panose="02020603050405020304" pitchFamily="18" charset="-78"/>
              </a:rPr>
              <a:t>:</a:t>
            </a:r>
          </a:p>
          <a:p>
            <a:pPr marL="0" indent="0">
              <a:buFont typeface="Arial" panose="020B0604020202020204" pitchFamily="34" charset="0"/>
              <a:buNone/>
            </a:pPr>
            <a:endParaRPr lang="en-US" sz="1200" b="0" dirty="0">
              <a:ln w="0"/>
              <a:solidFill>
                <a:schemeClr val="accent1"/>
              </a:solidFill>
              <a:effectLst/>
              <a:latin typeface="+mn-lt"/>
              <a:cs typeface="Andalus" panose="02020603050405020304" pitchFamily="18" charset="-78"/>
            </a:endParaRPr>
          </a:p>
          <a:p>
            <a:pPr marL="571500" indent="-571500">
              <a:buFont typeface="Arial" panose="020B0604020202020204" pitchFamily="34" charset="0"/>
              <a:buChar char="•"/>
            </a:pPr>
            <a:r>
              <a:rPr lang="en-US" sz="1200" b="0" dirty="0">
                <a:ln w="0"/>
                <a:solidFill>
                  <a:schemeClr val="accent1"/>
                </a:solidFill>
                <a:effectLst/>
                <a:latin typeface="+mn-lt"/>
                <a:cs typeface="Andalus" panose="02020603050405020304" pitchFamily="18" charset="-78"/>
              </a:rPr>
              <a:t>Logs on to gov.uk to learn how to apply for a divorce.</a:t>
            </a:r>
          </a:p>
          <a:p>
            <a:pPr marL="571500" indent="-571500">
              <a:buFont typeface="Arial" panose="020B0604020202020204" pitchFamily="34" charset="0"/>
              <a:buChar char="•"/>
            </a:pPr>
            <a:r>
              <a:rPr lang="en-US" sz="1200" b="0" dirty="0">
                <a:ln w="0"/>
                <a:solidFill>
                  <a:schemeClr val="accent1"/>
                </a:solidFill>
                <a:effectLst/>
                <a:latin typeface="+mn-lt"/>
                <a:cs typeface="Andalus" panose="02020603050405020304" pitchFamily="18" charset="-78"/>
              </a:rPr>
              <a:t>He also logs on to </a:t>
            </a:r>
            <a:r>
              <a:rPr lang="en-US" sz="1200" b="0" dirty="0">
                <a:ln w="0"/>
                <a:effectLst/>
                <a:latin typeface="+mn-lt"/>
                <a:cs typeface="Andalus" panose="02020603050405020304" pitchFamily="18" charset="-78"/>
              </a:rPr>
              <a:t>cmoptions.org to </a:t>
            </a:r>
            <a:r>
              <a:rPr lang="en-US" sz="1200" b="0" dirty="0">
                <a:ln w="0"/>
                <a:solidFill>
                  <a:schemeClr val="accent1"/>
                </a:solidFill>
                <a:effectLst/>
                <a:latin typeface="+mn-lt"/>
                <a:cs typeface="Andalus" panose="02020603050405020304" pitchFamily="18" charset="-78"/>
              </a:rPr>
              <a:t>look at options for paying Child Maintenance</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ln w="0"/>
                <a:solidFill>
                  <a:schemeClr val="accent1"/>
                </a:solidFill>
                <a:effectLst/>
                <a:latin typeface="+mn-lt"/>
                <a:cs typeface="Andalus" panose="02020603050405020304" pitchFamily="18" charset="-78"/>
              </a:rPr>
              <a:t>These options are: Family based arrangement, </a:t>
            </a:r>
            <a:r>
              <a:rPr lang="en-US" b="0" dirty="0"/>
              <a:t>Statutory child maintenance arrangements, </a:t>
            </a:r>
            <a:r>
              <a:rPr lang="en-GB" b="0" dirty="0"/>
              <a:t>Consent orders (a type of court order in England and Wales) and Minute of agreement (in Scotland)</a:t>
            </a:r>
            <a:endParaRPr lang="en-US" sz="1200" b="0" dirty="0">
              <a:ln w="0"/>
              <a:solidFill>
                <a:schemeClr val="accent1"/>
              </a:solidFill>
              <a:effectLst/>
              <a:latin typeface="+mn-lt"/>
              <a:cs typeface="Andalus" panose="02020603050405020304" pitchFamily="18" charset="-78"/>
            </a:endParaRPr>
          </a:p>
          <a:p>
            <a:pPr marL="571500" indent="-571500">
              <a:buFont typeface="Arial" panose="020B0604020202020204" pitchFamily="34" charset="0"/>
              <a:buChar char="•"/>
            </a:pPr>
            <a:r>
              <a:rPr lang="en-US" sz="1200" b="0" dirty="0">
                <a:ln w="0"/>
                <a:solidFill>
                  <a:schemeClr val="accent1"/>
                </a:solidFill>
                <a:effectLst/>
                <a:latin typeface="+mn-lt"/>
                <a:cs typeface="Andalus" panose="02020603050405020304" pitchFamily="18" charset="-78"/>
              </a:rPr>
              <a:t>Cyril would pay Child Maintenance until his children leave school education or he becomes the main caregiver </a:t>
            </a:r>
          </a:p>
          <a:p>
            <a:pPr marL="0" indent="0">
              <a:buFont typeface="Arial" panose="020B0604020202020204" pitchFamily="34" charset="0"/>
              <a:buNone/>
            </a:pPr>
            <a:endParaRPr lang="en-US" sz="12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endParaRPr lang="en-GB" dirty="0"/>
          </a:p>
        </p:txBody>
      </p:sp>
      <p:sp>
        <p:nvSpPr>
          <p:cNvPr id="4" name="Slide Number Placeholder 3"/>
          <p:cNvSpPr>
            <a:spLocks noGrp="1"/>
          </p:cNvSpPr>
          <p:nvPr>
            <p:ph type="sldNum" sz="quarter" idx="10"/>
          </p:nvPr>
        </p:nvSpPr>
        <p:spPr/>
        <p:txBody>
          <a:bodyPr/>
          <a:lstStyle/>
          <a:p>
            <a:fld id="{F909A954-4AAE-483E-BB45-765CAAEF444C}" type="slidenum">
              <a:rPr lang="en-GB" smtClean="0"/>
              <a:t>11</a:t>
            </a:fld>
            <a:endParaRPr lang="en-GB"/>
          </a:p>
        </p:txBody>
      </p:sp>
    </p:spTree>
    <p:extLst>
      <p:ext uri="{BB962C8B-B14F-4D97-AF65-F5344CB8AC3E}">
        <p14:creationId xmlns:p14="http://schemas.microsoft.com/office/powerpoint/2010/main" val="1577040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Cyril</a:t>
            </a:r>
            <a:r>
              <a:rPr lang="en-GB" baseline="0" dirty="0"/>
              <a:t> will need to provide evidence his claim to British nationality by verifying his claim under the British Nationality Act 1981 (BNA 81).</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As Cyril was born before 1983, all he needs to do is obtain his Full Birth Certificate from the General Register Office as this will establish he is British by virtue of being born in the UK.</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As this will be his first passport he will also have to attend an identity interview.</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The process will be slightly different for anyone born after 1983 as different criteria will apply depending on the circumstances of each applicant.</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Adult passport applications cost £72.50 and Child Applications cost £46.00.</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If Cyril is applying for himself, his partner and his two children – the total cost will be £237 via the standard process.</a:t>
            </a:r>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r>
              <a:rPr lang="en-GB" baseline="0" dirty="0"/>
              <a:t>Cyril can expect his passport in around six weeks (including time to apply, attend interview).</a:t>
            </a:r>
          </a:p>
          <a:p>
            <a:pPr marL="0" indent="0">
              <a:buFont typeface="Arial" panose="020B0604020202020204" pitchFamily="34" charset="0"/>
              <a:buNone/>
            </a:pPr>
            <a:endParaRPr lang="en-GB" baseline="0" dirty="0"/>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F909A954-4AAE-483E-BB45-765CAAEF444C}" type="slidenum">
              <a:rPr lang="en-GB" smtClean="0"/>
              <a:t>12</a:t>
            </a:fld>
            <a:endParaRPr lang="en-GB"/>
          </a:p>
        </p:txBody>
      </p:sp>
    </p:spTree>
    <p:extLst>
      <p:ext uri="{BB962C8B-B14F-4D97-AF65-F5344CB8AC3E}">
        <p14:creationId xmlns:p14="http://schemas.microsoft.com/office/powerpoint/2010/main" val="6127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CF2EEF-6119-4277-98D6-528D7C4052AF}" type="datetime1">
              <a:rPr lang="en-GB" smtClean="0"/>
              <a:t>28/09/2017</a:t>
            </a:fld>
            <a:endParaRPr lang="en-GB"/>
          </a:p>
        </p:txBody>
      </p:sp>
      <p:sp>
        <p:nvSpPr>
          <p:cNvPr id="5" name="Footer Placeholder 4"/>
          <p:cNvSpPr>
            <a:spLocks noGrp="1"/>
          </p:cNvSpPr>
          <p:nvPr>
            <p:ph type="ftr" sz="quarter" idx="11"/>
          </p:nvPr>
        </p:nvSpPr>
        <p:spPr/>
        <p:txBody>
          <a:bodyPr/>
          <a:lstStyle/>
          <a:p>
            <a:r>
              <a:rPr lang="en-GB" smtClean="0"/>
              <a:t>Version 0.14</a:t>
            </a:r>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141880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FF856-31D0-49B3-A04D-27EA82F9FBD5}" type="datetime1">
              <a:rPr lang="en-GB" smtClean="0"/>
              <a:t>28/09/2017</a:t>
            </a:fld>
            <a:endParaRPr lang="en-GB"/>
          </a:p>
        </p:txBody>
      </p:sp>
      <p:sp>
        <p:nvSpPr>
          <p:cNvPr id="5" name="Footer Placeholder 4"/>
          <p:cNvSpPr>
            <a:spLocks noGrp="1"/>
          </p:cNvSpPr>
          <p:nvPr>
            <p:ph type="ftr" sz="quarter" idx="11"/>
          </p:nvPr>
        </p:nvSpPr>
        <p:spPr/>
        <p:txBody>
          <a:bodyPr/>
          <a:lstStyle/>
          <a:p>
            <a:r>
              <a:rPr lang="en-GB" smtClean="0"/>
              <a:t>Version 0.14</a:t>
            </a:r>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419573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2988F-1279-4DA6-8F50-3F9D237B4553}" type="datetime1">
              <a:rPr lang="en-GB" smtClean="0"/>
              <a:t>28/09/2017</a:t>
            </a:fld>
            <a:endParaRPr lang="en-GB"/>
          </a:p>
        </p:txBody>
      </p:sp>
      <p:sp>
        <p:nvSpPr>
          <p:cNvPr id="5" name="Footer Placeholder 4"/>
          <p:cNvSpPr>
            <a:spLocks noGrp="1"/>
          </p:cNvSpPr>
          <p:nvPr>
            <p:ph type="ftr" sz="quarter" idx="11"/>
          </p:nvPr>
        </p:nvSpPr>
        <p:spPr/>
        <p:txBody>
          <a:bodyPr/>
          <a:lstStyle/>
          <a:p>
            <a:r>
              <a:rPr lang="en-GB" smtClean="0"/>
              <a:t>Version 0.14</a:t>
            </a:r>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2BF520-DCB3-44E3-9FA0-ED4CA69FF72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567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2C65EDE-8C96-447C-BFFB-96AB45CFD1B3}" type="datetime1">
              <a:rPr lang="en-GB" smtClean="0"/>
              <a:t>28/09/2017</a:t>
            </a:fld>
            <a:endParaRPr lang="en-GB"/>
          </a:p>
        </p:txBody>
      </p:sp>
      <p:sp>
        <p:nvSpPr>
          <p:cNvPr id="6" name="Footer Placeholder 5"/>
          <p:cNvSpPr>
            <a:spLocks noGrp="1"/>
          </p:cNvSpPr>
          <p:nvPr>
            <p:ph type="ftr" sz="quarter" idx="11"/>
          </p:nvPr>
        </p:nvSpPr>
        <p:spPr/>
        <p:txBody>
          <a:bodyPr/>
          <a:lstStyle/>
          <a:p>
            <a:r>
              <a:rPr lang="en-GB" smtClean="0"/>
              <a:t>Version 0.14</a:t>
            </a:r>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202180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F3ED2E-E572-4760-ACB1-753DDF9027C7}" type="datetime1">
              <a:rPr lang="en-GB" smtClean="0"/>
              <a:t>28/09/2017</a:t>
            </a:fld>
            <a:endParaRPr lang="en-GB"/>
          </a:p>
        </p:txBody>
      </p:sp>
      <p:sp>
        <p:nvSpPr>
          <p:cNvPr id="6" name="Footer Placeholder 5"/>
          <p:cNvSpPr>
            <a:spLocks noGrp="1"/>
          </p:cNvSpPr>
          <p:nvPr>
            <p:ph type="ftr" sz="quarter" idx="11"/>
          </p:nvPr>
        </p:nvSpPr>
        <p:spPr/>
        <p:txBody>
          <a:bodyPr/>
          <a:lstStyle/>
          <a:p>
            <a:r>
              <a:rPr lang="en-GB" smtClean="0"/>
              <a:t>Version 0.14</a:t>
            </a:r>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2BF520-DCB3-44E3-9FA0-ED4CA69FF72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339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0A97183-3CDB-4C12-84DC-3FCF27FB1777}" type="datetime1">
              <a:rPr lang="en-GB" smtClean="0"/>
              <a:t>28/09/2017</a:t>
            </a:fld>
            <a:endParaRPr lang="en-GB"/>
          </a:p>
        </p:txBody>
      </p:sp>
      <p:sp>
        <p:nvSpPr>
          <p:cNvPr id="6" name="Footer Placeholder 5"/>
          <p:cNvSpPr>
            <a:spLocks noGrp="1"/>
          </p:cNvSpPr>
          <p:nvPr>
            <p:ph type="ftr" sz="quarter" idx="11"/>
          </p:nvPr>
        </p:nvSpPr>
        <p:spPr/>
        <p:txBody>
          <a:bodyPr/>
          <a:lstStyle/>
          <a:p>
            <a:r>
              <a:rPr lang="en-GB" smtClean="0"/>
              <a:t>Version 0.14</a:t>
            </a:r>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454913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CE2BD-D998-4E56-BB57-909AEE7FD024}" type="datetime1">
              <a:rPr lang="en-GB" smtClean="0"/>
              <a:t>28/09/2017</a:t>
            </a:fld>
            <a:endParaRPr lang="en-GB"/>
          </a:p>
        </p:txBody>
      </p:sp>
      <p:sp>
        <p:nvSpPr>
          <p:cNvPr id="5" name="Footer Placeholder 4"/>
          <p:cNvSpPr>
            <a:spLocks noGrp="1"/>
          </p:cNvSpPr>
          <p:nvPr>
            <p:ph type="ftr" sz="quarter" idx="11"/>
          </p:nvPr>
        </p:nvSpPr>
        <p:spPr/>
        <p:txBody>
          <a:bodyPr/>
          <a:lstStyle/>
          <a:p>
            <a:r>
              <a:rPr lang="en-GB" smtClean="0"/>
              <a:t>Version 0.14</a:t>
            </a:r>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2135904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AEE43-F7FF-4FA4-96CD-940E4714E79B}" type="datetime1">
              <a:rPr lang="en-GB" smtClean="0"/>
              <a:t>28/09/2017</a:t>
            </a:fld>
            <a:endParaRPr lang="en-GB"/>
          </a:p>
        </p:txBody>
      </p:sp>
      <p:sp>
        <p:nvSpPr>
          <p:cNvPr id="5" name="Footer Placeholder 4"/>
          <p:cNvSpPr>
            <a:spLocks noGrp="1"/>
          </p:cNvSpPr>
          <p:nvPr>
            <p:ph type="ftr" sz="quarter" idx="11"/>
          </p:nvPr>
        </p:nvSpPr>
        <p:spPr/>
        <p:txBody>
          <a:bodyPr/>
          <a:lstStyle/>
          <a:p>
            <a:r>
              <a:rPr lang="en-GB" smtClean="0"/>
              <a:t>Version 0.14</a:t>
            </a:r>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187376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97D44-3786-4190-9DFF-F37F95D0403C}" type="datetime1">
              <a:rPr lang="en-GB" smtClean="0"/>
              <a:t>28/09/2017</a:t>
            </a:fld>
            <a:endParaRPr lang="en-GB"/>
          </a:p>
        </p:txBody>
      </p:sp>
      <p:sp>
        <p:nvSpPr>
          <p:cNvPr id="5" name="Footer Placeholder 4"/>
          <p:cNvSpPr>
            <a:spLocks noGrp="1"/>
          </p:cNvSpPr>
          <p:nvPr>
            <p:ph type="ftr" sz="quarter" idx="11"/>
          </p:nvPr>
        </p:nvSpPr>
        <p:spPr/>
        <p:txBody>
          <a:bodyPr/>
          <a:lstStyle/>
          <a:p>
            <a:r>
              <a:rPr lang="en-GB" smtClean="0"/>
              <a:t>Version 0.14</a:t>
            </a:r>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21295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B9927-C9F8-4177-A18C-0F82480A017C}" type="datetime1">
              <a:rPr lang="en-GB" smtClean="0"/>
              <a:t>28/09/2017</a:t>
            </a:fld>
            <a:endParaRPr lang="en-GB"/>
          </a:p>
        </p:txBody>
      </p:sp>
      <p:sp>
        <p:nvSpPr>
          <p:cNvPr id="5" name="Footer Placeholder 4"/>
          <p:cNvSpPr>
            <a:spLocks noGrp="1"/>
          </p:cNvSpPr>
          <p:nvPr>
            <p:ph type="ftr" sz="quarter" idx="11"/>
          </p:nvPr>
        </p:nvSpPr>
        <p:spPr/>
        <p:txBody>
          <a:bodyPr/>
          <a:lstStyle/>
          <a:p>
            <a:r>
              <a:rPr lang="en-GB" smtClean="0"/>
              <a:t>Version 0.14</a:t>
            </a:r>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327692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ADA861-138B-41E5-96ED-5BEEE08B35D9}" type="datetime1">
              <a:rPr lang="en-GB" smtClean="0"/>
              <a:t>28/09/2017</a:t>
            </a:fld>
            <a:endParaRPr lang="en-GB"/>
          </a:p>
        </p:txBody>
      </p:sp>
      <p:sp>
        <p:nvSpPr>
          <p:cNvPr id="6" name="Footer Placeholder 5"/>
          <p:cNvSpPr>
            <a:spLocks noGrp="1"/>
          </p:cNvSpPr>
          <p:nvPr>
            <p:ph type="ftr" sz="quarter" idx="11"/>
          </p:nvPr>
        </p:nvSpPr>
        <p:spPr/>
        <p:txBody>
          <a:bodyPr/>
          <a:lstStyle/>
          <a:p>
            <a:r>
              <a:rPr lang="en-GB" smtClean="0"/>
              <a:t>Version 0.14</a:t>
            </a:r>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369081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80891E-27F5-42BE-8984-54EFA8005954}" type="datetime1">
              <a:rPr lang="en-GB" smtClean="0"/>
              <a:t>28/09/2017</a:t>
            </a:fld>
            <a:endParaRPr lang="en-GB"/>
          </a:p>
        </p:txBody>
      </p:sp>
      <p:sp>
        <p:nvSpPr>
          <p:cNvPr id="8" name="Footer Placeholder 7"/>
          <p:cNvSpPr>
            <a:spLocks noGrp="1"/>
          </p:cNvSpPr>
          <p:nvPr>
            <p:ph type="ftr" sz="quarter" idx="11"/>
          </p:nvPr>
        </p:nvSpPr>
        <p:spPr/>
        <p:txBody>
          <a:bodyPr/>
          <a:lstStyle/>
          <a:p>
            <a:r>
              <a:rPr lang="en-GB" smtClean="0"/>
              <a:t>Version 0.14</a:t>
            </a:r>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246886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4E3772-4B59-4DB8-B6A5-26C68B9C9009}" type="datetime1">
              <a:rPr lang="en-GB" smtClean="0"/>
              <a:t>28/09/2017</a:t>
            </a:fld>
            <a:endParaRPr lang="en-GB"/>
          </a:p>
        </p:txBody>
      </p:sp>
      <p:sp>
        <p:nvSpPr>
          <p:cNvPr id="4" name="Footer Placeholder 3"/>
          <p:cNvSpPr>
            <a:spLocks noGrp="1"/>
          </p:cNvSpPr>
          <p:nvPr>
            <p:ph type="ftr" sz="quarter" idx="11"/>
          </p:nvPr>
        </p:nvSpPr>
        <p:spPr/>
        <p:txBody>
          <a:bodyPr/>
          <a:lstStyle/>
          <a:p>
            <a:r>
              <a:rPr lang="en-GB" smtClean="0"/>
              <a:t>Version 0.14</a:t>
            </a:r>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5522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FCC8B-5A87-4991-B6A1-8306F98EF7E8}" type="datetime1">
              <a:rPr lang="en-GB" smtClean="0"/>
              <a:t>28/09/2017</a:t>
            </a:fld>
            <a:endParaRPr lang="en-GB"/>
          </a:p>
        </p:txBody>
      </p:sp>
      <p:sp>
        <p:nvSpPr>
          <p:cNvPr id="3" name="Footer Placeholder 2"/>
          <p:cNvSpPr>
            <a:spLocks noGrp="1"/>
          </p:cNvSpPr>
          <p:nvPr>
            <p:ph type="ftr" sz="quarter" idx="11"/>
          </p:nvPr>
        </p:nvSpPr>
        <p:spPr/>
        <p:txBody>
          <a:bodyPr/>
          <a:lstStyle/>
          <a:p>
            <a:r>
              <a:rPr lang="en-GB" smtClean="0"/>
              <a:t>Version 0.14</a:t>
            </a:r>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183572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111691-E2D6-41F0-B8B6-4A31AB1D3B0B}" type="datetime1">
              <a:rPr lang="en-GB" smtClean="0"/>
              <a:t>28/09/2017</a:t>
            </a:fld>
            <a:endParaRPr lang="en-GB"/>
          </a:p>
        </p:txBody>
      </p:sp>
      <p:sp>
        <p:nvSpPr>
          <p:cNvPr id="6" name="Footer Placeholder 5"/>
          <p:cNvSpPr>
            <a:spLocks noGrp="1"/>
          </p:cNvSpPr>
          <p:nvPr>
            <p:ph type="ftr" sz="quarter" idx="11"/>
          </p:nvPr>
        </p:nvSpPr>
        <p:spPr/>
        <p:txBody>
          <a:bodyPr/>
          <a:lstStyle/>
          <a:p>
            <a:r>
              <a:rPr lang="en-GB" smtClean="0"/>
              <a:t>Version 0.14</a:t>
            </a:r>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3725431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879B9-802D-4A93-92B1-DEBC74AA9602}" type="datetime1">
              <a:rPr lang="en-GB" smtClean="0"/>
              <a:t>28/09/2017</a:t>
            </a:fld>
            <a:endParaRPr lang="en-GB"/>
          </a:p>
        </p:txBody>
      </p:sp>
      <p:sp>
        <p:nvSpPr>
          <p:cNvPr id="6" name="Footer Placeholder 5"/>
          <p:cNvSpPr>
            <a:spLocks noGrp="1"/>
          </p:cNvSpPr>
          <p:nvPr>
            <p:ph type="ftr" sz="quarter" idx="11"/>
          </p:nvPr>
        </p:nvSpPr>
        <p:spPr/>
        <p:txBody>
          <a:bodyPr/>
          <a:lstStyle/>
          <a:p>
            <a:r>
              <a:rPr lang="en-GB" smtClean="0"/>
              <a:t>Version 0.14</a:t>
            </a:r>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42BF520-DCB3-44E3-9FA0-ED4CA69FF72E}" type="slidenum">
              <a:rPr lang="en-GB" smtClean="0"/>
              <a:t>‹#›</a:t>
            </a:fld>
            <a:endParaRPr lang="en-GB"/>
          </a:p>
        </p:txBody>
      </p:sp>
    </p:spTree>
    <p:extLst>
      <p:ext uri="{BB962C8B-B14F-4D97-AF65-F5344CB8AC3E}">
        <p14:creationId xmlns:p14="http://schemas.microsoft.com/office/powerpoint/2010/main" val="305888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E199CA-432A-45DF-BFBB-2B14DABAA863}" type="datetime1">
              <a:rPr lang="en-GB" smtClean="0"/>
              <a:t>28/09/2017</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Version 0.14</a:t>
            </a:r>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42BF520-DCB3-44E3-9FA0-ED4CA69FF72E}" type="slidenum">
              <a:rPr lang="en-GB" smtClean="0"/>
              <a:t>‹#›</a:t>
            </a:fld>
            <a:endParaRPr lang="en-GB"/>
          </a:p>
        </p:txBody>
      </p:sp>
    </p:spTree>
    <p:extLst>
      <p:ext uri="{BB962C8B-B14F-4D97-AF65-F5344CB8AC3E}">
        <p14:creationId xmlns:p14="http://schemas.microsoft.com/office/powerpoint/2010/main" val="631433142"/>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Lst>
  <p:hf sldNum="0"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26044" y="3169946"/>
            <a:ext cx="6634185" cy="1200329"/>
          </a:xfrm>
          <a:prstGeom prst="rect">
            <a:avLst/>
          </a:prstGeom>
        </p:spPr>
        <p:txBody>
          <a:bodyPr wrap="square">
            <a:spAutoFit/>
          </a:bodyPr>
          <a:lstStyle/>
          <a:p>
            <a:pPr algn="ctr"/>
            <a:r>
              <a:rPr lang="en-US" sz="72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is the</a:t>
            </a:r>
          </a:p>
        </p:txBody>
      </p:sp>
      <p:pic>
        <p:nvPicPr>
          <p:cNvPr id="4" name="Picture 3"/>
          <p:cNvPicPr>
            <a:picLocks noChangeAspect="1"/>
          </p:cNvPicPr>
          <p:nvPr/>
        </p:nvPicPr>
        <p:blipFill>
          <a:blip r:embed="rId2"/>
          <a:stretch>
            <a:fillRect/>
          </a:stretch>
        </p:blipFill>
        <p:spPr>
          <a:xfrm>
            <a:off x="278244" y="141599"/>
            <a:ext cx="1044371" cy="512394"/>
          </a:xfrm>
          <a:prstGeom prst="rect">
            <a:avLst/>
          </a:prstGeom>
          <a:solidFill>
            <a:schemeClr val="bg1">
              <a:lumMod val="75000"/>
            </a:schemeClr>
          </a:solidFill>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9424" y="2093672"/>
            <a:ext cx="4380385" cy="2152548"/>
          </a:xfrm>
          <a:prstGeom prst="rect">
            <a:avLst/>
          </a:prstGeom>
          <a:ln w="0">
            <a:solidFill>
              <a:srgbClr val="000000"/>
            </a:solidFill>
          </a:ln>
        </p:spPr>
      </p:pic>
      <p:sp>
        <p:nvSpPr>
          <p:cNvPr id="2" name="Footer Placeholder 1">
            <a:extLst>
              <a:ext uri="{FF2B5EF4-FFF2-40B4-BE49-F238E27FC236}">
                <a16:creationId xmlns="" xmlns:a16="http://schemas.microsoft.com/office/drawing/2014/main" id="{B1591A91-4DAF-45B4-A488-712721E57A84}"/>
              </a:ext>
            </a:extLst>
          </p:cNvPr>
          <p:cNvSpPr>
            <a:spLocks noGrp="1"/>
          </p:cNvSpPr>
          <p:nvPr>
            <p:ph type="ftr" sz="quarter" idx="11"/>
          </p:nvPr>
        </p:nvSpPr>
        <p:spPr>
          <a:xfrm>
            <a:off x="1449181"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114425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657654" y="361196"/>
            <a:ext cx="5534346" cy="5693866"/>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If he needed to, Cyril would apply for a mortgage.</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picks his house and instructs a solicitor.</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Solicitors do checks on the house through Land Registry and lodge an application to transfer.</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Once the house is transferred over, Cyril is then the Registered Owner.</a:t>
            </a:r>
          </a:p>
        </p:txBody>
      </p:sp>
      <p:pic>
        <p:nvPicPr>
          <p:cNvPr id="10" name="Picture 9"/>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grpSp>
        <p:nvGrpSpPr>
          <p:cNvPr id="5" name="Group 4"/>
          <p:cNvGrpSpPr/>
          <p:nvPr/>
        </p:nvGrpSpPr>
        <p:grpSpPr>
          <a:xfrm>
            <a:off x="2510645" y="361163"/>
            <a:ext cx="4147009" cy="4751360"/>
            <a:chOff x="2510645" y="1531884"/>
            <a:chExt cx="4147009" cy="4751360"/>
          </a:xfrm>
        </p:grpSpPr>
        <p:sp>
          <p:nvSpPr>
            <p:cNvPr id="12" name="Rectangle 11"/>
            <p:cNvSpPr/>
            <p:nvPr/>
          </p:nvSpPr>
          <p:spPr>
            <a:xfrm>
              <a:off x="2591182" y="1531884"/>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864544" y="1531884"/>
              <a:ext cx="3568806" cy="1323439"/>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Buys a House</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3073" name="Picture 1" descr="C:\Users\osbornk\AppData\Local\Microsoft\Windows\Temporary Internet Files\Content.IE5\IMYOE68F\maison-arbr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0240" y="3432167"/>
              <a:ext cx="4017414" cy="28510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 xmlns:a16="http://schemas.microsoft.com/office/drawing/2014/main" id="{54C4E9CB-F7FC-427F-A9EE-32E97CBE30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0645" y="4902761"/>
              <a:ext cx="805543" cy="1152301"/>
            </a:xfrm>
            <a:prstGeom prst="rect">
              <a:avLst/>
            </a:prstGeom>
          </p:spPr>
        </p:pic>
      </p:grpSp>
      <p:sp>
        <p:nvSpPr>
          <p:cNvPr id="2" name="Footer Placeholder 1">
            <a:extLst>
              <a:ext uri="{FF2B5EF4-FFF2-40B4-BE49-F238E27FC236}">
                <a16:creationId xmlns="" xmlns:a16="http://schemas.microsoft.com/office/drawing/2014/main" id="{D634819C-F81C-465D-A8B9-1CB41095698D}"/>
              </a:ext>
            </a:extLst>
          </p:cNvPr>
          <p:cNvSpPr>
            <a:spLocks noGrp="1"/>
          </p:cNvSpPr>
          <p:nvPr>
            <p:ph type="ftr" sz="quarter" idx="11"/>
          </p:nvPr>
        </p:nvSpPr>
        <p:spPr>
          <a:xfrm>
            <a:off x="1461056"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125774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19920" y="384784"/>
            <a:ext cx="5872079" cy="4955203"/>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457200" indent="-4572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speaks to a Contact Centre Agent to make claims for Child Benefit and Child Tax Credits/Universal Credit to help him pay for childcare.</a:t>
            </a:r>
          </a:p>
          <a:p>
            <a:pPr marL="457200" indent="-4572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If Cyril lost his job or became a single parent he may be entitled to further support.</a:t>
            </a:r>
            <a:r>
              <a:rPr lang="en-US" sz="32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				</a:t>
            </a:r>
          </a:p>
        </p:txBody>
      </p:sp>
      <p:pic>
        <p:nvPicPr>
          <p:cNvPr id="7" name="Picture 6"/>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grpSp>
        <p:nvGrpSpPr>
          <p:cNvPr id="5" name="Group 4"/>
          <p:cNvGrpSpPr/>
          <p:nvPr/>
        </p:nvGrpSpPr>
        <p:grpSpPr>
          <a:xfrm>
            <a:off x="2253449" y="410542"/>
            <a:ext cx="4066472" cy="4751360"/>
            <a:chOff x="2191216" y="1737638"/>
            <a:chExt cx="4066472" cy="4751360"/>
          </a:xfrm>
        </p:grpSpPr>
        <p:sp>
          <p:nvSpPr>
            <p:cNvPr id="12" name="Rectangle 11"/>
            <p:cNvSpPr/>
            <p:nvPr/>
          </p:nvSpPr>
          <p:spPr>
            <a:xfrm>
              <a:off x="2191216" y="1737638"/>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855879" y="1743548"/>
              <a:ext cx="2727159" cy="1323439"/>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has a Family!</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grpSp>
          <p:nvGrpSpPr>
            <p:cNvPr id="3" name="Group 2"/>
            <p:cNvGrpSpPr/>
            <p:nvPr/>
          </p:nvGrpSpPr>
          <p:grpSpPr>
            <a:xfrm>
              <a:off x="3111233" y="4072307"/>
              <a:ext cx="2198759" cy="2416691"/>
              <a:chOff x="3178459" y="3084797"/>
              <a:chExt cx="2198759" cy="2416691"/>
            </a:xfrm>
          </p:grpSpPr>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459" y="3084797"/>
                <a:ext cx="779392" cy="240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196" y="4389623"/>
                <a:ext cx="934978" cy="111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4174" y="3698542"/>
                <a:ext cx="623044" cy="170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2" name="Footer Placeholder 1">
            <a:extLst>
              <a:ext uri="{FF2B5EF4-FFF2-40B4-BE49-F238E27FC236}">
                <a16:creationId xmlns="" xmlns:a16="http://schemas.microsoft.com/office/drawing/2014/main" id="{402D3C99-6473-4AF6-A171-B8225628D6A6}"/>
              </a:ext>
            </a:extLst>
          </p:cNvPr>
          <p:cNvSpPr>
            <a:spLocks noGrp="1"/>
          </p:cNvSpPr>
          <p:nvPr>
            <p:ph type="ftr" sz="quarter" idx="11"/>
          </p:nvPr>
        </p:nvSpPr>
        <p:spPr>
          <a:xfrm>
            <a:off x="1454534" y="6492875"/>
            <a:ext cx="7619999" cy="365125"/>
          </a:xfrm>
        </p:spPr>
        <p:txBody>
          <a:bodyPr/>
          <a:lstStyle/>
          <a:p>
            <a:r>
              <a:rPr lang="en-GB" dirty="0" smtClean="0"/>
              <a:t>Version 0.15</a:t>
            </a:r>
            <a:endParaRPr lang="en-GB" dirty="0"/>
          </a:p>
        </p:txBody>
      </p:sp>
      <p:pic>
        <p:nvPicPr>
          <p:cNvPr id="1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08655" y="2840982"/>
            <a:ext cx="80537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14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08820" y="338618"/>
            <a:ext cx="5783179" cy="4832092"/>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logs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on to gov.uk to learn how to apply for a passport for </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himself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and his family.</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completes the online forms, pays the relevant fees and posts the required documents to support the applications.</a:t>
            </a:r>
          </a:p>
          <a:p>
            <a:pPr marL="571500" indent="-5715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They receive their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passports and </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go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on holiday.</a:t>
            </a:r>
          </a:p>
        </p:txBody>
      </p:sp>
      <p:pic>
        <p:nvPicPr>
          <p:cNvPr id="16" name="Picture 15"/>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sp>
        <p:nvSpPr>
          <p:cNvPr id="14" name="Rectangle 13"/>
          <p:cNvSpPr/>
          <p:nvPr/>
        </p:nvSpPr>
        <p:spPr>
          <a:xfrm>
            <a:off x="2342349" y="338618"/>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555309" y="353666"/>
            <a:ext cx="3798932" cy="1938992"/>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goes </a:t>
            </a:r>
            <a:r>
              <a:rPr lang="en-US" sz="40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abroad </a:t>
            </a: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on Holiday!</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13" name="Picture 4" descr="C:\Users\osbornk\AppData\Local\Microsoft\Windows\Temporary Internet Files\Content.IE5\312BE4C2\good_sun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4991" y="1647462"/>
            <a:ext cx="1049250" cy="105974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23863" y="2707205"/>
            <a:ext cx="707232" cy="2282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a:extLst>
              <a:ext uri="{FF2B5EF4-FFF2-40B4-BE49-F238E27FC236}">
                <a16:creationId xmlns="" xmlns:a16="http://schemas.microsoft.com/office/drawing/2014/main" id="{FA563C95-D4B4-4EEB-89A3-725BE39073A0}"/>
              </a:ext>
            </a:extLst>
          </p:cNvPr>
          <p:cNvSpPr>
            <a:spLocks noGrp="1"/>
          </p:cNvSpPr>
          <p:nvPr>
            <p:ph type="ftr" sz="quarter" idx="11"/>
          </p:nvPr>
        </p:nvSpPr>
        <p:spPr>
          <a:xfrm>
            <a:off x="1468351" y="6492875"/>
            <a:ext cx="7619999" cy="365125"/>
          </a:xfrm>
        </p:spPr>
        <p:txBody>
          <a:bodyPr/>
          <a:lstStyle/>
          <a:p>
            <a:r>
              <a:rPr lang="en-GB" dirty="0" smtClean="0"/>
              <a:t>Version 0.15</a:t>
            </a:r>
            <a:endParaRPr lang="en-GB"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415" y="2707205"/>
            <a:ext cx="687052"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2041" y="3840162"/>
            <a:ext cx="652950" cy="112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185" y="2846230"/>
            <a:ext cx="615694" cy="2119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846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08820" y="338618"/>
            <a:ext cx="5783180" cy="5262979"/>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t>
            </a:r>
          </a:p>
          <a:p>
            <a:endPar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457200" indent="-4572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 Cyril is found to be driving a       stolen car (albeit unawares!)</a:t>
            </a:r>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Police submit file to Crown Prosecution Service (CPS).</a:t>
            </a:r>
          </a:p>
          <a:p>
            <a:pPr marL="571500" indent="-5715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 CPS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review the file in accordance with the Code for Crown Prosecutors and decide whether to prosecute Cyril</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t>
            </a:r>
          </a:p>
          <a:p>
            <a:pPr marL="571500" indent="-5715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 CPS decide not to prosecute Cyril.</a:t>
            </a:r>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7" name="Picture 6"/>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grpSp>
        <p:nvGrpSpPr>
          <p:cNvPr id="5" name="Group 4"/>
          <p:cNvGrpSpPr/>
          <p:nvPr/>
        </p:nvGrpSpPr>
        <p:grpSpPr>
          <a:xfrm>
            <a:off x="2342348" y="338618"/>
            <a:ext cx="4066472" cy="4751360"/>
            <a:chOff x="2342348" y="1662513"/>
            <a:chExt cx="4066472" cy="4751360"/>
          </a:xfrm>
        </p:grpSpPr>
        <p:sp>
          <p:nvSpPr>
            <p:cNvPr id="11" name="Rectangle 10"/>
            <p:cNvSpPr/>
            <p:nvPr/>
          </p:nvSpPr>
          <p:spPr>
            <a:xfrm>
              <a:off x="2342348" y="1662513"/>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395954" y="1664341"/>
              <a:ext cx="4012866" cy="707886"/>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is </a:t>
              </a:r>
              <a:r>
                <a:rPr lang="en-US" sz="40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Arrested.</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8194" name="Picture 2" descr="https://i.ytimg.com/vi/JoSrHEIE494/maxresdefaul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8533" y="4615290"/>
              <a:ext cx="3197481" cy="17985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5976" y="4038193"/>
              <a:ext cx="1401311" cy="847162"/>
            </a:xfrm>
            <a:prstGeom prst="rect">
              <a:avLst/>
            </a:prstGeom>
          </p:spPr>
        </p:pic>
      </p:grpSp>
      <p:sp>
        <p:nvSpPr>
          <p:cNvPr id="3" name="Footer Placeholder 2">
            <a:extLst>
              <a:ext uri="{FF2B5EF4-FFF2-40B4-BE49-F238E27FC236}">
                <a16:creationId xmlns="" xmlns:a16="http://schemas.microsoft.com/office/drawing/2014/main" id="{DA8DC224-0072-4197-85F1-CA13EAAF8E47}"/>
              </a:ext>
            </a:extLst>
          </p:cNvPr>
          <p:cNvSpPr>
            <a:spLocks noGrp="1"/>
          </p:cNvSpPr>
          <p:nvPr>
            <p:ph type="ftr" sz="quarter" idx="11"/>
          </p:nvPr>
        </p:nvSpPr>
        <p:spPr>
          <a:xfrm>
            <a:off x="1454188"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152473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408820" y="397796"/>
            <a:ext cx="5783179" cy="5693866"/>
          </a:xfrm>
          <a:prstGeom prst="rect">
            <a:avLst/>
          </a:prstGeom>
        </p:spPr>
        <p:txBody>
          <a:bodyPr wrap="square">
            <a:spAutoFit/>
          </a:bodyPr>
          <a:lstStyle/>
          <a:p>
            <a:r>
              <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a:t>
            </a:r>
            <a:r>
              <a:rPr lang="en-US" sz="26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would have happened?</a:t>
            </a:r>
          </a:p>
          <a:p>
            <a:endPar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a:t>
            </a:r>
            <a:r>
              <a:rPr lang="en-US" sz="26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would have served a sentence as guided by the courts at a jail appropriate to his perceived risk to the public</a:t>
            </a:r>
          </a:p>
          <a:p>
            <a:pPr marL="571500" indent="-571500">
              <a:buFont typeface="Arial" panose="020B0604020202020204" pitchFamily="34" charset="0"/>
              <a:buChar char="•"/>
            </a:pPr>
            <a:r>
              <a:rPr lang="en-US" sz="26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Following his release he would serve time under the guidance of the Probation Services</a:t>
            </a:r>
            <a:endPar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a:t>
            </a:r>
            <a:r>
              <a:rPr lang="en-US" sz="26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would be </a:t>
            </a:r>
            <a:r>
              <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advised to visit his local J</a:t>
            </a:r>
            <a:r>
              <a:rPr lang="en-US" sz="26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ob Centre to help him look for a job.</a:t>
            </a:r>
            <a:endPar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6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may have to apply </a:t>
            </a:r>
            <a:r>
              <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for appropriate benefits online via gov.uk</a:t>
            </a:r>
            <a:r>
              <a:rPr lang="en-US" sz="26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t>
            </a:r>
            <a:endParaRPr lang="en-US" sz="2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7" name="Picture 6"/>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grpSp>
        <p:nvGrpSpPr>
          <p:cNvPr id="4" name="Group 3"/>
          <p:cNvGrpSpPr/>
          <p:nvPr/>
        </p:nvGrpSpPr>
        <p:grpSpPr>
          <a:xfrm>
            <a:off x="2348759" y="397763"/>
            <a:ext cx="4066472" cy="4751360"/>
            <a:chOff x="2342349" y="1662512"/>
            <a:chExt cx="4066472" cy="4751360"/>
          </a:xfrm>
        </p:grpSpPr>
        <p:sp>
          <p:nvSpPr>
            <p:cNvPr id="11" name="Rectangle 10"/>
            <p:cNvSpPr/>
            <p:nvPr/>
          </p:nvSpPr>
          <p:spPr>
            <a:xfrm>
              <a:off x="2342349" y="1662512"/>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591182" y="1691989"/>
              <a:ext cx="3568806" cy="1938992"/>
            </a:xfrm>
            <a:prstGeom prst="rect">
              <a:avLst/>
            </a:prstGeom>
          </p:spPr>
          <p:txBody>
            <a:bodyPr wrap="square">
              <a:spAutoFit/>
            </a:bodyPr>
            <a:lstStyle/>
            <a:p>
              <a:pPr algn="ctr"/>
              <a:r>
                <a:rPr lang="en-US" sz="4000" b="1" cap="none" spc="0"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if Cyril had gone to jail?</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10242" name="Picture 2" descr="http://www.medicalnewstoday.com/content/images/articles/303/303684/jail-gates-ope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068" y="3764478"/>
              <a:ext cx="3823854" cy="250569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Footer Placeholder 1">
            <a:extLst>
              <a:ext uri="{FF2B5EF4-FFF2-40B4-BE49-F238E27FC236}">
                <a16:creationId xmlns="" xmlns:a16="http://schemas.microsoft.com/office/drawing/2014/main" id="{EC61501B-5C90-43F4-9D24-F7799553DFDF}"/>
              </a:ext>
            </a:extLst>
          </p:cNvPr>
          <p:cNvSpPr>
            <a:spLocks noGrp="1"/>
          </p:cNvSpPr>
          <p:nvPr>
            <p:ph type="ftr" sz="quarter" idx="11"/>
          </p:nvPr>
        </p:nvSpPr>
        <p:spPr>
          <a:xfrm>
            <a:off x="1437305"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382631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408820" y="338618"/>
            <a:ext cx="5783179" cy="4832092"/>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After a long career </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applies online for his state pension.</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As he has paid enough National Insurance, he decides to retire and claim his state pension.</a:t>
            </a:r>
          </a:p>
          <a:p>
            <a:pPr marL="571500" indent="-5715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could apply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for pension credit if applicable.</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may be entitled to winter fuel allowance.</a:t>
            </a:r>
          </a:p>
        </p:txBody>
      </p:sp>
      <p:grpSp>
        <p:nvGrpSpPr>
          <p:cNvPr id="5" name="Group 4"/>
          <p:cNvGrpSpPr/>
          <p:nvPr/>
        </p:nvGrpSpPr>
        <p:grpSpPr>
          <a:xfrm>
            <a:off x="2342349" y="338618"/>
            <a:ext cx="4066472" cy="4751360"/>
            <a:chOff x="2310042" y="1712012"/>
            <a:chExt cx="4066472" cy="4751360"/>
          </a:xfrm>
        </p:grpSpPr>
        <p:sp>
          <p:nvSpPr>
            <p:cNvPr id="8" name="Rectangle 7"/>
            <p:cNvSpPr/>
            <p:nvPr/>
          </p:nvSpPr>
          <p:spPr>
            <a:xfrm>
              <a:off x="2310042" y="1712012"/>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558875" y="1712012"/>
              <a:ext cx="3568806" cy="707886"/>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Retires</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920" y="4244840"/>
              <a:ext cx="685800" cy="2218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Footer Placeholder 1">
            <a:extLst>
              <a:ext uri="{FF2B5EF4-FFF2-40B4-BE49-F238E27FC236}">
                <a16:creationId xmlns="" xmlns:a16="http://schemas.microsoft.com/office/drawing/2014/main" id="{55BBA7F5-6345-4183-9445-21167975DA12}"/>
              </a:ext>
            </a:extLst>
          </p:cNvPr>
          <p:cNvSpPr>
            <a:spLocks noGrp="1"/>
          </p:cNvSpPr>
          <p:nvPr>
            <p:ph type="ftr" sz="quarter" idx="11"/>
          </p:nvPr>
        </p:nvSpPr>
        <p:spPr>
          <a:xfrm>
            <a:off x="1449181" y="6492875"/>
            <a:ext cx="7619999" cy="365125"/>
          </a:xfrm>
        </p:spPr>
        <p:txBody>
          <a:bodyPr/>
          <a:lstStyle/>
          <a:p>
            <a:r>
              <a:rPr lang="en-GB" dirty="0" smtClean="0"/>
              <a:t>Version 0.15</a:t>
            </a:r>
            <a:endParaRPr lang="en-GB"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058" y="2871446"/>
            <a:ext cx="800100" cy="2218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27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08820" y="338618"/>
            <a:ext cx="5783179" cy="4770537"/>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Death is registered and certificate issued so funeral can go ahead.</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His family may be able to use Tell Us Once whom informs all departments of his passing.</a:t>
            </a:r>
          </a:p>
          <a:p>
            <a:pPr marL="571500" indent="-5715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His family can apply for a funeral payment and possibly other benefits.</a:t>
            </a:r>
          </a:p>
          <a:p>
            <a:r>
              <a:rPr lang="en-US" sz="24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 </a:t>
            </a:r>
          </a:p>
        </p:txBody>
      </p:sp>
      <p:grpSp>
        <p:nvGrpSpPr>
          <p:cNvPr id="3" name="Group 2"/>
          <p:cNvGrpSpPr/>
          <p:nvPr/>
        </p:nvGrpSpPr>
        <p:grpSpPr>
          <a:xfrm>
            <a:off x="2310042" y="338618"/>
            <a:ext cx="4066472" cy="4751360"/>
            <a:chOff x="2310042" y="1588340"/>
            <a:chExt cx="4066472" cy="4751360"/>
          </a:xfrm>
        </p:grpSpPr>
        <p:sp>
          <p:nvSpPr>
            <p:cNvPr id="8" name="Rectangle 7"/>
            <p:cNvSpPr/>
            <p:nvPr/>
          </p:nvSpPr>
          <p:spPr>
            <a:xfrm>
              <a:off x="2310042" y="1588340"/>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2558875" y="1588340"/>
              <a:ext cx="3568806" cy="707886"/>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Dies</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7" name="Picture 2" descr="C:\Users\osbornk\AppData\Local\Microsoft\Windows\Temporary Internet Files\Content.IE5\E7ZPPHDY\ri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049" y="2477819"/>
              <a:ext cx="3542632" cy="386188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Footer Placeholder 1">
            <a:extLst>
              <a:ext uri="{FF2B5EF4-FFF2-40B4-BE49-F238E27FC236}">
                <a16:creationId xmlns="" xmlns:a16="http://schemas.microsoft.com/office/drawing/2014/main" id="{2F3B94B1-1199-4D38-8921-E296E486E16A}"/>
              </a:ext>
            </a:extLst>
          </p:cNvPr>
          <p:cNvSpPr>
            <a:spLocks noGrp="1"/>
          </p:cNvSpPr>
          <p:nvPr>
            <p:ph type="ftr" sz="quarter" idx="11"/>
          </p:nvPr>
        </p:nvSpPr>
        <p:spPr>
          <a:xfrm>
            <a:off x="1437306"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210076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4" name="Rectangle 3"/>
          <p:cNvSpPr/>
          <p:nvPr/>
        </p:nvSpPr>
        <p:spPr>
          <a:xfrm>
            <a:off x="2916590" y="1486482"/>
            <a:ext cx="5285714" cy="3046988"/>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Cyril’s journey from cradle to grave. He has connected with a variety of Civil Service departments throughout his life and the Civil Service has supported many of his major life events. </a:t>
            </a:r>
          </a:p>
          <a:p>
            <a:endParaRPr lang="en-US" sz="24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sp>
        <p:nvSpPr>
          <p:cNvPr id="5" name="TextBox 4"/>
          <p:cNvSpPr txBox="1"/>
          <p:nvPr/>
        </p:nvSpPr>
        <p:spPr>
          <a:xfrm>
            <a:off x="1817266" y="5038449"/>
            <a:ext cx="8924238" cy="707886"/>
          </a:xfrm>
          <a:prstGeom prst="rect">
            <a:avLst/>
          </a:prstGeom>
          <a:noFill/>
        </p:spPr>
        <p:txBody>
          <a:bodyPr wrap="none" rtlCol="0">
            <a:spAutoFit/>
          </a:bodyPr>
          <a:lstStyle/>
          <a:p>
            <a:r>
              <a:rPr lang="en-GB" sz="4000" dirty="0">
                <a:cs typeface="Andalus" panose="02020603050405020304"/>
              </a:rPr>
              <a:t>Could you help someone like Cyril?</a:t>
            </a:r>
          </a:p>
        </p:txBody>
      </p:sp>
      <p:sp>
        <p:nvSpPr>
          <p:cNvPr id="3" name="Footer Placeholder 2">
            <a:extLst>
              <a:ext uri="{FF2B5EF4-FFF2-40B4-BE49-F238E27FC236}">
                <a16:creationId xmlns="" xmlns:a16="http://schemas.microsoft.com/office/drawing/2014/main" id="{61DACDB3-C131-440F-95BA-923F845B4B15}"/>
              </a:ext>
            </a:extLst>
          </p:cNvPr>
          <p:cNvSpPr>
            <a:spLocks noGrp="1"/>
          </p:cNvSpPr>
          <p:nvPr>
            <p:ph type="ftr" sz="quarter" idx="11"/>
          </p:nvPr>
        </p:nvSpPr>
        <p:spPr>
          <a:xfrm>
            <a:off x="1425431"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266406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3239" y="41832"/>
            <a:ext cx="8815035" cy="6093976"/>
          </a:xfrm>
          <a:prstGeom prst="rect">
            <a:avLst/>
          </a:prstGeom>
        </p:spPr>
        <p:txBody>
          <a:bodyPr wrap="square">
            <a:spAutoFit/>
          </a:bodyPr>
          <a:lstStyle/>
          <a:p>
            <a:r>
              <a:rPr lang="en-US" sz="5400" dirty="0">
                <a:ln w="0"/>
                <a:solidFill>
                  <a:schemeClr val="accent1"/>
                </a:solidFill>
                <a:latin typeface="Andalus" panose="02020603050405020304" pitchFamily="18" charset="-78"/>
                <a:cs typeface="Andalus" panose="02020603050405020304" pitchFamily="18" charset="-78"/>
              </a:rPr>
              <a:t>What you can do for us? </a:t>
            </a:r>
          </a:p>
          <a:p>
            <a:endParaRPr lang="en-US" sz="2800" dirty="0">
              <a:ln w="0"/>
              <a:solidFill>
                <a:schemeClr val="accent1"/>
              </a:solidFill>
              <a:latin typeface="Andalus" panose="02020603050405020304" pitchFamily="18" charset="-78"/>
              <a:cs typeface="Andalus" panose="02020603050405020304" pitchFamily="18" charset="-78"/>
            </a:endParaRPr>
          </a:p>
          <a:p>
            <a:r>
              <a:rPr lang="en-US" sz="2800" dirty="0">
                <a:ln w="0"/>
                <a:solidFill>
                  <a:schemeClr val="accent1"/>
                </a:solidFill>
                <a:latin typeface="Andalus" panose="02020603050405020304" pitchFamily="18" charset="-78"/>
                <a:cs typeface="Andalus" panose="02020603050405020304" pitchFamily="18" charset="-78"/>
              </a:rPr>
              <a:t>We have many opportunities for you to come and work in one of our departments, e.g. front line case worker to computer programmer. </a:t>
            </a:r>
          </a:p>
          <a:p>
            <a:r>
              <a:rPr lang="en-US" sz="2800" dirty="0">
                <a:ln w="0"/>
                <a:solidFill>
                  <a:schemeClr val="accent1"/>
                </a:solidFill>
                <a:latin typeface="Andalus" panose="02020603050405020304" pitchFamily="18" charset="-78"/>
                <a:cs typeface="Andalus" panose="02020603050405020304" pitchFamily="18" charset="-78"/>
              </a:rPr>
              <a:t>No matter if you’re planning to go to College or University, or if you want to get straight into work, we have something to suit everyone. </a:t>
            </a:r>
          </a:p>
          <a:p>
            <a:endParaRPr lang="en-US" sz="2800" dirty="0">
              <a:ln w="0"/>
              <a:solidFill>
                <a:schemeClr val="accent1"/>
              </a:solidFill>
              <a:latin typeface="Andalus" panose="02020603050405020304" pitchFamily="18" charset="-78"/>
              <a:cs typeface="Andalus" panose="02020603050405020304" pitchFamily="18" charset="-78"/>
            </a:endParaRPr>
          </a:p>
          <a:p>
            <a:r>
              <a:rPr lang="en-US" sz="2800" dirty="0">
                <a:ln w="0"/>
                <a:solidFill>
                  <a:schemeClr val="accent1"/>
                </a:solidFill>
                <a:latin typeface="Andalus" panose="02020603050405020304" pitchFamily="18" charset="-78"/>
                <a:cs typeface="Andalus" panose="02020603050405020304" pitchFamily="18" charset="-78"/>
              </a:rPr>
              <a:t>This includes:</a:t>
            </a:r>
          </a:p>
          <a:p>
            <a:r>
              <a:rPr lang="en-US" sz="2800" dirty="0">
                <a:ln w="0"/>
                <a:solidFill>
                  <a:schemeClr val="accent1"/>
                </a:solidFill>
                <a:latin typeface="Andalus" panose="02020603050405020304" pitchFamily="18" charset="-78"/>
                <a:cs typeface="Andalus" panose="02020603050405020304" pitchFamily="18" charset="-78"/>
              </a:rPr>
              <a:t>The Civil Service Apprenticeship Scheme</a:t>
            </a:r>
          </a:p>
          <a:p>
            <a:r>
              <a:rPr lang="en-US" sz="2800" dirty="0">
                <a:ln w="0"/>
                <a:solidFill>
                  <a:schemeClr val="accent1"/>
                </a:solidFill>
                <a:latin typeface="Andalus" panose="02020603050405020304" pitchFamily="18" charset="-78"/>
                <a:cs typeface="Andalus" panose="02020603050405020304" pitchFamily="18" charset="-78"/>
              </a:rPr>
              <a:t>The Fast Track Scheme </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3" name="Picture 2"/>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sp>
        <p:nvSpPr>
          <p:cNvPr id="2" name="Footer Placeholder 1">
            <a:extLst>
              <a:ext uri="{FF2B5EF4-FFF2-40B4-BE49-F238E27FC236}">
                <a16:creationId xmlns="" xmlns:a16="http://schemas.microsoft.com/office/drawing/2014/main" id="{CB171015-382A-4558-ADB9-8BB018342B0F}"/>
              </a:ext>
            </a:extLst>
          </p:cNvPr>
          <p:cNvSpPr>
            <a:spLocks noGrp="1"/>
          </p:cNvSpPr>
          <p:nvPr>
            <p:ph type="ftr" sz="quarter" idx="11"/>
          </p:nvPr>
        </p:nvSpPr>
        <p:spPr>
          <a:xfrm>
            <a:off x="1449180" y="6459993"/>
            <a:ext cx="7619999" cy="365125"/>
          </a:xfrm>
        </p:spPr>
        <p:txBody>
          <a:bodyPr/>
          <a:lstStyle/>
          <a:p>
            <a:r>
              <a:rPr lang="en-GB" dirty="0" smtClean="0"/>
              <a:t>Version 0.15</a:t>
            </a:r>
            <a:endParaRPr lang="en-GB" dirty="0"/>
          </a:p>
        </p:txBody>
      </p:sp>
      <p:sp>
        <p:nvSpPr>
          <p:cNvPr id="5" name="TextBox 4">
            <a:extLst>
              <a:ext uri="{FF2B5EF4-FFF2-40B4-BE49-F238E27FC236}">
                <a16:creationId xmlns="" xmlns:a16="http://schemas.microsoft.com/office/drawing/2014/main" id="{B8F54541-68D4-455D-910D-11E026777A68}"/>
              </a:ext>
            </a:extLst>
          </p:cNvPr>
          <p:cNvSpPr txBox="1"/>
          <p:nvPr/>
        </p:nvSpPr>
        <p:spPr>
          <a:xfrm>
            <a:off x="3987537" y="6642556"/>
            <a:ext cx="8204463" cy="215444"/>
          </a:xfrm>
          <a:prstGeom prst="rect">
            <a:avLst/>
          </a:prstGeom>
          <a:noFill/>
        </p:spPr>
        <p:txBody>
          <a:bodyPr wrap="square" rtlCol="0">
            <a:spAutoFit/>
          </a:bodyPr>
          <a:lstStyle/>
          <a:p>
            <a:r>
              <a:rPr lang="en-GB" sz="800" dirty="0"/>
              <a:t>This presentation was designed and created by: Arlene Baker, Diane </a:t>
            </a:r>
            <a:r>
              <a:rPr lang="en-GB" sz="800" dirty="0" err="1" smtClean="0"/>
              <a:t>Redell</a:t>
            </a:r>
            <a:r>
              <a:rPr lang="en-GB" sz="800" dirty="0"/>
              <a:t>, Christine Phillips, Jonathan Wright, Kurt Osborne, Lesley Hoyes and Megan </a:t>
            </a:r>
            <a:r>
              <a:rPr lang="en-GB" sz="800" dirty="0" smtClean="0"/>
              <a:t>Liversuch</a:t>
            </a:r>
            <a:r>
              <a:rPr lang="en-GB" sz="800" dirty="0"/>
              <a:t>.</a:t>
            </a:r>
            <a:endParaRPr lang="en-US" sz="800" dirty="0"/>
          </a:p>
        </p:txBody>
      </p:sp>
    </p:spTree>
    <p:extLst>
      <p:ext uri="{BB962C8B-B14F-4D97-AF65-F5344CB8AC3E}">
        <p14:creationId xmlns:p14="http://schemas.microsoft.com/office/powerpoint/2010/main" val="26842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18335" y="653993"/>
            <a:ext cx="4299286" cy="4401205"/>
          </a:xfrm>
          <a:prstGeom prst="rect">
            <a:avLst/>
          </a:prstGeom>
        </p:spPr>
        <p:txBody>
          <a:bodyPr wrap="square">
            <a:spAutoFit/>
          </a:bodyPr>
          <a:lstStyle/>
          <a:p>
            <a:pPr algn="ctr"/>
            <a:r>
              <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 Civil Service is made up of many departments. This presentation will focus on the followin</a:t>
            </a: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g departments:</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19" name="Picture 18"/>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4383" y="691113"/>
            <a:ext cx="963038" cy="963038"/>
          </a:xfrm>
          <a:prstGeom prst="rect">
            <a:avLst/>
          </a:prstGeom>
          <a:ln>
            <a:solidFill>
              <a:srgbClr val="000000"/>
            </a:solidFill>
          </a:ln>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1314" y="673468"/>
            <a:ext cx="2202716" cy="1158630"/>
          </a:xfrm>
          <a:prstGeom prst="rect">
            <a:avLst/>
          </a:prstGeom>
          <a:ln>
            <a:solidFill>
              <a:schemeClr val="accent1"/>
            </a:solidFill>
          </a:ln>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1314" y="3374806"/>
            <a:ext cx="2543185" cy="1158630"/>
          </a:xfrm>
          <a:prstGeom prst="rect">
            <a:avLst/>
          </a:prstGeom>
          <a:ln>
            <a:solidFill>
              <a:schemeClr val="accent1"/>
            </a:solidFill>
          </a:ln>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8439" y="2012902"/>
            <a:ext cx="1762863" cy="1158630"/>
          </a:xfrm>
          <a:prstGeom prst="rect">
            <a:avLst/>
          </a:prstGeom>
          <a:ln>
            <a:solidFill>
              <a:schemeClr val="accent1"/>
            </a:solidFill>
          </a:ln>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1314" y="2012902"/>
            <a:ext cx="2009775" cy="118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44407" y="744007"/>
            <a:ext cx="1714500" cy="857250"/>
          </a:xfrm>
          <a:prstGeom prst="rect">
            <a:avLst/>
          </a:prstGeom>
          <a:ln>
            <a:solidFill>
              <a:srgbClr val="000000"/>
            </a:solidFill>
          </a:ln>
        </p:spPr>
      </p:pic>
      <p:pic>
        <p:nvPicPr>
          <p:cNvPr id="10" name="Picture 9"/>
          <p:cNvPicPr/>
          <p:nvPr/>
        </p:nvPicPr>
        <p:blipFill rotWithShape="1">
          <a:blip r:embed="rId10"/>
          <a:srcRect l="47004" t="32236" r="46615" b="57388"/>
          <a:stretch/>
        </p:blipFill>
        <p:spPr bwMode="auto">
          <a:xfrm>
            <a:off x="10448653" y="2012903"/>
            <a:ext cx="1297034" cy="1158630"/>
          </a:xfrm>
          <a:prstGeom prst="rect">
            <a:avLst/>
          </a:prstGeom>
          <a:ln>
            <a:solidFill>
              <a:schemeClr val="accent1"/>
            </a:solidFill>
          </a:ln>
          <a:extLst>
            <a:ext uri="{53640926-AAD7-44D8-BBD7-CCE9431645EC}">
              <a14:shadowObscured xmlns:a14="http://schemas.microsoft.com/office/drawing/2010/main"/>
            </a:ext>
          </a:extLst>
        </p:spPr>
      </p:pic>
      <p:sp>
        <p:nvSpPr>
          <p:cNvPr id="2" name="Footer Placeholder 1">
            <a:extLst>
              <a:ext uri="{FF2B5EF4-FFF2-40B4-BE49-F238E27FC236}">
                <a16:creationId xmlns="" xmlns:a16="http://schemas.microsoft.com/office/drawing/2014/main" id="{E1CAA8EA-0D23-473F-80BE-EDA9264A93DB}"/>
              </a:ext>
            </a:extLst>
          </p:cNvPr>
          <p:cNvSpPr>
            <a:spLocks noGrp="1"/>
          </p:cNvSpPr>
          <p:nvPr>
            <p:ph type="ftr" sz="quarter" idx="11"/>
          </p:nvPr>
        </p:nvSpPr>
        <p:spPr>
          <a:xfrm>
            <a:off x="1475903"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135633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12468" y="581229"/>
            <a:ext cx="8983581" cy="5078313"/>
          </a:xfrm>
          <a:prstGeom prst="rect">
            <a:avLst/>
          </a:prstGeom>
        </p:spPr>
        <p:txBody>
          <a:bodyPr wrap="square">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But what do they all do?</a:t>
            </a:r>
          </a:p>
          <a:p>
            <a:pPr algn="ctr"/>
            <a:endParaRPr lang="en-US" sz="36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algn="ctr"/>
            <a:r>
              <a:rPr lang="en-US" sz="3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Does anyone here know?</a:t>
            </a:r>
          </a:p>
          <a:p>
            <a:pPr algn="ctr"/>
            <a:endParaRPr lang="en-US" sz="3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algn="ctr"/>
            <a:r>
              <a:rPr lang="en-US" sz="36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Maybe someone you know is a Civil Servant without you even realising</a:t>
            </a:r>
            <a:r>
              <a:rPr lang="en-US" sz="3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 it!</a:t>
            </a:r>
            <a:r>
              <a:rPr lang="en-US" sz="36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 </a:t>
            </a:r>
          </a:p>
          <a:p>
            <a:pPr algn="ctr"/>
            <a:endParaRPr lang="en-US" sz="36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algn="ctr"/>
            <a:r>
              <a:rPr lang="en-US" sz="36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We know someone who can help clear things up. </a:t>
            </a:r>
            <a:endParaRPr lang="en-US" sz="36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5" name="Picture 4"/>
          <p:cNvPicPr>
            <a:picLocks noChangeAspect="1"/>
          </p:cNvPicPr>
          <p:nvPr/>
        </p:nvPicPr>
        <p:blipFill>
          <a:blip r:embed="rId2"/>
          <a:stretch>
            <a:fillRect/>
          </a:stretch>
        </p:blipFill>
        <p:spPr>
          <a:xfrm>
            <a:off x="278244" y="141599"/>
            <a:ext cx="1044371" cy="512394"/>
          </a:xfrm>
          <a:prstGeom prst="rect">
            <a:avLst/>
          </a:prstGeom>
          <a:solidFill>
            <a:schemeClr val="bg1">
              <a:lumMod val="75000"/>
            </a:schemeClr>
          </a:solidFill>
        </p:spPr>
      </p:pic>
      <p:sp>
        <p:nvSpPr>
          <p:cNvPr id="2" name="Footer Placeholder 1">
            <a:extLst>
              <a:ext uri="{FF2B5EF4-FFF2-40B4-BE49-F238E27FC236}">
                <a16:creationId xmlns="" xmlns:a16="http://schemas.microsoft.com/office/drawing/2014/main" id="{D2834A7E-438F-477F-AFE1-61463B80FAFB}"/>
              </a:ext>
            </a:extLst>
          </p:cNvPr>
          <p:cNvSpPr>
            <a:spLocks noGrp="1"/>
          </p:cNvSpPr>
          <p:nvPr>
            <p:ph type="ftr" sz="quarter" idx="11"/>
          </p:nvPr>
        </p:nvSpPr>
        <p:spPr>
          <a:xfrm>
            <a:off x="1461056"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173250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9930" y="1843168"/>
            <a:ext cx="4066472" cy="4751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2623458" y="508848"/>
            <a:ext cx="7402944" cy="1200329"/>
          </a:xfrm>
          <a:prstGeom prst="rect">
            <a:avLst/>
          </a:prstGeom>
        </p:spPr>
        <p:txBody>
          <a:bodyPr wrap="square">
            <a:spAutoFit/>
          </a:bodyPr>
          <a:lstStyle/>
          <a:p>
            <a:pPr algn="ctr"/>
            <a:r>
              <a:rPr lang="en-US" sz="7200"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cs typeface="Andalus" panose="02020603050405020304"/>
              </a:rPr>
              <a:t>Meet Cyril Service</a:t>
            </a:r>
          </a:p>
        </p:txBody>
      </p:sp>
      <p:sp>
        <p:nvSpPr>
          <p:cNvPr id="8" name="Rectangle 7"/>
          <p:cNvSpPr/>
          <p:nvPr/>
        </p:nvSpPr>
        <p:spPr>
          <a:xfrm>
            <a:off x="2315064" y="3829303"/>
            <a:ext cx="2785073" cy="2800767"/>
          </a:xfrm>
          <a:prstGeom prst="rect">
            <a:avLst/>
          </a:prstGeom>
        </p:spPr>
        <p:txBody>
          <a:bodyPr wrap="square">
            <a:spAutoFit/>
          </a:bodyPr>
          <a:lstStyle/>
          <a:p>
            <a:pPr algn="ctr"/>
            <a:r>
              <a:rPr lang="en-US" sz="4400" b="1" cap="none" spc="0" dirty="0">
                <a:ln w="0"/>
                <a:solidFill>
                  <a:schemeClr val="accent1"/>
                </a:solidFill>
                <a:effectLst>
                  <a:outerShdw blurRad="38100" dist="25400" dir="5400000" algn="ctr" rotWithShape="0">
                    <a:srgbClr val="6E747A">
                      <a:alpha val="43000"/>
                    </a:srgbClr>
                  </a:outerShdw>
                </a:effectLst>
                <a:latin typeface="Bradley Hand ITC" panose="03070402050302030203" pitchFamily="66" charset="0"/>
                <a:cs typeface="Andalus" panose="02020603050405020304" pitchFamily="18" charset="-78"/>
              </a:rPr>
              <a:t>Let’s start from the beginning…</a:t>
            </a:r>
          </a:p>
        </p:txBody>
      </p:sp>
      <p:pic>
        <p:nvPicPr>
          <p:cNvPr id="11" name="Picture 10"/>
          <p:cNvPicPr>
            <a:picLocks noChangeAspect="1"/>
          </p:cNvPicPr>
          <p:nvPr/>
        </p:nvPicPr>
        <p:blipFill>
          <a:blip r:embed="rId2"/>
          <a:stretch>
            <a:fillRect/>
          </a:stretch>
        </p:blipFill>
        <p:spPr>
          <a:xfrm>
            <a:off x="278244" y="141599"/>
            <a:ext cx="1044371" cy="512394"/>
          </a:xfrm>
          <a:prstGeom prst="rect">
            <a:avLst/>
          </a:prstGeom>
          <a:solidFill>
            <a:schemeClr val="bg1">
              <a:lumMod val="75000"/>
            </a:schemeClr>
          </a:solidFill>
        </p:spPr>
      </p:pic>
      <p:sp>
        <p:nvSpPr>
          <p:cNvPr id="6" name="Rounded Rectangular Callout 5"/>
          <p:cNvSpPr/>
          <p:nvPr/>
        </p:nvSpPr>
        <p:spPr>
          <a:xfrm>
            <a:off x="2235490" y="3829303"/>
            <a:ext cx="2957268" cy="2765225"/>
          </a:xfrm>
          <a:prstGeom prst="wedgeRoundRectCallout">
            <a:avLst>
              <a:gd name="adj1" fmla="val 113962"/>
              <a:gd name="adj2" fmla="val -21558"/>
              <a:gd name="adj3" fmla="val 16667"/>
            </a:avLst>
          </a:prstGeom>
          <a:solidFill>
            <a:schemeClr val="accent3">
              <a:lumMod val="60000"/>
              <a:lumOff val="40000"/>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7827" y="3896375"/>
            <a:ext cx="1590675" cy="251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 xmlns:a16="http://schemas.microsoft.com/office/drawing/2014/main" id="{D59760A6-7B14-4D51-8556-2EDB010BF9C9}"/>
              </a:ext>
            </a:extLst>
          </p:cNvPr>
          <p:cNvSpPr>
            <a:spLocks noGrp="1"/>
          </p:cNvSpPr>
          <p:nvPr>
            <p:ph type="ftr" sz="quarter" idx="11"/>
          </p:nvPr>
        </p:nvSpPr>
        <p:spPr>
          <a:xfrm>
            <a:off x="1472932"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23487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408820" y="389270"/>
            <a:ext cx="5783179" cy="3539430"/>
          </a:xfrm>
          <a:prstGeom prst="rect">
            <a:avLst/>
          </a:prstGeom>
        </p:spPr>
        <p:txBody>
          <a:bodyPr wrap="square">
            <a:spAutoFit/>
          </a:bodyPr>
          <a:lstStyle/>
          <a:p>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happens now?</a:t>
            </a:r>
          </a:p>
          <a:p>
            <a:pPr marL="457200" indent="-457200">
              <a:buFont typeface="Arial" panose="020B0604020202020204" pitchFamily="34" charset="0"/>
              <a:buChar char="•"/>
            </a:pPr>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457200" indent="-4572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Cyril’s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parents register his birth.</a:t>
            </a:r>
          </a:p>
          <a:p>
            <a:pPr marL="457200" indent="-4572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They claim for Child Benefit.</a:t>
            </a:r>
          </a:p>
          <a:p>
            <a:pPr marL="457200" indent="-4572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At 15 years &amp; 9 months old, he receives a National Insurance (NI) number - This is kept in a safe place for him to use in future.</a:t>
            </a:r>
          </a:p>
        </p:txBody>
      </p:sp>
      <p:pic>
        <p:nvPicPr>
          <p:cNvPr id="8" name="Picture 7"/>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grpSp>
        <p:nvGrpSpPr>
          <p:cNvPr id="4" name="Group 3"/>
          <p:cNvGrpSpPr/>
          <p:nvPr/>
        </p:nvGrpSpPr>
        <p:grpSpPr>
          <a:xfrm>
            <a:off x="2301598" y="389270"/>
            <a:ext cx="4066472" cy="4751360"/>
            <a:chOff x="2211719" y="1769099"/>
            <a:chExt cx="4066472" cy="4751360"/>
          </a:xfrm>
        </p:grpSpPr>
        <p:sp>
          <p:nvSpPr>
            <p:cNvPr id="11" name="Rectangle 10"/>
            <p:cNvSpPr/>
            <p:nvPr/>
          </p:nvSpPr>
          <p:spPr>
            <a:xfrm>
              <a:off x="2211719" y="1769099"/>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881375" y="1774053"/>
              <a:ext cx="2727159" cy="1323439"/>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Baby Cyril is born!</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1598" y="5496094"/>
              <a:ext cx="1043483" cy="1024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Footer Placeholder 1">
            <a:extLst>
              <a:ext uri="{FF2B5EF4-FFF2-40B4-BE49-F238E27FC236}">
                <a16:creationId xmlns="" xmlns:a16="http://schemas.microsoft.com/office/drawing/2014/main" id="{8E4A597D-3E6C-4751-8BD0-98911AA648D1}"/>
              </a:ext>
            </a:extLst>
          </p:cNvPr>
          <p:cNvSpPr>
            <a:spLocks noGrp="1"/>
          </p:cNvSpPr>
          <p:nvPr>
            <p:ph type="ftr" sz="quarter" idx="11"/>
          </p:nvPr>
        </p:nvSpPr>
        <p:spPr>
          <a:xfrm>
            <a:off x="1449181" y="6492875"/>
            <a:ext cx="7619999" cy="365125"/>
          </a:xfrm>
        </p:spPr>
        <p:txBody>
          <a:bodyPr/>
          <a:lstStyle/>
          <a:p>
            <a:r>
              <a:rPr lang="en-GB" dirty="0" smtClean="0"/>
              <a:t>Version 0.15</a:t>
            </a:r>
            <a:endParaRPr lang="en-GB" dirty="0"/>
          </a:p>
        </p:txBody>
      </p:sp>
      <p:pic>
        <p:nvPicPr>
          <p:cNvPr id="3" name="Picture 2" descr="https://help.secureidentity.co.uk/hc/en-gb/article_attachments/204572865/uk-birth-certificate-template-pgxkyss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510215">
            <a:off x="4811438" y="3556518"/>
            <a:ext cx="1299733" cy="137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13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02978" y="334778"/>
            <a:ext cx="5889021" cy="3539430"/>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pPr marL="457200" indent="-457200">
              <a:buFont typeface="Arial" panose="020B0604020202020204" pitchFamily="34" charset="0"/>
              <a:buChar char="•"/>
            </a:pPr>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457200" indent="-4572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Now Cyril has his National Insurance number he can apply for his provisional driving license and student finances.</a:t>
            </a:r>
          </a:p>
          <a:p>
            <a:pPr marL="457200" indent="-4572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can use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it to apply for part time work.</a:t>
            </a:r>
          </a:p>
        </p:txBody>
      </p:sp>
      <p:sp>
        <p:nvSpPr>
          <p:cNvPr id="8" name="Rectangle 7"/>
          <p:cNvSpPr/>
          <p:nvPr/>
        </p:nvSpPr>
        <p:spPr>
          <a:xfrm>
            <a:off x="2236507" y="334778"/>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1851" y="3172601"/>
            <a:ext cx="819943" cy="1886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906163" y="351608"/>
            <a:ext cx="2727159" cy="1323439"/>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Student Cyril</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8989" y="3737748"/>
            <a:ext cx="1800121" cy="1321595"/>
          </a:xfrm>
          <a:prstGeom prst="rect">
            <a:avLst/>
          </a:prstGeom>
        </p:spPr>
      </p:pic>
      <p:sp>
        <p:nvSpPr>
          <p:cNvPr id="2" name="Footer Placeholder 1">
            <a:extLst>
              <a:ext uri="{FF2B5EF4-FFF2-40B4-BE49-F238E27FC236}">
                <a16:creationId xmlns="" xmlns:a16="http://schemas.microsoft.com/office/drawing/2014/main" id="{7754C680-6A04-449F-BAB2-21CC80FF777B}"/>
              </a:ext>
            </a:extLst>
          </p:cNvPr>
          <p:cNvSpPr>
            <a:spLocks noGrp="1"/>
          </p:cNvSpPr>
          <p:nvPr>
            <p:ph type="ftr" sz="quarter" idx="11"/>
          </p:nvPr>
        </p:nvSpPr>
        <p:spPr>
          <a:xfrm>
            <a:off x="1449181"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2874683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08820" y="338618"/>
            <a:ext cx="5783180" cy="4832092"/>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342900" indent="-3429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goes to the Job Centre where he is allocated a Work Coach to help him write a CV and apply for jobs. </a:t>
            </a:r>
          </a:p>
          <a:p>
            <a:pPr marL="342900" indent="-3429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They help him find work experience to improve his CV.</a:t>
            </a:r>
          </a:p>
          <a:p>
            <a:pPr marL="342900" indent="-3429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They </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arrange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mock interviews with him, to help him practice.</a:t>
            </a:r>
          </a:p>
          <a:p>
            <a:pPr marL="342900" indent="-3429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They help him apply for Jobseekers Allowance /Universal Credit. </a:t>
            </a:r>
          </a:p>
        </p:txBody>
      </p:sp>
      <p:pic>
        <p:nvPicPr>
          <p:cNvPr id="7" name="Picture 6"/>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grpSp>
        <p:nvGrpSpPr>
          <p:cNvPr id="4" name="Group 3"/>
          <p:cNvGrpSpPr/>
          <p:nvPr/>
        </p:nvGrpSpPr>
        <p:grpSpPr>
          <a:xfrm>
            <a:off x="2342348" y="338618"/>
            <a:ext cx="4066472" cy="4751360"/>
            <a:chOff x="2342348" y="1726849"/>
            <a:chExt cx="4066472" cy="4751360"/>
          </a:xfrm>
        </p:grpSpPr>
        <p:sp>
          <p:nvSpPr>
            <p:cNvPr id="11" name="Rectangle 10"/>
            <p:cNvSpPr/>
            <p:nvPr/>
          </p:nvSpPr>
          <p:spPr>
            <a:xfrm>
              <a:off x="2342348" y="1726849"/>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732620" y="1726849"/>
              <a:ext cx="3285928" cy="1323439"/>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wants a job!</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9226" y="4192209"/>
              <a:ext cx="80537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a:extLst>
                <a:ext uri="{FF2B5EF4-FFF2-40B4-BE49-F238E27FC236}">
                  <a16:creationId xmlns="" xmlns:a16="http://schemas.microsoft.com/office/drawing/2014/main" id="{60B50DC9-E8F4-4300-95FC-F70B48438F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4677" y="4102529"/>
              <a:ext cx="1403492" cy="2375680"/>
            </a:xfrm>
            <a:prstGeom prst="rect">
              <a:avLst/>
            </a:prstGeom>
          </p:spPr>
        </p:pic>
      </p:grpSp>
      <p:sp>
        <p:nvSpPr>
          <p:cNvPr id="2" name="Footer Placeholder 1">
            <a:extLst>
              <a:ext uri="{FF2B5EF4-FFF2-40B4-BE49-F238E27FC236}">
                <a16:creationId xmlns="" xmlns:a16="http://schemas.microsoft.com/office/drawing/2014/main" id="{EDE948CA-DE1A-4956-AB37-087998490E13}"/>
              </a:ext>
            </a:extLst>
          </p:cNvPr>
          <p:cNvSpPr>
            <a:spLocks noGrp="1"/>
          </p:cNvSpPr>
          <p:nvPr>
            <p:ph type="ftr" sz="quarter" idx="11"/>
          </p:nvPr>
        </p:nvSpPr>
        <p:spPr>
          <a:xfrm>
            <a:off x="1449181"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49045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08820" y="375622"/>
            <a:ext cx="5783179" cy="4832092"/>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342900" indent="-3429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signs up for his Personal Tax Account, where he can check his Tax Code, Income and National Insurance contributions. </a:t>
            </a:r>
          </a:p>
          <a:p>
            <a:pPr marL="342900" indent="-3429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will pay tax on his income if his pay is over a certain amount</a:t>
            </a:r>
          </a:p>
          <a:p>
            <a:pPr marL="342900" indent="-3429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may receive Working Tax Credits/Universal Credit if his pay is under a certain amount. </a:t>
            </a:r>
          </a:p>
        </p:txBody>
      </p:sp>
      <p:pic>
        <p:nvPicPr>
          <p:cNvPr id="7" name="Picture 6"/>
          <p:cNvPicPr>
            <a:picLocks noChangeAspect="1"/>
          </p:cNvPicPr>
          <p:nvPr/>
        </p:nvPicPr>
        <p:blipFill>
          <a:blip r:embed="rId3"/>
          <a:stretch>
            <a:fillRect/>
          </a:stretch>
        </p:blipFill>
        <p:spPr>
          <a:xfrm>
            <a:off x="278244" y="141599"/>
            <a:ext cx="1044371" cy="512394"/>
          </a:xfrm>
          <a:prstGeom prst="rect">
            <a:avLst/>
          </a:prstGeom>
          <a:solidFill>
            <a:schemeClr val="bg1">
              <a:lumMod val="75000"/>
            </a:schemeClr>
          </a:solidFill>
        </p:spPr>
      </p:pic>
      <p:sp>
        <p:nvSpPr>
          <p:cNvPr id="11" name="Rectangle 10"/>
          <p:cNvSpPr/>
          <p:nvPr/>
        </p:nvSpPr>
        <p:spPr>
          <a:xfrm>
            <a:off x="2342349" y="375622"/>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732621" y="375622"/>
            <a:ext cx="3285928" cy="1323439"/>
          </a:xfrm>
          <a:prstGeom prst="rect">
            <a:avLst/>
          </a:prstGeom>
        </p:spPr>
        <p:txBody>
          <a:bodyPr wrap="square">
            <a:spAutoFit/>
          </a:bodyPr>
          <a:lstStyle/>
          <a:p>
            <a:pPr algn="ctr"/>
            <a:r>
              <a:rPr lang="en-US" sz="40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gets a job!</a:t>
            </a:r>
            <a:endParaRPr lang="en-US" sz="4000" b="1" cap="none" spc="0"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2219" y="2840982"/>
            <a:ext cx="80537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 xmlns:a16="http://schemas.microsoft.com/office/drawing/2014/main" id="{6B29FD41-6930-416E-B4E8-7512D38B80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07591" y="3983982"/>
            <a:ext cx="1935988" cy="1038474"/>
          </a:xfrm>
          <a:prstGeom prst="rect">
            <a:avLst/>
          </a:prstGeom>
        </p:spPr>
      </p:pic>
      <p:sp>
        <p:nvSpPr>
          <p:cNvPr id="2" name="Footer Placeholder 1">
            <a:extLst>
              <a:ext uri="{FF2B5EF4-FFF2-40B4-BE49-F238E27FC236}">
                <a16:creationId xmlns="" xmlns:a16="http://schemas.microsoft.com/office/drawing/2014/main" id="{1B6CBD88-67F5-4608-BE12-8C54D2D54734}"/>
              </a:ext>
            </a:extLst>
          </p:cNvPr>
          <p:cNvSpPr>
            <a:spLocks noGrp="1"/>
          </p:cNvSpPr>
          <p:nvPr>
            <p:ph type="ftr" sz="quarter" idx="11"/>
          </p:nvPr>
        </p:nvSpPr>
        <p:spPr>
          <a:xfrm>
            <a:off x="1449181"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349698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77969" y="374025"/>
            <a:ext cx="5914031" cy="6124754"/>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happens now?</a:t>
            </a:r>
          </a:p>
          <a:p>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457200" indent="-4572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Cyril </a:t>
            </a: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goes through </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pre employment checks.</a:t>
            </a:r>
          </a:p>
          <a:p>
            <a:pPr marL="457200" indent="-4572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receives an email to complete a security questionnaire online.</a:t>
            </a:r>
          </a:p>
          <a:p>
            <a:pPr marL="457200" indent="-457200">
              <a:buFont typeface="Arial" panose="020B0604020202020204" pitchFamily="34" charset="0"/>
              <a:buChar char="•"/>
            </a:pP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Once checks are completed a formal offer and start date can be agreed.</a:t>
            </a:r>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457200" indent="-457200">
              <a:buFont typeface="Arial" panose="020B0604020202020204" pitchFamily="34" charset="0"/>
              <a:buChar char="•"/>
            </a:pPr>
            <a:r>
              <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He is given an induction upon joining DWP Digital and the Civil Service</a:t>
            </a:r>
            <a:r>
              <a:rPr lang="en-US" sz="28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a:t>
            </a:r>
          </a:p>
          <a:p>
            <a:pPr marL="457200" indent="-457200">
              <a:buFont typeface="Arial" panose="020B0604020202020204" pitchFamily="34" charset="0"/>
              <a:buChar char="•"/>
            </a:pPr>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marL="457200" indent="-457200">
              <a:buFont typeface="Arial" panose="020B0604020202020204" pitchFamily="34" charset="0"/>
              <a:buChar char="•"/>
            </a:pPr>
            <a:endParaRPr lang="en-US" sz="28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grpSp>
        <p:nvGrpSpPr>
          <p:cNvPr id="12" name="Group 11"/>
          <p:cNvGrpSpPr/>
          <p:nvPr/>
        </p:nvGrpSpPr>
        <p:grpSpPr>
          <a:xfrm>
            <a:off x="2211498" y="374025"/>
            <a:ext cx="4066472" cy="4751360"/>
            <a:chOff x="2191216" y="1721889"/>
            <a:chExt cx="4066472" cy="4751360"/>
          </a:xfrm>
        </p:grpSpPr>
        <p:sp>
          <p:nvSpPr>
            <p:cNvPr id="10" name="Rectangle 9"/>
            <p:cNvSpPr/>
            <p:nvPr/>
          </p:nvSpPr>
          <p:spPr>
            <a:xfrm>
              <a:off x="2191216" y="1721889"/>
              <a:ext cx="4066472" cy="4751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708627" y="1721889"/>
              <a:ext cx="3031649" cy="1569660"/>
            </a:xfrm>
            <a:prstGeom prst="rect">
              <a:avLst/>
            </a:prstGeom>
          </p:spPr>
          <p:txBody>
            <a:bodyPr wrap="square">
              <a:spAutoFit/>
            </a:bodyPr>
            <a:lstStyle/>
            <a:p>
              <a:pPr algn="ctr"/>
              <a:r>
                <a:rPr lang="en-US" sz="24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What if Cyril received a conditional offer of employment with</a:t>
              </a:r>
              <a:endParaRPr lang="en-US" sz="24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a:p>
              <a:pPr algn="ctr"/>
              <a:r>
                <a:rPr lang="en-US" sz="24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DWP </a:t>
              </a:r>
              <a:r>
                <a:rPr lang="en-US" sz="2400" b="1" dirty="0" smtClean="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rPr>
                <a:t>Digital?</a:t>
              </a:r>
              <a:endParaRPr lang="en-US" sz="2400" b="1" dirty="0">
                <a:ln w="0"/>
                <a:solidFill>
                  <a:schemeClr val="accent1"/>
                </a:solidFill>
                <a:effectLst>
                  <a:outerShdw blurRad="38100" dist="25400" dir="5400000" algn="ctr" rotWithShape="0">
                    <a:srgbClr val="6E747A">
                      <a:alpha val="43000"/>
                    </a:srgbClr>
                  </a:outerShdw>
                </a:effectLst>
                <a:latin typeface="Andalus" panose="02020603050405020304" pitchFamily="18" charset="-78"/>
                <a:cs typeface="Andalus" panose="02020603050405020304" pitchFamily="18" charset="-78"/>
              </a:endParaRPr>
            </a:p>
          </p:txBody>
        </p:sp>
        <p:pic>
          <p:nvPicPr>
            <p:cNvPr id="7" name="Picture 2">
              <a:extLst>
                <a:ext uri="{FF2B5EF4-FFF2-40B4-BE49-F238E27FC236}">
                  <a16:creationId xmlns="" xmlns:a16="http://schemas.microsoft.com/office/drawing/2014/main" id="{48CE8AB4-9BB6-4BBB-B01D-230A471EFB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5941" y="4156379"/>
              <a:ext cx="80537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 xmlns:a16="http://schemas.microsoft.com/office/drawing/2014/main" id="{BB7B8960-E09D-4CB5-9179-DA5FA4F745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3561" y="3606198"/>
              <a:ext cx="2786742" cy="1393371"/>
            </a:xfrm>
            <a:prstGeom prst="rect">
              <a:avLst/>
            </a:prstGeom>
          </p:spPr>
        </p:pic>
        <p:pic>
          <p:nvPicPr>
            <p:cNvPr id="8" name="Picture 7">
              <a:extLst>
                <a:ext uri="{FF2B5EF4-FFF2-40B4-BE49-F238E27FC236}">
                  <a16:creationId xmlns="" xmlns:a16="http://schemas.microsoft.com/office/drawing/2014/main" id="{4662BEDA-BE75-44F8-8DED-50CEB1E395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88799" y="5148941"/>
              <a:ext cx="2121504" cy="942533"/>
            </a:xfrm>
            <a:prstGeom prst="rect">
              <a:avLst/>
            </a:prstGeom>
          </p:spPr>
        </p:pic>
      </p:grpSp>
      <p:sp>
        <p:nvSpPr>
          <p:cNvPr id="2" name="Footer Placeholder 1">
            <a:extLst>
              <a:ext uri="{FF2B5EF4-FFF2-40B4-BE49-F238E27FC236}">
                <a16:creationId xmlns="" xmlns:a16="http://schemas.microsoft.com/office/drawing/2014/main" id="{BB1AC050-45C8-497C-B79D-21A786ABC094}"/>
              </a:ext>
            </a:extLst>
          </p:cNvPr>
          <p:cNvSpPr>
            <a:spLocks noGrp="1"/>
          </p:cNvSpPr>
          <p:nvPr>
            <p:ph type="ftr" sz="quarter" idx="11"/>
          </p:nvPr>
        </p:nvSpPr>
        <p:spPr>
          <a:xfrm>
            <a:off x="1449180" y="6492875"/>
            <a:ext cx="7619999" cy="365125"/>
          </a:xfrm>
        </p:spPr>
        <p:txBody>
          <a:bodyPr/>
          <a:lstStyle/>
          <a:p>
            <a:r>
              <a:rPr lang="en-GB" dirty="0" smtClean="0"/>
              <a:t>Version 0.15</a:t>
            </a:r>
            <a:endParaRPr lang="en-GB" dirty="0"/>
          </a:p>
        </p:txBody>
      </p:sp>
    </p:spTree>
    <p:extLst>
      <p:ext uri="{BB962C8B-B14F-4D97-AF65-F5344CB8AC3E}">
        <p14:creationId xmlns:p14="http://schemas.microsoft.com/office/powerpoint/2010/main" val="14961545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1429</TotalTime>
  <Words>2158</Words>
  <Application>Microsoft Office PowerPoint</Application>
  <PresentationFormat>Custom</PresentationFormat>
  <Paragraphs>226</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HM Revenue and Customs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Clarkson</dc:creator>
  <cp:lastModifiedBy>Osborne Kurt</cp:lastModifiedBy>
  <cp:revision>127</cp:revision>
  <dcterms:created xsi:type="dcterms:W3CDTF">2017-03-24T15:51:03Z</dcterms:created>
  <dcterms:modified xsi:type="dcterms:W3CDTF">2017-09-28T09:00:36Z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