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58" r:id="rId3"/>
    <p:sldId id="259" r:id="rId4"/>
    <p:sldId id="260" r:id="rId5"/>
    <p:sldId id="261" r:id="rId6"/>
    <p:sldId id="266" r:id="rId7"/>
    <p:sldId id="267" r:id="rId8"/>
    <p:sldId id="268" r:id="rId9"/>
    <p:sldId id="269" r:id="rId10"/>
    <p:sldId id="270" r:id="rId11"/>
    <p:sldId id="271" r:id="rId12"/>
    <p:sldId id="272" r:id="rId13"/>
    <p:sldId id="262" r:id="rId14"/>
    <p:sldId id="263" r:id="rId15"/>
    <p:sldId id="264" r:id="rId16"/>
    <p:sldId id="273" r:id="rId17"/>
    <p:sldId id="265" r:id="rId18"/>
    <p:sldId id="274" r:id="rId19"/>
    <p:sldId id="279" r:id="rId20"/>
    <p:sldId id="280" r:id="rId21"/>
    <p:sldId id="281" r:id="rId22"/>
    <p:sldId id="282" r:id="rId23"/>
    <p:sldId id="283" r:id="rId24"/>
    <p:sldId id="284" r:id="rId25"/>
    <p:sldId id="285" r:id="rId26"/>
    <p:sldId id="286" r:id="rId27"/>
    <p:sldId id="288"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2"/>
    <p:restoredTop sz="94595" autoAdjust="0"/>
  </p:normalViewPr>
  <p:slideViewPr>
    <p:cSldViewPr snapToGrid="0" snapToObjects="1">
      <p:cViewPr varScale="1">
        <p:scale>
          <a:sx n="103" d="100"/>
          <a:sy n="103"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0898C-F53E-3541-B861-52A37CA018C0}"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A8321-3A3F-DE48-80FD-E17CBEB7E20B}" type="slidenum">
              <a:rPr lang="en-US" smtClean="0"/>
              <a:t>‹#›</a:t>
            </a:fld>
            <a:endParaRPr lang="en-US"/>
          </a:p>
        </p:txBody>
      </p:sp>
    </p:spTree>
    <p:extLst>
      <p:ext uri="{BB962C8B-B14F-4D97-AF65-F5344CB8AC3E}">
        <p14:creationId xmlns:p14="http://schemas.microsoft.com/office/powerpoint/2010/main" val="328985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A8321-3A3F-DE48-80FD-E17CBEB7E20B}" type="slidenum">
              <a:rPr lang="en-US" smtClean="0"/>
              <a:t>19</a:t>
            </a:fld>
            <a:endParaRPr lang="en-US"/>
          </a:p>
        </p:txBody>
      </p:sp>
    </p:spTree>
    <p:extLst>
      <p:ext uri="{BB962C8B-B14F-4D97-AF65-F5344CB8AC3E}">
        <p14:creationId xmlns:p14="http://schemas.microsoft.com/office/powerpoint/2010/main" val="206952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3EC788A-7420-FF49-A7B8-429CF4DCA62D}" type="datetimeFigureOut">
              <a:rPr lang="en-US" smtClean="0"/>
              <a:t>4/12/2018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48F39D1-E267-4F48-BE1C-7BF569B3D19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835030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788A-7420-FF49-A7B8-429CF4DCA62D}"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87597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788A-7420-FF49-A7B8-429CF4DCA62D}"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41760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788A-7420-FF49-A7B8-429CF4DCA62D}"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86552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3EC788A-7420-FF49-A7B8-429CF4DCA62D}" type="datetimeFigureOut">
              <a:rPr lang="en-US" smtClean="0"/>
              <a:t>4/12/2018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48F39D1-E267-4F48-BE1C-7BF569B3D19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12312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EC788A-7420-FF49-A7B8-429CF4DCA62D}"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18635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C788A-7420-FF49-A7B8-429CF4DCA62D}"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3552208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C788A-7420-FF49-A7B8-429CF4DCA62D}"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369221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C788A-7420-FF49-A7B8-429CF4DCA62D}"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187353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EC788A-7420-FF49-A7B8-429CF4DCA62D}" type="datetimeFigureOut">
              <a:rPr lang="en-US" smtClean="0"/>
              <a:t>4/12/2018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48F39D1-E267-4F48-BE1C-7BF569B3D19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43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EC788A-7420-FF49-A7B8-429CF4DCA62D}" type="datetimeFigureOut">
              <a:rPr lang="en-US" smtClean="0"/>
              <a:t>4/12/2018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48F39D1-E267-4F48-BE1C-7BF569B3D19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709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3EC788A-7420-FF49-A7B8-429CF4DCA62D}" type="datetimeFigureOut">
              <a:rPr lang="en-US" smtClean="0"/>
              <a:t>4/12/2018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48F39D1-E267-4F48-BE1C-7BF569B3D19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4229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7.xml"/><Relationship Id="rId7" Type="http://schemas.openxmlformats.org/officeDocument/2006/relationships/slide" Target="slide1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2805-4D47-7646-8364-C80D15952ADB}"/>
              </a:ext>
            </a:extLst>
          </p:cNvPr>
          <p:cNvSpPr>
            <a:spLocks noGrp="1"/>
          </p:cNvSpPr>
          <p:nvPr>
            <p:ph type="ctrTitle"/>
          </p:nvPr>
        </p:nvSpPr>
        <p:spPr>
          <a:xfrm>
            <a:off x="1767840" y="1739686"/>
            <a:ext cx="8361229" cy="1308314"/>
          </a:xfrm>
        </p:spPr>
        <p:txBody>
          <a:bodyPr/>
          <a:lstStyle/>
          <a:p>
            <a:r>
              <a:rPr lang="en-US" dirty="0"/>
              <a:t>FARM DATABASE</a:t>
            </a:r>
          </a:p>
        </p:txBody>
      </p:sp>
      <p:sp>
        <p:nvSpPr>
          <p:cNvPr id="3" name="Subtitle 2">
            <a:extLst>
              <a:ext uri="{FF2B5EF4-FFF2-40B4-BE49-F238E27FC236}">
                <a16:creationId xmlns:a16="http://schemas.microsoft.com/office/drawing/2014/main" id="{65D44924-8FA8-D748-8AC6-BDDC05550B58}"/>
              </a:ext>
            </a:extLst>
          </p:cNvPr>
          <p:cNvSpPr>
            <a:spLocks noGrp="1"/>
          </p:cNvSpPr>
          <p:nvPr>
            <p:ph type="subTitle" idx="1"/>
          </p:nvPr>
        </p:nvSpPr>
        <p:spPr>
          <a:xfrm>
            <a:off x="7752479" y="3486922"/>
            <a:ext cx="5205984" cy="2718816"/>
          </a:xfrm>
        </p:spPr>
        <p:txBody>
          <a:bodyPr>
            <a:normAutofit/>
          </a:bodyPr>
          <a:lstStyle/>
          <a:p>
            <a:pPr algn="l"/>
            <a:endParaRPr lang="en-US" dirty="0"/>
          </a:p>
          <a:p>
            <a:pPr algn="l"/>
            <a:r>
              <a:rPr lang="en-US" sz="2000" dirty="0" err="1"/>
              <a:t>Shuning</a:t>
            </a:r>
            <a:r>
              <a:rPr lang="en-US" sz="2000" dirty="0"/>
              <a:t> Pan         6522054</a:t>
            </a:r>
          </a:p>
          <a:p>
            <a:pPr algn="l"/>
            <a:r>
              <a:rPr lang="en-US" sz="2000" dirty="0"/>
              <a:t>Ang Ding                6522104</a:t>
            </a:r>
          </a:p>
          <a:p>
            <a:pPr algn="l"/>
            <a:r>
              <a:rPr lang="en-US" sz="2000" dirty="0" err="1"/>
              <a:t>Chonghan</a:t>
            </a:r>
            <a:r>
              <a:rPr lang="en-US" sz="2000" dirty="0"/>
              <a:t> Chen    6522098</a:t>
            </a:r>
          </a:p>
          <a:p>
            <a:pPr algn="l"/>
            <a:r>
              <a:rPr lang="en-US" sz="2000" dirty="0" err="1"/>
              <a:t>Wenhao</a:t>
            </a:r>
            <a:r>
              <a:rPr lang="en-US" sz="2000" dirty="0"/>
              <a:t> Du           6522028</a:t>
            </a:r>
          </a:p>
          <a:p>
            <a:pPr algn="l"/>
            <a:r>
              <a:rPr lang="en-US" sz="2000" dirty="0" err="1"/>
              <a:t>Haoyang</a:t>
            </a:r>
            <a:r>
              <a:rPr lang="en-US" sz="2000" dirty="0"/>
              <a:t> Li            6522041</a:t>
            </a:r>
          </a:p>
        </p:txBody>
      </p:sp>
      <p:sp>
        <p:nvSpPr>
          <p:cNvPr id="4" name="文本框 3">
            <a:extLst>
              <a:ext uri="{FF2B5EF4-FFF2-40B4-BE49-F238E27FC236}">
                <a16:creationId xmlns:a16="http://schemas.microsoft.com/office/drawing/2014/main" id="{786ED6C1-C833-4A49-AB50-CE6D86349E04}"/>
              </a:ext>
            </a:extLst>
          </p:cNvPr>
          <p:cNvSpPr txBox="1"/>
          <p:nvPr/>
        </p:nvSpPr>
        <p:spPr>
          <a:xfrm>
            <a:off x="7804962" y="3461459"/>
            <a:ext cx="965970" cy="369332"/>
          </a:xfrm>
          <a:prstGeom prst="rect">
            <a:avLst/>
          </a:prstGeom>
          <a:noFill/>
        </p:spPr>
        <p:txBody>
          <a:bodyPr wrap="none" rtlCol="0">
            <a:spAutoFit/>
          </a:bodyPr>
          <a:lstStyle/>
          <a:p>
            <a:r>
              <a:rPr lang="en-US" altLang="zh-CN" b="1" dirty="0"/>
              <a:t>Group 4</a:t>
            </a:r>
            <a:endParaRPr lang="zh-CN" altLang="en-US" b="1" dirty="0"/>
          </a:p>
        </p:txBody>
      </p:sp>
    </p:spTree>
    <p:extLst>
      <p:ext uri="{BB962C8B-B14F-4D97-AF65-F5344CB8AC3E}">
        <p14:creationId xmlns:p14="http://schemas.microsoft.com/office/powerpoint/2010/main" val="3541929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6B86-8A0B-C54B-835B-35022129B3AE}"/>
              </a:ext>
            </a:extLst>
          </p:cNvPr>
          <p:cNvSpPr>
            <a:spLocks noGrp="1"/>
          </p:cNvSpPr>
          <p:nvPr>
            <p:ph type="title"/>
          </p:nvPr>
        </p:nvSpPr>
        <p:spPr/>
        <p:txBody>
          <a:bodyPr/>
          <a:lstStyle/>
          <a:p>
            <a:r>
              <a:rPr lang="en-US" b="1" dirty="0"/>
              <a:t>Inferences: BARN</a:t>
            </a:r>
          </a:p>
        </p:txBody>
      </p:sp>
      <p:sp>
        <p:nvSpPr>
          <p:cNvPr id="3" name="Content Placeholder 2">
            <a:extLst>
              <a:ext uri="{FF2B5EF4-FFF2-40B4-BE49-F238E27FC236}">
                <a16:creationId xmlns:a16="http://schemas.microsoft.com/office/drawing/2014/main" id="{C4C9337A-D039-304A-8ECE-4451B54D4F12}"/>
              </a:ext>
            </a:extLst>
          </p:cNvPr>
          <p:cNvSpPr>
            <a:spLocks noGrp="1"/>
          </p:cNvSpPr>
          <p:nvPr>
            <p:ph idx="1"/>
          </p:nvPr>
        </p:nvSpPr>
        <p:spPr>
          <a:xfrm>
            <a:off x="1371600" y="1704108"/>
            <a:ext cx="10571018" cy="4468092"/>
          </a:xfrm>
        </p:spPr>
        <p:txBody>
          <a:bodyPr>
            <a:normAutofit/>
          </a:bodyPr>
          <a:lstStyle/>
          <a:p>
            <a:r>
              <a:rPr lang="en-US" b="1" dirty="0"/>
              <a:t>REQ6: </a:t>
            </a:r>
            <a:r>
              <a:rPr lang="en-US" b="1" i="1" dirty="0"/>
              <a:t>‘</a:t>
            </a:r>
            <a:r>
              <a:rPr lang="en-US" i="1" dirty="0"/>
              <a:t>A portion of the products are stored in </a:t>
            </a:r>
            <a:r>
              <a:rPr lang="en-US" i="1" u="sng" dirty="0"/>
              <a:t>barns</a:t>
            </a:r>
            <a:r>
              <a:rPr lang="en-US" i="1" dirty="0"/>
              <a:t>. Each barn has its own </a:t>
            </a:r>
            <a:r>
              <a:rPr lang="en-US" i="1" u="sng" dirty="0"/>
              <a:t>ID</a:t>
            </a:r>
            <a:r>
              <a:rPr lang="en-US" i="1" dirty="0"/>
              <a:t>, </a:t>
            </a:r>
            <a:r>
              <a:rPr lang="en-US" i="1" u="sng" dirty="0"/>
              <a:t>storage capacity </a:t>
            </a:r>
            <a:r>
              <a:rPr lang="en-US" i="1" dirty="0"/>
              <a:t>and </a:t>
            </a:r>
            <a:r>
              <a:rPr lang="en-US" i="1" u="sng" dirty="0"/>
              <a:t>administrator</a:t>
            </a:r>
            <a:r>
              <a:rPr lang="en-US" i="1" dirty="0"/>
              <a:t>. </a:t>
            </a:r>
          </a:p>
          <a:p>
            <a:pPr marL="0" indent="0">
              <a:buNone/>
            </a:pPr>
            <a:endParaRPr lang="en-US" i="1" dirty="0"/>
          </a:p>
          <a:p>
            <a:pPr marL="0" indent="0">
              <a:buNone/>
            </a:pPr>
            <a:r>
              <a:rPr lang="en-US" dirty="0"/>
              <a:t>This explains why we have ‘BARN’ as an entity, with attributes ‘BID’ (short for Barn ID), ‘Capacity’ and ‘</a:t>
            </a:r>
            <a:r>
              <a:rPr lang="en-US" dirty="0" err="1"/>
              <a:t>AdministratorID</a:t>
            </a:r>
            <a:r>
              <a:rPr lang="en-US" dirty="0"/>
              <a:t>’.</a:t>
            </a:r>
          </a:p>
          <a:p>
            <a:pPr marL="0" indent="0">
              <a:buNone/>
            </a:pPr>
            <a:endParaRPr lang="en-US" dirty="0"/>
          </a:p>
          <a:p>
            <a:r>
              <a:rPr lang="en-US" altLang="zh-CN" b="1" dirty="0"/>
              <a:t>REQ6: </a:t>
            </a:r>
            <a:r>
              <a:rPr lang="en-US" altLang="zh-CN" b="1" i="1" dirty="0"/>
              <a:t>‘</a:t>
            </a:r>
            <a:r>
              <a:rPr lang="en-US" altLang="zh-CN" i="1" dirty="0"/>
              <a:t>A barn is in the charge of exactly one administrator, and one administrator is only responsible for one barn’.</a:t>
            </a:r>
          </a:p>
          <a:p>
            <a:pPr marL="0" indent="0">
              <a:buNone/>
            </a:pPr>
            <a:endParaRPr lang="en-US" altLang="zh-CN" dirty="0"/>
          </a:p>
          <a:p>
            <a:pPr marL="0" indent="0">
              <a:buNone/>
            </a:pPr>
            <a:r>
              <a:rPr lang="en-US" altLang="zh-CN" dirty="0"/>
              <a:t>This is the reason why we don’t have multivalued attribute, since the relation between barn and the administrator is one-to-one.</a:t>
            </a:r>
          </a:p>
          <a:p>
            <a:pPr marL="0" indent="0">
              <a:buNone/>
            </a:pPr>
            <a:endParaRPr lang="en-US" dirty="0"/>
          </a:p>
        </p:txBody>
      </p:sp>
      <p:sp>
        <p:nvSpPr>
          <p:cNvPr id="4" name="Action Button: Back or Previous 3">
            <a:hlinkClick r:id="rId2" action="ppaction://hlinksldjump" highlightClick="1"/>
            <a:extLst>
              <a:ext uri="{FF2B5EF4-FFF2-40B4-BE49-F238E27FC236}">
                <a16:creationId xmlns:a16="http://schemas.microsoft.com/office/drawing/2014/main" id="{5DE68F17-5919-C54C-AB00-7AD37DB00FB9}"/>
              </a:ext>
            </a:extLst>
          </p:cNvPr>
          <p:cNvSpPr/>
          <p:nvPr/>
        </p:nvSpPr>
        <p:spPr>
          <a:xfrm>
            <a:off x="7354957" y="781878"/>
            <a:ext cx="384313" cy="37106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03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6B86-8A0B-C54B-835B-35022129B3AE}"/>
              </a:ext>
            </a:extLst>
          </p:cNvPr>
          <p:cNvSpPr>
            <a:spLocks noGrp="1"/>
          </p:cNvSpPr>
          <p:nvPr>
            <p:ph type="title"/>
          </p:nvPr>
        </p:nvSpPr>
        <p:spPr/>
        <p:txBody>
          <a:bodyPr/>
          <a:lstStyle/>
          <a:p>
            <a:r>
              <a:rPr lang="en-US" b="1" dirty="0"/>
              <a:t>Inferences: BARNADMIN</a:t>
            </a:r>
          </a:p>
        </p:txBody>
      </p:sp>
      <p:sp>
        <p:nvSpPr>
          <p:cNvPr id="3" name="Content Placeholder 2">
            <a:extLst>
              <a:ext uri="{FF2B5EF4-FFF2-40B4-BE49-F238E27FC236}">
                <a16:creationId xmlns:a16="http://schemas.microsoft.com/office/drawing/2014/main" id="{C4C9337A-D039-304A-8ECE-4451B54D4F12}"/>
              </a:ext>
            </a:extLst>
          </p:cNvPr>
          <p:cNvSpPr>
            <a:spLocks noGrp="1"/>
          </p:cNvSpPr>
          <p:nvPr>
            <p:ph idx="1"/>
          </p:nvPr>
        </p:nvSpPr>
        <p:spPr>
          <a:xfrm>
            <a:off x="1371600" y="1704108"/>
            <a:ext cx="10571018" cy="4336473"/>
          </a:xfrm>
        </p:spPr>
        <p:txBody>
          <a:bodyPr>
            <a:normAutofit/>
          </a:bodyPr>
          <a:lstStyle/>
          <a:p>
            <a:r>
              <a:rPr lang="en-US" b="1" dirty="0"/>
              <a:t>REQ7: </a:t>
            </a:r>
            <a:r>
              <a:rPr lang="en-US" b="1" i="1" dirty="0"/>
              <a:t>‘</a:t>
            </a:r>
            <a:r>
              <a:rPr lang="en-US" i="1" dirty="0"/>
              <a:t>In case of emergency, we want to record each administrator’s </a:t>
            </a:r>
            <a:r>
              <a:rPr lang="en-US" i="1" u="sng" dirty="0"/>
              <a:t>name</a:t>
            </a:r>
            <a:r>
              <a:rPr lang="en-US" i="1" dirty="0"/>
              <a:t>, </a:t>
            </a:r>
            <a:r>
              <a:rPr lang="en-US" i="1" u="sng" dirty="0"/>
              <a:t>ID</a:t>
            </a:r>
            <a:r>
              <a:rPr lang="en-US" i="1" dirty="0"/>
              <a:t>, </a:t>
            </a:r>
            <a:r>
              <a:rPr lang="en-US" i="1" u="sng" dirty="0"/>
              <a:t>gender</a:t>
            </a:r>
            <a:r>
              <a:rPr lang="en-US" i="1" dirty="0"/>
              <a:t>, and </a:t>
            </a:r>
            <a:r>
              <a:rPr lang="en-US" i="1" u="sng" dirty="0"/>
              <a:t>phone number</a:t>
            </a:r>
            <a:r>
              <a:rPr lang="en-US" i="1" dirty="0"/>
              <a:t>’.</a:t>
            </a:r>
          </a:p>
          <a:p>
            <a:endParaRPr lang="en-US" i="1" dirty="0"/>
          </a:p>
          <a:p>
            <a:pPr marL="0" indent="0">
              <a:buNone/>
            </a:pPr>
            <a:r>
              <a:rPr lang="en-US" dirty="0"/>
              <a:t>This is why we have entity ‘BARNADMIN’, and the attributes ‘Name’, ‘</a:t>
            </a:r>
            <a:r>
              <a:rPr lang="en-US" dirty="0" err="1"/>
              <a:t>AdminID</a:t>
            </a:r>
            <a:r>
              <a:rPr lang="en-US" dirty="0"/>
              <a:t>’, ‘Gender’ and ‘</a:t>
            </a:r>
            <a:r>
              <a:rPr lang="en-US" dirty="0" err="1"/>
              <a:t>Pnumber</a:t>
            </a:r>
            <a:r>
              <a:rPr lang="en-US" dirty="0"/>
              <a:t>’ (short for phone number).</a:t>
            </a:r>
          </a:p>
          <a:p>
            <a:pPr marL="0" indent="0">
              <a:buNone/>
            </a:pPr>
            <a:endParaRPr lang="en-US" i="1" dirty="0"/>
          </a:p>
          <a:p>
            <a:pPr marL="0" indent="0">
              <a:buNone/>
            </a:pPr>
            <a:endParaRPr lang="en-US" dirty="0"/>
          </a:p>
        </p:txBody>
      </p:sp>
      <p:sp>
        <p:nvSpPr>
          <p:cNvPr id="4" name="Action Button: Back or Previous 3">
            <a:hlinkClick r:id="rId2" action="ppaction://hlinksldjump" highlightClick="1"/>
            <a:extLst>
              <a:ext uri="{FF2B5EF4-FFF2-40B4-BE49-F238E27FC236}">
                <a16:creationId xmlns:a16="http://schemas.microsoft.com/office/drawing/2014/main" id="{420E3DF6-D66E-4C42-98D7-6D3726F8388D}"/>
              </a:ext>
            </a:extLst>
          </p:cNvPr>
          <p:cNvSpPr/>
          <p:nvPr/>
        </p:nvSpPr>
        <p:spPr>
          <a:xfrm>
            <a:off x="7354957" y="781878"/>
            <a:ext cx="384313" cy="37106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93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6B86-8A0B-C54B-835B-35022129B3AE}"/>
              </a:ext>
            </a:extLst>
          </p:cNvPr>
          <p:cNvSpPr>
            <a:spLocks noGrp="1"/>
          </p:cNvSpPr>
          <p:nvPr>
            <p:ph type="title"/>
          </p:nvPr>
        </p:nvSpPr>
        <p:spPr/>
        <p:txBody>
          <a:bodyPr/>
          <a:lstStyle/>
          <a:p>
            <a:r>
              <a:rPr lang="en-US" b="1" dirty="0"/>
              <a:t>Inferences: SECTION</a:t>
            </a:r>
          </a:p>
        </p:txBody>
      </p:sp>
      <p:sp>
        <p:nvSpPr>
          <p:cNvPr id="3" name="Content Placeholder 2">
            <a:extLst>
              <a:ext uri="{FF2B5EF4-FFF2-40B4-BE49-F238E27FC236}">
                <a16:creationId xmlns:a16="http://schemas.microsoft.com/office/drawing/2014/main" id="{C4C9337A-D039-304A-8ECE-4451B54D4F12}"/>
              </a:ext>
            </a:extLst>
          </p:cNvPr>
          <p:cNvSpPr>
            <a:spLocks noGrp="1"/>
          </p:cNvSpPr>
          <p:nvPr>
            <p:ph idx="1"/>
          </p:nvPr>
        </p:nvSpPr>
        <p:spPr>
          <a:xfrm>
            <a:off x="1371600" y="1704108"/>
            <a:ext cx="10571018" cy="4854347"/>
          </a:xfrm>
        </p:spPr>
        <p:txBody>
          <a:bodyPr>
            <a:normAutofit/>
          </a:bodyPr>
          <a:lstStyle/>
          <a:p>
            <a:r>
              <a:rPr lang="en-US" b="1" dirty="0"/>
              <a:t>REQ8: ‘</a:t>
            </a:r>
            <a:r>
              <a:rPr lang="en-US" dirty="0"/>
              <a:t>Each </a:t>
            </a:r>
            <a:r>
              <a:rPr lang="en-US" u="sng" dirty="0"/>
              <a:t>barn</a:t>
            </a:r>
            <a:r>
              <a:rPr lang="en-US" dirty="0"/>
              <a:t> is divided into many sections, each having a </a:t>
            </a:r>
            <a:r>
              <a:rPr lang="en-US" u="sng" dirty="0"/>
              <a:t>section number</a:t>
            </a:r>
            <a:r>
              <a:rPr lang="en-US" dirty="0"/>
              <a:t>’. </a:t>
            </a:r>
          </a:p>
          <a:p>
            <a:pPr marL="0" indent="0">
              <a:buNone/>
            </a:pPr>
            <a:r>
              <a:rPr lang="en-US" dirty="0"/>
              <a:t>So, the entity ‘SECTION’ is created, with the first two attributes ‘</a:t>
            </a:r>
            <a:r>
              <a:rPr lang="en-US" dirty="0" err="1"/>
              <a:t>BarnID</a:t>
            </a:r>
            <a:r>
              <a:rPr lang="en-US" dirty="0"/>
              <a:t>’ and ‘</a:t>
            </a:r>
            <a:r>
              <a:rPr lang="en-US" dirty="0" err="1"/>
              <a:t>SectionNo</a:t>
            </a:r>
            <a:r>
              <a:rPr lang="en-US" dirty="0"/>
              <a:t>’. This is a weak entity.</a:t>
            </a:r>
          </a:p>
          <a:p>
            <a:pPr marL="0" indent="0">
              <a:buNone/>
            </a:pPr>
            <a:endParaRPr lang="en-US" dirty="0"/>
          </a:p>
          <a:p>
            <a:r>
              <a:rPr lang="en-US" b="1" dirty="0"/>
              <a:t>REQ9:</a:t>
            </a:r>
            <a:r>
              <a:rPr lang="en-US" b="1" i="1" dirty="0"/>
              <a:t> ‘</a:t>
            </a:r>
            <a:r>
              <a:rPr lang="en-US" i="1" dirty="0"/>
              <a:t>For each section, only one type of product is stored. We want to know the product by its </a:t>
            </a:r>
            <a:r>
              <a:rPr lang="en-US" i="1" u="sng" dirty="0"/>
              <a:t>name</a:t>
            </a:r>
            <a:r>
              <a:rPr lang="en-US" i="1" dirty="0"/>
              <a:t>,  and the </a:t>
            </a:r>
            <a:r>
              <a:rPr lang="en-US" i="1" u="sng" dirty="0"/>
              <a:t>amount</a:t>
            </a:r>
            <a:r>
              <a:rPr lang="en-US" i="1" dirty="0"/>
              <a:t> of the product that is stored in the section. However, one type of product can be stored in many different sections’.</a:t>
            </a:r>
          </a:p>
          <a:p>
            <a:pPr marL="0" indent="0">
              <a:buNone/>
            </a:pPr>
            <a:r>
              <a:rPr lang="en-US" dirty="0"/>
              <a:t>This gives us the attributes ‘</a:t>
            </a:r>
            <a:r>
              <a:rPr lang="en-US" dirty="0" err="1"/>
              <a:t>CropName</a:t>
            </a:r>
            <a:r>
              <a:rPr lang="en-US" dirty="0"/>
              <a:t>’ and ‘stock’.</a:t>
            </a:r>
          </a:p>
          <a:p>
            <a:pPr marL="0" indent="0">
              <a:buNone/>
            </a:pPr>
            <a:endParaRPr lang="en-US" dirty="0"/>
          </a:p>
          <a:p>
            <a:r>
              <a:rPr lang="en-US" b="1" dirty="0"/>
              <a:t>REQ10:</a:t>
            </a:r>
            <a:r>
              <a:rPr lang="en-US" b="1" i="1" dirty="0"/>
              <a:t> ‘</a:t>
            </a:r>
            <a:r>
              <a:rPr lang="en-US" i="1" dirty="0"/>
              <a:t>Since the environment in each section is controlled by modern facilities for the storage of a specific type of product, we shall record its </a:t>
            </a:r>
            <a:r>
              <a:rPr lang="en-US" i="1" u="sng" dirty="0"/>
              <a:t>humidity</a:t>
            </a:r>
            <a:r>
              <a:rPr lang="en-US" i="1" dirty="0"/>
              <a:t> and </a:t>
            </a:r>
            <a:r>
              <a:rPr lang="en-US" i="1" u="sng" dirty="0"/>
              <a:t>temperature’.</a:t>
            </a:r>
          </a:p>
          <a:p>
            <a:pPr marL="0" indent="0">
              <a:buNone/>
            </a:pPr>
            <a:r>
              <a:rPr lang="en-US" dirty="0"/>
              <a:t>Attributes ‘Humidity’ and ‘Temp’ (short for temperature) are also added.</a:t>
            </a:r>
          </a:p>
          <a:p>
            <a:pPr marL="0" indent="0">
              <a:buNone/>
            </a:pPr>
            <a:endParaRPr lang="en-US" i="1" dirty="0"/>
          </a:p>
        </p:txBody>
      </p:sp>
      <p:sp>
        <p:nvSpPr>
          <p:cNvPr id="4" name="Action Button: Back or Previous 3">
            <a:hlinkClick r:id="rId2" action="ppaction://hlinksldjump" highlightClick="1"/>
            <a:extLst>
              <a:ext uri="{FF2B5EF4-FFF2-40B4-BE49-F238E27FC236}">
                <a16:creationId xmlns:a16="http://schemas.microsoft.com/office/drawing/2014/main" id="{4269EAF2-22C6-AA44-BA13-B79A1F8B5B37}"/>
              </a:ext>
            </a:extLst>
          </p:cNvPr>
          <p:cNvSpPr/>
          <p:nvPr/>
        </p:nvSpPr>
        <p:spPr>
          <a:xfrm>
            <a:off x="7354957" y="781878"/>
            <a:ext cx="384313" cy="37106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44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3AA8-9FFF-8243-BDB5-A7CCA58F020C}"/>
              </a:ext>
            </a:extLst>
          </p:cNvPr>
          <p:cNvSpPr>
            <a:spLocks noGrp="1"/>
          </p:cNvSpPr>
          <p:nvPr>
            <p:ph type="title"/>
          </p:nvPr>
        </p:nvSpPr>
        <p:spPr/>
        <p:txBody>
          <a:bodyPr/>
          <a:lstStyle/>
          <a:p>
            <a:r>
              <a:rPr lang="en-US" b="1" dirty="0"/>
              <a:t>Weak Entity List</a:t>
            </a:r>
          </a:p>
        </p:txBody>
      </p:sp>
      <p:sp>
        <p:nvSpPr>
          <p:cNvPr id="3" name="Content Placeholder 2">
            <a:extLst>
              <a:ext uri="{FF2B5EF4-FFF2-40B4-BE49-F238E27FC236}">
                <a16:creationId xmlns:a16="http://schemas.microsoft.com/office/drawing/2014/main" id="{F296C01C-3B1B-5645-8523-1FF8B0EFC615}"/>
              </a:ext>
            </a:extLst>
          </p:cNvPr>
          <p:cNvSpPr>
            <a:spLocks noGrp="1"/>
          </p:cNvSpPr>
          <p:nvPr>
            <p:ph idx="1"/>
          </p:nvPr>
        </p:nvSpPr>
        <p:spPr>
          <a:xfrm>
            <a:off x="1452282" y="2171700"/>
            <a:ext cx="9439835" cy="3939988"/>
          </a:xfrm>
        </p:spPr>
        <p:txBody>
          <a:bodyPr>
            <a:normAutofit/>
          </a:bodyPr>
          <a:lstStyle/>
          <a:p>
            <a:pPr marL="0" indent="0">
              <a:buNone/>
            </a:pPr>
            <a:r>
              <a:rPr lang="en-US" sz="2400" dirty="0"/>
              <a:t>SECTION</a:t>
            </a:r>
          </a:p>
          <a:p>
            <a:r>
              <a:rPr lang="en-US" dirty="0" err="1"/>
              <a:t>BarnID</a:t>
            </a:r>
            <a:r>
              <a:rPr lang="en-US" dirty="0"/>
              <a:t>, </a:t>
            </a:r>
            <a:r>
              <a:rPr lang="en-US" dirty="0" err="1"/>
              <a:t>SectionNo</a:t>
            </a:r>
            <a:r>
              <a:rPr lang="en-US" dirty="0"/>
              <a:t>, </a:t>
            </a:r>
            <a:r>
              <a:rPr lang="en-US" dirty="0" err="1"/>
              <a:t>CropName</a:t>
            </a:r>
            <a:r>
              <a:rPr lang="en-US" dirty="0"/>
              <a:t>, Temp, Humidity, stock</a:t>
            </a:r>
          </a:p>
          <a:p>
            <a:endParaRPr lang="en-US" dirty="0"/>
          </a:p>
          <a:p>
            <a:pPr marL="0" indent="0">
              <a:buNone/>
            </a:pPr>
            <a:r>
              <a:rPr lang="en-US" dirty="0"/>
              <a:t>Primary Key: {</a:t>
            </a:r>
            <a:r>
              <a:rPr lang="en-US" dirty="0" err="1"/>
              <a:t>BarnID</a:t>
            </a:r>
            <a:r>
              <a:rPr lang="en-US" dirty="0"/>
              <a:t>, </a:t>
            </a:r>
            <a:r>
              <a:rPr lang="en-US" dirty="0" err="1"/>
              <a:t>SectionNo</a:t>
            </a:r>
            <a:r>
              <a:rPr lang="en-US" dirty="0"/>
              <a:t>}</a:t>
            </a:r>
          </a:p>
          <a:p>
            <a:pPr marL="0" indent="0">
              <a:buNone/>
            </a:pPr>
            <a:r>
              <a:rPr lang="en-US" dirty="0"/>
              <a:t>Foreign Key: </a:t>
            </a:r>
            <a:r>
              <a:rPr lang="en-US" dirty="0" err="1"/>
              <a:t>BarnID</a:t>
            </a:r>
            <a:endParaRPr lang="en-US" dirty="0"/>
          </a:p>
          <a:p>
            <a:pPr marL="0" indent="0">
              <a:buNone/>
            </a:pPr>
            <a:r>
              <a:rPr lang="en-US" dirty="0"/>
              <a:t>This entity relies on the entity ‘BARN’.</a:t>
            </a:r>
          </a:p>
        </p:txBody>
      </p:sp>
    </p:spTree>
    <p:extLst>
      <p:ext uri="{BB962C8B-B14F-4D97-AF65-F5344CB8AC3E}">
        <p14:creationId xmlns:p14="http://schemas.microsoft.com/office/powerpoint/2010/main" val="270991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FE9DA2B-04AB-E04B-923C-9074A91373B6}"/>
              </a:ext>
            </a:extLst>
          </p:cNvPr>
          <p:cNvGraphicFramePr>
            <a:graphicFrameLocks noGrp="1"/>
          </p:cNvGraphicFramePr>
          <p:nvPr>
            <p:extLst>
              <p:ext uri="{D42A27DB-BD31-4B8C-83A1-F6EECF244321}">
                <p14:modId xmlns:p14="http://schemas.microsoft.com/office/powerpoint/2010/main" val="2056955202"/>
              </p:ext>
            </p:extLst>
          </p:nvPr>
        </p:nvGraphicFramePr>
        <p:xfrm>
          <a:off x="1147482" y="550911"/>
          <a:ext cx="10595980" cy="6162631"/>
        </p:xfrm>
        <a:graphic>
          <a:graphicData uri="http://schemas.openxmlformats.org/drawingml/2006/table">
            <a:tbl>
              <a:tblPr firstRow="1" bandRow="1">
                <a:tableStyleId>{5C22544A-7EE6-4342-B048-85BDC9FD1C3A}</a:tableStyleId>
              </a:tblPr>
              <a:tblGrid>
                <a:gridCol w="2119196">
                  <a:extLst>
                    <a:ext uri="{9D8B030D-6E8A-4147-A177-3AD203B41FA5}">
                      <a16:colId xmlns:a16="http://schemas.microsoft.com/office/drawing/2014/main" val="826720650"/>
                    </a:ext>
                  </a:extLst>
                </a:gridCol>
                <a:gridCol w="2119196">
                  <a:extLst>
                    <a:ext uri="{9D8B030D-6E8A-4147-A177-3AD203B41FA5}">
                      <a16:colId xmlns:a16="http://schemas.microsoft.com/office/drawing/2014/main" val="4253033804"/>
                    </a:ext>
                  </a:extLst>
                </a:gridCol>
                <a:gridCol w="2119196">
                  <a:extLst>
                    <a:ext uri="{9D8B030D-6E8A-4147-A177-3AD203B41FA5}">
                      <a16:colId xmlns:a16="http://schemas.microsoft.com/office/drawing/2014/main" val="2152166195"/>
                    </a:ext>
                  </a:extLst>
                </a:gridCol>
                <a:gridCol w="2119196">
                  <a:extLst>
                    <a:ext uri="{9D8B030D-6E8A-4147-A177-3AD203B41FA5}">
                      <a16:colId xmlns:a16="http://schemas.microsoft.com/office/drawing/2014/main" val="1293202031"/>
                    </a:ext>
                  </a:extLst>
                </a:gridCol>
                <a:gridCol w="2119196">
                  <a:extLst>
                    <a:ext uri="{9D8B030D-6E8A-4147-A177-3AD203B41FA5}">
                      <a16:colId xmlns:a16="http://schemas.microsoft.com/office/drawing/2014/main" val="1005407398"/>
                    </a:ext>
                  </a:extLst>
                </a:gridCol>
              </a:tblGrid>
              <a:tr h="779470">
                <a:tc>
                  <a:txBody>
                    <a:bodyPr/>
                    <a:lstStyle/>
                    <a:p>
                      <a:pPr algn="ctr"/>
                      <a:r>
                        <a:rPr lang="en-US" sz="2300" dirty="0"/>
                        <a:t>Entity</a:t>
                      </a:r>
                    </a:p>
                  </a:txBody>
                  <a:tcPr/>
                </a:tc>
                <a:tc>
                  <a:txBody>
                    <a:bodyPr/>
                    <a:lstStyle/>
                    <a:p>
                      <a:pPr algn="ctr"/>
                      <a:r>
                        <a:rPr lang="en-US" sz="2300" dirty="0"/>
                        <a:t>Candidate Key(s)</a:t>
                      </a:r>
                    </a:p>
                  </a:txBody>
                  <a:tcPr/>
                </a:tc>
                <a:tc>
                  <a:txBody>
                    <a:bodyPr/>
                    <a:lstStyle/>
                    <a:p>
                      <a:pPr algn="ctr"/>
                      <a:r>
                        <a:rPr lang="en-US" sz="2300" dirty="0"/>
                        <a:t>Primary Key</a:t>
                      </a:r>
                    </a:p>
                  </a:txBody>
                  <a:tcPr/>
                </a:tc>
                <a:tc>
                  <a:txBody>
                    <a:bodyPr/>
                    <a:lstStyle/>
                    <a:p>
                      <a:pPr algn="ctr"/>
                      <a:r>
                        <a:rPr lang="en-US" sz="2300" dirty="0"/>
                        <a:t>Foreign Key(s)</a:t>
                      </a:r>
                    </a:p>
                  </a:txBody>
                  <a:tcPr/>
                </a:tc>
                <a:tc>
                  <a:txBody>
                    <a:bodyPr/>
                    <a:lstStyle/>
                    <a:p>
                      <a:pPr algn="ctr"/>
                      <a:r>
                        <a:rPr lang="en-US" sz="2300" dirty="0"/>
                        <a:t>Composite Key(s)</a:t>
                      </a:r>
                    </a:p>
                  </a:txBody>
                  <a:tcPr/>
                </a:tc>
                <a:extLst>
                  <a:ext uri="{0D108BD9-81ED-4DB2-BD59-A6C34878D82A}">
                    <a16:rowId xmlns:a16="http://schemas.microsoft.com/office/drawing/2014/main" val="2229815411"/>
                  </a:ext>
                </a:extLst>
              </a:tr>
              <a:tr h="779470">
                <a:tc>
                  <a:txBody>
                    <a:bodyPr/>
                    <a:lstStyle/>
                    <a:p>
                      <a:pPr algn="ctr"/>
                      <a:r>
                        <a:rPr lang="en-US" sz="2300" dirty="0"/>
                        <a:t>FARMLAND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FarmerID</a:t>
                      </a:r>
                      <a:r>
                        <a:rPr lang="en-US" altLang="zh-CN" sz="2300" dirty="0"/>
                        <a:t>, LID</a:t>
                      </a:r>
                    </a:p>
                    <a:p>
                      <a:pPr algn="ctr"/>
                      <a:endParaRPr lang="en-US" sz="2300" dirty="0"/>
                    </a:p>
                  </a:txBody>
                  <a:tcPr/>
                </a:tc>
                <a:tc>
                  <a:txBody>
                    <a:bodyPr/>
                    <a:lstStyle/>
                    <a:p>
                      <a:pPr algn="ctr"/>
                      <a:r>
                        <a:rPr lang="en-US" sz="2300" dirty="0"/>
                        <a:t>LID</a:t>
                      </a:r>
                    </a:p>
                  </a:txBody>
                  <a:tcPr/>
                </a:tc>
                <a:tc>
                  <a:txBody>
                    <a:bodyPr/>
                    <a:lstStyle/>
                    <a:p>
                      <a:pPr algn="ctr"/>
                      <a:r>
                        <a:rPr lang="en-US" sz="2300" dirty="0" err="1"/>
                        <a:t>FarmerID</a:t>
                      </a:r>
                      <a:endParaRPr lang="en-US" sz="2300" dirty="0"/>
                    </a:p>
                  </a:txBody>
                  <a:tcPr/>
                </a:tc>
                <a:tc>
                  <a:txBody>
                    <a:bodyPr/>
                    <a:lstStyle/>
                    <a:p>
                      <a:pPr algn="ctr"/>
                      <a:endParaRPr lang="en-US" sz="2300" dirty="0"/>
                    </a:p>
                  </a:txBody>
                  <a:tcPr/>
                </a:tc>
                <a:extLst>
                  <a:ext uri="{0D108BD9-81ED-4DB2-BD59-A6C34878D82A}">
                    <a16:rowId xmlns:a16="http://schemas.microsoft.com/office/drawing/2014/main" val="2953702403"/>
                  </a:ext>
                </a:extLst>
              </a:tr>
              <a:tr h="615271">
                <a:tc>
                  <a:txBody>
                    <a:bodyPr/>
                    <a:lstStyle/>
                    <a:p>
                      <a:pPr algn="ctr"/>
                      <a:r>
                        <a:rPr lang="en-US" sz="2300" dirty="0"/>
                        <a:t>CROP</a:t>
                      </a:r>
                    </a:p>
                  </a:txBody>
                  <a:tcPr/>
                </a:tc>
                <a:tc>
                  <a:txBody>
                    <a:bodyPr/>
                    <a:lstStyle/>
                    <a:p>
                      <a:pPr algn="ctr"/>
                      <a:endParaRPr lang="en-US" sz="2300" dirty="0"/>
                    </a:p>
                  </a:txBody>
                  <a:tcPr/>
                </a:tc>
                <a:tc>
                  <a:txBody>
                    <a:bodyPr/>
                    <a:lstStyle/>
                    <a:p>
                      <a:pPr algn="ctr"/>
                      <a:r>
                        <a:rPr lang="en-US" sz="2300" dirty="0" err="1"/>
                        <a:t>Cname</a:t>
                      </a:r>
                      <a:endParaRPr lang="en-US" sz="2300" dirty="0"/>
                    </a:p>
                  </a:txBody>
                  <a:tcPr/>
                </a:tc>
                <a:tc>
                  <a:txBody>
                    <a:bodyPr/>
                    <a:lstStyle/>
                    <a:p>
                      <a:pPr algn="ctr"/>
                      <a:endParaRPr lang="en-US" sz="2300" dirty="0"/>
                    </a:p>
                  </a:txBody>
                  <a:tcPr/>
                </a:tc>
                <a:tc>
                  <a:txBody>
                    <a:bodyPr/>
                    <a:lstStyle/>
                    <a:p>
                      <a:pPr algn="ctr"/>
                      <a:endParaRPr lang="en-US" sz="2300"/>
                    </a:p>
                  </a:txBody>
                  <a:tcPr/>
                </a:tc>
                <a:extLst>
                  <a:ext uri="{0D108BD9-81ED-4DB2-BD59-A6C34878D82A}">
                    <a16:rowId xmlns:a16="http://schemas.microsoft.com/office/drawing/2014/main" val="3981266575"/>
                  </a:ext>
                </a:extLst>
              </a:tr>
              <a:tr h="779470">
                <a:tc>
                  <a:txBody>
                    <a:bodyPr/>
                    <a:lstStyle/>
                    <a:p>
                      <a:pPr algn="ctr"/>
                      <a:r>
                        <a:rPr lang="en-US" sz="2300" dirty="0"/>
                        <a:t>FARMER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a:t>FID,</a:t>
                      </a:r>
                    </a:p>
                    <a:p>
                      <a:pPr algn="ctr"/>
                      <a:r>
                        <a:rPr lang="en-US" sz="2300" dirty="0" err="1"/>
                        <a:t>PhoneNo</a:t>
                      </a:r>
                      <a:endParaRPr lang="en-US" sz="2300" dirty="0"/>
                    </a:p>
                  </a:txBody>
                  <a:tcPr/>
                </a:tc>
                <a:tc>
                  <a:txBody>
                    <a:bodyPr/>
                    <a:lstStyle/>
                    <a:p>
                      <a:pPr algn="ctr"/>
                      <a:r>
                        <a:rPr lang="en-US" sz="2300" dirty="0"/>
                        <a:t>FID</a:t>
                      </a:r>
                    </a:p>
                  </a:txBody>
                  <a:tcPr/>
                </a:tc>
                <a:tc>
                  <a:txBody>
                    <a:bodyPr/>
                    <a:lstStyle/>
                    <a:p>
                      <a:pPr algn="ctr"/>
                      <a:r>
                        <a:rPr lang="en-US" sz="2300" dirty="0" err="1"/>
                        <a:t>LeaderID</a:t>
                      </a:r>
                      <a:endParaRPr lang="en-US" sz="2300" dirty="0"/>
                    </a:p>
                  </a:txBody>
                  <a:tcPr/>
                </a:tc>
                <a:tc>
                  <a:txBody>
                    <a:bodyPr/>
                    <a:lstStyle/>
                    <a:p>
                      <a:pPr algn="ctr"/>
                      <a:endParaRPr lang="en-US" sz="2300" dirty="0"/>
                    </a:p>
                  </a:txBody>
                  <a:tcPr/>
                </a:tc>
                <a:extLst>
                  <a:ext uri="{0D108BD9-81ED-4DB2-BD59-A6C34878D82A}">
                    <a16:rowId xmlns:a16="http://schemas.microsoft.com/office/drawing/2014/main" val="3967205758"/>
                  </a:ext>
                </a:extLst>
              </a:tr>
              <a:tr h="779470">
                <a:tc>
                  <a:txBody>
                    <a:bodyPr/>
                    <a:lstStyle/>
                    <a:p>
                      <a:pPr algn="ctr"/>
                      <a:r>
                        <a:rPr lang="en-US" sz="2300" dirty="0"/>
                        <a:t>PURCHASER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a:t>Company,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PhoneNo</a:t>
                      </a:r>
                      <a:endParaRPr lang="en-US" altLang="zh-CN" sz="2300" dirty="0"/>
                    </a:p>
                  </a:txBody>
                  <a:tcPr/>
                </a:tc>
                <a:tc>
                  <a:txBody>
                    <a:bodyPr/>
                    <a:lstStyle/>
                    <a:p>
                      <a:pPr algn="ctr"/>
                      <a:r>
                        <a:rPr lang="en-US" sz="2300" dirty="0"/>
                        <a:t>Company</a:t>
                      </a:r>
                    </a:p>
                  </a:txBody>
                  <a:tcPr/>
                </a:tc>
                <a:tc>
                  <a:txBody>
                    <a:bodyPr/>
                    <a:lstStyle/>
                    <a:p>
                      <a:pPr algn="ctr"/>
                      <a:endParaRPr lang="en-US" sz="2300" dirty="0"/>
                    </a:p>
                  </a:txBody>
                  <a:tcPr/>
                </a:tc>
                <a:tc>
                  <a:txBody>
                    <a:bodyPr/>
                    <a:lstStyle/>
                    <a:p>
                      <a:pPr algn="ctr"/>
                      <a:endParaRPr lang="en-US" sz="2300"/>
                    </a:p>
                  </a:txBody>
                  <a:tcPr/>
                </a:tc>
                <a:extLst>
                  <a:ext uri="{0D108BD9-81ED-4DB2-BD59-A6C34878D82A}">
                    <a16:rowId xmlns:a16="http://schemas.microsoft.com/office/drawing/2014/main" val="2605783804"/>
                  </a:ext>
                </a:extLst>
              </a:tr>
              <a:tr h="779470">
                <a:tc>
                  <a:txBody>
                    <a:bodyPr/>
                    <a:lstStyle/>
                    <a:p>
                      <a:pPr algn="ctr"/>
                      <a:r>
                        <a:rPr lang="en-US" sz="2300" dirty="0"/>
                        <a:t>BARN</a:t>
                      </a:r>
                    </a:p>
                  </a:txBody>
                  <a:tcPr/>
                </a:tc>
                <a:tc>
                  <a:txBody>
                    <a:bodyPr/>
                    <a:lstStyle/>
                    <a:p>
                      <a:pPr algn="ctr"/>
                      <a:r>
                        <a:rPr lang="en-US" sz="2300" dirty="0"/>
                        <a:t>BID, </a:t>
                      </a:r>
                      <a:r>
                        <a:rPr lang="en-US" altLang="zh-CN" sz="2300" dirty="0"/>
                        <a:t>Administrator </a:t>
                      </a:r>
                      <a:endParaRPr lang="en-US" sz="2300" dirty="0"/>
                    </a:p>
                  </a:txBody>
                  <a:tcPr/>
                </a:tc>
                <a:tc>
                  <a:txBody>
                    <a:bodyPr/>
                    <a:lstStyle/>
                    <a:p>
                      <a:pPr algn="ctr"/>
                      <a:r>
                        <a:rPr lang="en-US" sz="2300" dirty="0"/>
                        <a:t>BID</a:t>
                      </a:r>
                    </a:p>
                  </a:txBody>
                  <a:tcPr/>
                </a:tc>
                <a:tc>
                  <a:txBody>
                    <a:bodyPr/>
                    <a:lstStyle/>
                    <a:p>
                      <a:pPr algn="ctr"/>
                      <a:r>
                        <a:rPr lang="en-US" altLang="zh-CN" sz="2300" dirty="0"/>
                        <a:t>Administrator </a:t>
                      </a:r>
                      <a:endParaRPr lang="en-US" sz="2300" dirty="0"/>
                    </a:p>
                  </a:txBody>
                  <a:tcPr/>
                </a:tc>
                <a:tc>
                  <a:txBody>
                    <a:bodyPr/>
                    <a:lstStyle/>
                    <a:p>
                      <a:pPr algn="ctr"/>
                      <a:endParaRPr lang="en-US" sz="2300" dirty="0"/>
                    </a:p>
                  </a:txBody>
                  <a:tcPr/>
                </a:tc>
                <a:extLst>
                  <a:ext uri="{0D108BD9-81ED-4DB2-BD59-A6C34878D82A}">
                    <a16:rowId xmlns:a16="http://schemas.microsoft.com/office/drawing/2014/main" val="1208299973"/>
                  </a:ext>
                </a:extLst>
              </a:tr>
              <a:tr h="779470">
                <a:tc>
                  <a:txBody>
                    <a:bodyPr/>
                    <a:lstStyle/>
                    <a:p>
                      <a:pPr algn="ctr"/>
                      <a:r>
                        <a:rPr lang="en-US" sz="2300" dirty="0"/>
                        <a:t>BARNADMIN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AdminID</a:t>
                      </a:r>
                      <a:r>
                        <a:rPr lang="en-US" altLang="zh-CN" sz="23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PNumber</a:t>
                      </a:r>
                      <a:endParaRPr lang="en-US" altLang="zh-CN" sz="2300" dirty="0"/>
                    </a:p>
                  </a:txBody>
                  <a:tcPr/>
                </a:tc>
                <a:tc>
                  <a:txBody>
                    <a:bodyPr/>
                    <a:lstStyle/>
                    <a:p>
                      <a:pPr algn="ctr"/>
                      <a:r>
                        <a:rPr lang="en-US" sz="2300" dirty="0" err="1"/>
                        <a:t>AdminID</a:t>
                      </a:r>
                      <a:endParaRPr lang="en-US" sz="2300" dirty="0"/>
                    </a:p>
                  </a:txBody>
                  <a:tcPr/>
                </a:tc>
                <a:tc>
                  <a:txBody>
                    <a:bodyPr/>
                    <a:lstStyle/>
                    <a:p>
                      <a:pPr algn="ctr"/>
                      <a:endParaRPr lang="en-US" sz="2300" dirty="0"/>
                    </a:p>
                  </a:txBody>
                  <a:tcPr/>
                </a:tc>
                <a:tc>
                  <a:txBody>
                    <a:bodyPr/>
                    <a:lstStyle/>
                    <a:p>
                      <a:pPr algn="ctr"/>
                      <a:endParaRPr lang="en-US" sz="2300"/>
                    </a:p>
                  </a:txBody>
                  <a:tcPr/>
                </a:tc>
                <a:extLst>
                  <a:ext uri="{0D108BD9-81ED-4DB2-BD59-A6C34878D82A}">
                    <a16:rowId xmlns:a16="http://schemas.microsoft.com/office/drawing/2014/main" val="3770439935"/>
                  </a:ext>
                </a:extLst>
              </a:tr>
              <a:tr h="779470">
                <a:tc>
                  <a:txBody>
                    <a:bodyPr/>
                    <a:lstStyle/>
                    <a:p>
                      <a:pPr algn="ctr"/>
                      <a:r>
                        <a:rPr lang="en-US" sz="2300" dirty="0"/>
                        <a:t>SECTION</a:t>
                      </a:r>
                    </a:p>
                  </a:txBody>
                  <a:tcPr/>
                </a:tc>
                <a:tc>
                  <a:txBody>
                    <a:bodyPr/>
                    <a:lstStyle/>
                    <a:p>
                      <a:pPr algn="ctr"/>
                      <a:endParaRPr lang="en-US" sz="2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a:t>
                      </a:r>
                      <a:r>
                        <a:rPr lang="en-US" sz="2300" dirty="0" err="1"/>
                        <a:t>BarnID</a:t>
                      </a:r>
                      <a:r>
                        <a:rPr lang="en-US" sz="2300" dirty="0"/>
                        <a:t>, </a:t>
                      </a:r>
                      <a:r>
                        <a:rPr lang="en-US" sz="2300" dirty="0" err="1"/>
                        <a:t>SectionNo</a:t>
                      </a:r>
                      <a:r>
                        <a:rPr lang="en-US" sz="2300" dirty="0"/>
                        <a:t>}</a:t>
                      </a:r>
                    </a:p>
                  </a:txBody>
                  <a:tcPr/>
                </a:tc>
                <a:tc>
                  <a:txBody>
                    <a:bodyPr/>
                    <a:lstStyle/>
                    <a:p>
                      <a:pPr algn="ctr"/>
                      <a:r>
                        <a:rPr lang="en-US" sz="2300" dirty="0" err="1"/>
                        <a:t>CropName</a:t>
                      </a:r>
                      <a:endParaRPr lang="en-US" sz="2300" dirty="0"/>
                    </a:p>
                    <a:p>
                      <a:pPr algn="ctr"/>
                      <a:r>
                        <a:rPr lang="en-US" sz="2300" dirty="0" err="1"/>
                        <a:t>BarnID</a:t>
                      </a:r>
                      <a:endParaRPr lang="en-US" sz="2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a:t>
                      </a:r>
                      <a:r>
                        <a:rPr lang="en-US" sz="2300" dirty="0" err="1"/>
                        <a:t>BarnID</a:t>
                      </a:r>
                      <a:r>
                        <a:rPr lang="en-US" sz="2300" dirty="0"/>
                        <a:t>, </a:t>
                      </a:r>
                      <a:r>
                        <a:rPr lang="en-US" sz="2300" dirty="0" err="1"/>
                        <a:t>SectionNo</a:t>
                      </a:r>
                      <a:r>
                        <a:rPr lang="en-US" sz="2300" dirty="0"/>
                        <a:t>}</a:t>
                      </a:r>
                    </a:p>
                  </a:txBody>
                  <a:tcPr/>
                </a:tc>
                <a:extLst>
                  <a:ext uri="{0D108BD9-81ED-4DB2-BD59-A6C34878D82A}">
                    <a16:rowId xmlns:a16="http://schemas.microsoft.com/office/drawing/2014/main" val="3112128266"/>
                  </a:ext>
                </a:extLst>
              </a:tr>
            </a:tbl>
          </a:graphicData>
        </a:graphic>
      </p:graphicFrame>
      <p:sp>
        <p:nvSpPr>
          <p:cNvPr id="6" name="TextBox 5">
            <a:extLst>
              <a:ext uri="{FF2B5EF4-FFF2-40B4-BE49-F238E27FC236}">
                <a16:creationId xmlns:a16="http://schemas.microsoft.com/office/drawing/2014/main" id="{15E9AD40-103E-5244-9865-E6A1AC20CD04}"/>
              </a:ext>
            </a:extLst>
          </p:cNvPr>
          <p:cNvSpPr txBox="1"/>
          <p:nvPr/>
        </p:nvSpPr>
        <p:spPr>
          <a:xfrm>
            <a:off x="1147482" y="-81565"/>
            <a:ext cx="3747247" cy="646331"/>
          </a:xfrm>
          <a:prstGeom prst="rect">
            <a:avLst/>
          </a:prstGeom>
          <a:noFill/>
        </p:spPr>
        <p:txBody>
          <a:bodyPr wrap="square" rtlCol="0">
            <a:spAutoFit/>
          </a:bodyPr>
          <a:lstStyle/>
          <a:p>
            <a:r>
              <a:rPr lang="en-US" sz="3600" b="1" dirty="0"/>
              <a:t>List of Keys</a:t>
            </a:r>
          </a:p>
        </p:txBody>
      </p:sp>
    </p:spTree>
    <p:extLst>
      <p:ext uri="{BB962C8B-B14F-4D97-AF65-F5344CB8AC3E}">
        <p14:creationId xmlns:p14="http://schemas.microsoft.com/office/powerpoint/2010/main" val="326954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D740D3-C511-8D42-8097-6EF190B1E56A}"/>
              </a:ext>
            </a:extLst>
          </p:cNvPr>
          <p:cNvGraphicFramePr>
            <a:graphicFrameLocks noGrp="1"/>
          </p:cNvGraphicFramePr>
          <p:nvPr>
            <p:extLst>
              <p:ext uri="{D42A27DB-BD31-4B8C-83A1-F6EECF244321}">
                <p14:modId xmlns:p14="http://schemas.microsoft.com/office/powerpoint/2010/main" val="64320958"/>
              </p:ext>
            </p:extLst>
          </p:nvPr>
        </p:nvGraphicFramePr>
        <p:xfrm>
          <a:off x="1532965" y="875596"/>
          <a:ext cx="9399492" cy="5807592"/>
        </p:xfrm>
        <a:graphic>
          <a:graphicData uri="http://schemas.openxmlformats.org/drawingml/2006/table">
            <a:tbl>
              <a:tblPr firstRow="1" bandRow="1">
                <a:tableStyleId>{5C22544A-7EE6-4342-B048-85BDC9FD1C3A}</a:tableStyleId>
              </a:tblPr>
              <a:tblGrid>
                <a:gridCol w="2349873">
                  <a:extLst>
                    <a:ext uri="{9D8B030D-6E8A-4147-A177-3AD203B41FA5}">
                      <a16:colId xmlns:a16="http://schemas.microsoft.com/office/drawing/2014/main" val="34444071"/>
                    </a:ext>
                  </a:extLst>
                </a:gridCol>
                <a:gridCol w="2349873">
                  <a:extLst>
                    <a:ext uri="{9D8B030D-6E8A-4147-A177-3AD203B41FA5}">
                      <a16:colId xmlns:a16="http://schemas.microsoft.com/office/drawing/2014/main" val="364856861"/>
                    </a:ext>
                  </a:extLst>
                </a:gridCol>
                <a:gridCol w="2349873">
                  <a:extLst>
                    <a:ext uri="{9D8B030D-6E8A-4147-A177-3AD203B41FA5}">
                      <a16:colId xmlns:a16="http://schemas.microsoft.com/office/drawing/2014/main" val="306146975"/>
                    </a:ext>
                  </a:extLst>
                </a:gridCol>
                <a:gridCol w="2349873">
                  <a:extLst>
                    <a:ext uri="{9D8B030D-6E8A-4147-A177-3AD203B41FA5}">
                      <a16:colId xmlns:a16="http://schemas.microsoft.com/office/drawing/2014/main" val="790270472"/>
                    </a:ext>
                  </a:extLst>
                </a:gridCol>
              </a:tblGrid>
              <a:tr h="725949">
                <a:tc>
                  <a:txBody>
                    <a:bodyPr/>
                    <a:lstStyle/>
                    <a:p>
                      <a:pPr algn="ctr"/>
                      <a:r>
                        <a:rPr lang="en-US" sz="2400" dirty="0"/>
                        <a:t>Relationship</a:t>
                      </a:r>
                    </a:p>
                  </a:txBody>
                  <a:tcPr/>
                </a:tc>
                <a:tc>
                  <a:txBody>
                    <a:bodyPr/>
                    <a:lstStyle/>
                    <a:p>
                      <a:pPr algn="ctr"/>
                      <a:r>
                        <a:rPr lang="en-US" sz="2400" dirty="0"/>
                        <a:t>Type</a:t>
                      </a:r>
                    </a:p>
                  </a:txBody>
                  <a:tcPr/>
                </a:tc>
                <a:tc>
                  <a:txBody>
                    <a:bodyPr/>
                    <a:lstStyle/>
                    <a:p>
                      <a:pPr algn="ctr"/>
                      <a:r>
                        <a:rPr lang="en-US" sz="2400" dirty="0"/>
                        <a:t>From</a:t>
                      </a:r>
                    </a:p>
                  </a:txBody>
                  <a:tcPr/>
                </a:tc>
                <a:tc>
                  <a:txBody>
                    <a:bodyPr/>
                    <a:lstStyle/>
                    <a:p>
                      <a:pPr algn="ctr"/>
                      <a:r>
                        <a:rPr lang="en-US" sz="2400" dirty="0"/>
                        <a:t>To</a:t>
                      </a:r>
                    </a:p>
                  </a:txBody>
                  <a:tcPr/>
                </a:tc>
                <a:extLst>
                  <a:ext uri="{0D108BD9-81ED-4DB2-BD59-A6C34878D82A}">
                    <a16:rowId xmlns:a16="http://schemas.microsoft.com/office/drawing/2014/main" val="1472913225"/>
                  </a:ext>
                </a:extLst>
              </a:tr>
              <a:tr h="725949">
                <a:tc>
                  <a:txBody>
                    <a:bodyPr/>
                    <a:lstStyle/>
                    <a:p>
                      <a:pPr algn="ctr"/>
                      <a:r>
                        <a:rPr lang="en-US" sz="2400" dirty="0"/>
                        <a:t>PLANT</a:t>
                      </a:r>
                    </a:p>
                  </a:txBody>
                  <a:tcPr/>
                </a:tc>
                <a:tc>
                  <a:txBody>
                    <a:bodyPr/>
                    <a:lstStyle/>
                    <a:p>
                      <a:pPr algn="ctr"/>
                      <a:r>
                        <a:rPr lang="en-US" sz="2400" dirty="0"/>
                        <a:t>N:M</a:t>
                      </a:r>
                    </a:p>
                  </a:txBody>
                  <a:tcPr/>
                </a:tc>
                <a:tc>
                  <a:txBody>
                    <a:bodyPr/>
                    <a:lstStyle/>
                    <a:p>
                      <a:pPr algn="ctr"/>
                      <a:r>
                        <a:rPr lang="en-US" sz="2400" dirty="0"/>
                        <a:t>FARMLAND</a:t>
                      </a:r>
                    </a:p>
                  </a:txBody>
                  <a:tcPr/>
                </a:tc>
                <a:tc>
                  <a:txBody>
                    <a:bodyPr/>
                    <a:lstStyle/>
                    <a:p>
                      <a:pPr algn="ctr"/>
                      <a:r>
                        <a:rPr lang="en-US" sz="2400" dirty="0"/>
                        <a:t>CROP</a:t>
                      </a:r>
                    </a:p>
                  </a:txBody>
                  <a:tcPr/>
                </a:tc>
                <a:extLst>
                  <a:ext uri="{0D108BD9-81ED-4DB2-BD59-A6C34878D82A}">
                    <a16:rowId xmlns:a16="http://schemas.microsoft.com/office/drawing/2014/main" val="3376176227"/>
                  </a:ext>
                </a:extLst>
              </a:tr>
              <a:tr h="725949">
                <a:tc>
                  <a:txBody>
                    <a:bodyPr/>
                    <a:lstStyle/>
                    <a:p>
                      <a:pPr algn="ctr"/>
                      <a:r>
                        <a:rPr lang="en-US" sz="2400" dirty="0"/>
                        <a:t>TAKE_CARE</a:t>
                      </a:r>
                    </a:p>
                  </a:txBody>
                  <a:tcPr/>
                </a:tc>
                <a:tc>
                  <a:txBody>
                    <a:bodyPr/>
                    <a:lstStyle/>
                    <a:p>
                      <a:pPr algn="ctr"/>
                      <a:r>
                        <a:rPr lang="en-US" sz="2400" dirty="0"/>
                        <a:t>1:N</a:t>
                      </a:r>
                    </a:p>
                  </a:txBody>
                  <a:tcPr/>
                </a:tc>
                <a:tc>
                  <a:txBody>
                    <a:bodyPr/>
                    <a:lstStyle/>
                    <a:p>
                      <a:pPr algn="ctr"/>
                      <a:r>
                        <a:rPr lang="en-US" sz="2400" dirty="0"/>
                        <a:t>FARMER</a:t>
                      </a:r>
                    </a:p>
                  </a:txBody>
                  <a:tcPr/>
                </a:tc>
                <a:tc>
                  <a:txBody>
                    <a:bodyPr/>
                    <a:lstStyle/>
                    <a:p>
                      <a:pPr algn="ctr"/>
                      <a:r>
                        <a:rPr lang="en-US" sz="2400" dirty="0"/>
                        <a:t>FARMLAND</a:t>
                      </a:r>
                    </a:p>
                  </a:txBody>
                  <a:tcPr/>
                </a:tc>
                <a:extLst>
                  <a:ext uri="{0D108BD9-81ED-4DB2-BD59-A6C34878D82A}">
                    <a16:rowId xmlns:a16="http://schemas.microsoft.com/office/drawing/2014/main" val="4213234740"/>
                  </a:ext>
                </a:extLst>
              </a:tr>
              <a:tr h="725949">
                <a:tc>
                  <a:txBody>
                    <a:bodyPr/>
                    <a:lstStyle/>
                    <a:p>
                      <a:pPr algn="ctr"/>
                      <a:r>
                        <a:rPr lang="en-US" sz="2400" dirty="0"/>
                        <a:t>LEADERSHIP</a:t>
                      </a:r>
                    </a:p>
                  </a:txBody>
                  <a:tcPr/>
                </a:tc>
                <a:tc>
                  <a:txBody>
                    <a:bodyPr/>
                    <a:lstStyle/>
                    <a:p>
                      <a:pPr algn="ctr"/>
                      <a:r>
                        <a:rPr lang="en-US" sz="2400" dirty="0"/>
                        <a:t>1:N</a:t>
                      </a:r>
                    </a:p>
                  </a:txBody>
                  <a:tcPr/>
                </a:tc>
                <a:tc>
                  <a:txBody>
                    <a:bodyPr/>
                    <a:lstStyle/>
                    <a:p>
                      <a:pPr algn="ctr"/>
                      <a:r>
                        <a:rPr lang="en-US" sz="2400" dirty="0"/>
                        <a:t>FARMER</a:t>
                      </a:r>
                    </a:p>
                  </a:txBody>
                  <a:tcPr/>
                </a:tc>
                <a:tc>
                  <a:txBody>
                    <a:bodyPr/>
                    <a:lstStyle/>
                    <a:p>
                      <a:pPr algn="ctr"/>
                      <a:r>
                        <a:rPr lang="en-US" sz="2400" dirty="0"/>
                        <a:t>FARMER</a:t>
                      </a:r>
                    </a:p>
                  </a:txBody>
                  <a:tcPr/>
                </a:tc>
                <a:extLst>
                  <a:ext uri="{0D108BD9-81ED-4DB2-BD59-A6C34878D82A}">
                    <a16:rowId xmlns:a16="http://schemas.microsoft.com/office/drawing/2014/main" val="2958088564"/>
                  </a:ext>
                </a:extLst>
              </a:tr>
              <a:tr h="725949">
                <a:tc>
                  <a:txBody>
                    <a:bodyPr/>
                    <a:lstStyle/>
                    <a:p>
                      <a:pPr algn="ctr"/>
                      <a:r>
                        <a:rPr lang="en-US" sz="2400" dirty="0"/>
                        <a:t>STORE</a:t>
                      </a:r>
                    </a:p>
                  </a:txBody>
                  <a:tcPr/>
                </a:tc>
                <a:tc>
                  <a:txBody>
                    <a:bodyPr/>
                    <a:lstStyle/>
                    <a:p>
                      <a:pPr algn="ctr"/>
                      <a:r>
                        <a:rPr lang="en-US" sz="2400" dirty="0"/>
                        <a:t>1:N</a:t>
                      </a:r>
                    </a:p>
                  </a:txBody>
                  <a:tcPr/>
                </a:tc>
                <a:tc>
                  <a:txBody>
                    <a:bodyPr/>
                    <a:lstStyle/>
                    <a:p>
                      <a:pPr algn="ctr"/>
                      <a:r>
                        <a:rPr lang="en-US" sz="2400" dirty="0"/>
                        <a:t>CROP</a:t>
                      </a:r>
                    </a:p>
                  </a:txBody>
                  <a:tcPr/>
                </a:tc>
                <a:tc>
                  <a:txBody>
                    <a:bodyPr/>
                    <a:lstStyle/>
                    <a:p>
                      <a:pPr algn="ctr"/>
                      <a:r>
                        <a:rPr lang="en-US" sz="2400" dirty="0"/>
                        <a:t>SECTION</a:t>
                      </a:r>
                    </a:p>
                  </a:txBody>
                  <a:tcPr/>
                </a:tc>
                <a:extLst>
                  <a:ext uri="{0D108BD9-81ED-4DB2-BD59-A6C34878D82A}">
                    <a16:rowId xmlns:a16="http://schemas.microsoft.com/office/drawing/2014/main" val="1080778544"/>
                  </a:ext>
                </a:extLst>
              </a:tr>
              <a:tr h="725949">
                <a:tc>
                  <a:txBody>
                    <a:bodyPr/>
                    <a:lstStyle/>
                    <a:p>
                      <a:pPr algn="ctr"/>
                      <a:r>
                        <a:rPr lang="en-US" sz="2400" dirty="0"/>
                        <a:t>SECTION_OF</a:t>
                      </a:r>
                    </a:p>
                  </a:txBody>
                  <a:tcPr/>
                </a:tc>
                <a:tc>
                  <a:txBody>
                    <a:bodyPr/>
                    <a:lstStyle/>
                    <a:p>
                      <a:pPr algn="ctr"/>
                      <a:r>
                        <a:rPr lang="en-US" sz="2400" dirty="0"/>
                        <a:t>1:N</a:t>
                      </a:r>
                    </a:p>
                  </a:txBody>
                  <a:tcPr/>
                </a:tc>
                <a:tc>
                  <a:txBody>
                    <a:bodyPr/>
                    <a:lstStyle/>
                    <a:p>
                      <a:pPr algn="ctr"/>
                      <a:r>
                        <a:rPr lang="en-US" sz="2400" dirty="0"/>
                        <a:t>BARN</a:t>
                      </a:r>
                    </a:p>
                  </a:txBody>
                  <a:tcPr/>
                </a:tc>
                <a:tc>
                  <a:txBody>
                    <a:bodyPr/>
                    <a:lstStyle/>
                    <a:p>
                      <a:pPr algn="ctr"/>
                      <a:r>
                        <a:rPr lang="en-US" sz="2400" dirty="0"/>
                        <a:t>SECTION</a:t>
                      </a:r>
                    </a:p>
                  </a:txBody>
                  <a:tcPr/>
                </a:tc>
                <a:extLst>
                  <a:ext uri="{0D108BD9-81ED-4DB2-BD59-A6C34878D82A}">
                    <a16:rowId xmlns:a16="http://schemas.microsoft.com/office/drawing/2014/main" val="2245407520"/>
                  </a:ext>
                </a:extLst>
              </a:tr>
              <a:tr h="725949">
                <a:tc>
                  <a:txBody>
                    <a:bodyPr/>
                    <a:lstStyle/>
                    <a:p>
                      <a:pPr algn="ctr"/>
                      <a:r>
                        <a:rPr lang="en-US" sz="2400" dirty="0"/>
                        <a:t>PURCHASE</a:t>
                      </a:r>
                    </a:p>
                  </a:txBody>
                  <a:tcPr/>
                </a:tc>
                <a:tc>
                  <a:txBody>
                    <a:bodyPr/>
                    <a:lstStyle/>
                    <a:p>
                      <a:pPr algn="ctr"/>
                      <a:r>
                        <a:rPr lang="en-US" sz="2400" dirty="0"/>
                        <a:t>N:M</a:t>
                      </a:r>
                    </a:p>
                  </a:txBody>
                  <a:tcPr/>
                </a:tc>
                <a:tc>
                  <a:txBody>
                    <a:bodyPr/>
                    <a:lstStyle/>
                    <a:p>
                      <a:pPr algn="ctr"/>
                      <a:r>
                        <a:rPr lang="en-US" sz="2400" dirty="0"/>
                        <a:t>PURCHASER</a:t>
                      </a:r>
                    </a:p>
                  </a:txBody>
                  <a:tcPr/>
                </a:tc>
                <a:tc>
                  <a:txBody>
                    <a:bodyPr/>
                    <a:lstStyle/>
                    <a:p>
                      <a:pPr algn="ctr"/>
                      <a:r>
                        <a:rPr lang="en-US" sz="2400" dirty="0"/>
                        <a:t>CROP</a:t>
                      </a:r>
                    </a:p>
                  </a:txBody>
                  <a:tcPr/>
                </a:tc>
                <a:extLst>
                  <a:ext uri="{0D108BD9-81ED-4DB2-BD59-A6C34878D82A}">
                    <a16:rowId xmlns:a16="http://schemas.microsoft.com/office/drawing/2014/main" val="739365697"/>
                  </a:ext>
                </a:extLst>
              </a:tr>
              <a:tr h="725949">
                <a:tc>
                  <a:txBody>
                    <a:bodyPr/>
                    <a:lstStyle/>
                    <a:p>
                      <a:pPr algn="ctr"/>
                      <a:r>
                        <a:rPr lang="en-US" sz="2400" dirty="0"/>
                        <a:t>ADMIN</a:t>
                      </a:r>
                    </a:p>
                  </a:txBody>
                  <a:tcPr/>
                </a:tc>
                <a:tc>
                  <a:txBody>
                    <a:bodyPr/>
                    <a:lstStyle/>
                    <a:p>
                      <a:pPr algn="ctr"/>
                      <a:r>
                        <a:rPr lang="en-US" sz="2400" dirty="0"/>
                        <a:t>1:1</a:t>
                      </a:r>
                    </a:p>
                  </a:txBody>
                  <a:tcPr/>
                </a:tc>
                <a:tc>
                  <a:txBody>
                    <a:bodyPr/>
                    <a:lstStyle/>
                    <a:p>
                      <a:pPr algn="ctr"/>
                      <a:r>
                        <a:rPr lang="en-US" sz="2400" dirty="0"/>
                        <a:t>BARN</a:t>
                      </a:r>
                    </a:p>
                  </a:txBody>
                  <a:tcPr/>
                </a:tc>
                <a:tc>
                  <a:txBody>
                    <a:bodyPr/>
                    <a:lstStyle/>
                    <a:p>
                      <a:pPr algn="ctr"/>
                      <a:r>
                        <a:rPr lang="en-US" sz="2400" dirty="0"/>
                        <a:t>BARNADMIN</a:t>
                      </a:r>
                    </a:p>
                  </a:txBody>
                  <a:tcPr/>
                </a:tc>
                <a:extLst>
                  <a:ext uri="{0D108BD9-81ED-4DB2-BD59-A6C34878D82A}">
                    <a16:rowId xmlns:a16="http://schemas.microsoft.com/office/drawing/2014/main" val="3518796961"/>
                  </a:ext>
                </a:extLst>
              </a:tr>
            </a:tbl>
          </a:graphicData>
        </a:graphic>
      </p:graphicFrame>
      <p:sp>
        <p:nvSpPr>
          <p:cNvPr id="6" name="TextBox 5">
            <a:extLst>
              <a:ext uri="{FF2B5EF4-FFF2-40B4-BE49-F238E27FC236}">
                <a16:creationId xmlns:a16="http://schemas.microsoft.com/office/drawing/2014/main" id="{F2EB31A1-52E6-9942-99CB-D8C95D7E26EC}"/>
              </a:ext>
            </a:extLst>
          </p:cNvPr>
          <p:cNvSpPr txBox="1"/>
          <p:nvPr/>
        </p:nvSpPr>
        <p:spPr>
          <a:xfrm>
            <a:off x="1024256" y="229265"/>
            <a:ext cx="3596882" cy="646331"/>
          </a:xfrm>
          <a:prstGeom prst="rect">
            <a:avLst/>
          </a:prstGeom>
          <a:noFill/>
        </p:spPr>
        <p:txBody>
          <a:bodyPr wrap="none" rtlCol="0">
            <a:spAutoFit/>
          </a:bodyPr>
          <a:lstStyle/>
          <a:p>
            <a:r>
              <a:rPr lang="en-US" sz="3600" b="1" dirty="0"/>
              <a:t>Relationship Type</a:t>
            </a:r>
          </a:p>
        </p:txBody>
      </p:sp>
    </p:spTree>
    <p:extLst>
      <p:ext uri="{BB962C8B-B14F-4D97-AF65-F5344CB8AC3E}">
        <p14:creationId xmlns:p14="http://schemas.microsoft.com/office/powerpoint/2010/main" val="385209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2868-CAB6-9845-B736-D7C70468ED01}"/>
              </a:ext>
            </a:extLst>
          </p:cNvPr>
          <p:cNvSpPr>
            <a:spLocks noGrp="1"/>
          </p:cNvSpPr>
          <p:nvPr>
            <p:ph type="title"/>
          </p:nvPr>
        </p:nvSpPr>
        <p:spPr>
          <a:xfrm>
            <a:off x="1371600" y="108582"/>
            <a:ext cx="9601200" cy="1485900"/>
          </a:xfrm>
        </p:spPr>
        <p:txBody>
          <a:bodyPr/>
          <a:lstStyle/>
          <a:p>
            <a:r>
              <a:rPr lang="en-US" b="1" dirty="0"/>
              <a:t>Referential Integrity Constraint Diagram</a:t>
            </a:r>
          </a:p>
        </p:txBody>
      </p:sp>
      <p:graphicFrame>
        <p:nvGraphicFramePr>
          <p:cNvPr id="4" name="表格 3">
            <a:extLst>
              <a:ext uri="{FF2B5EF4-FFF2-40B4-BE49-F238E27FC236}">
                <a16:creationId xmlns:a16="http://schemas.microsoft.com/office/drawing/2014/main" id="{01381E62-1101-492C-A96E-DA987932BB67}"/>
              </a:ext>
            </a:extLst>
          </p:cNvPr>
          <p:cNvGraphicFramePr>
            <a:graphicFrameLocks noGrp="1"/>
          </p:cNvGraphicFramePr>
          <p:nvPr>
            <p:extLst>
              <p:ext uri="{D42A27DB-BD31-4B8C-83A1-F6EECF244321}">
                <p14:modId xmlns:p14="http://schemas.microsoft.com/office/powerpoint/2010/main" val="3886884882"/>
              </p:ext>
            </p:extLst>
          </p:nvPr>
        </p:nvGraphicFramePr>
        <p:xfrm>
          <a:off x="1707398" y="1200358"/>
          <a:ext cx="7141492" cy="370841"/>
        </p:xfrm>
        <a:graphic>
          <a:graphicData uri="http://schemas.openxmlformats.org/drawingml/2006/table">
            <a:tbl>
              <a:tblPr firstRow="1" bandRow="1">
                <a:tableStyleId>{16D9F66E-5EB9-4882-86FB-DCBF35E3C3E4}</a:tableStyleId>
              </a:tblPr>
              <a:tblGrid>
                <a:gridCol w="948804">
                  <a:extLst>
                    <a:ext uri="{9D8B030D-6E8A-4147-A177-3AD203B41FA5}">
                      <a16:colId xmlns:a16="http://schemas.microsoft.com/office/drawing/2014/main" val="1874167818"/>
                    </a:ext>
                  </a:extLst>
                </a:gridCol>
                <a:gridCol w="864096">
                  <a:extLst>
                    <a:ext uri="{9D8B030D-6E8A-4147-A177-3AD203B41FA5}">
                      <a16:colId xmlns:a16="http://schemas.microsoft.com/office/drawing/2014/main" val="1502777179"/>
                    </a:ext>
                  </a:extLst>
                </a:gridCol>
                <a:gridCol w="936104">
                  <a:extLst>
                    <a:ext uri="{9D8B030D-6E8A-4147-A177-3AD203B41FA5}">
                      <a16:colId xmlns:a16="http://schemas.microsoft.com/office/drawing/2014/main" val="2547881319"/>
                    </a:ext>
                  </a:extLst>
                </a:gridCol>
                <a:gridCol w="1008112">
                  <a:extLst>
                    <a:ext uri="{9D8B030D-6E8A-4147-A177-3AD203B41FA5}">
                      <a16:colId xmlns:a16="http://schemas.microsoft.com/office/drawing/2014/main" val="2410145478"/>
                    </a:ext>
                  </a:extLst>
                </a:gridCol>
                <a:gridCol w="1512168">
                  <a:extLst>
                    <a:ext uri="{9D8B030D-6E8A-4147-A177-3AD203B41FA5}">
                      <a16:colId xmlns:a16="http://schemas.microsoft.com/office/drawing/2014/main" val="336362932"/>
                    </a:ext>
                  </a:extLst>
                </a:gridCol>
                <a:gridCol w="1872208">
                  <a:extLst>
                    <a:ext uri="{9D8B030D-6E8A-4147-A177-3AD203B41FA5}">
                      <a16:colId xmlns:a16="http://schemas.microsoft.com/office/drawing/2014/main" val="1792541860"/>
                    </a:ext>
                  </a:extLst>
                </a:gridCol>
              </a:tblGrid>
              <a:tr h="370841">
                <a:tc>
                  <a:txBody>
                    <a:bodyPr/>
                    <a:lstStyle/>
                    <a:p>
                      <a:pPr algn="ctr"/>
                      <a:r>
                        <a:rPr lang="en-US" altLang="zh-CN" sz="1400" b="0" u="sng" dirty="0">
                          <a:solidFill>
                            <a:srgbClr val="FF0000"/>
                          </a:solidFill>
                        </a:rPr>
                        <a:t>Company</a:t>
                      </a:r>
                      <a:endParaRPr lang="zh-CN" altLang="en-US" sz="1400" b="0" u="sng" dirty="0">
                        <a:solidFill>
                          <a:srgbClr val="FF0000"/>
                        </a:solidFill>
                      </a:endParaRPr>
                    </a:p>
                  </a:txBody>
                  <a:tcPr/>
                </a:tc>
                <a:tc>
                  <a:txBody>
                    <a:bodyPr/>
                    <a:lstStyle/>
                    <a:p>
                      <a:pPr algn="ctr"/>
                      <a:r>
                        <a:rPr lang="en-US" altLang="zh-CN" sz="1400" b="0" dirty="0"/>
                        <a:t>Address</a:t>
                      </a:r>
                      <a:endParaRPr lang="zh-CN" altLang="en-US" sz="1400" b="0" dirty="0"/>
                    </a:p>
                  </a:txBody>
                  <a:tcPr/>
                </a:tc>
                <a:tc>
                  <a:txBody>
                    <a:bodyPr/>
                    <a:lstStyle/>
                    <a:p>
                      <a:pPr algn="ctr"/>
                      <a:r>
                        <a:rPr lang="en-US" altLang="zh-CN" sz="1400" b="0" dirty="0" err="1"/>
                        <a:t>PhoneNo</a:t>
                      </a:r>
                      <a:endParaRPr lang="zh-CN" altLang="en-US" sz="1400" b="0" dirty="0"/>
                    </a:p>
                  </a:txBody>
                  <a:tcPr/>
                </a:tc>
                <a:tc>
                  <a:txBody>
                    <a:bodyPr/>
                    <a:lstStyle/>
                    <a:p>
                      <a:pPr algn="ctr"/>
                      <a:r>
                        <a:rPr lang="en-US" altLang="zh-CN" sz="1400" b="0" dirty="0"/>
                        <a:t>Contact</a:t>
                      </a:r>
                      <a:endParaRPr lang="zh-CN" altLang="en-US" sz="1400" b="0" dirty="0"/>
                    </a:p>
                  </a:txBody>
                  <a:tcPr/>
                </a:tc>
                <a:tc>
                  <a:txBody>
                    <a:bodyPr/>
                    <a:lstStyle/>
                    <a:p>
                      <a:pPr algn="ctr"/>
                      <a:r>
                        <a:rPr lang="en-US" altLang="zh-CN" sz="1400" b="0" dirty="0" err="1"/>
                        <a:t>StartOfContract</a:t>
                      </a:r>
                      <a:endParaRPr lang="zh-CN" altLang="en-US" sz="1400" b="0" dirty="0"/>
                    </a:p>
                  </a:txBody>
                  <a:tcPr/>
                </a:tc>
                <a:tc>
                  <a:txBody>
                    <a:bodyPr/>
                    <a:lstStyle/>
                    <a:p>
                      <a:pPr algn="ctr"/>
                      <a:r>
                        <a:rPr lang="en-US" altLang="zh-CN" sz="1400" b="0" dirty="0" err="1"/>
                        <a:t>EndOfContract</a:t>
                      </a:r>
                      <a:endParaRPr lang="zh-CN" altLang="en-US" sz="1400" b="0" dirty="0"/>
                    </a:p>
                  </a:txBody>
                  <a:tcPr/>
                </a:tc>
                <a:extLst>
                  <a:ext uri="{0D108BD9-81ED-4DB2-BD59-A6C34878D82A}">
                    <a16:rowId xmlns:a16="http://schemas.microsoft.com/office/drawing/2014/main" val="1746396333"/>
                  </a:ext>
                </a:extLst>
              </a:tr>
            </a:tbl>
          </a:graphicData>
        </a:graphic>
      </p:graphicFrame>
      <p:graphicFrame>
        <p:nvGraphicFramePr>
          <p:cNvPr id="5" name="表格 4">
            <a:extLst>
              <a:ext uri="{FF2B5EF4-FFF2-40B4-BE49-F238E27FC236}">
                <a16:creationId xmlns:a16="http://schemas.microsoft.com/office/drawing/2014/main" id="{47356BD5-C440-4507-BE56-56D6AFFDC9C8}"/>
              </a:ext>
            </a:extLst>
          </p:cNvPr>
          <p:cNvGraphicFramePr>
            <a:graphicFrameLocks noGrp="1"/>
          </p:cNvGraphicFramePr>
          <p:nvPr>
            <p:extLst>
              <p:ext uri="{D42A27DB-BD31-4B8C-83A1-F6EECF244321}">
                <p14:modId xmlns:p14="http://schemas.microsoft.com/office/powerpoint/2010/main" val="2923474663"/>
              </p:ext>
            </p:extLst>
          </p:nvPr>
        </p:nvGraphicFramePr>
        <p:xfrm>
          <a:off x="1676829" y="2155930"/>
          <a:ext cx="5143140" cy="392915"/>
        </p:xfrm>
        <a:graphic>
          <a:graphicData uri="http://schemas.openxmlformats.org/drawingml/2006/table">
            <a:tbl>
              <a:tblPr firstRow="1" bandRow="1">
                <a:tableStyleId>{16D9F66E-5EB9-4882-86FB-DCBF35E3C3E4}</a:tableStyleId>
              </a:tblPr>
              <a:tblGrid>
                <a:gridCol w="783561">
                  <a:extLst>
                    <a:ext uri="{9D8B030D-6E8A-4147-A177-3AD203B41FA5}">
                      <a16:colId xmlns:a16="http://schemas.microsoft.com/office/drawing/2014/main" val="3382765955"/>
                    </a:ext>
                  </a:extLst>
                </a:gridCol>
                <a:gridCol w="826817">
                  <a:extLst>
                    <a:ext uri="{9D8B030D-6E8A-4147-A177-3AD203B41FA5}">
                      <a16:colId xmlns:a16="http://schemas.microsoft.com/office/drawing/2014/main" val="280189279"/>
                    </a:ext>
                  </a:extLst>
                </a:gridCol>
                <a:gridCol w="1503303">
                  <a:extLst>
                    <a:ext uri="{9D8B030D-6E8A-4147-A177-3AD203B41FA5}">
                      <a16:colId xmlns:a16="http://schemas.microsoft.com/office/drawing/2014/main" val="3755676444"/>
                    </a:ext>
                  </a:extLst>
                </a:gridCol>
                <a:gridCol w="964670">
                  <a:extLst>
                    <a:ext uri="{9D8B030D-6E8A-4147-A177-3AD203B41FA5}">
                      <a16:colId xmlns:a16="http://schemas.microsoft.com/office/drawing/2014/main" val="1463825912"/>
                    </a:ext>
                  </a:extLst>
                </a:gridCol>
                <a:gridCol w="1064789">
                  <a:extLst>
                    <a:ext uri="{9D8B030D-6E8A-4147-A177-3AD203B41FA5}">
                      <a16:colId xmlns:a16="http://schemas.microsoft.com/office/drawing/2014/main" val="2373233393"/>
                    </a:ext>
                  </a:extLst>
                </a:gridCol>
              </a:tblGrid>
              <a:tr h="392915">
                <a:tc>
                  <a:txBody>
                    <a:bodyPr/>
                    <a:lstStyle/>
                    <a:p>
                      <a:r>
                        <a:rPr lang="en-US" altLang="zh-CN" sz="1300" b="0" u="sng" dirty="0" err="1">
                          <a:solidFill>
                            <a:srgbClr val="FF0000"/>
                          </a:solidFill>
                        </a:rPr>
                        <a:t>Cname</a:t>
                      </a:r>
                      <a:endParaRPr lang="zh-CN" altLang="en-US" sz="1300" b="0" u="sng" dirty="0">
                        <a:solidFill>
                          <a:srgbClr val="FF0000"/>
                        </a:solidFill>
                      </a:endParaRPr>
                    </a:p>
                  </a:txBody>
                  <a:tcPr marT="41564" marB="41564"/>
                </a:tc>
                <a:tc>
                  <a:txBody>
                    <a:bodyPr/>
                    <a:lstStyle/>
                    <a:p>
                      <a:r>
                        <a:rPr lang="en-US" altLang="zh-CN" sz="1300" b="0" dirty="0" err="1"/>
                        <a:t>YieldExp</a:t>
                      </a:r>
                      <a:endParaRPr lang="zh-CN" altLang="en-US" sz="1300" b="0" dirty="0"/>
                    </a:p>
                  </a:txBody>
                  <a:tcPr marT="41564" marB="41564"/>
                </a:tc>
                <a:tc>
                  <a:txBody>
                    <a:bodyPr/>
                    <a:lstStyle/>
                    <a:p>
                      <a:r>
                        <a:rPr lang="en-US" altLang="zh-CN" sz="1300" b="0" dirty="0" err="1"/>
                        <a:t>MaxStorageTime</a:t>
                      </a:r>
                      <a:endParaRPr lang="zh-CN" altLang="en-US" sz="1300" b="0" dirty="0"/>
                    </a:p>
                  </a:txBody>
                  <a:tcPr marT="41564" marB="41564"/>
                </a:tc>
                <a:tc>
                  <a:txBody>
                    <a:bodyPr/>
                    <a:lstStyle/>
                    <a:p>
                      <a:r>
                        <a:rPr lang="en-US" altLang="zh-CN" sz="1300" b="0" dirty="0" err="1"/>
                        <a:t>GrowTime</a:t>
                      </a:r>
                      <a:endParaRPr lang="zh-CN" altLang="en-US" sz="1300" b="0" dirty="0"/>
                    </a:p>
                  </a:txBody>
                  <a:tcPr marT="41564" marB="41564"/>
                </a:tc>
                <a:tc>
                  <a:txBody>
                    <a:bodyPr/>
                    <a:lstStyle/>
                    <a:p>
                      <a:r>
                        <a:rPr lang="en-US" altLang="zh-CN" sz="1300" b="0" dirty="0" err="1"/>
                        <a:t>SeedBrand</a:t>
                      </a:r>
                      <a:endParaRPr lang="zh-CN" altLang="en-US" sz="1300" b="0" dirty="0"/>
                    </a:p>
                  </a:txBody>
                  <a:tcPr marT="41564" marB="41564"/>
                </a:tc>
                <a:extLst>
                  <a:ext uri="{0D108BD9-81ED-4DB2-BD59-A6C34878D82A}">
                    <a16:rowId xmlns:a16="http://schemas.microsoft.com/office/drawing/2014/main" val="550459633"/>
                  </a:ext>
                </a:extLst>
              </a:tr>
            </a:tbl>
          </a:graphicData>
        </a:graphic>
      </p:graphicFrame>
      <p:graphicFrame>
        <p:nvGraphicFramePr>
          <p:cNvPr id="6" name="表格 5">
            <a:extLst>
              <a:ext uri="{FF2B5EF4-FFF2-40B4-BE49-F238E27FC236}">
                <a16:creationId xmlns:a16="http://schemas.microsoft.com/office/drawing/2014/main" id="{2DF27CFE-8B7B-4C2B-B6ED-515EB0F7C5EF}"/>
              </a:ext>
            </a:extLst>
          </p:cNvPr>
          <p:cNvGraphicFramePr>
            <a:graphicFrameLocks noGrp="1"/>
          </p:cNvGraphicFramePr>
          <p:nvPr>
            <p:extLst>
              <p:ext uri="{D42A27DB-BD31-4B8C-83A1-F6EECF244321}">
                <p14:modId xmlns:p14="http://schemas.microsoft.com/office/powerpoint/2010/main" val="1770613571"/>
              </p:ext>
            </p:extLst>
          </p:nvPr>
        </p:nvGraphicFramePr>
        <p:xfrm>
          <a:off x="5968570" y="3176164"/>
          <a:ext cx="3632630" cy="380793"/>
        </p:xfrm>
        <a:graphic>
          <a:graphicData uri="http://schemas.openxmlformats.org/drawingml/2006/table">
            <a:tbl>
              <a:tblPr firstRow="1" bandRow="1">
                <a:tableStyleId>{16D9F66E-5EB9-4882-86FB-DCBF35E3C3E4}</a:tableStyleId>
              </a:tblPr>
              <a:tblGrid>
                <a:gridCol w="720080">
                  <a:extLst>
                    <a:ext uri="{9D8B030D-6E8A-4147-A177-3AD203B41FA5}">
                      <a16:colId xmlns:a16="http://schemas.microsoft.com/office/drawing/2014/main" val="528278021"/>
                    </a:ext>
                  </a:extLst>
                </a:gridCol>
                <a:gridCol w="648072">
                  <a:extLst>
                    <a:ext uri="{9D8B030D-6E8A-4147-A177-3AD203B41FA5}">
                      <a16:colId xmlns:a16="http://schemas.microsoft.com/office/drawing/2014/main" val="3261266971"/>
                    </a:ext>
                  </a:extLst>
                </a:gridCol>
                <a:gridCol w="648072">
                  <a:extLst>
                    <a:ext uri="{9D8B030D-6E8A-4147-A177-3AD203B41FA5}">
                      <a16:colId xmlns:a16="http://schemas.microsoft.com/office/drawing/2014/main" val="3304732703"/>
                    </a:ext>
                  </a:extLst>
                </a:gridCol>
                <a:gridCol w="1616406">
                  <a:extLst>
                    <a:ext uri="{9D8B030D-6E8A-4147-A177-3AD203B41FA5}">
                      <a16:colId xmlns:a16="http://schemas.microsoft.com/office/drawing/2014/main" val="917290681"/>
                    </a:ext>
                  </a:extLst>
                </a:gridCol>
              </a:tblGrid>
              <a:tr h="380793">
                <a:tc>
                  <a:txBody>
                    <a:bodyPr/>
                    <a:lstStyle/>
                    <a:p>
                      <a:pPr algn="ctr"/>
                      <a:r>
                        <a:rPr lang="en-US" altLang="zh-CN" sz="1400" b="0" u="sng" dirty="0">
                          <a:solidFill>
                            <a:srgbClr val="FF0000"/>
                          </a:solidFill>
                        </a:rPr>
                        <a:t>LID</a:t>
                      </a:r>
                      <a:endParaRPr lang="zh-CN" altLang="en-US" sz="1400" b="0" u="sng" dirty="0">
                        <a:solidFill>
                          <a:srgbClr val="FF0000"/>
                        </a:solidFill>
                      </a:endParaRPr>
                    </a:p>
                  </a:txBody>
                  <a:tcPr/>
                </a:tc>
                <a:tc>
                  <a:txBody>
                    <a:bodyPr/>
                    <a:lstStyle/>
                    <a:p>
                      <a:pPr algn="ctr"/>
                      <a:r>
                        <a:rPr lang="en-US" altLang="zh-CN" sz="1400" b="0" dirty="0"/>
                        <a:t>Area</a:t>
                      </a:r>
                      <a:endParaRPr lang="zh-CN" altLang="en-US" sz="1400" b="0" dirty="0"/>
                    </a:p>
                  </a:txBody>
                  <a:tcPr/>
                </a:tc>
                <a:tc>
                  <a:txBody>
                    <a:bodyPr/>
                    <a:lstStyle/>
                    <a:p>
                      <a:pPr algn="ctr"/>
                      <a:r>
                        <a:rPr lang="en-US" altLang="zh-CN" sz="1400" b="0" dirty="0"/>
                        <a:t>Soil</a:t>
                      </a:r>
                      <a:endParaRPr lang="zh-CN" altLang="en-US" sz="1400" b="0" dirty="0"/>
                    </a:p>
                  </a:txBody>
                  <a:tcPr/>
                </a:tc>
                <a:tc>
                  <a:txBody>
                    <a:bodyPr/>
                    <a:lstStyle/>
                    <a:p>
                      <a:pPr algn="ctr"/>
                      <a:r>
                        <a:rPr lang="en-US" altLang="zh-CN" sz="1400" b="0" dirty="0" err="1">
                          <a:solidFill>
                            <a:srgbClr val="0070C0"/>
                          </a:solidFill>
                        </a:rPr>
                        <a:t>FarmerID</a:t>
                      </a:r>
                      <a:endParaRPr lang="zh-CN" altLang="en-US" sz="1400" b="0" dirty="0">
                        <a:solidFill>
                          <a:srgbClr val="0070C0"/>
                        </a:solidFill>
                      </a:endParaRPr>
                    </a:p>
                  </a:txBody>
                  <a:tcPr/>
                </a:tc>
                <a:extLst>
                  <a:ext uri="{0D108BD9-81ED-4DB2-BD59-A6C34878D82A}">
                    <a16:rowId xmlns:a16="http://schemas.microsoft.com/office/drawing/2014/main" val="2381576366"/>
                  </a:ext>
                </a:extLst>
              </a:tr>
            </a:tbl>
          </a:graphicData>
        </a:graphic>
      </p:graphicFrame>
      <p:graphicFrame>
        <p:nvGraphicFramePr>
          <p:cNvPr id="7" name="表格 6">
            <a:extLst>
              <a:ext uri="{FF2B5EF4-FFF2-40B4-BE49-F238E27FC236}">
                <a16:creationId xmlns:a16="http://schemas.microsoft.com/office/drawing/2014/main" id="{660A311B-6EE8-43FD-AB6B-9737E42407C2}"/>
              </a:ext>
            </a:extLst>
          </p:cNvPr>
          <p:cNvGraphicFramePr>
            <a:graphicFrameLocks noGrp="1"/>
          </p:cNvGraphicFramePr>
          <p:nvPr>
            <p:extLst>
              <p:ext uri="{D42A27DB-BD31-4B8C-83A1-F6EECF244321}">
                <p14:modId xmlns:p14="http://schemas.microsoft.com/office/powerpoint/2010/main" val="3279249357"/>
              </p:ext>
            </p:extLst>
          </p:nvPr>
        </p:nvGraphicFramePr>
        <p:xfrm>
          <a:off x="7048690" y="2168052"/>
          <a:ext cx="3456384" cy="380793"/>
        </p:xfrm>
        <a:graphic>
          <a:graphicData uri="http://schemas.openxmlformats.org/drawingml/2006/table">
            <a:tbl>
              <a:tblPr firstRow="1" bandRow="1">
                <a:tableStyleId>{16D9F66E-5EB9-4882-86FB-DCBF35E3C3E4}</a:tableStyleId>
              </a:tblPr>
              <a:tblGrid>
                <a:gridCol w="1008112">
                  <a:extLst>
                    <a:ext uri="{9D8B030D-6E8A-4147-A177-3AD203B41FA5}">
                      <a16:colId xmlns:a16="http://schemas.microsoft.com/office/drawing/2014/main" val="528278021"/>
                    </a:ext>
                  </a:extLst>
                </a:gridCol>
                <a:gridCol w="648072">
                  <a:extLst>
                    <a:ext uri="{9D8B030D-6E8A-4147-A177-3AD203B41FA5}">
                      <a16:colId xmlns:a16="http://schemas.microsoft.com/office/drawing/2014/main" val="3261266971"/>
                    </a:ext>
                  </a:extLst>
                </a:gridCol>
                <a:gridCol w="936104">
                  <a:extLst>
                    <a:ext uri="{9D8B030D-6E8A-4147-A177-3AD203B41FA5}">
                      <a16:colId xmlns:a16="http://schemas.microsoft.com/office/drawing/2014/main" val="3304732703"/>
                    </a:ext>
                  </a:extLst>
                </a:gridCol>
                <a:gridCol w="864096">
                  <a:extLst>
                    <a:ext uri="{9D8B030D-6E8A-4147-A177-3AD203B41FA5}">
                      <a16:colId xmlns:a16="http://schemas.microsoft.com/office/drawing/2014/main" val="917290681"/>
                    </a:ext>
                  </a:extLst>
                </a:gridCol>
              </a:tblGrid>
              <a:tr h="380793">
                <a:tc>
                  <a:txBody>
                    <a:bodyPr/>
                    <a:lstStyle/>
                    <a:p>
                      <a:pPr algn="ctr"/>
                      <a:r>
                        <a:rPr lang="en-US" altLang="zh-CN" sz="1400" b="0" u="sng" dirty="0">
                          <a:solidFill>
                            <a:srgbClr val="FF0000"/>
                          </a:solidFill>
                        </a:rPr>
                        <a:t>Purchaser</a:t>
                      </a:r>
                      <a:endParaRPr lang="zh-CN" altLang="en-US" sz="1400" b="0" u="sng" dirty="0">
                        <a:solidFill>
                          <a:srgbClr val="FF0000"/>
                        </a:solidFill>
                      </a:endParaRPr>
                    </a:p>
                  </a:txBody>
                  <a:tcPr/>
                </a:tc>
                <a:tc>
                  <a:txBody>
                    <a:bodyPr/>
                    <a:lstStyle/>
                    <a:p>
                      <a:pPr algn="ctr"/>
                      <a:r>
                        <a:rPr lang="en-US" altLang="zh-CN" sz="1400" b="0" u="sng" dirty="0">
                          <a:solidFill>
                            <a:srgbClr val="FF0000"/>
                          </a:solidFill>
                        </a:rPr>
                        <a:t>Crop</a:t>
                      </a:r>
                      <a:endParaRPr lang="zh-CN" altLang="en-US" sz="1400" b="0" u="sng" dirty="0">
                        <a:solidFill>
                          <a:srgbClr val="FF0000"/>
                        </a:solidFill>
                      </a:endParaRPr>
                    </a:p>
                  </a:txBody>
                  <a:tcPr/>
                </a:tc>
                <a:tc>
                  <a:txBody>
                    <a:bodyPr/>
                    <a:lstStyle/>
                    <a:p>
                      <a:pPr algn="ctr"/>
                      <a:r>
                        <a:rPr lang="en-US" altLang="zh-CN" sz="1400" b="0" dirty="0"/>
                        <a:t>Quantity</a:t>
                      </a:r>
                      <a:endParaRPr lang="zh-CN" altLang="en-US" sz="1400" b="0" dirty="0"/>
                    </a:p>
                  </a:txBody>
                  <a:tcPr/>
                </a:tc>
                <a:tc>
                  <a:txBody>
                    <a:bodyPr/>
                    <a:lstStyle/>
                    <a:p>
                      <a:pPr algn="ctr"/>
                      <a:r>
                        <a:rPr lang="en-US" altLang="zh-CN" sz="1400" b="0" dirty="0" err="1"/>
                        <a:t>UnitPrice</a:t>
                      </a:r>
                      <a:endParaRPr lang="zh-CN" altLang="en-US" sz="1400" b="0" dirty="0"/>
                    </a:p>
                  </a:txBody>
                  <a:tcPr/>
                </a:tc>
                <a:extLst>
                  <a:ext uri="{0D108BD9-81ED-4DB2-BD59-A6C34878D82A}">
                    <a16:rowId xmlns:a16="http://schemas.microsoft.com/office/drawing/2014/main" val="2381576366"/>
                  </a:ext>
                </a:extLst>
              </a:tr>
            </a:tbl>
          </a:graphicData>
        </a:graphic>
      </p:graphicFrame>
      <p:graphicFrame>
        <p:nvGraphicFramePr>
          <p:cNvPr id="8" name="表格 7">
            <a:extLst>
              <a:ext uri="{FF2B5EF4-FFF2-40B4-BE49-F238E27FC236}">
                <a16:creationId xmlns:a16="http://schemas.microsoft.com/office/drawing/2014/main" id="{A37F72C4-9F75-4FDE-B6A0-734E693F8697}"/>
              </a:ext>
            </a:extLst>
          </p:cNvPr>
          <p:cNvGraphicFramePr>
            <a:graphicFrameLocks noGrp="1"/>
          </p:cNvGraphicFramePr>
          <p:nvPr>
            <p:extLst>
              <p:ext uri="{D42A27DB-BD31-4B8C-83A1-F6EECF244321}">
                <p14:modId xmlns:p14="http://schemas.microsoft.com/office/powerpoint/2010/main" val="4255374466"/>
              </p:ext>
            </p:extLst>
          </p:nvPr>
        </p:nvGraphicFramePr>
        <p:xfrm>
          <a:off x="1645678" y="4223650"/>
          <a:ext cx="6912768" cy="396569"/>
        </p:xfrm>
        <a:graphic>
          <a:graphicData uri="http://schemas.openxmlformats.org/drawingml/2006/table">
            <a:tbl>
              <a:tblPr firstRow="1" bandRow="1">
                <a:tableStyleId>{16D9F66E-5EB9-4882-86FB-DCBF35E3C3E4}</a:tableStyleId>
              </a:tblPr>
              <a:tblGrid>
                <a:gridCol w="794500">
                  <a:extLst>
                    <a:ext uri="{9D8B030D-6E8A-4147-A177-3AD203B41FA5}">
                      <a16:colId xmlns:a16="http://schemas.microsoft.com/office/drawing/2014/main" val="1225745158"/>
                    </a:ext>
                  </a:extLst>
                </a:gridCol>
                <a:gridCol w="792088">
                  <a:extLst>
                    <a:ext uri="{9D8B030D-6E8A-4147-A177-3AD203B41FA5}">
                      <a16:colId xmlns:a16="http://schemas.microsoft.com/office/drawing/2014/main" val="4208757962"/>
                    </a:ext>
                  </a:extLst>
                </a:gridCol>
                <a:gridCol w="720080">
                  <a:extLst>
                    <a:ext uri="{9D8B030D-6E8A-4147-A177-3AD203B41FA5}">
                      <a16:colId xmlns:a16="http://schemas.microsoft.com/office/drawing/2014/main" val="1915643061"/>
                    </a:ext>
                  </a:extLst>
                </a:gridCol>
                <a:gridCol w="645660">
                  <a:extLst>
                    <a:ext uri="{9D8B030D-6E8A-4147-A177-3AD203B41FA5}">
                      <a16:colId xmlns:a16="http://schemas.microsoft.com/office/drawing/2014/main" val="3931931767"/>
                    </a:ext>
                  </a:extLst>
                </a:gridCol>
                <a:gridCol w="819121">
                  <a:extLst>
                    <a:ext uri="{9D8B030D-6E8A-4147-A177-3AD203B41FA5}">
                      <a16:colId xmlns:a16="http://schemas.microsoft.com/office/drawing/2014/main" val="3859661930"/>
                    </a:ext>
                  </a:extLst>
                </a:gridCol>
                <a:gridCol w="817418">
                  <a:extLst>
                    <a:ext uri="{9D8B030D-6E8A-4147-A177-3AD203B41FA5}">
                      <a16:colId xmlns:a16="http://schemas.microsoft.com/office/drawing/2014/main" val="436589673"/>
                    </a:ext>
                  </a:extLst>
                </a:gridCol>
                <a:gridCol w="969819">
                  <a:extLst>
                    <a:ext uri="{9D8B030D-6E8A-4147-A177-3AD203B41FA5}">
                      <a16:colId xmlns:a16="http://schemas.microsoft.com/office/drawing/2014/main" val="3560647357"/>
                    </a:ext>
                  </a:extLst>
                </a:gridCol>
                <a:gridCol w="1354082">
                  <a:extLst>
                    <a:ext uri="{9D8B030D-6E8A-4147-A177-3AD203B41FA5}">
                      <a16:colId xmlns:a16="http://schemas.microsoft.com/office/drawing/2014/main" val="886137743"/>
                    </a:ext>
                  </a:extLst>
                </a:gridCol>
              </a:tblGrid>
              <a:tr h="396569">
                <a:tc>
                  <a:txBody>
                    <a:bodyPr/>
                    <a:lstStyle/>
                    <a:p>
                      <a:pPr algn="ctr"/>
                      <a:r>
                        <a:rPr lang="en-US" altLang="zh-CN" sz="1400" b="0" u="none" dirty="0" err="1">
                          <a:solidFill>
                            <a:schemeClr val="tx1"/>
                          </a:solidFill>
                        </a:rPr>
                        <a:t>Fname</a:t>
                      </a:r>
                      <a:endParaRPr lang="zh-CN" altLang="en-US" sz="1400" b="0" u="none"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t>Minit</a:t>
                      </a:r>
                      <a:endParaRPr lang="zh-CN" altLang="en-US" sz="1400" b="0" dirty="0"/>
                    </a:p>
                  </a:txBody>
                  <a:tcPr/>
                </a:tc>
                <a:tc>
                  <a:txBody>
                    <a:bodyPr/>
                    <a:lstStyle/>
                    <a:p>
                      <a:pPr algn="ctr"/>
                      <a:r>
                        <a:rPr lang="en-US" altLang="zh-CN" sz="1400" b="0" dirty="0" err="1"/>
                        <a:t>Lname</a:t>
                      </a:r>
                      <a:endParaRPr lang="zh-CN" altLang="en-US" sz="1400" b="0" dirty="0"/>
                    </a:p>
                  </a:txBody>
                  <a:tcPr/>
                </a:tc>
                <a:tc>
                  <a:txBody>
                    <a:bodyPr/>
                    <a:lstStyle/>
                    <a:p>
                      <a:pPr algn="ctr"/>
                      <a:r>
                        <a:rPr lang="en-US" altLang="zh-CN" sz="1400" b="0" u="sng" dirty="0">
                          <a:solidFill>
                            <a:srgbClr val="FF0000"/>
                          </a:solidFill>
                        </a:rPr>
                        <a:t>FID</a:t>
                      </a:r>
                      <a:endParaRPr lang="zh-CN" altLang="en-US" sz="1400" b="0" u="sng" dirty="0">
                        <a:solidFill>
                          <a:srgbClr val="FF0000"/>
                        </a:solidFill>
                      </a:endParaRPr>
                    </a:p>
                  </a:txBody>
                  <a:tcPr/>
                </a:tc>
                <a:tc>
                  <a:txBody>
                    <a:bodyPr/>
                    <a:lstStyle/>
                    <a:p>
                      <a:pPr algn="ctr"/>
                      <a:r>
                        <a:rPr lang="en-US" altLang="zh-CN" sz="1400" b="0" dirty="0"/>
                        <a:t>Gender</a:t>
                      </a:r>
                      <a:endParaRPr lang="zh-CN" altLang="en-US" sz="1400" b="0" dirty="0"/>
                    </a:p>
                  </a:txBody>
                  <a:tcPr/>
                </a:tc>
                <a:tc>
                  <a:txBody>
                    <a:bodyPr/>
                    <a:lstStyle/>
                    <a:p>
                      <a:pPr algn="ctr"/>
                      <a:r>
                        <a:rPr lang="en-US" altLang="zh-CN" sz="1400" b="0" dirty="0" err="1"/>
                        <a:t>Bdate</a:t>
                      </a:r>
                      <a:endParaRPr lang="zh-CN" altLang="en-US" sz="1400" b="0" dirty="0"/>
                    </a:p>
                  </a:txBody>
                  <a:tcPr/>
                </a:tc>
                <a:tc>
                  <a:txBody>
                    <a:bodyPr/>
                    <a:lstStyle/>
                    <a:p>
                      <a:pPr algn="ctr"/>
                      <a:r>
                        <a:rPr lang="en-US" altLang="zh-CN" sz="1400" b="0" dirty="0" err="1"/>
                        <a:t>PhoneNo</a:t>
                      </a:r>
                      <a:endParaRPr lang="zh-CN" altLang="en-US" sz="1400" b="0" dirty="0"/>
                    </a:p>
                  </a:txBody>
                  <a:tcPr/>
                </a:tc>
                <a:tc>
                  <a:txBody>
                    <a:bodyPr/>
                    <a:lstStyle/>
                    <a:p>
                      <a:pPr algn="ctr"/>
                      <a:r>
                        <a:rPr lang="en-US" altLang="zh-CN" sz="1400" b="0" dirty="0" err="1">
                          <a:solidFill>
                            <a:srgbClr val="0070C0"/>
                          </a:solidFill>
                        </a:rPr>
                        <a:t>LeaderID</a:t>
                      </a:r>
                      <a:endParaRPr lang="zh-CN" altLang="en-US" sz="1400" b="0" dirty="0">
                        <a:solidFill>
                          <a:srgbClr val="0070C0"/>
                        </a:solidFill>
                      </a:endParaRPr>
                    </a:p>
                  </a:txBody>
                  <a:tcPr/>
                </a:tc>
                <a:extLst>
                  <a:ext uri="{0D108BD9-81ED-4DB2-BD59-A6C34878D82A}">
                    <a16:rowId xmlns:a16="http://schemas.microsoft.com/office/drawing/2014/main" val="3414115090"/>
                  </a:ext>
                </a:extLst>
              </a:tr>
            </a:tbl>
          </a:graphicData>
        </a:graphic>
      </p:graphicFrame>
      <p:graphicFrame>
        <p:nvGraphicFramePr>
          <p:cNvPr id="9" name="表格 8">
            <a:extLst>
              <a:ext uri="{FF2B5EF4-FFF2-40B4-BE49-F238E27FC236}">
                <a16:creationId xmlns:a16="http://schemas.microsoft.com/office/drawing/2014/main" id="{3B658741-654B-426E-8A1F-99A8941CE695}"/>
              </a:ext>
            </a:extLst>
          </p:cNvPr>
          <p:cNvGraphicFramePr>
            <a:graphicFrameLocks noGrp="1"/>
          </p:cNvGraphicFramePr>
          <p:nvPr>
            <p:extLst>
              <p:ext uri="{D42A27DB-BD31-4B8C-83A1-F6EECF244321}">
                <p14:modId xmlns:p14="http://schemas.microsoft.com/office/powerpoint/2010/main" val="3147490149"/>
              </p:ext>
            </p:extLst>
          </p:nvPr>
        </p:nvGraphicFramePr>
        <p:xfrm>
          <a:off x="1660070" y="5259420"/>
          <a:ext cx="5532636" cy="396569"/>
        </p:xfrm>
        <a:graphic>
          <a:graphicData uri="http://schemas.openxmlformats.org/drawingml/2006/table">
            <a:tbl>
              <a:tblPr firstRow="1" bandRow="1">
                <a:tableStyleId>{16D9F66E-5EB9-4882-86FB-DCBF35E3C3E4}</a:tableStyleId>
              </a:tblPr>
              <a:tblGrid>
                <a:gridCol w="859983">
                  <a:extLst>
                    <a:ext uri="{9D8B030D-6E8A-4147-A177-3AD203B41FA5}">
                      <a16:colId xmlns:a16="http://schemas.microsoft.com/office/drawing/2014/main" val="1086375289"/>
                    </a:ext>
                  </a:extLst>
                </a:gridCol>
                <a:gridCol w="1131561">
                  <a:extLst>
                    <a:ext uri="{9D8B030D-6E8A-4147-A177-3AD203B41FA5}">
                      <a16:colId xmlns:a16="http://schemas.microsoft.com/office/drawing/2014/main" val="421337540"/>
                    </a:ext>
                  </a:extLst>
                </a:gridCol>
                <a:gridCol w="936104">
                  <a:extLst>
                    <a:ext uri="{9D8B030D-6E8A-4147-A177-3AD203B41FA5}">
                      <a16:colId xmlns:a16="http://schemas.microsoft.com/office/drawing/2014/main" val="1179997512"/>
                    </a:ext>
                  </a:extLst>
                </a:gridCol>
                <a:gridCol w="876796">
                  <a:extLst>
                    <a:ext uri="{9D8B030D-6E8A-4147-A177-3AD203B41FA5}">
                      <a16:colId xmlns:a16="http://schemas.microsoft.com/office/drawing/2014/main" val="112264237"/>
                    </a:ext>
                  </a:extLst>
                </a:gridCol>
                <a:gridCol w="1080120">
                  <a:extLst>
                    <a:ext uri="{9D8B030D-6E8A-4147-A177-3AD203B41FA5}">
                      <a16:colId xmlns:a16="http://schemas.microsoft.com/office/drawing/2014/main" val="1213387027"/>
                    </a:ext>
                  </a:extLst>
                </a:gridCol>
                <a:gridCol w="648072">
                  <a:extLst>
                    <a:ext uri="{9D8B030D-6E8A-4147-A177-3AD203B41FA5}">
                      <a16:colId xmlns:a16="http://schemas.microsoft.com/office/drawing/2014/main" val="1333138020"/>
                    </a:ext>
                  </a:extLst>
                </a:gridCol>
              </a:tblGrid>
              <a:tr h="396569">
                <a:tc>
                  <a:txBody>
                    <a:bodyPr/>
                    <a:lstStyle/>
                    <a:p>
                      <a:pPr algn="ctr"/>
                      <a:r>
                        <a:rPr lang="en-US" altLang="zh-CN" sz="1400" b="0" u="sng" dirty="0" err="1">
                          <a:solidFill>
                            <a:srgbClr val="FF0000"/>
                          </a:solidFill>
                        </a:rPr>
                        <a:t>BarnID</a:t>
                      </a:r>
                      <a:endParaRPr lang="zh-CN" altLang="en-US" sz="1400" b="0" u="sng" dirty="0">
                        <a:solidFill>
                          <a:srgbClr val="FF0000"/>
                        </a:solidFill>
                      </a:endParaRPr>
                    </a:p>
                  </a:txBody>
                  <a:tcPr/>
                </a:tc>
                <a:tc>
                  <a:txBody>
                    <a:bodyPr/>
                    <a:lstStyle/>
                    <a:p>
                      <a:pPr algn="ctr"/>
                      <a:r>
                        <a:rPr lang="en-US" altLang="zh-CN" sz="1400" b="0" u="sng" dirty="0" err="1">
                          <a:solidFill>
                            <a:srgbClr val="FF0000"/>
                          </a:solidFill>
                        </a:rPr>
                        <a:t>SectionID</a:t>
                      </a:r>
                      <a:endParaRPr lang="zh-CN" altLang="en-US" sz="1400" b="0" u="sng" dirty="0">
                        <a:solidFill>
                          <a:srgbClr val="FF0000"/>
                        </a:solidFill>
                      </a:endParaRPr>
                    </a:p>
                  </a:txBody>
                  <a:tcPr/>
                </a:tc>
                <a:tc>
                  <a:txBody>
                    <a:bodyPr/>
                    <a:lstStyle/>
                    <a:p>
                      <a:pPr algn="ctr"/>
                      <a:r>
                        <a:rPr lang="en-US" altLang="zh-CN" sz="1400" b="0" dirty="0"/>
                        <a:t>Temp</a:t>
                      </a:r>
                      <a:endParaRPr lang="zh-CN" altLang="en-US" sz="1400" b="0" dirty="0"/>
                    </a:p>
                  </a:txBody>
                  <a:tcPr/>
                </a:tc>
                <a:tc>
                  <a:txBody>
                    <a:bodyPr/>
                    <a:lstStyle/>
                    <a:p>
                      <a:pPr algn="ctr"/>
                      <a:r>
                        <a:rPr lang="en-US" altLang="zh-CN" sz="1400" b="0" dirty="0"/>
                        <a:t>Humidity</a:t>
                      </a:r>
                      <a:endParaRPr lang="zh-CN" altLang="en-US" sz="1400" b="0" dirty="0"/>
                    </a:p>
                  </a:txBody>
                  <a:tcPr/>
                </a:tc>
                <a:tc>
                  <a:txBody>
                    <a:bodyPr/>
                    <a:lstStyle/>
                    <a:p>
                      <a:pPr algn="ctr"/>
                      <a:r>
                        <a:rPr lang="en-US" altLang="zh-CN" sz="1400" b="0" dirty="0" err="1">
                          <a:solidFill>
                            <a:srgbClr val="0070C0"/>
                          </a:solidFill>
                        </a:rPr>
                        <a:t>CropName</a:t>
                      </a:r>
                      <a:endParaRPr lang="zh-CN" altLang="en-US" sz="1400" b="0" dirty="0">
                        <a:solidFill>
                          <a:srgbClr val="0070C0"/>
                        </a:solidFill>
                      </a:endParaRPr>
                    </a:p>
                  </a:txBody>
                  <a:tcPr/>
                </a:tc>
                <a:tc>
                  <a:txBody>
                    <a:bodyPr/>
                    <a:lstStyle/>
                    <a:p>
                      <a:pPr algn="ctr"/>
                      <a:r>
                        <a:rPr lang="en-US" altLang="zh-CN" sz="1400" b="0" dirty="0"/>
                        <a:t>Stock</a:t>
                      </a:r>
                      <a:endParaRPr lang="zh-CN" altLang="en-US" sz="1400" b="0" dirty="0"/>
                    </a:p>
                  </a:txBody>
                  <a:tcPr/>
                </a:tc>
                <a:extLst>
                  <a:ext uri="{0D108BD9-81ED-4DB2-BD59-A6C34878D82A}">
                    <a16:rowId xmlns:a16="http://schemas.microsoft.com/office/drawing/2014/main" val="2299859654"/>
                  </a:ext>
                </a:extLst>
              </a:tr>
            </a:tbl>
          </a:graphicData>
        </a:graphic>
      </p:graphicFrame>
      <p:graphicFrame>
        <p:nvGraphicFramePr>
          <p:cNvPr id="10" name="表格 9">
            <a:extLst>
              <a:ext uri="{FF2B5EF4-FFF2-40B4-BE49-F238E27FC236}">
                <a16:creationId xmlns:a16="http://schemas.microsoft.com/office/drawing/2014/main" id="{013A9DFB-47BE-4140-8EF5-459373B49ACA}"/>
              </a:ext>
            </a:extLst>
          </p:cNvPr>
          <p:cNvGraphicFramePr>
            <a:graphicFrameLocks noGrp="1"/>
          </p:cNvGraphicFramePr>
          <p:nvPr>
            <p:extLst>
              <p:ext uri="{D42A27DB-BD31-4B8C-83A1-F6EECF244321}">
                <p14:modId xmlns:p14="http://schemas.microsoft.com/office/powerpoint/2010/main" val="1204211103"/>
              </p:ext>
            </p:extLst>
          </p:nvPr>
        </p:nvGraphicFramePr>
        <p:xfrm>
          <a:off x="7480738" y="5274348"/>
          <a:ext cx="3159553" cy="370841"/>
        </p:xfrm>
        <a:graphic>
          <a:graphicData uri="http://schemas.openxmlformats.org/drawingml/2006/table">
            <a:tbl>
              <a:tblPr firstRow="1" bandRow="1">
                <a:tableStyleId>{16D9F66E-5EB9-4882-86FB-DCBF35E3C3E4}</a:tableStyleId>
              </a:tblPr>
              <a:tblGrid>
                <a:gridCol w="984109">
                  <a:extLst>
                    <a:ext uri="{9D8B030D-6E8A-4147-A177-3AD203B41FA5}">
                      <a16:colId xmlns:a16="http://schemas.microsoft.com/office/drawing/2014/main" val="3382765955"/>
                    </a:ext>
                  </a:extLst>
                </a:gridCol>
                <a:gridCol w="984109">
                  <a:extLst>
                    <a:ext uri="{9D8B030D-6E8A-4147-A177-3AD203B41FA5}">
                      <a16:colId xmlns:a16="http://schemas.microsoft.com/office/drawing/2014/main" val="280189279"/>
                    </a:ext>
                  </a:extLst>
                </a:gridCol>
                <a:gridCol w="1191335">
                  <a:extLst>
                    <a:ext uri="{9D8B030D-6E8A-4147-A177-3AD203B41FA5}">
                      <a16:colId xmlns:a16="http://schemas.microsoft.com/office/drawing/2014/main" val="3755676444"/>
                    </a:ext>
                  </a:extLst>
                </a:gridCol>
              </a:tblGrid>
              <a:tr h="370841">
                <a:tc>
                  <a:txBody>
                    <a:bodyPr/>
                    <a:lstStyle/>
                    <a:p>
                      <a:pPr algn="ctr"/>
                      <a:r>
                        <a:rPr lang="en-US" altLang="zh-CN" sz="1400" b="0" u="sng" dirty="0">
                          <a:solidFill>
                            <a:srgbClr val="FF0000"/>
                          </a:solidFill>
                        </a:rPr>
                        <a:t>BID</a:t>
                      </a:r>
                      <a:endParaRPr lang="zh-CN" altLang="en-US" sz="1400" b="0" u="sng" dirty="0">
                        <a:solidFill>
                          <a:srgbClr val="FF0000"/>
                        </a:solidFill>
                      </a:endParaRPr>
                    </a:p>
                  </a:txBody>
                  <a:tcPr/>
                </a:tc>
                <a:tc>
                  <a:txBody>
                    <a:bodyPr/>
                    <a:lstStyle/>
                    <a:p>
                      <a:pPr algn="ctr"/>
                      <a:r>
                        <a:rPr lang="en-US" altLang="zh-CN" sz="1400" b="0" dirty="0"/>
                        <a:t>Capacity</a:t>
                      </a:r>
                      <a:endParaRPr lang="zh-CN" altLang="en-US" sz="1400" b="0" dirty="0"/>
                    </a:p>
                  </a:txBody>
                  <a:tcPr/>
                </a:tc>
                <a:tc>
                  <a:txBody>
                    <a:bodyPr/>
                    <a:lstStyle/>
                    <a:p>
                      <a:pPr algn="ctr"/>
                      <a:r>
                        <a:rPr lang="en-US" altLang="zh-CN" sz="1400" b="0" dirty="0">
                          <a:solidFill>
                            <a:srgbClr val="0070C0"/>
                          </a:solidFill>
                        </a:rPr>
                        <a:t>Administrator</a:t>
                      </a:r>
                      <a:endParaRPr lang="zh-CN" altLang="en-US" sz="1400" b="0" dirty="0">
                        <a:solidFill>
                          <a:srgbClr val="0070C0"/>
                        </a:solidFill>
                      </a:endParaRPr>
                    </a:p>
                  </a:txBody>
                  <a:tcPr/>
                </a:tc>
                <a:extLst>
                  <a:ext uri="{0D108BD9-81ED-4DB2-BD59-A6C34878D82A}">
                    <a16:rowId xmlns:a16="http://schemas.microsoft.com/office/drawing/2014/main" val="550459633"/>
                  </a:ext>
                </a:extLst>
              </a:tr>
            </a:tbl>
          </a:graphicData>
        </a:graphic>
      </p:graphicFrame>
      <p:graphicFrame>
        <p:nvGraphicFramePr>
          <p:cNvPr id="11" name="表格 10">
            <a:extLst>
              <a:ext uri="{FF2B5EF4-FFF2-40B4-BE49-F238E27FC236}">
                <a16:creationId xmlns:a16="http://schemas.microsoft.com/office/drawing/2014/main" id="{06382C93-73F2-429D-8823-202C6331A206}"/>
              </a:ext>
            </a:extLst>
          </p:cNvPr>
          <p:cNvGraphicFramePr>
            <a:graphicFrameLocks noGrp="1"/>
          </p:cNvGraphicFramePr>
          <p:nvPr>
            <p:extLst>
              <p:ext uri="{D42A27DB-BD31-4B8C-83A1-F6EECF244321}">
                <p14:modId xmlns:p14="http://schemas.microsoft.com/office/powerpoint/2010/main" val="315525206"/>
              </p:ext>
            </p:extLst>
          </p:nvPr>
        </p:nvGraphicFramePr>
        <p:xfrm>
          <a:off x="1660071" y="6309849"/>
          <a:ext cx="5447927" cy="370840"/>
        </p:xfrm>
        <a:graphic>
          <a:graphicData uri="http://schemas.openxmlformats.org/drawingml/2006/table">
            <a:tbl>
              <a:tblPr firstRow="1" bandRow="1">
                <a:tableStyleId>{16D9F66E-5EB9-4882-86FB-DCBF35E3C3E4}</a:tableStyleId>
              </a:tblPr>
              <a:tblGrid>
                <a:gridCol w="996131">
                  <a:extLst>
                    <a:ext uri="{9D8B030D-6E8A-4147-A177-3AD203B41FA5}">
                      <a16:colId xmlns:a16="http://schemas.microsoft.com/office/drawing/2014/main" val="2478148286"/>
                    </a:ext>
                  </a:extLst>
                </a:gridCol>
                <a:gridCol w="544198">
                  <a:extLst>
                    <a:ext uri="{9D8B030D-6E8A-4147-A177-3AD203B41FA5}">
                      <a16:colId xmlns:a16="http://schemas.microsoft.com/office/drawing/2014/main" val="2259744290"/>
                    </a:ext>
                  </a:extLst>
                </a:gridCol>
                <a:gridCol w="1039978">
                  <a:extLst>
                    <a:ext uri="{9D8B030D-6E8A-4147-A177-3AD203B41FA5}">
                      <a16:colId xmlns:a16="http://schemas.microsoft.com/office/drawing/2014/main" val="2395243059"/>
                    </a:ext>
                  </a:extLst>
                </a:gridCol>
                <a:gridCol w="936104">
                  <a:extLst>
                    <a:ext uri="{9D8B030D-6E8A-4147-A177-3AD203B41FA5}">
                      <a16:colId xmlns:a16="http://schemas.microsoft.com/office/drawing/2014/main" val="3619165525"/>
                    </a:ext>
                  </a:extLst>
                </a:gridCol>
                <a:gridCol w="792088">
                  <a:extLst>
                    <a:ext uri="{9D8B030D-6E8A-4147-A177-3AD203B41FA5}">
                      <a16:colId xmlns:a16="http://schemas.microsoft.com/office/drawing/2014/main" val="2272953643"/>
                    </a:ext>
                  </a:extLst>
                </a:gridCol>
                <a:gridCol w="1139428">
                  <a:extLst>
                    <a:ext uri="{9D8B030D-6E8A-4147-A177-3AD203B41FA5}">
                      <a16:colId xmlns:a16="http://schemas.microsoft.com/office/drawing/2014/main" val="624224627"/>
                    </a:ext>
                  </a:extLst>
                </a:gridCol>
              </a:tblGrid>
              <a:tr h="370840">
                <a:tc>
                  <a:txBody>
                    <a:bodyPr/>
                    <a:lstStyle/>
                    <a:p>
                      <a:pPr algn="ctr"/>
                      <a:r>
                        <a:rPr lang="en-US" altLang="zh-CN" sz="1400" b="0" u="none" dirty="0">
                          <a:solidFill>
                            <a:schemeClr val="tx1"/>
                          </a:solidFill>
                        </a:rPr>
                        <a:t>FirstName</a:t>
                      </a:r>
                      <a:endParaRPr lang="zh-CN" altLang="en-US" sz="1400" b="0" u="none" dirty="0">
                        <a:solidFill>
                          <a:schemeClr val="tx1"/>
                        </a:solidFill>
                      </a:endParaRPr>
                    </a:p>
                  </a:txBody>
                  <a:tcPr/>
                </a:tc>
                <a:tc>
                  <a:txBody>
                    <a:bodyPr/>
                    <a:lstStyle/>
                    <a:p>
                      <a:pPr algn="ctr"/>
                      <a:r>
                        <a:rPr lang="en-US" altLang="zh-CN" sz="1400" b="0" dirty="0"/>
                        <a:t>Mid</a:t>
                      </a:r>
                      <a:endParaRPr lang="zh-CN" altLang="en-US" sz="1400" b="0" dirty="0"/>
                    </a:p>
                  </a:txBody>
                  <a:tcPr/>
                </a:tc>
                <a:tc>
                  <a:txBody>
                    <a:bodyPr/>
                    <a:lstStyle/>
                    <a:p>
                      <a:pPr algn="ctr"/>
                      <a:r>
                        <a:rPr lang="en-US" altLang="zh-CN" sz="1400" b="0" dirty="0" err="1"/>
                        <a:t>LastName</a:t>
                      </a:r>
                      <a:endParaRPr lang="zh-CN" altLang="en-US" sz="1400" b="0" dirty="0"/>
                    </a:p>
                  </a:txBody>
                  <a:tcPr/>
                </a:tc>
                <a:tc>
                  <a:txBody>
                    <a:bodyPr/>
                    <a:lstStyle/>
                    <a:p>
                      <a:pPr algn="ctr"/>
                      <a:r>
                        <a:rPr lang="en-US" altLang="zh-CN" sz="1400" b="0" u="sng" dirty="0" err="1">
                          <a:solidFill>
                            <a:srgbClr val="FF0000"/>
                          </a:solidFill>
                        </a:rPr>
                        <a:t>AdminID</a:t>
                      </a:r>
                      <a:endParaRPr lang="zh-CN" altLang="en-US" sz="1400" b="0" u="sng" dirty="0">
                        <a:solidFill>
                          <a:srgbClr val="FF0000"/>
                        </a:solidFill>
                      </a:endParaRPr>
                    </a:p>
                  </a:txBody>
                  <a:tcPr/>
                </a:tc>
                <a:tc>
                  <a:txBody>
                    <a:bodyPr/>
                    <a:lstStyle/>
                    <a:p>
                      <a:pPr algn="ctr"/>
                      <a:r>
                        <a:rPr lang="en-US" altLang="zh-CN" sz="1400" b="0" dirty="0"/>
                        <a:t>Gender</a:t>
                      </a:r>
                      <a:endParaRPr lang="zh-CN" altLang="en-US" sz="1400" b="0" dirty="0"/>
                    </a:p>
                  </a:txBody>
                  <a:tcPr/>
                </a:tc>
                <a:tc>
                  <a:txBody>
                    <a:bodyPr/>
                    <a:lstStyle/>
                    <a:p>
                      <a:pPr algn="ctr"/>
                      <a:r>
                        <a:rPr lang="en-US" altLang="zh-CN" sz="1400" b="0" dirty="0" err="1"/>
                        <a:t>PNumber</a:t>
                      </a:r>
                      <a:endParaRPr lang="zh-CN" altLang="en-US" sz="1400" b="0" dirty="0"/>
                    </a:p>
                  </a:txBody>
                  <a:tcPr/>
                </a:tc>
                <a:extLst>
                  <a:ext uri="{0D108BD9-81ED-4DB2-BD59-A6C34878D82A}">
                    <a16:rowId xmlns:a16="http://schemas.microsoft.com/office/drawing/2014/main" val="3670464508"/>
                  </a:ext>
                </a:extLst>
              </a:tr>
            </a:tbl>
          </a:graphicData>
        </a:graphic>
      </p:graphicFrame>
      <p:sp>
        <p:nvSpPr>
          <p:cNvPr id="12" name="文本框 11">
            <a:extLst>
              <a:ext uri="{FF2B5EF4-FFF2-40B4-BE49-F238E27FC236}">
                <a16:creationId xmlns:a16="http://schemas.microsoft.com/office/drawing/2014/main" id="{6F0264BE-E97F-43D7-B369-B6DC9D328C0E}"/>
              </a:ext>
            </a:extLst>
          </p:cNvPr>
          <p:cNvSpPr txBox="1"/>
          <p:nvPr/>
        </p:nvSpPr>
        <p:spPr>
          <a:xfrm>
            <a:off x="1563382" y="912609"/>
            <a:ext cx="1218732" cy="338554"/>
          </a:xfrm>
          <a:prstGeom prst="rect">
            <a:avLst/>
          </a:prstGeom>
          <a:noFill/>
        </p:spPr>
        <p:txBody>
          <a:bodyPr wrap="none" rtlCol="0">
            <a:spAutoFit/>
          </a:bodyPr>
          <a:lstStyle/>
          <a:p>
            <a:r>
              <a:rPr lang="en-US" altLang="zh-CN" sz="1600" b="1" dirty="0">
                <a:solidFill>
                  <a:srgbClr val="7030A0"/>
                </a:solidFill>
              </a:rPr>
              <a:t>PURCHASER</a:t>
            </a:r>
            <a:endParaRPr lang="zh-CN" altLang="en-US" sz="1600" b="1" dirty="0">
              <a:solidFill>
                <a:srgbClr val="7030A0"/>
              </a:solidFill>
            </a:endParaRPr>
          </a:p>
        </p:txBody>
      </p:sp>
      <p:sp>
        <p:nvSpPr>
          <p:cNvPr id="13" name="文本框 12">
            <a:extLst>
              <a:ext uri="{FF2B5EF4-FFF2-40B4-BE49-F238E27FC236}">
                <a16:creationId xmlns:a16="http://schemas.microsoft.com/office/drawing/2014/main" id="{43C1A131-DA0F-4A75-BE26-6009229FF931}"/>
              </a:ext>
            </a:extLst>
          </p:cNvPr>
          <p:cNvSpPr txBox="1"/>
          <p:nvPr/>
        </p:nvSpPr>
        <p:spPr>
          <a:xfrm>
            <a:off x="1555890" y="1855933"/>
            <a:ext cx="655564" cy="409650"/>
          </a:xfrm>
          <a:prstGeom prst="rect">
            <a:avLst/>
          </a:prstGeom>
          <a:noFill/>
        </p:spPr>
        <p:txBody>
          <a:bodyPr wrap="none" rtlCol="0">
            <a:spAutoFit/>
          </a:bodyPr>
          <a:lstStyle/>
          <a:p>
            <a:r>
              <a:rPr lang="en-US" altLang="zh-CN" sz="1600" b="1" dirty="0">
                <a:solidFill>
                  <a:srgbClr val="7030A0"/>
                </a:solidFill>
              </a:rPr>
              <a:t>CROP</a:t>
            </a:r>
            <a:endParaRPr lang="zh-CN" altLang="en-US" sz="1600" b="1" dirty="0">
              <a:solidFill>
                <a:srgbClr val="7030A0"/>
              </a:solidFill>
            </a:endParaRPr>
          </a:p>
        </p:txBody>
      </p:sp>
      <p:sp>
        <p:nvSpPr>
          <p:cNvPr id="14" name="文本框 13">
            <a:extLst>
              <a:ext uri="{FF2B5EF4-FFF2-40B4-BE49-F238E27FC236}">
                <a16:creationId xmlns:a16="http://schemas.microsoft.com/office/drawing/2014/main" id="{3FF8F5D2-421D-4F77-B1E8-2F26C56F4CE1}"/>
              </a:ext>
            </a:extLst>
          </p:cNvPr>
          <p:cNvSpPr txBox="1"/>
          <p:nvPr/>
        </p:nvSpPr>
        <p:spPr>
          <a:xfrm>
            <a:off x="6953487" y="1844743"/>
            <a:ext cx="1103315" cy="450615"/>
          </a:xfrm>
          <a:prstGeom prst="rect">
            <a:avLst/>
          </a:prstGeom>
          <a:noFill/>
        </p:spPr>
        <p:txBody>
          <a:bodyPr wrap="none" rtlCol="0">
            <a:spAutoFit/>
          </a:bodyPr>
          <a:lstStyle/>
          <a:p>
            <a:r>
              <a:rPr lang="en-US" altLang="zh-CN" sz="1600" b="1" dirty="0">
                <a:solidFill>
                  <a:srgbClr val="7030A0"/>
                </a:solidFill>
              </a:rPr>
              <a:t>PURCHASE</a:t>
            </a:r>
            <a:endParaRPr lang="zh-CN" altLang="en-US" sz="1600" b="1" dirty="0">
              <a:solidFill>
                <a:srgbClr val="7030A0"/>
              </a:solidFill>
            </a:endParaRPr>
          </a:p>
        </p:txBody>
      </p:sp>
      <p:sp>
        <p:nvSpPr>
          <p:cNvPr id="15" name="文本框 14">
            <a:extLst>
              <a:ext uri="{FF2B5EF4-FFF2-40B4-BE49-F238E27FC236}">
                <a16:creationId xmlns:a16="http://schemas.microsoft.com/office/drawing/2014/main" id="{51FC6F0F-85AD-480E-9BFF-B70C1DA8D37B}"/>
              </a:ext>
            </a:extLst>
          </p:cNvPr>
          <p:cNvSpPr txBox="1"/>
          <p:nvPr/>
        </p:nvSpPr>
        <p:spPr>
          <a:xfrm>
            <a:off x="1563382" y="2891958"/>
            <a:ext cx="646331" cy="338554"/>
          </a:xfrm>
          <a:prstGeom prst="rect">
            <a:avLst/>
          </a:prstGeom>
          <a:noFill/>
        </p:spPr>
        <p:txBody>
          <a:bodyPr wrap="none" rtlCol="0">
            <a:spAutoFit/>
          </a:bodyPr>
          <a:lstStyle/>
          <a:p>
            <a:r>
              <a:rPr lang="en-US" altLang="zh-CN" sz="1600" b="1" dirty="0">
                <a:solidFill>
                  <a:srgbClr val="7030A0"/>
                </a:solidFill>
              </a:rPr>
              <a:t>PLAN</a:t>
            </a:r>
            <a:endParaRPr lang="zh-CN" altLang="en-US" sz="1600" b="1" dirty="0">
              <a:solidFill>
                <a:srgbClr val="7030A0"/>
              </a:solidFill>
            </a:endParaRPr>
          </a:p>
        </p:txBody>
      </p:sp>
      <p:sp>
        <p:nvSpPr>
          <p:cNvPr id="16" name="文本框 15">
            <a:extLst>
              <a:ext uri="{FF2B5EF4-FFF2-40B4-BE49-F238E27FC236}">
                <a16:creationId xmlns:a16="http://schemas.microsoft.com/office/drawing/2014/main" id="{2395D587-CCDE-4B35-B0AE-594ACF3D23E5}"/>
              </a:ext>
            </a:extLst>
          </p:cNvPr>
          <p:cNvSpPr txBox="1"/>
          <p:nvPr/>
        </p:nvSpPr>
        <p:spPr>
          <a:xfrm>
            <a:off x="5896562" y="2852855"/>
            <a:ext cx="1163717" cy="450615"/>
          </a:xfrm>
          <a:prstGeom prst="rect">
            <a:avLst/>
          </a:prstGeom>
          <a:noFill/>
        </p:spPr>
        <p:txBody>
          <a:bodyPr wrap="none" rtlCol="0">
            <a:spAutoFit/>
          </a:bodyPr>
          <a:lstStyle/>
          <a:p>
            <a:r>
              <a:rPr lang="en-US" altLang="zh-CN" sz="1600" b="1" dirty="0">
                <a:solidFill>
                  <a:srgbClr val="7030A0"/>
                </a:solidFill>
              </a:rPr>
              <a:t>FARMLAND</a:t>
            </a:r>
            <a:endParaRPr lang="zh-CN" altLang="en-US" sz="1600" b="1" dirty="0">
              <a:solidFill>
                <a:srgbClr val="7030A0"/>
              </a:solidFill>
            </a:endParaRPr>
          </a:p>
        </p:txBody>
      </p:sp>
      <p:sp>
        <p:nvSpPr>
          <p:cNvPr id="17" name="文本框 16">
            <a:extLst>
              <a:ext uri="{FF2B5EF4-FFF2-40B4-BE49-F238E27FC236}">
                <a16:creationId xmlns:a16="http://schemas.microsoft.com/office/drawing/2014/main" id="{F0ABBB38-D1D8-45E9-812E-1C2A8873B729}"/>
              </a:ext>
            </a:extLst>
          </p:cNvPr>
          <p:cNvSpPr txBox="1"/>
          <p:nvPr/>
        </p:nvSpPr>
        <p:spPr>
          <a:xfrm>
            <a:off x="1563382" y="4943730"/>
            <a:ext cx="918457" cy="338554"/>
          </a:xfrm>
          <a:prstGeom prst="rect">
            <a:avLst/>
          </a:prstGeom>
          <a:noFill/>
        </p:spPr>
        <p:txBody>
          <a:bodyPr wrap="none" rtlCol="0">
            <a:spAutoFit/>
          </a:bodyPr>
          <a:lstStyle/>
          <a:p>
            <a:r>
              <a:rPr lang="en-US" altLang="zh-CN" sz="1600" b="1" dirty="0">
                <a:solidFill>
                  <a:srgbClr val="7030A0"/>
                </a:solidFill>
              </a:rPr>
              <a:t>SECTION</a:t>
            </a:r>
            <a:endParaRPr lang="zh-CN" altLang="en-US" sz="1600" b="1" dirty="0">
              <a:solidFill>
                <a:srgbClr val="7030A0"/>
              </a:solidFill>
            </a:endParaRPr>
          </a:p>
        </p:txBody>
      </p:sp>
      <p:sp>
        <p:nvSpPr>
          <p:cNvPr id="18" name="文本框 17">
            <a:extLst>
              <a:ext uri="{FF2B5EF4-FFF2-40B4-BE49-F238E27FC236}">
                <a16:creationId xmlns:a16="http://schemas.microsoft.com/office/drawing/2014/main" id="{0D1103C1-7F4D-4A5D-9AC2-9DB45DB49B4F}"/>
              </a:ext>
            </a:extLst>
          </p:cNvPr>
          <p:cNvSpPr txBox="1"/>
          <p:nvPr/>
        </p:nvSpPr>
        <p:spPr>
          <a:xfrm>
            <a:off x="1563382" y="3882453"/>
            <a:ext cx="902427" cy="450615"/>
          </a:xfrm>
          <a:prstGeom prst="rect">
            <a:avLst/>
          </a:prstGeom>
          <a:noFill/>
        </p:spPr>
        <p:txBody>
          <a:bodyPr wrap="none" rtlCol="0">
            <a:spAutoFit/>
          </a:bodyPr>
          <a:lstStyle/>
          <a:p>
            <a:r>
              <a:rPr lang="en-US" altLang="zh-CN" sz="1600" b="1" dirty="0">
                <a:solidFill>
                  <a:srgbClr val="7030A0"/>
                </a:solidFill>
              </a:rPr>
              <a:t>FARMER</a:t>
            </a:r>
            <a:endParaRPr lang="zh-CN" altLang="en-US" sz="1600" b="1" dirty="0">
              <a:solidFill>
                <a:srgbClr val="7030A0"/>
              </a:solidFill>
            </a:endParaRPr>
          </a:p>
        </p:txBody>
      </p:sp>
      <p:sp>
        <p:nvSpPr>
          <p:cNvPr id="19" name="文本框 18">
            <a:extLst>
              <a:ext uri="{FF2B5EF4-FFF2-40B4-BE49-F238E27FC236}">
                <a16:creationId xmlns:a16="http://schemas.microsoft.com/office/drawing/2014/main" id="{F084A3E4-BDD8-4418-AF56-5026457863CF}"/>
              </a:ext>
            </a:extLst>
          </p:cNvPr>
          <p:cNvSpPr txBox="1"/>
          <p:nvPr/>
        </p:nvSpPr>
        <p:spPr>
          <a:xfrm>
            <a:off x="7408730" y="4966128"/>
            <a:ext cx="673198" cy="372409"/>
          </a:xfrm>
          <a:prstGeom prst="rect">
            <a:avLst/>
          </a:prstGeom>
          <a:noFill/>
        </p:spPr>
        <p:txBody>
          <a:bodyPr wrap="none" rtlCol="0">
            <a:spAutoFit/>
          </a:bodyPr>
          <a:lstStyle/>
          <a:p>
            <a:r>
              <a:rPr lang="en-US" altLang="zh-CN" sz="1600" b="1" dirty="0">
                <a:solidFill>
                  <a:srgbClr val="7030A0"/>
                </a:solidFill>
              </a:rPr>
              <a:t>BARN</a:t>
            </a:r>
            <a:endParaRPr lang="zh-CN" altLang="en-US" sz="1600" b="1" dirty="0">
              <a:solidFill>
                <a:srgbClr val="7030A0"/>
              </a:solidFill>
            </a:endParaRPr>
          </a:p>
        </p:txBody>
      </p:sp>
      <p:sp>
        <p:nvSpPr>
          <p:cNvPr id="20" name="文本框 19">
            <a:extLst>
              <a:ext uri="{FF2B5EF4-FFF2-40B4-BE49-F238E27FC236}">
                <a16:creationId xmlns:a16="http://schemas.microsoft.com/office/drawing/2014/main" id="{C731D04B-8BE3-4E06-BA77-4525865DE047}"/>
              </a:ext>
            </a:extLst>
          </p:cNvPr>
          <p:cNvSpPr txBox="1"/>
          <p:nvPr/>
        </p:nvSpPr>
        <p:spPr>
          <a:xfrm>
            <a:off x="1563382" y="6004890"/>
            <a:ext cx="1296765" cy="338554"/>
          </a:xfrm>
          <a:prstGeom prst="rect">
            <a:avLst/>
          </a:prstGeom>
          <a:noFill/>
        </p:spPr>
        <p:txBody>
          <a:bodyPr wrap="none" rtlCol="0">
            <a:spAutoFit/>
          </a:bodyPr>
          <a:lstStyle/>
          <a:p>
            <a:r>
              <a:rPr lang="en-US" altLang="zh-CN" sz="1600" b="1" dirty="0">
                <a:solidFill>
                  <a:srgbClr val="7030A0"/>
                </a:solidFill>
              </a:rPr>
              <a:t>BARNADMIN</a:t>
            </a:r>
            <a:endParaRPr lang="zh-CN" altLang="en-US" sz="1600" b="1" dirty="0">
              <a:solidFill>
                <a:srgbClr val="7030A0"/>
              </a:solidFill>
            </a:endParaRPr>
          </a:p>
        </p:txBody>
      </p:sp>
      <p:cxnSp>
        <p:nvCxnSpPr>
          <p:cNvPr id="21" name="直接箭头连接符 20">
            <a:extLst>
              <a:ext uri="{FF2B5EF4-FFF2-40B4-BE49-F238E27FC236}">
                <a16:creationId xmlns:a16="http://schemas.microsoft.com/office/drawing/2014/main" id="{0FFE1EFE-BF8A-44A4-BA70-D674B3AED887}"/>
              </a:ext>
            </a:extLst>
          </p:cNvPr>
          <p:cNvCxnSpPr>
            <a:cxnSpLocks/>
          </p:cNvCxnSpPr>
          <p:nvPr/>
        </p:nvCxnSpPr>
        <p:spPr>
          <a:xfrm flipH="1" flipV="1">
            <a:off x="2152146" y="1571201"/>
            <a:ext cx="5400600" cy="59685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2" name="直接箭头连接符 21">
            <a:extLst>
              <a:ext uri="{FF2B5EF4-FFF2-40B4-BE49-F238E27FC236}">
                <a16:creationId xmlns:a16="http://schemas.microsoft.com/office/drawing/2014/main" id="{B2499347-3874-4E54-A8E4-92A01C69D0F5}"/>
              </a:ext>
            </a:extLst>
          </p:cNvPr>
          <p:cNvCxnSpPr>
            <a:cxnSpLocks/>
          </p:cNvCxnSpPr>
          <p:nvPr/>
        </p:nvCxnSpPr>
        <p:spPr>
          <a:xfrm flipH="1">
            <a:off x="4711263" y="5645189"/>
            <a:ext cx="5217747" cy="66466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3" name="直接箭头连接符 22">
            <a:extLst>
              <a:ext uri="{FF2B5EF4-FFF2-40B4-BE49-F238E27FC236}">
                <a16:creationId xmlns:a16="http://schemas.microsoft.com/office/drawing/2014/main" id="{D2B0B872-B31D-487D-B2D3-C0E0AAAFA399}"/>
              </a:ext>
            </a:extLst>
          </p:cNvPr>
          <p:cNvCxnSpPr>
            <a:cxnSpLocks/>
          </p:cNvCxnSpPr>
          <p:nvPr/>
        </p:nvCxnSpPr>
        <p:spPr>
          <a:xfrm flipH="1" flipV="1">
            <a:off x="2188649" y="2553615"/>
            <a:ext cx="971610" cy="62255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4" name="直接连接符 23">
            <a:extLst>
              <a:ext uri="{FF2B5EF4-FFF2-40B4-BE49-F238E27FC236}">
                <a16:creationId xmlns:a16="http://schemas.microsoft.com/office/drawing/2014/main" id="{25C58F98-D32B-4EED-A8BE-940768D37595}"/>
              </a:ext>
            </a:extLst>
          </p:cNvPr>
          <p:cNvCxnSpPr>
            <a:cxnSpLocks/>
          </p:cNvCxnSpPr>
          <p:nvPr/>
        </p:nvCxnSpPr>
        <p:spPr>
          <a:xfrm flipH="1">
            <a:off x="4785999" y="2553615"/>
            <a:ext cx="3554437" cy="195488"/>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5" name="直接箭头连接符 24">
            <a:extLst>
              <a:ext uri="{FF2B5EF4-FFF2-40B4-BE49-F238E27FC236}">
                <a16:creationId xmlns:a16="http://schemas.microsoft.com/office/drawing/2014/main" id="{DD4F1FEF-6735-49F3-A5D6-F4D659B85ECC}"/>
              </a:ext>
            </a:extLst>
          </p:cNvPr>
          <p:cNvCxnSpPr>
            <a:cxnSpLocks/>
          </p:cNvCxnSpPr>
          <p:nvPr/>
        </p:nvCxnSpPr>
        <p:spPr>
          <a:xfrm flipH="1" flipV="1">
            <a:off x="2304290" y="2543868"/>
            <a:ext cx="2512152" cy="22010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6" name="直接连接符 25">
            <a:extLst>
              <a:ext uri="{FF2B5EF4-FFF2-40B4-BE49-F238E27FC236}">
                <a16:creationId xmlns:a16="http://schemas.microsoft.com/office/drawing/2014/main" id="{1EF6B9C6-F92D-424D-9046-7F8301FE87E0}"/>
              </a:ext>
            </a:extLst>
          </p:cNvPr>
          <p:cNvCxnSpPr>
            <a:cxnSpLocks/>
          </p:cNvCxnSpPr>
          <p:nvPr/>
        </p:nvCxnSpPr>
        <p:spPr>
          <a:xfrm>
            <a:off x="2216001" y="3556957"/>
            <a:ext cx="2168393" cy="338554"/>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7" name="直接箭头连接符 26">
            <a:extLst>
              <a:ext uri="{FF2B5EF4-FFF2-40B4-BE49-F238E27FC236}">
                <a16:creationId xmlns:a16="http://schemas.microsoft.com/office/drawing/2014/main" id="{3CED8D41-1C7F-490D-9CF1-DDFABD361C26}"/>
              </a:ext>
            </a:extLst>
          </p:cNvPr>
          <p:cNvCxnSpPr/>
          <p:nvPr/>
        </p:nvCxnSpPr>
        <p:spPr>
          <a:xfrm flipV="1">
            <a:off x="4385549" y="3569657"/>
            <a:ext cx="1915843" cy="338554"/>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cxnSp>
        <p:nvCxnSpPr>
          <p:cNvPr id="28" name="直接连接符 27">
            <a:extLst>
              <a:ext uri="{FF2B5EF4-FFF2-40B4-BE49-F238E27FC236}">
                <a16:creationId xmlns:a16="http://schemas.microsoft.com/office/drawing/2014/main" id="{20F48632-EC90-4066-A1E4-1B111A8A3AF2}"/>
              </a:ext>
            </a:extLst>
          </p:cNvPr>
          <p:cNvCxnSpPr>
            <a:cxnSpLocks/>
          </p:cNvCxnSpPr>
          <p:nvPr/>
        </p:nvCxnSpPr>
        <p:spPr>
          <a:xfrm flipH="1">
            <a:off x="4384395" y="4613579"/>
            <a:ext cx="3346438" cy="3182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9" name="直接箭头连接符 28">
            <a:extLst>
              <a:ext uri="{FF2B5EF4-FFF2-40B4-BE49-F238E27FC236}">
                <a16:creationId xmlns:a16="http://schemas.microsoft.com/office/drawing/2014/main" id="{FD571E6A-B7FF-449A-A5DD-EA33F3E4F185}"/>
              </a:ext>
            </a:extLst>
          </p:cNvPr>
          <p:cNvCxnSpPr>
            <a:cxnSpLocks/>
          </p:cNvCxnSpPr>
          <p:nvPr/>
        </p:nvCxnSpPr>
        <p:spPr>
          <a:xfrm flipH="1" flipV="1">
            <a:off x="4096362" y="4596776"/>
            <a:ext cx="288034" cy="334924"/>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30" name="直接连接符 29">
            <a:extLst>
              <a:ext uri="{FF2B5EF4-FFF2-40B4-BE49-F238E27FC236}">
                <a16:creationId xmlns:a16="http://schemas.microsoft.com/office/drawing/2014/main" id="{C4B20DFA-69E7-46D2-9EE2-F93416B3B83A}"/>
              </a:ext>
            </a:extLst>
          </p:cNvPr>
          <p:cNvCxnSpPr/>
          <p:nvPr/>
        </p:nvCxnSpPr>
        <p:spPr>
          <a:xfrm>
            <a:off x="2216001" y="5655989"/>
            <a:ext cx="5552769" cy="493256"/>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 name="直接箭头连接符 30">
            <a:extLst>
              <a:ext uri="{FF2B5EF4-FFF2-40B4-BE49-F238E27FC236}">
                <a16:creationId xmlns:a16="http://schemas.microsoft.com/office/drawing/2014/main" id="{831D7819-02C8-4D21-81EB-CF2C96F5C585}"/>
              </a:ext>
            </a:extLst>
          </p:cNvPr>
          <p:cNvCxnSpPr>
            <a:cxnSpLocks/>
          </p:cNvCxnSpPr>
          <p:nvPr/>
        </p:nvCxnSpPr>
        <p:spPr>
          <a:xfrm flipV="1">
            <a:off x="7768770" y="5645190"/>
            <a:ext cx="144016" cy="504055"/>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32" name="直接箭头连接符 31">
            <a:extLst>
              <a:ext uri="{FF2B5EF4-FFF2-40B4-BE49-F238E27FC236}">
                <a16:creationId xmlns:a16="http://schemas.microsoft.com/office/drawing/2014/main" id="{E2F5D47E-A946-4372-B7A2-F28569F9FF3D}"/>
              </a:ext>
            </a:extLst>
          </p:cNvPr>
          <p:cNvCxnSpPr>
            <a:cxnSpLocks/>
          </p:cNvCxnSpPr>
          <p:nvPr/>
        </p:nvCxnSpPr>
        <p:spPr>
          <a:xfrm flipH="1">
            <a:off x="4096362" y="3556957"/>
            <a:ext cx="4536504" cy="666114"/>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graphicFrame>
        <p:nvGraphicFramePr>
          <p:cNvPr id="33" name="表格 32">
            <a:extLst>
              <a:ext uri="{FF2B5EF4-FFF2-40B4-BE49-F238E27FC236}">
                <a16:creationId xmlns:a16="http://schemas.microsoft.com/office/drawing/2014/main" id="{C9F4073A-6D40-4E45-A801-58A975C8C71C}"/>
              </a:ext>
            </a:extLst>
          </p:cNvPr>
          <p:cNvGraphicFramePr>
            <a:graphicFrameLocks noGrp="1"/>
          </p:cNvGraphicFramePr>
          <p:nvPr>
            <p:extLst>
              <p:ext uri="{D42A27DB-BD31-4B8C-83A1-F6EECF244321}">
                <p14:modId xmlns:p14="http://schemas.microsoft.com/office/powerpoint/2010/main" val="3314839198"/>
              </p:ext>
            </p:extLst>
          </p:nvPr>
        </p:nvGraphicFramePr>
        <p:xfrm>
          <a:off x="1648089" y="3183859"/>
          <a:ext cx="4004564" cy="373098"/>
        </p:xfrm>
        <a:graphic>
          <a:graphicData uri="http://schemas.openxmlformats.org/drawingml/2006/table">
            <a:tbl>
              <a:tblPr firstRow="1" bandRow="1">
                <a:tableStyleId>{16D9F66E-5EB9-4882-86FB-DCBF35E3C3E4}</a:tableStyleId>
              </a:tblPr>
              <a:tblGrid>
                <a:gridCol w="1001141">
                  <a:extLst>
                    <a:ext uri="{9D8B030D-6E8A-4147-A177-3AD203B41FA5}">
                      <a16:colId xmlns:a16="http://schemas.microsoft.com/office/drawing/2014/main" val="189022070"/>
                    </a:ext>
                  </a:extLst>
                </a:gridCol>
                <a:gridCol w="1001141">
                  <a:extLst>
                    <a:ext uri="{9D8B030D-6E8A-4147-A177-3AD203B41FA5}">
                      <a16:colId xmlns:a16="http://schemas.microsoft.com/office/drawing/2014/main" val="1284650913"/>
                    </a:ext>
                  </a:extLst>
                </a:gridCol>
                <a:gridCol w="1001141">
                  <a:extLst>
                    <a:ext uri="{9D8B030D-6E8A-4147-A177-3AD203B41FA5}">
                      <a16:colId xmlns:a16="http://schemas.microsoft.com/office/drawing/2014/main" val="274934127"/>
                    </a:ext>
                  </a:extLst>
                </a:gridCol>
                <a:gridCol w="1001141">
                  <a:extLst>
                    <a:ext uri="{9D8B030D-6E8A-4147-A177-3AD203B41FA5}">
                      <a16:colId xmlns:a16="http://schemas.microsoft.com/office/drawing/2014/main" val="3304734075"/>
                    </a:ext>
                  </a:extLst>
                </a:gridCol>
              </a:tblGrid>
              <a:tr h="373098">
                <a:tc>
                  <a:txBody>
                    <a:bodyPr/>
                    <a:lstStyle/>
                    <a:p>
                      <a:pPr algn="ctr"/>
                      <a:r>
                        <a:rPr lang="en-US" altLang="zh-CN" sz="1300" b="0" u="sng" dirty="0" err="1">
                          <a:solidFill>
                            <a:srgbClr val="FF0000"/>
                          </a:solidFill>
                        </a:rPr>
                        <a:t>LandID</a:t>
                      </a:r>
                      <a:endParaRPr lang="zh-CN" altLang="en-US" sz="1300" b="0" u="sng" dirty="0">
                        <a:solidFill>
                          <a:srgbClr val="FF0000"/>
                        </a:solidFill>
                      </a:endParaRPr>
                    </a:p>
                  </a:txBody>
                  <a:tcPr/>
                </a:tc>
                <a:tc>
                  <a:txBody>
                    <a:bodyPr/>
                    <a:lstStyle/>
                    <a:p>
                      <a:pPr algn="ctr"/>
                      <a:r>
                        <a:rPr lang="en-US" altLang="zh-CN" sz="1300" b="0" u="sng" dirty="0" err="1">
                          <a:solidFill>
                            <a:srgbClr val="FF0000"/>
                          </a:solidFill>
                        </a:rPr>
                        <a:t>CropName</a:t>
                      </a:r>
                      <a:endParaRPr lang="zh-CN" altLang="en-US" sz="1300" b="0" u="sng" dirty="0">
                        <a:solidFill>
                          <a:srgbClr val="FF0000"/>
                        </a:solidFill>
                      </a:endParaRPr>
                    </a:p>
                  </a:txBody>
                  <a:tcPr/>
                </a:tc>
                <a:tc>
                  <a:txBody>
                    <a:bodyPr/>
                    <a:lstStyle/>
                    <a:p>
                      <a:pPr algn="ctr"/>
                      <a:r>
                        <a:rPr lang="en-US" altLang="zh-CN" sz="1300" b="0" dirty="0"/>
                        <a:t>Fertilizer</a:t>
                      </a:r>
                      <a:endParaRPr lang="zh-CN" altLang="en-US" sz="1300" b="0" dirty="0"/>
                    </a:p>
                  </a:txBody>
                  <a:tcPr/>
                </a:tc>
                <a:tc>
                  <a:txBody>
                    <a:bodyPr/>
                    <a:lstStyle/>
                    <a:p>
                      <a:pPr algn="ctr"/>
                      <a:r>
                        <a:rPr lang="en-US" altLang="zh-CN" sz="1300" b="0" dirty="0" err="1"/>
                        <a:t>TimeOfYear</a:t>
                      </a:r>
                      <a:endParaRPr lang="zh-CN" altLang="en-US" sz="1300" b="0" dirty="0"/>
                    </a:p>
                  </a:txBody>
                  <a:tcPr/>
                </a:tc>
                <a:extLst>
                  <a:ext uri="{0D108BD9-81ED-4DB2-BD59-A6C34878D82A}">
                    <a16:rowId xmlns:a16="http://schemas.microsoft.com/office/drawing/2014/main" val="1438882318"/>
                  </a:ext>
                </a:extLst>
              </a:tr>
            </a:tbl>
          </a:graphicData>
        </a:graphic>
      </p:graphicFrame>
      <p:cxnSp>
        <p:nvCxnSpPr>
          <p:cNvPr id="34" name="直接箭头连接符 33">
            <a:extLst>
              <a:ext uri="{FF2B5EF4-FFF2-40B4-BE49-F238E27FC236}">
                <a16:creationId xmlns:a16="http://schemas.microsoft.com/office/drawing/2014/main" id="{CAAB17F9-C7D4-44E6-A135-38E053842BA3}"/>
              </a:ext>
            </a:extLst>
          </p:cNvPr>
          <p:cNvCxnSpPr>
            <a:cxnSpLocks/>
          </p:cNvCxnSpPr>
          <p:nvPr/>
        </p:nvCxnSpPr>
        <p:spPr>
          <a:xfrm flipH="1" flipV="1">
            <a:off x="2008130" y="2543870"/>
            <a:ext cx="3772791" cy="271555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2723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连接线">
            <a:extLst>
              <a:ext uri="{FF2B5EF4-FFF2-40B4-BE49-F238E27FC236}">
                <a16:creationId xmlns:a16="http://schemas.microsoft.com/office/drawing/2014/main" id="{8F181136-ECB0-4AA5-9E7A-4C6221214558}"/>
              </a:ext>
            </a:extLst>
          </p:cNvPr>
          <p:cNvCxnSpPr>
            <a:cxnSpLocks/>
          </p:cNvCxnSpPr>
          <p:nvPr/>
        </p:nvCxnSpPr>
        <p:spPr>
          <a:xfrm flipV="1">
            <a:off x="7333629" y="2390190"/>
            <a:ext cx="404011" cy="28385"/>
          </a:xfrm>
          <a:prstGeom prst="line">
            <a:avLst/>
          </a:prstGeom>
          <a:ln w="4500" cap="flat">
            <a:solidFill>
              <a:srgbClr val="236EA1"/>
            </a:solidFill>
            <a:bevel/>
          </a:ln>
        </p:spPr>
      </p:cxnSp>
      <p:cxnSp>
        <p:nvCxnSpPr>
          <p:cNvPr id="218" name="连接线">
            <a:extLst>
              <a:ext uri="{FF2B5EF4-FFF2-40B4-BE49-F238E27FC236}">
                <a16:creationId xmlns:a16="http://schemas.microsoft.com/office/drawing/2014/main" id="{DF40F681-16A2-4D97-B4EA-F09B14944AB0}"/>
              </a:ext>
            </a:extLst>
          </p:cNvPr>
          <p:cNvCxnSpPr>
            <a:cxnSpLocks/>
          </p:cNvCxnSpPr>
          <p:nvPr/>
        </p:nvCxnSpPr>
        <p:spPr>
          <a:xfrm flipV="1">
            <a:off x="7335571" y="2426864"/>
            <a:ext cx="404011" cy="28385"/>
          </a:xfrm>
          <a:prstGeom prst="line">
            <a:avLst/>
          </a:prstGeom>
          <a:ln w="4500" cap="flat">
            <a:solidFill>
              <a:srgbClr val="236EA1"/>
            </a:solidFill>
            <a:bevel/>
          </a:ln>
        </p:spPr>
      </p:cxnSp>
      <p:cxnSp>
        <p:nvCxnSpPr>
          <p:cNvPr id="262" name="连接线">
            <a:extLst>
              <a:ext uri="{FF2B5EF4-FFF2-40B4-BE49-F238E27FC236}">
                <a16:creationId xmlns:a16="http://schemas.microsoft.com/office/drawing/2014/main" id="{66DCF619-D6F9-4FA1-B440-BDE9AE504FD9}"/>
              </a:ext>
            </a:extLst>
          </p:cNvPr>
          <p:cNvCxnSpPr>
            <a:cxnSpLocks/>
          </p:cNvCxnSpPr>
          <p:nvPr/>
        </p:nvCxnSpPr>
        <p:spPr>
          <a:xfrm flipV="1">
            <a:off x="4461814" y="3813487"/>
            <a:ext cx="751452" cy="22663"/>
          </a:xfrm>
          <a:prstGeom prst="line">
            <a:avLst/>
          </a:prstGeom>
          <a:ln w="4500" cap="flat">
            <a:solidFill>
              <a:srgbClr val="236EA1"/>
            </a:solidFill>
            <a:bevel/>
          </a:ln>
        </p:spPr>
      </p:cxnSp>
      <p:cxnSp>
        <p:nvCxnSpPr>
          <p:cNvPr id="259" name="连接线">
            <a:extLst>
              <a:ext uri="{FF2B5EF4-FFF2-40B4-BE49-F238E27FC236}">
                <a16:creationId xmlns:a16="http://schemas.microsoft.com/office/drawing/2014/main" id="{67358809-BFE8-4107-AE20-3C0378878544}"/>
              </a:ext>
            </a:extLst>
          </p:cNvPr>
          <p:cNvCxnSpPr>
            <a:cxnSpLocks/>
          </p:cNvCxnSpPr>
          <p:nvPr/>
        </p:nvCxnSpPr>
        <p:spPr>
          <a:xfrm flipV="1">
            <a:off x="4461814" y="3777760"/>
            <a:ext cx="751452" cy="22663"/>
          </a:xfrm>
          <a:prstGeom prst="line">
            <a:avLst/>
          </a:prstGeom>
          <a:ln w="4500" cap="flat">
            <a:solidFill>
              <a:srgbClr val="236EA1"/>
            </a:solidFill>
            <a:bevel/>
          </a:ln>
        </p:spPr>
      </p:cxnSp>
      <p:cxnSp>
        <p:nvCxnSpPr>
          <p:cNvPr id="244" name="双线条连接线">
            <a:extLst>
              <a:ext uri="{FF2B5EF4-FFF2-40B4-BE49-F238E27FC236}">
                <a16:creationId xmlns:a16="http://schemas.microsoft.com/office/drawing/2014/main" id="{464AD9EB-0F88-43F4-825F-4563F42B0A79}"/>
              </a:ext>
            </a:extLst>
          </p:cNvPr>
          <p:cNvCxnSpPr>
            <a:cxnSpLocks/>
          </p:cNvCxnSpPr>
          <p:nvPr/>
        </p:nvCxnSpPr>
        <p:spPr>
          <a:xfrm flipH="1" flipV="1">
            <a:off x="5537444" y="3272889"/>
            <a:ext cx="1" cy="288910"/>
          </a:xfrm>
          <a:prstGeom prst="line">
            <a:avLst/>
          </a:prstGeom>
          <a:ln w="4500" cap="flat">
            <a:solidFill>
              <a:srgbClr val="236EA1"/>
            </a:solidFill>
            <a:bevel/>
          </a:ln>
        </p:spPr>
      </p:cxnSp>
      <p:cxnSp>
        <p:nvCxnSpPr>
          <p:cNvPr id="247" name="双线条连接线">
            <a:extLst>
              <a:ext uri="{FF2B5EF4-FFF2-40B4-BE49-F238E27FC236}">
                <a16:creationId xmlns:a16="http://schemas.microsoft.com/office/drawing/2014/main" id="{C69ED7C3-3C44-4677-8E8E-0AF17B0EB30C}"/>
              </a:ext>
            </a:extLst>
          </p:cNvPr>
          <p:cNvCxnSpPr>
            <a:cxnSpLocks/>
          </p:cNvCxnSpPr>
          <p:nvPr/>
        </p:nvCxnSpPr>
        <p:spPr>
          <a:xfrm flipH="1" flipV="1">
            <a:off x="5566019" y="3272889"/>
            <a:ext cx="1" cy="288910"/>
          </a:xfrm>
          <a:prstGeom prst="line">
            <a:avLst/>
          </a:prstGeom>
          <a:ln w="4500" cap="flat">
            <a:solidFill>
              <a:srgbClr val="236EA1"/>
            </a:solidFill>
            <a:bevel/>
          </a:ln>
        </p:spPr>
      </p:cxnSp>
      <p:cxnSp>
        <p:nvCxnSpPr>
          <p:cNvPr id="243" name="双线条连接线">
            <a:extLst>
              <a:ext uri="{FF2B5EF4-FFF2-40B4-BE49-F238E27FC236}">
                <a16:creationId xmlns:a16="http://schemas.microsoft.com/office/drawing/2014/main" id="{670B2346-11BF-43F4-8487-5D220695310F}"/>
              </a:ext>
            </a:extLst>
          </p:cNvPr>
          <p:cNvCxnSpPr>
            <a:cxnSpLocks/>
          </p:cNvCxnSpPr>
          <p:nvPr/>
        </p:nvCxnSpPr>
        <p:spPr>
          <a:xfrm>
            <a:off x="5492994" y="2613302"/>
            <a:ext cx="85191" cy="278554"/>
          </a:xfrm>
          <a:prstGeom prst="line">
            <a:avLst/>
          </a:prstGeom>
          <a:ln w="4500" cap="flat">
            <a:solidFill>
              <a:srgbClr val="236EA1"/>
            </a:solidFill>
            <a:bevel/>
          </a:ln>
        </p:spPr>
      </p:cxnSp>
      <p:cxnSp>
        <p:nvCxnSpPr>
          <p:cNvPr id="236" name="双线条连接线">
            <a:extLst>
              <a:ext uri="{FF2B5EF4-FFF2-40B4-BE49-F238E27FC236}">
                <a16:creationId xmlns:a16="http://schemas.microsoft.com/office/drawing/2014/main" id="{FE219D26-329F-4385-A7EA-B0EB9AEE205D}"/>
              </a:ext>
            </a:extLst>
          </p:cNvPr>
          <p:cNvCxnSpPr>
            <a:cxnSpLocks/>
          </p:cNvCxnSpPr>
          <p:nvPr/>
        </p:nvCxnSpPr>
        <p:spPr>
          <a:xfrm flipV="1">
            <a:off x="8650072" y="3766554"/>
            <a:ext cx="205572" cy="14488"/>
          </a:xfrm>
          <a:prstGeom prst="line">
            <a:avLst/>
          </a:prstGeom>
          <a:ln w="4500" cap="flat">
            <a:solidFill>
              <a:srgbClr val="236EA1"/>
            </a:solidFill>
            <a:bevel/>
          </a:ln>
        </p:spPr>
      </p:cxnSp>
      <p:cxnSp>
        <p:nvCxnSpPr>
          <p:cNvPr id="239" name="双线条连接线">
            <a:extLst>
              <a:ext uri="{FF2B5EF4-FFF2-40B4-BE49-F238E27FC236}">
                <a16:creationId xmlns:a16="http://schemas.microsoft.com/office/drawing/2014/main" id="{55421DD9-2CF5-4B8F-BB20-4195F8BA6086}"/>
              </a:ext>
            </a:extLst>
          </p:cNvPr>
          <p:cNvCxnSpPr>
            <a:cxnSpLocks/>
          </p:cNvCxnSpPr>
          <p:nvPr/>
        </p:nvCxnSpPr>
        <p:spPr>
          <a:xfrm flipV="1">
            <a:off x="8640833" y="3731679"/>
            <a:ext cx="205572" cy="14488"/>
          </a:xfrm>
          <a:prstGeom prst="line">
            <a:avLst/>
          </a:prstGeom>
          <a:ln w="4500" cap="flat">
            <a:solidFill>
              <a:srgbClr val="236EA1"/>
            </a:solidFill>
            <a:bevel/>
          </a:ln>
        </p:spPr>
      </p:cxnSp>
      <p:cxnSp>
        <p:nvCxnSpPr>
          <p:cNvPr id="230" name="直接连接符 229">
            <a:extLst>
              <a:ext uri="{FF2B5EF4-FFF2-40B4-BE49-F238E27FC236}">
                <a16:creationId xmlns:a16="http://schemas.microsoft.com/office/drawing/2014/main" id="{0ED48307-9A24-4984-9B5D-A2474357EE6C}"/>
              </a:ext>
            </a:extLst>
          </p:cNvPr>
          <p:cNvCxnSpPr>
            <a:cxnSpLocks/>
          </p:cNvCxnSpPr>
          <p:nvPr/>
        </p:nvCxnSpPr>
        <p:spPr>
          <a:xfrm>
            <a:off x="5887397" y="2417759"/>
            <a:ext cx="464314" cy="18202"/>
          </a:xfrm>
          <a:prstGeom prst="line">
            <a:avLst/>
          </a:prstGeom>
          <a:ln w="9525" cmpd="sng">
            <a:solidFill>
              <a:schemeClr val="accent5"/>
            </a:solidFill>
          </a:ln>
          <a:effectLst/>
        </p:spPr>
        <p:style>
          <a:lnRef idx="1">
            <a:schemeClr val="accent5"/>
          </a:lnRef>
          <a:fillRef idx="0">
            <a:schemeClr val="accent5"/>
          </a:fillRef>
          <a:effectRef idx="0">
            <a:schemeClr val="accent5"/>
          </a:effectRef>
          <a:fontRef idx="minor">
            <a:schemeClr val="tx1"/>
          </a:fontRef>
        </p:style>
      </p:cxnSp>
      <p:cxnSp>
        <p:nvCxnSpPr>
          <p:cNvPr id="225" name="直接连接符 224">
            <a:extLst>
              <a:ext uri="{FF2B5EF4-FFF2-40B4-BE49-F238E27FC236}">
                <a16:creationId xmlns:a16="http://schemas.microsoft.com/office/drawing/2014/main" id="{50434D33-E3B4-4A9F-9C14-D95997FF105C}"/>
              </a:ext>
            </a:extLst>
          </p:cNvPr>
          <p:cNvCxnSpPr>
            <a:cxnSpLocks/>
          </p:cNvCxnSpPr>
          <p:nvPr/>
        </p:nvCxnSpPr>
        <p:spPr>
          <a:xfrm>
            <a:off x="5879739" y="2380475"/>
            <a:ext cx="464314" cy="18202"/>
          </a:xfrm>
          <a:prstGeom prst="line">
            <a:avLst/>
          </a:prstGeom>
          <a:ln w="9525" cmpd="sng">
            <a:solidFill>
              <a:schemeClr val="accent5"/>
            </a:solidFill>
          </a:ln>
          <a:effectLst/>
        </p:spPr>
        <p:style>
          <a:lnRef idx="1">
            <a:schemeClr val="accent5"/>
          </a:lnRef>
          <a:fillRef idx="0">
            <a:schemeClr val="accent5"/>
          </a:fillRef>
          <a:effectRef idx="0">
            <a:schemeClr val="accent5"/>
          </a:effectRef>
          <a:fontRef idx="minor">
            <a:schemeClr val="tx1"/>
          </a:fontRef>
        </p:style>
      </p:cxnSp>
      <p:sp>
        <p:nvSpPr>
          <p:cNvPr id="2" name="Title 1">
            <a:extLst>
              <a:ext uri="{FF2B5EF4-FFF2-40B4-BE49-F238E27FC236}">
                <a16:creationId xmlns:a16="http://schemas.microsoft.com/office/drawing/2014/main" id="{B54CD12B-C7BE-F24B-805D-B2DEB83192BE}"/>
              </a:ext>
            </a:extLst>
          </p:cNvPr>
          <p:cNvSpPr>
            <a:spLocks noGrp="1"/>
          </p:cNvSpPr>
          <p:nvPr>
            <p:ph type="title"/>
          </p:nvPr>
        </p:nvSpPr>
        <p:spPr>
          <a:xfrm>
            <a:off x="1075764" y="295369"/>
            <a:ext cx="9601200" cy="712694"/>
          </a:xfrm>
        </p:spPr>
        <p:txBody>
          <a:bodyPr/>
          <a:lstStyle/>
          <a:p>
            <a:r>
              <a:rPr lang="en-US" b="1" dirty="0"/>
              <a:t>Entity-Relationships Diagram</a:t>
            </a:r>
          </a:p>
        </p:txBody>
      </p:sp>
      <p:grpSp>
        <p:nvGrpSpPr>
          <p:cNvPr id="3" name="Group312">
            <a:extLst>
              <a:ext uri="{FF2B5EF4-FFF2-40B4-BE49-F238E27FC236}">
                <a16:creationId xmlns:a16="http://schemas.microsoft.com/office/drawing/2014/main" id="{B574A433-5FC4-4BE4-A7B2-04913AC74614}"/>
              </a:ext>
            </a:extLst>
          </p:cNvPr>
          <p:cNvGrpSpPr/>
          <p:nvPr/>
        </p:nvGrpSpPr>
        <p:grpSpPr>
          <a:xfrm>
            <a:off x="974297" y="1158637"/>
            <a:ext cx="11006483" cy="5392210"/>
            <a:chOff x="490500" y="1364847"/>
            <a:chExt cx="8163000" cy="3999153"/>
          </a:xfrm>
        </p:grpSpPr>
        <p:cxnSp>
          <p:nvCxnSpPr>
            <p:cNvPr id="80" name="连接线">
              <a:extLst>
                <a:ext uri="{FF2B5EF4-FFF2-40B4-BE49-F238E27FC236}">
                  <a16:creationId xmlns:a16="http://schemas.microsoft.com/office/drawing/2014/main" id="{FB6B7C09-69EA-4B95-8B19-EB41D5633D85}"/>
                </a:ext>
              </a:extLst>
            </p:cNvPr>
            <p:cNvCxnSpPr>
              <a:cxnSpLocks/>
            </p:cNvCxnSpPr>
            <p:nvPr/>
          </p:nvCxnSpPr>
          <p:spPr>
            <a:xfrm flipV="1">
              <a:off x="5487085" y="3477154"/>
              <a:ext cx="182181" cy="101291"/>
            </a:xfrm>
            <a:prstGeom prst="line">
              <a:avLst/>
            </a:prstGeom>
            <a:ln w="4500" cap="flat">
              <a:solidFill>
                <a:srgbClr val="236EA1"/>
              </a:solidFill>
              <a:bevel/>
            </a:ln>
          </p:spPr>
        </p:cxnSp>
        <p:cxnSp>
          <p:nvCxnSpPr>
            <p:cNvPr id="41" name="双线条连接线">
              <a:extLst>
                <a:ext uri="{FF2B5EF4-FFF2-40B4-BE49-F238E27FC236}">
                  <a16:creationId xmlns:a16="http://schemas.microsoft.com/office/drawing/2014/main" id="{C25862B4-95D3-4073-8C39-578FD6C4E571}"/>
                </a:ext>
              </a:extLst>
            </p:cNvPr>
            <p:cNvCxnSpPr>
              <a:cxnSpLocks/>
            </p:cNvCxnSpPr>
            <p:nvPr/>
          </p:nvCxnSpPr>
          <p:spPr>
            <a:xfrm>
              <a:off x="3818028" y="2446307"/>
              <a:ext cx="63182" cy="206591"/>
            </a:xfrm>
            <a:prstGeom prst="line">
              <a:avLst/>
            </a:prstGeom>
            <a:ln w="4500" cap="flat">
              <a:solidFill>
                <a:srgbClr val="236EA1"/>
              </a:solidFill>
              <a:bevel/>
            </a:ln>
          </p:spPr>
        </p:cxnSp>
        <p:grpSp>
          <p:nvGrpSpPr>
            <p:cNvPr id="4" name="属性">
              <a:extLst>
                <a:ext uri="{FF2B5EF4-FFF2-40B4-BE49-F238E27FC236}">
                  <a16:creationId xmlns:a16="http://schemas.microsoft.com/office/drawing/2014/main" id="{3900ABFF-8A4D-4FD5-A60A-1C54AAA55AD5}"/>
                </a:ext>
              </a:extLst>
            </p:cNvPr>
            <p:cNvGrpSpPr/>
            <p:nvPr/>
          </p:nvGrpSpPr>
          <p:grpSpPr>
            <a:xfrm>
              <a:off x="490500" y="3364654"/>
              <a:ext cx="513000" cy="306000"/>
              <a:chOff x="490500" y="3364654"/>
              <a:chExt cx="513000" cy="306000"/>
            </a:xfrm>
          </p:grpSpPr>
          <p:sp>
            <p:nvSpPr>
              <p:cNvPr id="200" name="任意形状 101">
                <a:extLst>
                  <a:ext uri="{FF2B5EF4-FFF2-40B4-BE49-F238E27FC236}">
                    <a16:creationId xmlns:a16="http://schemas.microsoft.com/office/drawing/2014/main" id="{61C9A41E-61B5-439E-AA76-69F2A0C643EF}"/>
                  </a:ext>
                </a:extLst>
              </p:cNvPr>
              <p:cNvSpPr/>
              <p:nvPr/>
            </p:nvSpPr>
            <p:spPr>
              <a:xfrm>
                <a:off x="490500" y="3364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201" name="Text 313">
                <a:extLst>
                  <a:ext uri="{FF2B5EF4-FFF2-40B4-BE49-F238E27FC236}">
                    <a16:creationId xmlns:a16="http://schemas.microsoft.com/office/drawing/2014/main" id="{CEFF09BA-271D-473F-91DC-73D421A07B46}"/>
                  </a:ext>
                </a:extLst>
              </p:cNvPr>
              <p:cNvSpPr txBox="1"/>
              <p:nvPr/>
            </p:nvSpPr>
            <p:spPr>
              <a:xfrm>
                <a:off x="490500" y="3427654"/>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Contact</a:t>
                </a:r>
              </a:p>
            </p:txBody>
          </p:sp>
        </p:grpSp>
        <p:grpSp>
          <p:nvGrpSpPr>
            <p:cNvPr id="5" name="属性">
              <a:extLst>
                <a:ext uri="{FF2B5EF4-FFF2-40B4-BE49-F238E27FC236}">
                  <a16:creationId xmlns:a16="http://schemas.microsoft.com/office/drawing/2014/main" id="{7EE9AEEF-2383-4E6B-A015-2F56C468A948}"/>
                </a:ext>
              </a:extLst>
            </p:cNvPr>
            <p:cNvGrpSpPr/>
            <p:nvPr/>
          </p:nvGrpSpPr>
          <p:grpSpPr>
            <a:xfrm>
              <a:off x="490500" y="2959654"/>
              <a:ext cx="513000" cy="306000"/>
              <a:chOff x="490500" y="2959654"/>
              <a:chExt cx="513000" cy="306000"/>
            </a:xfrm>
          </p:grpSpPr>
          <p:sp>
            <p:nvSpPr>
              <p:cNvPr id="198" name="任意形状 104">
                <a:extLst>
                  <a:ext uri="{FF2B5EF4-FFF2-40B4-BE49-F238E27FC236}">
                    <a16:creationId xmlns:a16="http://schemas.microsoft.com/office/drawing/2014/main" id="{82BD7F9A-1F97-4A81-9959-3696B295EC3F}"/>
                  </a:ext>
                </a:extLst>
              </p:cNvPr>
              <p:cNvSpPr/>
              <p:nvPr/>
            </p:nvSpPr>
            <p:spPr>
              <a:xfrm>
                <a:off x="490500" y="2959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9" name="Text 314">
                <a:extLst>
                  <a:ext uri="{FF2B5EF4-FFF2-40B4-BE49-F238E27FC236}">
                    <a16:creationId xmlns:a16="http://schemas.microsoft.com/office/drawing/2014/main" id="{04279297-A586-4584-83D1-99B73DEEEC05}"/>
                  </a:ext>
                </a:extLst>
              </p:cNvPr>
              <p:cNvSpPr txBox="1"/>
              <p:nvPr/>
            </p:nvSpPr>
            <p:spPr>
              <a:xfrm>
                <a:off x="490500" y="3022654"/>
                <a:ext cx="513000" cy="180000"/>
              </a:xfrm>
              <a:prstGeom prst="rect">
                <a:avLst/>
              </a:prstGeom>
              <a:noFill/>
            </p:spPr>
            <p:txBody>
              <a:bodyPr wrap="square" lIns="36000" tIns="0" rIns="36000" bIns="0" rtlCol="0" anchor="ctr"/>
              <a:lstStyle/>
              <a:p>
                <a:pPr algn="ctr">
                  <a:lnSpc>
                    <a:spcPct val="100000"/>
                  </a:lnSpc>
                </a:pPr>
                <a:r>
                  <a:rPr sz="1000" u="sng" dirty="0" err="1">
                    <a:solidFill>
                      <a:srgbClr val="303030"/>
                    </a:solidFill>
                    <a:latin typeface="Arial"/>
                  </a:rPr>
                  <a:t>P</a:t>
                </a:r>
                <a:r>
                  <a:rPr lang="en-US" sz="1000" u="sng" dirty="0" err="1">
                    <a:solidFill>
                      <a:srgbClr val="303030"/>
                    </a:solidFill>
                    <a:latin typeface="Arial"/>
                  </a:rPr>
                  <a:t>honeNo</a:t>
                </a:r>
                <a:endParaRPr sz="1000" u="sng" dirty="0">
                  <a:solidFill>
                    <a:srgbClr val="303030"/>
                  </a:solidFill>
                  <a:latin typeface="Arial"/>
                </a:endParaRPr>
              </a:p>
            </p:txBody>
          </p:sp>
        </p:grpSp>
        <p:grpSp>
          <p:nvGrpSpPr>
            <p:cNvPr id="6" name="属性">
              <a:extLst>
                <a:ext uri="{FF2B5EF4-FFF2-40B4-BE49-F238E27FC236}">
                  <a16:creationId xmlns:a16="http://schemas.microsoft.com/office/drawing/2014/main" id="{6795DF3B-1AC9-4FC7-AD96-21CABEEBA5D4}"/>
                </a:ext>
              </a:extLst>
            </p:cNvPr>
            <p:cNvGrpSpPr/>
            <p:nvPr/>
          </p:nvGrpSpPr>
          <p:grpSpPr>
            <a:xfrm>
              <a:off x="796539" y="3684154"/>
              <a:ext cx="913459" cy="306000"/>
              <a:chOff x="796539" y="3684154"/>
              <a:chExt cx="913459" cy="306000"/>
            </a:xfrm>
          </p:grpSpPr>
          <p:sp>
            <p:nvSpPr>
              <p:cNvPr id="196" name="任意形状 107">
                <a:extLst>
                  <a:ext uri="{FF2B5EF4-FFF2-40B4-BE49-F238E27FC236}">
                    <a16:creationId xmlns:a16="http://schemas.microsoft.com/office/drawing/2014/main" id="{362014F6-9AE8-49EC-9760-FE83E1F40609}"/>
                  </a:ext>
                </a:extLst>
              </p:cNvPr>
              <p:cNvSpPr/>
              <p:nvPr/>
            </p:nvSpPr>
            <p:spPr>
              <a:xfrm>
                <a:off x="796539" y="3684154"/>
                <a:ext cx="913459"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7" name="Text 315">
                <a:extLst>
                  <a:ext uri="{FF2B5EF4-FFF2-40B4-BE49-F238E27FC236}">
                    <a16:creationId xmlns:a16="http://schemas.microsoft.com/office/drawing/2014/main" id="{11C5EA31-0A16-4D76-8DAF-2424EDAC078B}"/>
                  </a:ext>
                </a:extLst>
              </p:cNvPr>
              <p:cNvSpPr txBox="1"/>
              <p:nvPr/>
            </p:nvSpPr>
            <p:spPr>
              <a:xfrm>
                <a:off x="864870" y="3760652"/>
                <a:ext cx="783705" cy="166501"/>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StartOfContract</a:t>
                </a:r>
                <a:endParaRPr sz="1000" dirty="0">
                  <a:solidFill>
                    <a:srgbClr val="303030"/>
                  </a:solidFill>
                  <a:latin typeface="Arial"/>
                </a:endParaRPr>
              </a:p>
            </p:txBody>
          </p:sp>
        </p:grpSp>
        <p:grpSp>
          <p:nvGrpSpPr>
            <p:cNvPr id="7" name="属性">
              <a:extLst>
                <a:ext uri="{FF2B5EF4-FFF2-40B4-BE49-F238E27FC236}">
                  <a16:creationId xmlns:a16="http://schemas.microsoft.com/office/drawing/2014/main" id="{1896A064-C7F7-4E18-85FE-7C3256119589}"/>
                </a:ext>
              </a:extLst>
            </p:cNvPr>
            <p:cNvGrpSpPr/>
            <p:nvPr/>
          </p:nvGrpSpPr>
          <p:grpSpPr>
            <a:xfrm>
              <a:off x="1804500" y="2613154"/>
              <a:ext cx="513000" cy="306000"/>
              <a:chOff x="1804500" y="2613154"/>
              <a:chExt cx="513000" cy="306000"/>
            </a:xfrm>
          </p:grpSpPr>
          <p:sp>
            <p:nvSpPr>
              <p:cNvPr id="194" name="任意形状 110">
                <a:extLst>
                  <a:ext uri="{FF2B5EF4-FFF2-40B4-BE49-F238E27FC236}">
                    <a16:creationId xmlns:a16="http://schemas.microsoft.com/office/drawing/2014/main" id="{015A9CF3-4654-4407-9E3C-1CC33F42AA85}"/>
                  </a:ext>
                </a:extLst>
              </p:cNvPr>
              <p:cNvSpPr/>
              <p:nvPr/>
            </p:nvSpPr>
            <p:spPr>
              <a:xfrm>
                <a:off x="1804500" y="2613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5" name="Text 316">
                <a:extLst>
                  <a:ext uri="{FF2B5EF4-FFF2-40B4-BE49-F238E27FC236}">
                    <a16:creationId xmlns:a16="http://schemas.microsoft.com/office/drawing/2014/main" id="{56E6FD2D-EDA0-4A95-9C93-A426D9C6361B}"/>
                  </a:ext>
                </a:extLst>
              </p:cNvPr>
              <p:cNvSpPr txBox="1"/>
              <p:nvPr/>
            </p:nvSpPr>
            <p:spPr>
              <a:xfrm>
                <a:off x="1804500" y="2676154"/>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company</a:t>
                </a:r>
              </a:p>
            </p:txBody>
          </p:sp>
        </p:grpSp>
        <p:grpSp>
          <p:nvGrpSpPr>
            <p:cNvPr id="8" name="属性">
              <a:extLst>
                <a:ext uri="{FF2B5EF4-FFF2-40B4-BE49-F238E27FC236}">
                  <a16:creationId xmlns:a16="http://schemas.microsoft.com/office/drawing/2014/main" id="{3BDAA3D5-DC94-46D5-958F-8A0A1A3C4197}"/>
                </a:ext>
              </a:extLst>
            </p:cNvPr>
            <p:cNvGrpSpPr/>
            <p:nvPr/>
          </p:nvGrpSpPr>
          <p:grpSpPr>
            <a:xfrm>
              <a:off x="1709998" y="3998479"/>
              <a:ext cx="925652" cy="306000"/>
              <a:chOff x="1709998" y="3998479"/>
              <a:chExt cx="925652" cy="306000"/>
            </a:xfrm>
          </p:grpSpPr>
          <p:sp>
            <p:nvSpPr>
              <p:cNvPr id="192" name="任意形状 113">
                <a:extLst>
                  <a:ext uri="{FF2B5EF4-FFF2-40B4-BE49-F238E27FC236}">
                    <a16:creationId xmlns:a16="http://schemas.microsoft.com/office/drawing/2014/main" id="{C07DE1D0-ABFF-4424-89EC-17FC002579D5}"/>
                  </a:ext>
                </a:extLst>
              </p:cNvPr>
              <p:cNvSpPr/>
              <p:nvPr/>
            </p:nvSpPr>
            <p:spPr>
              <a:xfrm>
                <a:off x="1709998" y="3998479"/>
                <a:ext cx="925652"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3" name="Text 317">
                <a:extLst>
                  <a:ext uri="{FF2B5EF4-FFF2-40B4-BE49-F238E27FC236}">
                    <a16:creationId xmlns:a16="http://schemas.microsoft.com/office/drawing/2014/main" id="{126BB155-6916-4762-8170-C186B22A8A8C}"/>
                  </a:ext>
                </a:extLst>
              </p:cNvPr>
              <p:cNvSpPr txBox="1"/>
              <p:nvPr/>
            </p:nvSpPr>
            <p:spPr>
              <a:xfrm>
                <a:off x="1804499" y="4061478"/>
                <a:ext cx="802935" cy="230175"/>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EndOfContract</a:t>
                </a:r>
                <a:endParaRPr sz="1000" dirty="0">
                  <a:solidFill>
                    <a:srgbClr val="303030"/>
                  </a:solidFill>
                  <a:latin typeface="Arial"/>
                </a:endParaRPr>
              </a:p>
            </p:txBody>
          </p:sp>
        </p:grpSp>
        <p:grpSp>
          <p:nvGrpSpPr>
            <p:cNvPr id="9" name="属性">
              <a:extLst>
                <a:ext uri="{FF2B5EF4-FFF2-40B4-BE49-F238E27FC236}">
                  <a16:creationId xmlns:a16="http://schemas.microsoft.com/office/drawing/2014/main" id="{DDFA408B-7125-4E3A-AA3A-90F9F185A29A}"/>
                </a:ext>
              </a:extLst>
            </p:cNvPr>
            <p:cNvGrpSpPr/>
            <p:nvPr/>
          </p:nvGrpSpPr>
          <p:grpSpPr>
            <a:xfrm>
              <a:off x="1107000" y="2613154"/>
              <a:ext cx="513000" cy="306000"/>
              <a:chOff x="1107000" y="2613154"/>
              <a:chExt cx="513000" cy="306000"/>
            </a:xfrm>
          </p:grpSpPr>
          <p:sp>
            <p:nvSpPr>
              <p:cNvPr id="190" name="任意形状 116">
                <a:extLst>
                  <a:ext uri="{FF2B5EF4-FFF2-40B4-BE49-F238E27FC236}">
                    <a16:creationId xmlns:a16="http://schemas.microsoft.com/office/drawing/2014/main" id="{A417A5D7-CA95-4DEE-9822-DD7579D30617}"/>
                  </a:ext>
                </a:extLst>
              </p:cNvPr>
              <p:cNvSpPr/>
              <p:nvPr/>
            </p:nvSpPr>
            <p:spPr>
              <a:xfrm>
                <a:off x="1107000" y="2613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1" name="Text 318">
                <a:extLst>
                  <a:ext uri="{FF2B5EF4-FFF2-40B4-BE49-F238E27FC236}">
                    <a16:creationId xmlns:a16="http://schemas.microsoft.com/office/drawing/2014/main" id="{EBF07288-D9B9-4382-84D6-B7E5F6825C46}"/>
                  </a:ext>
                </a:extLst>
              </p:cNvPr>
              <p:cNvSpPr txBox="1"/>
              <p:nvPr/>
            </p:nvSpPr>
            <p:spPr>
              <a:xfrm>
                <a:off x="1107000" y="26761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Address</a:t>
                </a:r>
              </a:p>
            </p:txBody>
          </p:sp>
        </p:grpSp>
        <p:cxnSp>
          <p:nvCxnSpPr>
            <p:cNvPr id="11" name="连接线">
              <a:extLst>
                <a:ext uri="{FF2B5EF4-FFF2-40B4-BE49-F238E27FC236}">
                  <a16:creationId xmlns:a16="http://schemas.microsoft.com/office/drawing/2014/main" id="{83D469B9-F677-433A-9943-B68FB5C809AF}"/>
                </a:ext>
              </a:extLst>
            </p:cNvPr>
            <p:cNvCxnSpPr>
              <a:cxnSpLocks/>
              <a:endCxn id="10" idx="7"/>
            </p:cNvCxnSpPr>
            <p:nvPr/>
          </p:nvCxnSpPr>
          <p:spPr>
            <a:xfrm flipH="1" flipV="1">
              <a:off x="1860362" y="3546195"/>
              <a:ext cx="167830" cy="453780"/>
            </a:xfrm>
            <a:prstGeom prst="line">
              <a:avLst/>
            </a:prstGeom>
            <a:ln w="4500" cap="flat">
              <a:solidFill>
                <a:srgbClr val="236EA1"/>
              </a:solidFill>
              <a:bevel/>
            </a:ln>
          </p:spPr>
        </p:cxnSp>
        <p:cxnSp>
          <p:nvCxnSpPr>
            <p:cNvPr id="12" name="连接线">
              <a:extLst>
                <a:ext uri="{FF2B5EF4-FFF2-40B4-BE49-F238E27FC236}">
                  <a16:creationId xmlns:a16="http://schemas.microsoft.com/office/drawing/2014/main" id="{77D85E98-B5E2-41AE-AB46-268EF811098B}"/>
                </a:ext>
              </a:extLst>
            </p:cNvPr>
            <p:cNvCxnSpPr>
              <a:cxnSpLocks/>
              <a:stCxn id="10" idx="6"/>
            </p:cNvCxnSpPr>
            <p:nvPr/>
          </p:nvCxnSpPr>
          <p:spPr>
            <a:xfrm flipH="1">
              <a:off x="1237501" y="3546195"/>
              <a:ext cx="208872" cy="137959"/>
            </a:xfrm>
            <a:prstGeom prst="line">
              <a:avLst/>
            </a:prstGeom>
            <a:ln w="4500" cap="flat">
              <a:solidFill>
                <a:srgbClr val="236EA1"/>
              </a:solidFill>
              <a:bevel/>
            </a:ln>
          </p:spPr>
        </p:cxnSp>
        <p:cxnSp>
          <p:nvCxnSpPr>
            <p:cNvPr id="13" name="连接线">
              <a:extLst>
                <a:ext uri="{FF2B5EF4-FFF2-40B4-BE49-F238E27FC236}">
                  <a16:creationId xmlns:a16="http://schemas.microsoft.com/office/drawing/2014/main" id="{B3930E8F-6F86-46B6-B1C6-EC2998301FF6}"/>
                </a:ext>
              </a:extLst>
            </p:cNvPr>
            <p:cNvCxnSpPr>
              <a:cxnSpLocks/>
              <a:stCxn id="10" idx="9"/>
              <a:endCxn id="201" idx="3"/>
            </p:cNvCxnSpPr>
            <p:nvPr/>
          </p:nvCxnSpPr>
          <p:spPr>
            <a:xfrm flipH="1">
              <a:off x="1003500" y="3444428"/>
              <a:ext cx="235879" cy="73226"/>
            </a:xfrm>
            <a:prstGeom prst="line">
              <a:avLst/>
            </a:prstGeom>
            <a:ln w="4500" cap="flat">
              <a:solidFill>
                <a:srgbClr val="236EA1"/>
              </a:solidFill>
              <a:bevel/>
            </a:ln>
          </p:spPr>
        </p:cxnSp>
        <p:cxnSp>
          <p:nvCxnSpPr>
            <p:cNvPr id="14" name="连接线">
              <a:extLst>
                <a:ext uri="{FF2B5EF4-FFF2-40B4-BE49-F238E27FC236}">
                  <a16:creationId xmlns:a16="http://schemas.microsoft.com/office/drawing/2014/main" id="{8EDA5E47-69C4-4C34-B973-3D0B1A971A61}"/>
                </a:ext>
              </a:extLst>
            </p:cNvPr>
            <p:cNvCxnSpPr>
              <a:cxnSpLocks/>
              <a:endCxn id="10" idx="8"/>
            </p:cNvCxnSpPr>
            <p:nvPr/>
          </p:nvCxnSpPr>
          <p:spPr>
            <a:xfrm>
              <a:off x="918666" y="3225154"/>
              <a:ext cx="320713" cy="15742"/>
            </a:xfrm>
            <a:prstGeom prst="line">
              <a:avLst/>
            </a:prstGeom>
            <a:ln w="4500" cap="flat">
              <a:solidFill>
                <a:srgbClr val="236EA1"/>
              </a:solidFill>
              <a:bevel/>
            </a:ln>
          </p:spPr>
        </p:cxnSp>
        <p:cxnSp>
          <p:nvCxnSpPr>
            <p:cNvPr id="15" name="连接线">
              <a:extLst>
                <a:ext uri="{FF2B5EF4-FFF2-40B4-BE49-F238E27FC236}">
                  <a16:creationId xmlns:a16="http://schemas.microsoft.com/office/drawing/2014/main" id="{68A53905-963E-4264-BD79-6AA3ED3D87CD}"/>
                </a:ext>
              </a:extLst>
            </p:cNvPr>
            <p:cNvCxnSpPr>
              <a:cxnSpLocks/>
              <a:endCxn id="10" idx="5"/>
            </p:cNvCxnSpPr>
            <p:nvPr/>
          </p:nvCxnSpPr>
          <p:spPr>
            <a:xfrm>
              <a:off x="1363501" y="2909629"/>
              <a:ext cx="82872" cy="229499"/>
            </a:xfrm>
            <a:prstGeom prst="line">
              <a:avLst/>
            </a:prstGeom>
            <a:ln w="4500" cap="flat">
              <a:solidFill>
                <a:srgbClr val="236EA1"/>
              </a:solidFill>
              <a:bevel/>
            </a:ln>
          </p:spPr>
        </p:cxnSp>
        <p:cxnSp>
          <p:nvCxnSpPr>
            <p:cNvPr id="16" name="连接线">
              <a:extLst>
                <a:ext uri="{FF2B5EF4-FFF2-40B4-BE49-F238E27FC236}">
                  <a16:creationId xmlns:a16="http://schemas.microsoft.com/office/drawing/2014/main" id="{AF0D37F9-E9A9-4ECB-9965-87E52BC661AC}"/>
                </a:ext>
              </a:extLst>
            </p:cNvPr>
            <p:cNvCxnSpPr>
              <a:cxnSpLocks/>
              <a:endCxn id="10" idx="4"/>
            </p:cNvCxnSpPr>
            <p:nvPr/>
          </p:nvCxnSpPr>
          <p:spPr>
            <a:xfrm flipH="1">
              <a:off x="1860362" y="2909629"/>
              <a:ext cx="200640" cy="229499"/>
            </a:xfrm>
            <a:prstGeom prst="line">
              <a:avLst/>
            </a:prstGeom>
            <a:ln w="4500" cap="flat">
              <a:solidFill>
                <a:srgbClr val="236EA1"/>
              </a:solidFill>
              <a:bevel/>
            </a:ln>
          </p:spPr>
        </p:cxnSp>
        <p:sp>
          <p:nvSpPr>
            <p:cNvPr id="18" name="关系">
              <a:extLst>
                <a:ext uri="{FF2B5EF4-FFF2-40B4-BE49-F238E27FC236}">
                  <a16:creationId xmlns:a16="http://schemas.microsoft.com/office/drawing/2014/main" id="{46ADBF28-3563-45F2-B0A4-E717A4A7D732}"/>
                </a:ext>
              </a:extLst>
            </p:cNvPr>
            <p:cNvSpPr/>
            <p:nvPr/>
          </p:nvSpPr>
          <p:spPr>
            <a:xfrm>
              <a:off x="2189252" y="3148654"/>
              <a:ext cx="929248" cy="370346"/>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PURCHASE</a:t>
              </a:r>
            </a:p>
          </p:txBody>
        </p:sp>
        <p:grpSp>
          <p:nvGrpSpPr>
            <p:cNvPr id="19" name="属性">
              <a:extLst>
                <a:ext uri="{FF2B5EF4-FFF2-40B4-BE49-F238E27FC236}">
                  <a16:creationId xmlns:a16="http://schemas.microsoft.com/office/drawing/2014/main" id="{7445DAB6-1596-4DD4-8F12-6D71D00CBB85}"/>
                </a:ext>
              </a:extLst>
            </p:cNvPr>
            <p:cNvGrpSpPr/>
            <p:nvPr/>
          </p:nvGrpSpPr>
          <p:grpSpPr>
            <a:xfrm>
              <a:off x="2431314" y="3684154"/>
              <a:ext cx="522525" cy="306000"/>
              <a:chOff x="2431314" y="3684154"/>
              <a:chExt cx="522525" cy="306000"/>
            </a:xfrm>
          </p:grpSpPr>
          <p:sp>
            <p:nvSpPr>
              <p:cNvPr id="188" name="任意形状 133">
                <a:extLst>
                  <a:ext uri="{FF2B5EF4-FFF2-40B4-BE49-F238E27FC236}">
                    <a16:creationId xmlns:a16="http://schemas.microsoft.com/office/drawing/2014/main" id="{EE3315C2-052E-46F2-8505-903CA5095C23}"/>
                  </a:ext>
                </a:extLst>
              </p:cNvPr>
              <p:cNvSpPr/>
              <p:nvPr/>
            </p:nvSpPr>
            <p:spPr>
              <a:xfrm>
                <a:off x="2431314" y="3684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9" name="Text 319">
                <a:extLst>
                  <a:ext uri="{FF2B5EF4-FFF2-40B4-BE49-F238E27FC236}">
                    <a16:creationId xmlns:a16="http://schemas.microsoft.com/office/drawing/2014/main" id="{FC05CCA2-EF20-46A4-98BD-5171996E3633}"/>
                  </a:ext>
                </a:extLst>
              </p:cNvPr>
              <p:cNvSpPr txBox="1"/>
              <p:nvPr/>
            </p:nvSpPr>
            <p:spPr>
              <a:xfrm>
                <a:off x="2440839" y="3747154"/>
                <a:ext cx="513000" cy="1800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UnitPrice</a:t>
                </a:r>
                <a:endParaRPr sz="1000" dirty="0">
                  <a:solidFill>
                    <a:srgbClr val="303030"/>
                  </a:solidFill>
                  <a:latin typeface="Arial"/>
                </a:endParaRPr>
              </a:p>
            </p:txBody>
          </p:sp>
        </p:grpSp>
        <p:grpSp>
          <p:nvGrpSpPr>
            <p:cNvPr id="20" name="属性">
              <a:extLst>
                <a:ext uri="{FF2B5EF4-FFF2-40B4-BE49-F238E27FC236}">
                  <a16:creationId xmlns:a16="http://schemas.microsoft.com/office/drawing/2014/main" id="{0491BDF6-E7BB-43BE-896C-C2C952F6D7F4}"/>
                </a:ext>
              </a:extLst>
            </p:cNvPr>
            <p:cNvGrpSpPr/>
            <p:nvPr/>
          </p:nvGrpSpPr>
          <p:grpSpPr>
            <a:xfrm>
              <a:off x="2383689" y="2653654"/>
              <a:ext cx="513000" cy="306000"/>
              <a:chOff x="2383689" y="2653654"/>
              <a:chExt cx="513000" cy="306000"/>
            </a:xfrm>
          </p:grpSpPr>
          <p:sp>
            <p:nvSpPr>
              <p:cNvPr id="186" name="任意形状 136">
                <a:extLst>
                  <a:ext uri="{FF2B5EF4-FFF2-40B4-BE49-F238E27FC236}">
                    <a16:creationId xmlns:a16="http://schemas.microsoft.com/office/drawing/2014/main" id="{B054157C-30F6-4F1A-AEEB-5930A6E3C3B7}"/>
                  </a:ext>
                </a:extLst>
              </p:cNvPr>
              <p:cNvSpPr/>
              <p:nvPr/>
            </p:nvSpPr>
            <p:spPr>
              <a:xfrm>
                <a:off x="2383689" y="2653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7" name="Text 320">
                <a:extLst>
                  <a:ext uri="{FF2B5EF4-FFF2-40B4-BE49-F238E27FC236}">
                    <a16:creationId xmlns:a16="http://schemas.microsoft.com/office/drawing/2014/main" id="{DDC15675-A921-4B13-8A35-2C67664D3C25}"/>
                  </a:ext>
                </a:extLst>
              </p:cNvPr>
              <p:cNvSpPr txBox="1"/>
              <p:nvPr/>
            </p:nvSpPr>
            <p:spPr>
              <a:xfrm>
                <a:off x="2383689" y="27166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Quantity</a:t>
                </a:r>
              </a:p>
            </p:txBody>
          </p:sp>
        </p:grpSp>
        <p:cxnSp>
          <p:nvCxnSpPr>
            <p:cNvPr id="21" name="连接线">
              <a:extLst>
                <a:ext uri="{FF2B5EF4-FFF2-40B4-BE49-F238E27FC236}">
                  <a16:creationId xmlns:a16="http://schemas.microsoft.com/office/drawing/2014/main" id="{921964FC-9A1B-453C-B101-89B5EE2FCF11}"/>
                </a:ext>
              </a:extLst>
            </p:cNvPr>
            <p:cNvCxnSpPr>
              <a:cxnSpLocks/>
              <a:endCxn id="18" idx="1"/>
            </p:cNvCxnSpPr>
            <p:nvPr/>
          </p:nvCxnSpPr>
          <p:spPr>
            <a:xfrm>
              <a:off x="2640190" y="2959654"/>
              <a:ext cx="13686" cy="189000"/>
            </a:xfrm>
            <a:prstGeom prst="line">
              <a:avLst/>
            </a:prstGeom>
            <a:ln w="4500" cap="flat">
              <a:solidFill>
                <a:srgbClr val="236EA1"/>
              </a:solidFill>
              <a:bevel/>
            </a:ln>
          </p:spPr>
        </p:cxnSp>
        <p:cxnSp>
          <p:nvCxnSpPr>
            <p:cNvPr id="22" name="连接线">
              <a:extLst>
                <a:ext uri="{FF2B5EF4-FFF2-40B4-BE49-F238E27FC236}">
                  <a16:creationId xmlns:a16="http://schemas.microsoft.com/office/drawing/2014/main" id="{587989DF-E2DA-4A86-907D-92ABF03CFA85}"/>
                </a:ext>
              </a:extLst>
            </p:cNvPr>
            <p:cNvCxnSpPr>
              <a:cxnSpLocks/>
              <a:stCxn id="18" idx="3"/>
            </p:cNvCxnSpPr>
            <p:nvPr/>
          </p:nvCxnSpPr>
          <p:spPr>
            <a:xfrm flipH="1">
              <a:off x="2640190" y="3519000"/>
              <a:ext cx="13686" cy="165154"/>
            </a:xfrm>
            <a:prstGeom prst="line">
              <a:avLst/>
            </a:prstGeom>
            <a:ln w="4500" cap="flat">
              <a:solidFill>
                <a:srgbClr val="236EA1"/>
              </a:solidFill>
              <a:bevel/>
            </a:ln>
          </p:spPr>
        </p:cxnSp>
        <p:sp>
          <p:nvSpPr>
            <p:cNvPr id="24" name="实体">
              <a:extLst>
                <a:ext uri="{FF2B5EF4-FFF2-40B4-BE49-F238E27FC236}">
                  <a16:creationId xmlns:a16="http://schemas.microsoft.com/office/drawing/2014/main" id="{67291590-D74B-465F-8E2B-7A0D1FA844C3}"/>
                </a:ext>
              </a:extLst>
            </p:cNvPr>
            <p:cNvSpPr/>
            <p:nvPr/>
          </p:nvSpPr>
          <p:spPr>
            <a:xfrm>
              <a:off x="3631500" y="3148654"/>
              <a:ext cx="513000"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CROP</a:t>
              </a:r>
            </a:p>
          </p:txBody>
        </p:sp>
        <p:sp>
          <p:nvSpPr>
            <p:cNvPr id="25" name="关系">
              <a:extLst>
                <a:ext uri="{FF2B5EF4-FFF2-40B4-BE49-F238E27FC236}">
                  <a16:creationId xmlns:a16="http://schemas.microsoft.com/office/drawing/2014/main" id="{4420FA34-A131-4C4D-B369-B3D8EA935220}"/>
                </a:ext>
              </a:extLst>
            </p:cNvPr>
            <p:cNvSpPr/>
            <p:nvPr/>
          </p:nvSpPr>
          <p:spPr>
            <a:xfrm>
              <a:off x="3579378" y="2637000"/>
              <a:ext cx="616500" cy="322654"/>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PLAN</a:t>
              </a:r>
            </a:p>
          </p:txBody>
        </p:sp>
        <p:grpSp>
          <p:nvGrpSpPr>
            <p:cNvPr id="26" name="属性">
              <a:extLst>
                <a:ext uri="{FF2B5EF4-FFF2-40B4-BE49-F238E27FC236}">
                  <a16:creationId xmlns:a16="http://schemas.microsoft.com/office/drawing/2014/main" id="{B6939D65-C3B7-412F-8DB9-F5816C33CD16}"/>
                </a:ext>
              </a:extLst>
            </p:cNvPr>
            <p:cNvGrpSpPr/>
            <p:nvPr/>
          </p:nvGrpSpPr>
          <p:grpSpPr>
            <a:xfrm>
              <a:off x="2962878" y="3589654"/>
              <a:ext cx="513000" cy="306000"/>
              <a:chOff x="2962878" y="3589654"/>
              <a:chExt cx="513000" cy="306000"/>
            </a:xfrm>
          </p:grpSpPr>
          <p:sp>
            <p:nvSpPr>
              <p:cNvPr id="184" name="任意形状 144">
                <a:extLst>
                  <a:ext uri="{FF2B5EF4-FFF2-40B4-BE49-F238E27FC236}">
                    <a16:creationId xmlns:a16="http://schemas.microsoft.com/office/drawing/2014/main" id="{0C65B5E7-C3E3-4787-80FB-81A77D5FF84C}"/>
                  </a:ext>
                </a:extLst>
              </p:cNvPr>
              <p:cNvSpPr/>
              <p:nvPr/>
            </p:nvSpPr>
            <p:spPr>
              <a:xfrm>
                <a:off x="2962878" y="3589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5" name="Text 321">
                <a:extLst>
                  <a:ext uri="{FF2B5EF4-FFF2-40B4-BE49-F238E27FC236}">
                    <a16:creationId xmlns:a16="http://schemas.microsoft.com/office/drawing/2014/main" id="{3D9E2CE3-588D-45FB-ADCD-E757351CCD8E}"/>
                  </a:ext>
                </a:extLst>
              </p:cNvPr>
              <p:cNvSpPr txBox="1"/>
              <p:nvPr/>
            </p:nvSpPr>
            <p:spPr>
              <a:xfrm>
                <a:off x="2962878" y="3652654"/>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Cname</a:t>
                </a:r>
              </a:p>
            </p:txBody>
          </p:sp>
        </p:grpSp>
        <p:grpSp>
          <p:nvGrpSpPr>
            <p:cNvPr id="27" name="属性">
              <a:extLst>
                <a:ext uri="{FF2B5EF4-FFF2-40B4-BE49-F238E27FC236}">
                  <a16:creationId xmlns:a16="http://schemas.microsoft.com/office/drawing/2014/main" id="{DF63E948-97A6-4AFA-940B-3358D3A7249B}"/>
                </a:ext>
              </a:extLst>
            </p:cNvPr>
            <p:cNvGrpSpPr/>
            <p:nvPr/>
          </p:nvGrpSpPr>
          <p:grpSpPr>
            <a:xfrm>
              <a:off x="4167000" y="3589654"/>
              <a:ext cx="607589" cy="306000"/>
              <a:chOff x="4167000" y="3589654"/>
              <a:chExt cx="607589" cy="306000"/>
            </a:xfrm>
          </p:grpSpPr>
          <p:sp>
            <p:nvSpPr>
              <p:cNvPr id="182" name="任意形状 147">
                <a:extLst>
                  <a:ext uri="{FF2B5EF4-FFF2-40B4-BE49-F238E27FC236}">
                    <a16:creationId xmlns:a16="http://schemas.microsoft.com/office/drawing/2014/main" id="{CFDE0A15-7BF5-4465-9925-349944417927}"/>
                  </a:ext>
                </a:extLst>
              </p:cNvPr>
              <p:cNvSpPr/>
              <p:nvPr/>
            </p:nvSpPr>
            <p:spPr>
              <a:xfrm>
                <a:off x="4167000" y="3589654"/>
                <a:ext cx="558825"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3" name="Text 322">
                <a:extLst>
                  <a:ext uri="{FF2B5EF4-FFF2-40B4-BE49-F238E27FC236}">
                    <a16:creationId xmlns:a16="http://schemas.microsoft.com/office/drawing/2014/main" id="{CA5AB4D2-2392-47B6-B50D-03D4BBAD136F}"/>
                  </a:ext>
                </a:extLst>
              </p:cNvPr>
              <p:cNvSpPr txBox="1"/>
              <p:nvPr/>
            </p:nvSpPr>
            <p:spPr>
              <a:xfrm>
                <a:off x="4167000" y="3628807"/>
                <a:ext cx="607589" cy="203847"/>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SeedBrand</a:t>
                </a:r>
              </a:p>
            </p:txBody>
          </p:sp>
        </p:grpSp>
        <p:grpSp>
          <p:nvGrpSpPr>
            <p:cNvPr id="28" name="属性">
              <a:extLst>
                <a:ext uri="{FF2B5EF4-FFF2-40B4-BE49-F238E27FC236}">
                  <a16:creationId xmlns:a16="http://schemas.microsoft.com/office/drawing/2014/main" id="{7B97AFEC-02C8-4A8E-98EB-C7519BA7F799}"/>
                </a:ext>
              </a:extLst>
            </p:cNvPr>
            <p:cNvGrpSpPr/>
            <p:nvPr/>
          </p:nvGrpSpPr>
          <p:grpSpPr>
            <a:xfrm>
              <a:off x="2755349" y="4091500"/>
              <a:ext cx="1024650" cy="357129"/>
              <a:chOff x="2755349" y="4091500"/>
              <a:chExt cx="1024650" cy="357129"/>
            </a:xfrm>
          </p:grpSpPr>
          <p:sp>
            <p:nvSpPr>
              <p:cNvPr id="180" name="任意形状 150">
                <a:extLst>
                  <a:ext uri="{FF2B5EF4-FFF2-40B4-BE49-F238E27FC236}">
                    <a16:creationId xmlns:a16="http://schemas.microsoft.com/office/drawing/2014/main" id="{F8D5A29F-5443-4596-96F5-664D22CFCC7D}"/>
                  </a:ext>
                </a:extLst>
              </p:cNvPr>
              <p:cNvSpPr/>
              <p:nvPr/>
            </p:nvSpPr>
            <p:spPr>
              <a:xfrm>
                <a:off x="2755349" y="4091500"/>
                <a:ext cx="1024650" cy="357129"/>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1" name="Text 323">
                <a:extLst>
                  <a:ext uri="{FF2B5EF4-FFF2-40B4-BE49-F238E27FC236}">
                    <a16:creationId xmlns:a16="http://schemas.microsoft.com/office/drawing/2014/main" id="{C62398A8-A0E7-4FA1-9791-B3E29D07C2FA}"/>
                  </a:ext>
                </a:extLst>
              </p:cNvPr>
              <p:cNvSpPr txBox="1"/>
              <p:nvPr/>
            </p:nvSpPr>
            <p:spPr>
              <a:xfrm>
                <a:off x="2838524" y="4175553"/>
                <a:ext cx="883125" cy="210076"/>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MaxStorageTime</a:t>
                </a:r>
                <a:endParaRPr sz="1000" dirty="0">
                  <a:solidFill>
                    <a:srgbClr val="303030"/>
                  </a:solidFill>
                  <a:latin typeface="Arial"/>
                </a:endParaRPr>
              </a:p>
            </p:txBody>
          </p:sp>
        </p:grpSp>
        <p:grpSp>
          <p:nvGrpSpPr>
            <p:cNvPr id="29" name="属性">
              <a:extLst>
                <a:ext uri="{FF2B5EF4-FFF2-40B4-BE49-F238E27FC236}">
                  <a16:creationId xmlns:a16="http://schemas.microsoft.com/office/drawing/2014/main" id="{920AE779-3320-4C91-B023-6C83E20767FA}"/>
                </a:ext>
              </a:extLst>
            </p:cNvPr>
            <p:cNvGrpSpPr/>
            <p:nvPr/>
          </p:nvGrpSpPr>
          <p:grpSpPr>
            <a:xfrm>
              <a:off x="3593250" y="4495054"/>
              <a:ext cx="513000" cy="306000"/>
              <a:chOff x="3593250" y="4495054"/>
              <a:chExt cx="513000" cy="306000"/>
            </a:xfrm>
          </p:grpSpPr>
          <p:sp>
            <p:nvSpPr>
              <p:cNvPr id="178" name="任意形状 153">
                <a:extLst>
                  <a:ext uri="{FF2B5EF4-FFF2-40B4-BE49-F238E27FC236}">
                    <a16:creationId xmlns:a16="http://schemas.microsoft.com/office/drawing/2014/main" id="{3444E961-FC5D-42B3-B6E7-643458F19120}"/>
                  </a:ext>
                </a:extLst>
              </p:cNvPr>
              <p:cNvSpPr/>
              <p:nvPr/>
            </p:nvSpPr>
            <p:spPr>
              <a:xfrm>
                <a:off x="3593250" y="44950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9" name="Text 324">
                <a:extLst>
                  <a:ext uri="{FF2B5EF4-FFF2-40B4-BE49-F238E27FC236}">
                    <a16:creationId xmlns:a16="http://schemas.microsoft.com/office/drawing/2014/main" id="{0AAC209C-4E91-4E5B-97AD-E1B0B2D8C795}"/>
                  </a:ext>
                </a:extLst>
              </p:cNvPr>
              <p:cNvSpPr txBox="1"/>
              <p:nvPr/>
            </p:nvSpPr>
            <p:spPr>
              <a:xfrm>
                <a:off x="3593250" y="4558054"/>
                <a:ext cx="513000" cy="1800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YieldE</a:t>
                </a:r>
                <a:r>
                  <a:rPr lang="en-US" sz="1000" dirty="0" err="1">
                    <a:solidFill>
                      <a:srgbClr val="303030"/>
                    </a:solidFill>
                    <a:latin typeface="Arial"/>
                  </a:rPr>
                  <a:t>xp</a:t>
                </a:r>
                <a:endParaRPr sz="1000" dirty="0">
                  <a:solidFill>
                    <a:srgbClr val="303030"/>
                  </a:solidFill>
                  <a:latin typeface="Arial"/>
                </a:endParaRPr>
              </a:p>
            </p:txBody>
          </p:sp>
        </p:grpSp>
        <p:cxnSp>
          <p:nvCxnSpPr>
            <p:cNvPr id="30" name="连接线">
              <a:extLst>
                <a:ext uri="{FF2B5EF4-FFF2-40B4-BE49-F238E27FC236}">
                  <a16:creationId xmlns:a16="http://schemas.microsoft.com/office/drawing/2014/main" id="{EEB7ACAA-B021-48DF-9876-457A10D222E4}"/>
                </a:ext>
              </a:extLst>
            </p:cNvPr>
            <p:cNvCxnSpPr>
              <a:cxnSpLocks/>
              <a:endCxn id="24" idx="9"/>
            </p:cNvCxnSpPr>
            <p:nvPr/>
          </p:nvCxnSpPr>
          <p:spPr>
            <a:xfrm rot="-1630007">
              <a:off x="3193827" y="3483904"/>
              <a:ext cx="463224" cy="0"/>
            </a:xfrm>
            <a:prstGeom prst="line">
              <a:avLst/>
            </a:prstGeom>
            <a:ln w="4500" cap="flat">
              <a:solidFill>
                <a:srgbClr val="236EA1"/>
              </a:solidFill>
              <a:bevel/>
            </a:ln>
          </p:spPr>
        </p:cxnSp>
        <p:cxnSp>
          <p:nvCxnSpPr>
            <p:cNvPr id="31" name="连接线">
              <a:extLst>
                <a:ext uri="{FF2B5EF4-FFF2-40B4-BE49-F238E27FC236}">
                  <a16:creationId xmlns:a16="http://schemas.microsoft.com/office/drawing/2014/main" id="{78F65C7F-2EFA-4B94-BC62-D301469AA1CA}"/>
                </a:ext>
              </a:extLst>
            </p:cNvPr>
            <p:cNvCxnSpPr>
              <a:cxnSpLocks/>
              <a:stCxn id="24" idx="11"/>
            </p:cNvCxnSpPr>
            <p:nvPr/>
          </p:nvCxnSpPr>
          <p:spPr>
            <a:xfrm rot="2229868">
              <a:off x="4108948" y="3483904"/>
              <a:ext cx="350105" cy="0"/>
            </a:xfrm>
            <a:prstGeom prst="line">
              <a:avLst/>
            </a:prstGeom>
            <a:ln w="4500" cap="flat">
              <a:solidFill>
                <a:srgbClr val="236EA1"/>
              </a:solidFill>
              <a:bevel/>
            </a:ln>
          </p:spPr>
        </p:cxnSp>
        <p:cxnSp>
          <p:nvCxnSpPr>
            <p:cNvPr id="32" name="连接线">
              <a:extLst>
                <a:ext uri="{FF2B5EF4-FFF2-40B4-BE49-F238E27FC236}">
                  <a16:creationId xmlns:a16="http://schemas.microsoft.com/office/drawing/2014/main" id="{431749AA-4F0C-4791-9646-E01B080F2EA9}"/>
                </a:ext>
              </a:extLst>
            </p:cNvPr>
            <p:cNvCxnSpPr>
              <a:cxnSpLocks/>
              <a:endCxn id="24" idx="6"/>
            </p:cNvCxnSpPr>
            <p:nvPr/>
          </p:nvCxnSpPr>
          <p:spPr>
            <a:xfrm flipV="1">
              <a:off x="3313839" y="3454654"/>
              <a:ext cx="445911" cy="636846"/>
            </a:xfrm>
            <a:prstGeom prst="line">
              <a:avLst/>
            </a:prstGeom>
            <a:ln w="4500" cap="flat">
              <a:solidFill>
                <a:srgbClr val="236EA1"/>
              </a:solidFill>
              <a:bevel/>
            </a:ln>
          </p:spPr>
        </p:cxnSp>
        <p:cxnSp>
          <p:nvCxnSpPr>
            <p:cNvPr id="33" name="连接线">
              <a:extLst>
                <a:ext uri="{FF2B5EF4-FFF2-40B4-BE49-F238E27FC236}">
                  <a16:creationId xmlns:a16="http://schemas.microsoft.com/office/drawing/2014/main" id="{39E0D74C-9D8E-4F43-A21D-09B80A6E73DD}"/>
                </a:ext>
              </a:extLst>
            </p:cNvPr>
            <p:cNvCxnSpPr>
              <a:cxnSpLocks/>
              <a:endCxn id="24" idx="3"/>
            </p:cNvCxnSpPr>
            <p:nvPr/>
          </p:nvCxnSpPr>
          <p:spPr>
            <a:xfrm flipV="1">
              <a:off x="3867750" y="3454654"/>
              <a:ext cx="20250" cy="1040400"/>
            </a:xfrm>
            <a:prstGeom prst="line">
              <a:avLst/>
            </a:prstGeom>
            <a:ln w="4500" cap="flat">
              <a:solidFill>
                <a:srgbClr val="236EA1"/>
              </a:solidFill>
              <a:bevel/>
            </a:ln>
          </p:spPr>
        </p:cxnSp>
        <p:grpSp>
          <p:nvGrpSpPr>
            <p:cNvPr id="34" name="属性">
              <a:extLst>
                <a:ext uri="{FF2B5EF4-FFF2-40B4-BE49-F238E27FC236}">
                  <a16:creationId xmlns:a16="http://schemas.microsoft.com/office/drawing/2014/main" id="{488322B4-904A-4FC1-8529-D99EBFA438E3}"/>
                </a:ext>
              </a:extLst>
            </p:cNvPr>
            <p:cNvGrpSpPr/>
            <p:nvPr/>
          </p:nvGrpSpPr>
          <p:grpSpPr>
            <a:xfrm>
              <a:off x="4166999" y="4152154"/>
              <a:ext cx="616499" cy="306000"/>
              <a:chOff x="4166999" y="4152154"/>
              <a:chExt cx="616499" cy="306000"/>
            </a:xfrm>
          </p:grpSpPr>
          <p:sp>
            <p:nvSpPr>
              <p:cNvPr id="176" name="任意形状 161">
                <a:extLst>
                  <a:ext uri="{FF2B5EF4-FFF2-40B4-BE49-F238E27FC236}">
                    <a16:creationId xmlns:a16="http://schemas.microsoft.com/office/drawing/2014/main" id="{48DDEB5E-F08B-4D28-ACB6-E60738B34F07}"/>
                  </a:ext>
                </a:extLst>
              </p:cNvPr>
              <p:cNvSpPr/>
              <p:nvPr/>
            </p:nvSpPr>
            <p:spPr>
              <a:xfrm>
                <a:off x="4166999" y="4152154"/>
                <a:ext cx="616499"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7" name="Text 325">
                <a:extLst>
                  <a:ext uri="{FF2B5EF4-FFF2-40B4-BE49-F238E27FC236}">
                    <a16:creationId xmlns:a16="http://schemas.microsoft.com/office/drawing/2014/main" id="{DB7C618D-E22E-4236-BC6A-A79196B92248}"/>
                  </a:ext>
                </a:extLst>
              </p:cNvPr>
              <p:cNvSpPr txBox="1"/>
              <p:nvPr/>
            </p:nvSpPr>
            <p:spPr>
              <a:xfrm>
                <a:off x="4166999" y="4212722"/>
                <a:ext cx="616497" cy="182432"/>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GrowTime</a:t>
                </a:r>
                <a:endParaRPr sz="1000" dirty="0">
                  <a:solidFill>
                    <a:srgbClr val="303030"/>
                  </a:solidFill>
                  <a:latin typeface="Arial"/>
                </a:endParaRPr>
              </a:p>
            </p:txBody>
          </p:sp>
        </p:grpSp>
        <p:cxnSp>
          <p:nvCxnSpPr>
            <p:cNvPr id="35" name="连接线">
              <a:extLst>
                <a:ext uri="{FF2B5EF4-FFF2-40B4-BE49-F238E27FC236}">
                  <a16:creationId xmlns:a16="http://schemas.microsoft.com/office/drawing/2014/main" id="{786314E2-BF72-436E-BD9B-396A7C41F624}"/>
                </a:ext>
              </a:extLst>
            </p:cNvPr>
            <p:cNvCxnSpPr>
              <a:cxnSpLocks/>
              <a:stCxn id="24" idx="7"/>
            </p:cNvCxnSpPr>
            <p:nvPr/>
          </p:nvCxnSpPr>
          <p:spPr>
            <a:xfrm rot="4300861">
              <a:off x="3751087" y="3821764"/>
              <a:ext cx="773416" cy="0"/>
            </a:xfrm>
            <a:prstGeom prst="line">
              <a:avLst/>
            </a:prstGeom>
            <a:ln w="4500" cap="flat">
              <a:solidFill>
                <a:srgbClr val="236EA1"/>
              </a:solidFill>
              <a:bevel/>
            </a:ln>
          </p:spPr>
        </p:cxnSp>
        <p:grpSp>
          <p:nvGrpSpPr>
            <p:cNvPr id="37" name="属性">
              <a:extLst>
                <a:ext uri="{FF2B5EF4-FFF2-40B4-BE49-F238E27FC236}">
                  <a16:creationId xmlns:a16="http://schemas.microsoft.com/office/drawing/2014/main" id="{BB571C6A-8BD8-4DB1-98D0-5C6710E34038}"/>
                </a:ext>
              </a:extLst>
            </p:cNvPr>
            <p:cNvGrpSpPr/>
            <p:nvPr/>
          </p:nvGrpSpPr>
          <p:grpSpPr>
            <a:xfrm>
              <a:off x="2881878" y="2853154"/>
              <a:ext cx="711000" cy="330218"/>
              <a:chOff x="2881878" y="2853154"/>
              <a:chExt cx="711000" cy="330218"/>
            </a:xfrm>
          </p:grpSpPr>
          <p:sp>
            <p:nvSpPr>
              <p:cNvPr id="174" name="任意形状 166">
                <a:extLst>
                  <a:ext uri="{FF2B5EF4-FFF2-40B4-BE49-F238E27FC236}">
                    <a16:creationId xmlns:a16="http://schemas.microsoft.com/office/drawing/2014/main" id="{1AE5BFFC-4841-4B68-B97E-668782D69869}"/>
                  </a:ext>
                </a:extLst>
              </p:cNvPr>
              <p:cNvSpPr/>
              <p:nvPr/>
            </p:nvSpPr>
            <p:spPr>
              <a:xfrm>
                <a:off x="2881878" y="2853154"/>
                <a:ext cx="711000" cy="330218"/>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5" name="Text 326">
                <a:extLst>
                  <a:ext uri="{FF2B5EF4-FFF2-40B4-BE49-F238E27FC236}">
                    <a16:creationId xmlns:a16="http://schemas.microsoft.com/office/drawing/2014/main" id="{4225D8A7-666B-4DCE-886D-ADCD85F9B908}"/>
                  </a:ext>
                </a:extLst>
              </p:cNvPr>
              <p:cNvSpPr txBox="1"/>
              <p:nvPr/>
            </p:nvSpPr>
            <p:spPr>
              <a:xfrm>
                <a:off x="2943828" y="2925679"/>
                <a:ext cx="630000" cy="194246"/>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TimeOfYear</a:t>
                </a:r>
                <a:endParaRPr sz="1000" dirty="0">
                  <a:solidFill>
                    <a:srgbClr val="303030"/>
                  </a:solidFill>
                  <a:latin typeface="Arial"/>
                </a:endParaRPr>
              </a:p>
            </p:txBody>
          </p:sp>
        </p:grpSp>
        <p:grpSp>
          <p:nvGrpSpPr>
            <p:cNvPr id="38" name="属性">
              <a:extLst>
                <a:ext uri="{FF2B5EF4-FFF2-40B4-BE49-F238E27FC236}">
                  <a16:creationId xmlns:a16="http://schemas.microsoft.com/office/drawing/2014/main" id="{CDEE55C7-52B4-4081-91CD-7F097B68BA6B}"/>
                </a:ext>
              </a:extLst>
            </p:cNvPr>
            <p:cNvGrpSpPr/>
            <p:nvPr/>
          </p:nvGrpSpPr>
          <p:grpSpPr>
            <a:xfrm>
              <a:off x="4270500" y="2662654"/>
              <a:ext cx="513000" cy="306000"/>
              <a:chOff x="4270500" y="2662654"/>
              <a:chExt cx="513000" cy="306000"/>
            </a:xfrm>
          </p:grpSpPr>
          <p:sp>
            <p:nvSpPr>
              <p:cNvPr id="172" name="任意形状 169">
                <a:extLst>
                  <a:ext uri="{FF2B5EF4-FFF2-40B4-BE49-F238E27FC236}">
                    <a16:creationId xmlns:a16="http://schemas.microsoft.com/office/drawing/2014/main" id="{D54C1091-4A57-41B8-A728-E7D90A963862}"/>
                  </a:ext>
                </a:extLst>
              </p:cNvPr>
              <p:cNvSpPr/>
              <p:nvPr/>
            </p:nvSpPr>
            <p:spPr>
              <a:xfrm>
                <a:off x="4270500" y="2662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3" name="Text 327">
                <a:extLst>
                  <a:ext uri="{FF2B5EF4-FFF2-40B4-BE49-F238E27FC236}">
                    <a16:creationId xmlns:a16="http://schemas.microsoft.com/office/drawing/2014/main" id="{957259CE-9632-43B3-99B9-793DBA9CA684}"/>
                  </a:ext>
                </a:extLst>
              </p:cNvPr>
              <p:cNvSpPr txBox="1"/>
              <p:nvPr/>
            </p:nvSpPr>
            <p:spPr>
              <a:xfrm>
                <a:off x="4270500" y="27256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Fertilizer</a:t>
                </a:r>
              </a:p>
            </p:txBody>
          </p:sp>
        </p:grpSp>
        <p:cxnSp>
          <p:nvCxnSpPr>
            <p:cNvPr id="39" name="连接线">
              <a:extLst>
                <a:ext uri="{FF2B5EF4-FFF2-40B4-BE49-F238E27FC236}">
                  <a16:creationId xmlns:a16="http://schemas.microsoft.com/office/drawing/2014/main" id="{D4BA2769-F13D-4417-AC43-50EB11BFE886}"/>
                </a:ext>
              </a:extLst>
            </p:cNvPr>
            <p:cNvCxnSpPr>
              <a:cxnSpLocks/>
              <a:endCxn id="25" idx="0"/>
            </p:cNvCxnSpPr>
            <p:nvPr/>
          </p:nvCxnSpPr>
          <p:spPr>
            <a:xfrm flipV="1">
              <a:off x="3313248" y="2798327"/>
              <a:ext cx="266130" cy="54827"/>
            </a:xfrm>
            <a:prstGeom prst="line">
              <a:avLst/>
            </a:prstGeom>
            <a:ln w="4500" cap="flat">
              <a:solidFill>
                <a:srgbClr val="236EA1"/>
              </a:solidFill>
              <a:bevel/>
            </a:ln>
          </p:spPr>
        </p:cxnSp>
        <p:cxnSp>
          <p:nvCxnSpPr>
            <p:cNvPr id="40" name="连接线">
              <a:extLst>
                <a:ext uri="{FF2B5EF4-FFF2-40B4-BE49-F238E27FC236}">
                  <a16:creationId xmlns:a16="http://schemas.microsoft.com/office/drawing/2014/main" id="{D0A9B429-72B0-4347-8DF0-7292A892F1D7}"/>
                </a:ext>
              </a:extLst>
            </p:cNvPr>
            <p:cNvCxnSpPr>
              <a:cxnSpLocks/>
              <a:stCxn id="25" idx="2"/>
            </p:cNvCxnSpPr>
            <p:nvPr/>
          </p:nvCxnSpPr>
          <p:spPr>
            <a:xfrm>
              <a:off x="4195878" y="2798327"/>
              <a:ext cx="74622" cy="17327"/>
            </a:xfrm>
            <a:prstGeom prst="line">
              <a:avLst/>
            </a:prstGeom>
            <a:ln w="4500" cap="flat">
              <a:solidFill>
                <a:srgbClr val="236EA1"/>
              </a:solidFill>
              <a:bevel/>
            </a:ln>
          </p:spPr>
        </p:cxnSp>
        <p:sp>
          <p:nvSpPr>
            <p:cNvPr id="42" name="实体">
              <a:extLst>
                <a:ext uri="{FF2B5EF4-FFF2-40B4-BE49-F238E27FC236}">
                  <a16:creationId xmlns:a16="http://schemas.microsoft.com/office/drawing/2014/main" id="{A117B0C3-DCE3-486E-B808-1A0C6C7B2CB9}"/>
                </a:ext>
              </a:extLst>
            </p:cNvPr>
            <p:cNvSpPr/>
            <p:nvPr/>
          </p:nvSpPr>
          <p:spPr>
            <a:xfrm>
              <a:off x="3494866" y="2136679"/>
              <a:ext cx="659159"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FARMLAND</a:t>
              </a:r>
            </a:p>
          </p:txBody>
        </p:sp>
        <p:grpSp>
          <p:nvGrpSpPr>
            <p:cNvPr id="43" name="属性">
              <a:extLst>
                <a:ext uri="{FF2B5EF4-FFF2-40B4-BE49-F238E27FC236}">
                  <a16:creationId xmlns:a16="http://schemas.microsoft.com/office/drawing/2014/main" id="{A2680BE8-20A4-466D-86EE-958B26A76E3B}"/>
                </a:ext>
              </a:extLst>
            </p:cNvPr>
            <p:cNvGrpSpPr/>
            <p:nvPr/>
          </p:nvGrpSpPr>
          <p:grpSpPr>
            <a:xfrm>
              <a:off x="2871000" y="1764000"/>
              <a:ext cx="513000" cy="306000"/>
              <a:chOff x="2871000" y="1764000"/>
              <a:chExt cx="513000" cy="306000"/>
            </a:xfrm>
          </p:grpSpPr>
          <p:sp>
            <p:nvSpPr>
              <p:cNvPr id="170" name="任意形状 176">
                <a:extLst>
                  <a:ext uri="{FF2B5EF4-FFF2-40B4-BE49-F238E27FC236}">
                    <a16:creationId xmlns:a16="http://schemas.microsoft.com/office/drawing/2014/main" id="{46768A79-9F57-4513-9EF1-CEE7F59B39EF}"/>
                  </a:ext>
                </a:extLst>
              </p:cNvPr>
              <p:cNvSpPr/>
              <p:nvPr/>
            </p:nvSpPr>
            <p:spPr>
              <a:xfrm>
                <a:off x="2871000" y="176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1" name="Text 328">
                <a:extLst>
                  <a:ext uri="{FF2B5EF4-FFF2-40B4-BE49-F238E27FC236}">
                    <a16:creationId xmlns:a16="http://schemas.microsoft.com/office/drawing/2014/main" id="{E451A6EA-A3A0-4105-8CF7-BC5D55C0D2E8}"/>
                  </a:ext>
                </a:extLst>
              </p:cNvPr>
              <p:cNvSpPr txBox="1"/>
              <p:nvPr/>
            </p:nvSpPr>
            <p:spPr>
              <a:xfrm>
                <a:off x="2871000" y="1827000"/>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LID</a:t>
                </a:r>
              </a:p>
            </p:txBody>
          </p:sp>
        </p:grpSp>
        <p:grpSp>
          <p:nvGrpSpPr>
            <p:cNvPr id="44" name="属性">
              <a:extLst>
                <a:ext uri="{FF2B5EF4-FFF2-40B4-BE49-F238E27FC236}">
                  <a16:creationId xmlns:a16="http://schemas.microsoft.com/office/drawing/2014/main" id="{D1279A37-3F9D-451D-9BA5-368A1AE223BF}"/>
                </a:ext>
              </a:extLst>
            </p:cNvPr>
            <p:cNvGrpSpPr/>
            <p:nvPr/>
          </p:nvGrpSpPr>
          <p:grpSpPr>
            <a:xfrm>
              <a:off x="4392000" y="1764000"/>
              <a:ext cx="513000" cy="306000"/>
              <a:chOff x="4392000" y="1764000"/>
              <a:chExt cx="513000" cy="306000"/>
            </a:xfrm>
          </p:grpSpPr>
          <p:sp>
            <p:nvSpPr>
              <p:cNvPr id="168" name="任意形状 179">
                <a:extLst>
                  <a:ext uri="{FF2B5EF4-FFF2-40B4-BE49-F238E27FC236}">
                    <a16:creationId xmlns:a16="http://schemas.microsoft.com/office/drawing/2014/main" id="{7CD6DB3B-FEBF-4F8B-92D4-8B8A1DF63397}"/>
                  </a:ext>
                </a:extLst>
              </p:cNvPr>
              <p:cNvSpPr/>
              <p:nvPr/>
            </p:nvSpPr>
            <p:spPr>
              <a:xfrm>
                <a:off x="4392000" y="176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9" name="Text 329">
                <a:extLst>
                  <a:ext uri="{FF2B5EF4-FFF2-40B4-BE49-F238E27FC236}">
                    <a16:creationId xmlns:a16="http://schemas.microsoft.com/office/drawing/2014/main" id="{93FA405E-F353-4606-8AC4-715DED9A0107}"/>
                  </a:ext>
                </a:extLst>
              </p:cNvPr>
              <p:cNvSpPr txBox="1"/>
              <p:nvPr/>
            </p:nvSpPr>
            <p:spPr>
              <a:xfrm>
                <a:off x="4392000" y="1827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SoilType</a:t>
                </a:r>
              </a:p>
            </p:txBody>
          </p:sp>
        </p:grpSp>
        <p:grpSp>
          <p:nvGrpSpPr>
            <p:cNvPr id="45" name="属性">
              <a:extLst>
                <a:ext uri="{FF2B5EF4-FFF2-40B4-BE49-F238E27FC236}">
                  <a16:creationId xmlns:a16="http://schemas.microsoft.com/office/drawing/2014/main" id="{42C532F1-7CF3-48D1-8DE5-EED688E1708A}"/>
                </a:ext>
              </a:extLst>
            </p:cNvPr>
            <p:cNvGrpSpPr/>
            <p:nvPr/>
          </p:nvGrpSpPr>
          <p:grpSpPr>
            <a:xfrm>
              <a:off x="3631500" y="1696500"/>
              <a:ext cx="513000" cy="306000"/>
              <a:chOff x="3631500" y="1696500"/>
              <a:chExt cx="513000" cy="306000"/>
            </a:xfrm>
          </p:grpSpPr>
          <p:sp>
            <p:nvSpPr>
              <p:cNvPr id="166" name="任意形状 182">
                <a:extLst>
                  <a:ext uri="{FF2B5EF4-FFF2-40B4-BE49-F238E27FC236}">
                    <a16:creationId xmlns:a16="http://schemas.microsoft.com/office/drawing/2014/main" id="{733E4905-92D6-4A53-B5D3-DFF6C135E12B}"/>
                  </a:ext>
                </a:extLst>
              </p:cNvPr>
              <p:cNvSpPr/>
              <p:nvPr/>
            </p:nvSpPr>
            <p:spPr>
              <a:xfrm>
                <a:off x="3631500" y="16965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7" name="Text 330">
                <a:extLst>
                  <a:ext uri="{FF2B5EF4-FFF2-40B4-BE49-F238E27FC236}">
                    <a16:creationId xmlns:a16="http://schemas.microsoft.com/office/drawing/2014/main" id="{D3BD23D6-B875-4D43-A13A-3FAC57D902BD}"/>
                  </a:ext>
                </a:extLst>
              </p:cNvPr>
              <p:cNvSpPr txBox="1"/>
              <p:nvPr/>
            </p:nvSpPr>
            <p:spPr>
              <a:xfrm>
                <a:off x="3631500" y="17595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Area</a:t>
                </a:r>
              </a:p>
            </p:txBody>
          </p:sp>
        </p:grpSp>
        <p:cxnSp>
          <p:nvCxnSpPr>
            <p:cNvPr id="46" name="连接线">
              <a:extLst>
                <a:ext uri="{FF2B5EF4-FFF2-40B4-BE49-F238E27FC236}">
                  <a16:creationId xmlns:a16="http://schemas.microsoft.com/office/drawing/2014/main" id="{B11D9C90-ACAC-4CBA-B1FA-1C178EE35AF2}"/>
                </a:ext>
              </a:extLst>
            </p:cNvPr>
            <p:cNvCxnSpPr>
              <a:cxnSpLocks/>
              <a:stCxn id="42" idx="5"/>
            </p:cNvCxnSpPr>
            <p:nvPr/>
          </p:nvCxnSpPr>
          <p:spPr>
            <a:xfrm flipH="1" flipV="1">
              <a:off x="3393526" y="1926525"/>
              <a:ext cx="266130" cy="210154"/>
            </a:xfrm>
            <a:prstGeom prst="line">
              <a:avLst/>
            </a:prstGeom>
            <a:ln w="4500" cap="flat">
              <a:solidFill>
                <a:srgbClr val="236EA1"/>
              </a:solidFill>
              <a:bevel/>
            </a:ln>
          </p:spPr>
        </p:cxnSp>
        <p:cxnSp>
          <p:nvCxnSpPr>
            <p:cNvPr id="47" name="连接线">
              <a:extLst>
                <a:ext uri="{FF2B5EF4-FFF2-40B4-BE49-F238E27FC236}">
                  <a16:creationId xmlns:a16="http://schemas.microsoft.com/office/drawing/2014/main" id="{1F5273DF-BD53-4E77-A525-CB4944C2F5D2}"/>
                </a:ext>
              </a:extLst>
            </p:cNvPr>
            <p:cNvCxnSpPr>
              <a:cxnSpLocks/>
              <a:stCxn id="42" idx="1"/>
            </p:cNvCxnSpPr>
            <p:nvPr/>
          </p:nvCxnSpPr>
          <p:spPr>
            <a:xfrm flipV="1">
              <a:off x="3824446" y="2012025"/>
              <a:ext cx="73079" cy="124654"/>
            </a:xfrm>
            <a:prstGeom prst="line">
              <a:avLst/>
            </a:prstGeom>
            <a:ln w="4500" cap="flat">
              <a:solidFill>
                <a:srgbClr val="236EA1"/>
              </a:solidFill>
              <a:bevel/>
            </a:ln>
          </p:spPr>
        </p:cxnSp>
        <p:cxnSp>
          <p:nvCxnSpPr>
            <p:cNvPr id="48" name="连接线">
              <a:extLst>
                <a:ext uri="{FF2B5EF4-FFF2-40B4-BE49-F238E27FC236}">
                  <a16:creationId xmlns:a16="http://schemas.microsoft.com/office/drawing/2014/main" id="{97DA37BC-183D-43E2-9AA9-AB9C8E442DB7}"/>
                </a:ext>
              </a:extLst>
            </p:cNvPr>
            <p:cNvCxnSpPr>
              <a:cxnSpLocks/>
              <a:stCxn id="42" idx="4"/>
            </p:cNvCxnSpPr>
            <p:nvPr/>
          </p:nvCxnSpPr>
          <p:spPr>
            <a:xfrm flipV="1">
              <a:off x="3989235" y="1926525"/>
              <a:ext cx="412290" cy="210154"/>
            </a:xfrm>
            <a:prstGeom prst="line">
              <a:avLst/>
            </a:prstGeom>
            <a:ln w="4500" cap="flat">
              <a:solidFill>
                <a:srgbClr val="236EA1"/>
              </a:solidFill>
              <a:bevel/>
            </a:ln>
          </p:spPr>
        </p:cxnSp>
        <p:sp>
          <p:nvSpPr>
            <p:cNvPr id="50" name="关系">
              <a:extLst>
                <a:ext uri="{FF2B5EF4-FFF2-40B4-BE49-F238E27FC236}">
                  <a16:creationId xmlns:a16="http://schemas.microsoft.com/office/drawing/2014/main" id="{49BEC6B7-0715-44A9-ACED-10C5A04824C4}"/>
                </a:ext>
              </a:extLst>
            </p:cNvPr>
            <p:cNvSpPr/>
            <p:nvPr/>
          </p:nvSpPr>
          <p:spPr>
            <a:xfrm>
              <a:off x="4392000" y="2117329"/>
              <a:ext cx="855000" cy="373500"/>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TAKE_CARE</a:t>
              </a:r>
            </a:p>
          </p:txBody>
        </p:sp>
        <p:sp>
          <p:nvSpPr>
            <p:cNvPr id="51" name="实体">
              <a:extLst>
                <a:ext uri="{FF2B5EF4-FFF2-40B4-BE49-F238E27FC236}">
                  <a16:creationId xmlns:a16="http://schemas.microsoft.com/office/drawing/2014/main" id="{76D164C1-79FA-4E78-8AB3-BCB024231ED1}"/>
                </a:ext>
              </a:extLst>
            </p:cNvPr>
            <p:cNvSpPr/>
            <p:nvPr/>
          </p:nvSpPr>
          <p:spPr>
            <a:xfrm>
              <a:off x="5503500" y="2127154"/>
              <a:ext cx="513000"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a:solidFill>
                    <a:srgbClr val="303030"/>
                  </a:solidFill>
                  <a:latin typeface="Arial"/>
                </a:rPr>
                <a:t>FARMER</a:t>
              </a:r>
            </a:p>
          </p:txBody>
        </p:sp>
        <p:sp>
          <p:nvSpPr>
            <p:cNvPr id="52" name="关系">
              <a:extLst>
                <a:ext uri="{FF2B5EF4-FFF2-40B4-BE49-F238E27FC236}">
                  <a16:creationId xmlns:a16="http://schemas.microsoft.com/office/drawing/2014/main" id="{AC202C7C-E538-4F8F-8A37-8C7626E0F8F4}"/>
                </a:ext>
              </a:extLst>
            </p:cNvPr>
            <p:cNvSpPr/>
            <p:nvPr/>
          </p:nvSpPr>
          <p:spPr>
            <a:xfrm>
              <a:off x="5269294" y="1364847"/>
              <a:ext cx="907405" cy="426153"/>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LEADERSHIP</a:t>
              </a:r>
            </a:p>
          </p:txBody>
        </p:sp>
        <p:cxnSp>
          <p:nvCxnSpPr>
            <p:cNvPr id="53" name="连接线">
              <a:extLst>
                <a:ext uri="{FF2B5EF4-FFF2-40B4-BE49-F238E27FC236}">
                  <a16:creationId xmlns:a16="http://schemas.microsoft.com/office/drawing/2014/main" id="{728DE322-CC08-41B9-BF9E-CBE181E4D313}"/>
                </a:ext>
              </a:extLst>
            </p:cNvPr>
            <p:cNvCxnSpPr>
              <a:cxnSpLocks/>
              <a:stCxn id="51" idx="5"/>
              <a:endCxn id="52" idx="0"/>
            </p:cNvCxnSpPr>
            <p:nvPr/>
          </p:nvCxnSpPr>
          <p:spPr>
            <a:xfrm flipH="1" flipV="1">
              <a:off x="5269294" y="1577924"/>
              <a:ext cx="362456" cy="549230"/>
            </a:xfrm>
            <a:prstGeom prst="line">
              <a:avLst/>
            </a:prstGeom>
            <a:ln w="4500" cap="flat">
              <a:solidFill>
                <a:srgbClr val="236EA1"/>
              </a:solidFill>
              <a:bevel/>
            </a:ln>
          </p:spPr>
        </p:cxnSp>
        <p:cxnSp>
          <p:nvCxnSpPr>
            <p:cNvPr id="54" name="连接线">
              <a:extLst>
                <a:ext uri="{FF2B5EF4-FFF2-40B4-BE49-F238E27FC236}">
                  <a16:creationId xmlns:a16="http://schemas.microsoft.com/office/drawing/2014/main" id="{192F9FFB-ACCF-4F6E-8D7A-3DE45C28FD70}"/>
                </a:ext>
              </a:extLst>
            </p:cNvPr>
            <p:cNvCxnSpPr>
              <a:cxnSpLocks/>
              <a:stCxn id="51" idx="4"/>
              <a:endCxn id="52" idx="2"/>
            </p:cNvCxnSpPr>
            <p:nvPr/>
          </p:nvCxnSpPr>
          <p:spPr>
            <a:xfrm flipV="1">
              <a:off x="5888250" y="1577924"/>
              <a:ext cx="288449" cy="549230"/>
            </a:xfrm>
            <a:prstGeom prst="line">
              <a:avLst/>
            </a:prstGeom>
            <a:ln w="4500" cap="flat">
              <a:solidFill>
                <a:srgbClr val="236EA1"/>
              </a:solidFill>
              <a:bevel/>
            </a:ln>
          </p:spPr>
        </p:cxnSp>
        <p:grpSp>
          <p:nvGrpSpPr>
            <p:cNvPr id="56" name="属性">
              <a:extLst>
                <a:ext uri="{FF2B5EF4-FFF2-40B4-BE49-F238E27FC236}">
                  <a16:creationId xmlns:a16="http://schemas.microsoft.com/office/drawing/2014/main" id="{C845C607-4878-4C02-B717-A8E11E54CB43}"/>
                </a:ext>
              </a:extLst>
            </p:cNvPr>
            <p:cNvGrpSpPr/>
            <p:nvPr/>
          </p:nvGrpSpPr>
          <p:grpSpPr>
            <a:xfrm>
              <a:off x="6502500" y="2127154"/>
              <a:ext cx="513000" cy="306000"/>
              <a:chOff x="6502500" y="2127154"/>
              <a:chExt cx="513000" cy="306000"/>
            </a:xfrm>
          </p:grpSpPr>
          <p:sp>
            <p:nvSpPr>
              <p:cNvPr id="164" name="任意形状 195">
                <a:extLst>
                  <a:ext uri="{FF2B5EF4-FFF2-40B4-BE49-F238E27FC236}">
                    <a16:creationId xmlns:a16="http://schemas.microsoft.com/office/drawing/2014/main" id="{CD88717C-B369-405F-B44A-CD15613E77EA}"/>
                  </a:ext>
                </a:extLst>
              </p:cNvPr>
              <p:cNvSpPr/>
              <p:nvPr/>
            </p:nvSpPr>
            <p:spPr>
              <a:xfrm>
                <a:off x="6502500" y="2127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5" name="Text 331">
                <a:extLst>
                  <a:ext uri="{FF2B5EF4-FFF2-40B4-BE49-F238E27FC236}">
                    <a16:creationId xmlns:a16="http://schemas.microsoft.com/office/drawing/2014/main" id="{50CFC464-A018-4FB4-B2B8-2B2386C25233}"/>
                  </a:ext>
                </a:extLst>
              </p:cNvPr>
              <p:cNvSpPr txBox="1"/>
              <p:nvPr/>
            </p:nvSpPr>
            <p:spPr>
              <a:xfrm>
                <a:off x="6502500" y="2190154"/>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Name</a:t>
                </a:r>
              </a:p>
            </p:txBody>
          </p:sp>
        </p:grpSp>
        <p:grpSp>
          <p:nvGrpSpPr>
            <p:cNvPr id="57" name="属性">
              <a:extLst>
                <a:ext uri="{FF2B5EF4-FFF2-40B4-BE49-F238E27FC236}">
                  <a16:creationId xmlns:a16="http://schemas.microsoft.com/office/drawing/2014/main" id="{B2E45659-5F98-4D1C-A7BA-3D8ACA6D1F36}"/>
                </a:ext>
              </a:extLst>
            </p:cNvPr>
            <p:cNvGrpSpPr/>
            <p:nvPr/>
          </p:nvGrpSpPr>
          <p:grpSpPr>
            <a:xfrm>
              <a:off x="6291000" y="2484000"/>
              <a:ext cx="513000" cy="306000"/>
              <a:chOff x="6291000" y="2484000"/>
              <a:chExt cx="513000" cy="306000"/>
            </a:xfrm>
          </p:grpSpPr>
          <p:sp>
            <p:nvSpPr>
              <p:cNvPr id="162" name="任意形状 198">
                <a:extLst>
                  <a:ext uri="{FF2B5EF4-FFF2-40B4-BE49-F238E27FC236}">
                    <a16:creationId xmlns:a16="http://schemas.microsoft.com/office/drawing/2014/main" id="{B858A9BA-5261-4EE8-AA1A-37CD1949ACE1}"/>
                  </a:ext>
                </a:extLst>
              </p:cNvPr>
              <p:cNvSpPr/>
              <p:nvPr/>
            </p:nvSpPr>
            <p:spPr>
              <a:xfrm>
                <a:off x="6291000" y="248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3" name="Text 332">
                <a:extLst>
                  <a:ext uri="{FF2B5EF4-FFF2-40B4-BE49-F238E27FC236}">
                    <a16:creationId xmlns:a16="http://schemas.microsoft.com/office/drawing/2014/main" id="{21E4C249-21A9-40F5-836F-5EDE17F8942E}"/>
                  </a:ext>
                </a:extLst>
              </p:cNvPr>
              <p:cNvSpPr txBox="1"/>
              <p:nvPr/>
            </p:nvSpPr>
            <p:spPr>
              <a:xfrm>
                <a:off x="6291000" y="2547000"/>
                <a:ext cx="513000" cy="180000"/>
              </a:xfrm>
              <a:prstGeom prst="rect">
                <a:avLst/>
              </a:prstGeom>
              <a:noFill/>
            </p:spPr>
            <p:txBody>
              <a:bodyPr wrap="square" lIns="36000" tIns="0" rIns="36000" bIns="0" rtlCol="0" anchor="ctr"/>
              <a:lstStyle/>
              <a:p>
                <a:pPr algn="ctr">
                  <a:lnSpc>
                    <a:spcPct val="100000"/>
                  </a:lnSpc>
                </a:pPr>
                <a:r>
                  <a:rPr lang="en-US" sz="1000" u="sng" dirty="0">
                    <a:solidFill>
                      <a:srgbClr val="303030"/>
                    </a:solidFill>
                    <a:latin typeface="Arial"/>
                  </a:rPr>
                  <a:t>F</a:t>
                </a:r>
                <a:r>
                  <a:rPr sz="1000" u="sng" dirty="0">
                    <a:solidFill>
                      <a:srgbClr val="303030"/>
                    </a:solidFill>
                    <a:latin typeface="Arial"/>
                  </a:rPr>
                  <a:t>ID</a:t>
                </a:r>
              </a:p>
            </p:txBody>
          </p:sp>
        </p:grpSp>
        <p:grpSp>
          <p:nvGrpSpPr>
            <p:cNvPr id="58" name="属性">
              <a:extLst>
                <a:ext uri="{FF2B5EF4-FFF2-40B4-BE49-F238E27FC236}">
                  <a16:creationId xmlns:a16="http://schemas.microsoft.com/office/drawing/2014/main" id="{0D545777-492A-4FE3-94E0-0C90AFF398C8}"/>
                </a:ext>
              </a:extLst>
            </p:cNvPr>
            <p:cNvGrpSpPr/>
            <p:nvPr/>
          </p:nvGrpSpPr>
          <p:grpSpPr>
            <a:xfrm>
              <a:off x="5868000" y="2769307"/>
              <a:ext cx="513000" cy="306000"/>
              <a:chOff x="5868000" y="2769307"/>
              <a:chExt cx="513000" cy="306000"/>
            </a:xfrm>
          </p:grpSpPr>
          <p:sp>
            <p:nvSpPr>
              <p:cNvPr id="160" name="任意形状 201">
                <a:extLst>
                  <a:ext uri="{FF2B5EF4-FFF2-40B4-BE49-F238E27FC236}">
                    <a16:creationId xmlns:a16="http://schemas.microsoft.com/office/drawing/2014/main" id="{D5CEEAEE-8092-4E0F-8E09-5C311415CBA9}"/>
                  </a:ext>
                </a:extLst>
              </p:cNvPr>
              <p:cNvSpPr/>
              <p:nvPr/>
            </p:nvSpPr>
            <p:spPr>
              <a:xfrm>
                <a:off x="5868000" y="2769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1" name="Text 333">
                <a:extLst>
                  <a:ext uri="{FF2B5EF4-FFF2-40B4-BE49-F238E27FC236}">
                    <a16:creationId xmlns:a16="http://schemas.microsoft.com/office/drawing/2014/main" id="{9B85DCD1-8244-4A91-84E8-7BAF98A4329C}"/>
                  </a:ext>
                </a:extLst>
              </p:cNvPr>
              <p:cNvSpPr txBox="1"/>
              <p:nvPr/>
            </p:nvSpPr>
            <p:spPr>
              <a:xfrm>
                <a:off x="5868000" y="2832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Gender</a:t>
                </a:r>
              </a:p>
            </p:txBody>
          </p:sp>
        </p:grpSp>
        <p:grpSp>
          <p:nvGrpSpPr>
            <p:cNvPr id="59" name="属性">
              <a:extLst>
                <a:ext uri="{FF2B5EF4-FFF2-40B4-BE49-F238E27FC236}">
                  <a16:creationId xmlns:a16="http://schemas.microsoft.com/office/drawing/2014/main" id="{1DE21DAC-8DCD-4082-9950-A04CBEFCC45C}"/>
                </a:ext>
              </a:extLst>
            </p:cNvPr>
            <p:cNvGrpSpPr/>
            <p:nvPr/>
          </p:nvGrpSpPr>
          <p:grpSpPr>
            <a:xfrm>
              <a:off x="5251500" y="2769307"/>
              <a:ext cx="513000" cy="306000"/>
              <a:chOff x="5251500" y="2769307"/>
              <a:chExt cx="513000" cy="306000"/>
            </a:xfrm>
          </p:grpSpPr>
          <p:sp>
            <p:nvSpPr>
              <p:cNvPr id="158" name="任意形状 204">
                <a:extLst>
                  <a:ext uri="{FF2B5EF4-FFF2-40B4-BE49-F238E27FC236}">
                    <a16:creationId xmlns:a16="http://schemas.microsoft.com/office/drawing/2014/main" id="{A1B21670-3E16-4C0B-91F2-39B1492D1E87}"/>
                  </a:ext>
                </a:extLst>
              </p:cNvPr>
              <p:cNvSpPr/>
              <p:nvPr/>
            </p:nvSpPr>
            <p:spPr>
              <a:xfrm>
                <a:off x="5251500" y="2769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9" name="Text 334">
                <a:extLst>
                  <a:ext uri="{FF2B5EF4-FFF2-40B4-BE49-F238E27FC236}">
                    <a16:creationId xmlns:a16="http://schemas.microsoft.com/office/drawing/2014/main" id="{700653FA-42AE-4FE2-B58D-DBA1D99A8690}"/>
                  </a:ext>
                </a:extLst>
              </p:cNvPr>
              <p:cNvSpPr txBox="1"/>
              <p:nvPr/>
            </p:nvSpPr>
            <p:spPr>
              <a:xfrm>
                <a:off x="5251500" y="2832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Bdate</a:t>
                </a:r>
              </a:p>
            </p:txBody>
          </p:sp>
        </p:grpSp>
        <p:grpSp>
          <p:nvGrpSpPr>
            <p:cNvPr id="60" name="属性">
              <a:extLst>
                <a:ext uri="{FF2B5EF4-FFF2-40B4-BE49-F238E27FC236}">
                  <a16:creationId xmlns:a16="http://schemas.microsoft.com/office/drawing/2014/main" id="{09A68F7D-585D-424F-9769-543989C0EBB1}"/>
                </a:ext>
              </a:extLst>
            </p:cNvPr>
            <p:cNvGrpSpPr/>
            <p:nvPr/>
          </p:nvGrpSpPr>
          <p:grpSpPr>
            <a:xfrm>
              <a:off x="4801500" y="2484000"/>
              <a:ext cx="621000" cy="306000"/>
              <a:chOff x="4801500" y="2484000"/>
              <a:chExt cx="621000" cy="306000"/>
            </a:xfrm>
          </p:grpSpPr>
          <p:sp>
            <p:nvSpPr>
              <p:cNvPr id="156" name="任意形状 207">
                <a:extLst>
                  <a:ext uri="{FF2B5EF4-FFF2-40B4-BE49-F238E27FC236}">
                    <a16:creationId xmlns:a16="http://schemas.microsoft.com/office/drawing/2014/main" id="{8B5C4D93-E48C-41C8-813C-B71A587912EC}"/>
                  </a:ext>
                </a:extLst>
              </p:cNvPr>
              <p:cNvSpPr/>
              <p:nvPr/>
            </p:nvSpPr>
            <p:spPr>
              <a:xfrm>
                <a:off x="4801500" y="2484000"/>
                <a:ext cx="621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7" name="Text 335">
                <a:extLst>
                  <a:ext uri="{FF2B5EF4-FFF2-40B4-BE49-F238E27FC236}">
                    <a16:creationId xmlns:a16="http://schemas.microsoft.com/office/drawing/2014/main" id="{3260C1B2-2821-4D6A-80CD-988B9FD1C26B}"/>
                  </a:ext>
                </a:extLst>
              </p:cNvPr>
              <p:cNvSpPr txBox="1"/>
              <p:nvPr/>
            </p:nvSpPr>
            <p:spPr>
              <a:xfrm>
                <a:off x="4871400" y="2547000"/>
                <a:ext cx="513000" cy="180000"/>
              </a:xfrm>
              <a:prstGeom prst="rect">
                <a:avLst/>
              </a:prstGeom>
              <a:noFill/>
            </p:spPr>
            <p:txBody>
              <a:bodyPr wrap="square" lIns="36000" tIns="0" rIns="36000" bIns="0" rtlCol="0" anchor="ctr"/>
              <a:lstStyle/>
              <a:p>
                <a:pPr algn="ctr">
                  <a:lnSpc>
                    <a:spcPct val="100000"/>
                  </a:lnSpc>
                </a:pPr>
                <a:r>
                  <a:rPr sz="1000" u="sng" dirty="0" err="1">
                    <a:solidFill>
                      <a:srgbClr val="303030"/>
                    </a:solidFill>
                    <a:latin typeface="Arial"/>
                  </a:rPr>
                  <a:t>PhoneNo</a:t>
                </a:r>
                <a:endParaRPr sz="1000" u="sng" dirty="0">
                  <a:solidFill>
                    <a:srgbClr val="303030"/>
                  </a:solidFill>
                  <a:latin typeface="Arial"/>
                </a:endParaRPr>
              </a:p>
            </p:txBody>
          </p:sp>
        </p:grpSp>
        <p:cxnSp>
          <p:nvCxnSpPr>
            <p:cNvPr id="61" name="连接线">
              <a:extLst>
                <a:ext uri="{FF2B5EF4-FFF2-40B4-BE49-F238E27FC236}">
                  <a16:creationId xmlns:a16="http://schemas.microsoft.com/office/drawing/2014/main" id="{0633EAE2-D233-4A89-9F22-64DEBDF97C9E}"/>
                </a:ext>
              </a:extLst>
            </p:cNvPr>
            <p:cNvCxnSpPr>
              <a:cxnSpLocks/>
              <a:endCxn id="51" idx="9"/>
            </p:cNvCxnSpPr>
            <p:nvPr/>
          </p:nvCxnSpPr>
          <p:spPr>
            <a:xfrm rot="-1240358">
              <a:off x="5154387" y="2420327"/>
              <a:ext cx="360726" cy="0"/>
            </a:xfrm>
            <a:prstGeom prst="line">
              <a:avLst/>
            </a:prstGeom>
            <a:ln w="4500" cap="flat">
              <a:solidFill>
                <a:srgbClr val="236EA1"/>
              </a:solidFill>
              <a:bevel/>
            </a:ln>
          </p:spPr>
        </p:cxnSp>
        <p:cxnSp>
          <p:nvCxnSpPr>
            <p:cNvPr id="62" name="连接线">
              <a:extLst>
                <a:ext uri="{FF2B5EF4-FFF2-40B4-BE49-F238E27FC236}">
                  <a16:creationId xmlns:a16="http://schemas.microsoft.com/office/drawing/2014/main" id="{B1CE0394-0F6A-4877-8149-9796345B77C3}"/>
                </a:ext>
              </a:extLst>
            </p:cNvPr>
            <p:cNvCxnSpPr>
              <a:cxnSpLocks/>
              <a:endCxn id="51" idx="6"/>
            </p:cNvCxnSpPr>
            <p:nvPr/>
          </p:nvCxnSpPr>
          <p:spPr>
            <a:xfrm rot="-4187373">
              <a:off x="5390771" y="2601230"/>
              <a:ext cx="358208" cy="0"/>
            </a:xfrm>
            <a:prstGeom prst="line">
              <a:avLst/>
            </a:prstGeom>
            <a:ln w="4500" cap="flat">
              <a:solidFill>
                <a:srgbClr val="236EA1"/>
              </a:solidFill>
              <a:bevel/>
            </a:ln>
          </p:spPr>
        </p:cxnSp>
        <p:cxnSp>
          <p:nvCxnSpPr>
            <p:cNvPr id="63" name="连接线">
              <a:extLst>
                <a:ext uri="{FF2B5EF4-FFF2-40B4-BE49-F238E27FC236}">
                  <a16:creationId xmlns:a16="http://schemas.microsoft.com/office/drawing/2014/main" id="{E7522CA8-9D9A-4ABA-BDA6-C420A73555C5}"/>
                </a:ext>
              </a:extLst>
            </p:cNvPr>
            <p:cNvCxnSpPr>
              <a:cxnSpLocks/>
              <a:endCxn id="51" idx="7"/>
            </p:cNvCxnSpPr>
            <p:nvPr/>
          </p:nvCxnSpPr>
          <p:spPr>
            <a:xfrm rot="-7505982">
              <a:off x="5800941" y="2601230"/>
              <a:ext cx="410869" cy="0"/>
            </a:xfrm>
            <a:prstGeom prst="line">
              <a:avLst/>
            </a:prstGeom>
            <a:ln w="4500" cap="flat">
              <a:solidFill>
                <a:srgbClr val="236EA1"/>
              </a:solidFill>
              <a:bevel/>
            </a:ln>
          </p:spPr>
        </p:cxnSp>
        <p:cxnSp>
          <p:nvCxnSpPr>
            <p:cNvPr id="64" name="连接线">
              <a:extLst>
                <a:ext uri="{FF2B5EF4-FFF2-40B4-BE49-F238E27FC236}">
                  <a16:creationId xmlns:a16="http://schemas.microsoft.com/office/drawing/2014/main" id="{18248E45-7859-40FE-8B54-846605D11754}"/>
                </a:ext>
              </a:extLst>
            </p:cNvPr>
            <p:cNvCxnSpPr>
              <a:cxnSpLocks/>
              <a:stCxn id="51" idx="2"/>
            </p:cNvCxnSpPr>
            <p:nvPr/>
          </p:nvCxnSpPr>
          <p:spPr>
            <a:xfrm>
              <a:off x="6016500" y="2280154"/>
              <a:ext cx="486000" cy="0"/>
            </a:xfrm>
            <a:prstGeom prst="line">
              <a:avLst/>
            </a:prstGeom>
            <a:ln w="4500" cap="flat">
              <a:solidFill>
                <a:srgbClr val="236EA1"/>
              </a:solidFill>
              <a:bevel/>
            </a:ln>
          </p:spPr>
        </p:cxnSp>
        <p:cxnSp>
          <p:nvCxnSpPr>
            <p:cNvPr id="65" name="连接线">
              <a:extLst>
                <a:ext uri="{FF2B5EF4-FFF2-40B4-BE49-F238E27FC236}">
                  <a16:creationId xmlns:a16="http://schemas.microsoft.com/office/drawing/2014/main" id="{6D1EE582-2C89-458B-908D-77DC39A009BE}"/>
                </a:ext>
              </a:extLst>
            </p:cNvPr>
            <p:cNvCxnSpPr>
              <a:cxnSpLocks/>
              <a:stCxn id="51" idx="11"/>
            </p:cNvCxnSpPr>
            <p:nvPr/>
          </p:nvCxnSpPr>
          <p:spPr>
            <a:xfrm rot="1445773">
              <a:off x="5998991" y="2438687"/>
              <a:ext cx="401857" cy="0"/>
            </a:xfrm>
            <a:prstGeom prst="line">
              <a:avLst/>
            </a:prstGeom>
            <a:ln w="4500" cap="flat">
              <a:solidFill>
                <a:srgbClr val="236EA1"/>
              </a:solidFill>
              <a:bevel/>
            </a:ln>
          </p:spPr>
        </p:cxnSp>
        <p:grpSp>
          <p:nvGrpSpPr>
            <p:cNvPr id="66" name="属性">
              <a:extLst>
                <a:ext uri="{FF2B5EF4-FFF2-40B4-BE49-F238E27FC236}">
                  <a16:creationId xmlns:a16="http://schemas.microsoft.com/office/drawing/2014/main" id="{7A4E3B01-05D0-43AE-980D-4DC43E39F4BE}"/>
                </a:ext>
              </a:extLst>
            </p:cNvPr>
            <p:cNvGrpSpPr/>
            <p:nvPr/>
          </p:nvGrpSpPr>
          <p:grpSpPr>
            <a:xfrm>
              <a:off x="7101000" y="1764000"/>
              <a:ext cx="513000" cy="306000"/>
              <a:chOff x="7101000" y="1764000"/>
              <a:chExt cx="513000" cy="306000"/>
            </a:xfrm>
          </p:grpSpPr>
          <p:sp>
            <p:nvSpPr>
              <p:cNvPr id="154" name="任意形状 215">
                <a:extLst>
                  <a:ext uri="{FF2B5EF4-FFF2-40B4-BE49-F238E27FC236}">
                    <a16:creationId xmlns:a16="http://schemas.microsoft.com/office/drawing/2014/main" id="{BE199C0B-A72A-47DC-9848-2C024947DA2D}"/>
                  </a:ext>
                </a:extLst>
              </p:cNvPr>
              <p:cNvSpPr/>
              <p:nvPr/>
            </p:nvSpPr>
            <p:spPr>
              <a:xfrm>
                <a:off x="7101000" y="176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5" name="Text 336">
                <a:extLst>
                  <a:ext uri="{FF2B5EF4-FFF2-40B4-BE49-F238E27FC236}">
                    <a16:creationId xmlns:a16="http://schemas.microsoft.com/office/drawing/2014/main" id="{0D0F2618-5C50-4BCE-9E7C-56C35C10F2A5}"/>
                  </a:ext>
                </a:extLst>
              </p:cNvPr>
              <p:cNvSpPr txBox="1"/>
              <p:nvPr/>
            </p:nvSpPr>
            <p:spPr>
              <a:xfrm>
                <a:off x="7101000" y="1827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Lname</a:t>
                </a:r>
              </a:p>
            </p:txBody>
          </p:sp>
        </p:grpSp>
        <p:grpSp>
          <p:nvGrpSpPr>
            <p:cNvPr id="67" name="属性">
              <a:extLst>
                <a:ext uri="{FF2B5EF4-FFF2-40B4-BE49-F238E27FC236}">
                  <a16:creationId xmlns:a16="http://schemas.microsoft.com/office/drawing/2014/main" id="{44ED97DA-5BEC-4BA0-9FC1-D993DFC5AB53}"/>
                </a:ext>
              </a:extLst>
            </p:cNvPr>
            <p:cNvGrpSpPr/>
            <p:nvPr/>
          </p:nvGrpSpPr>
          <p:grpSpPr>
            <a:xfrm>
              <a:off x="7204500" y="2136154"/>
              <a:ext cx="513000" cy="306000"/>
              <a:chOff x="7204500" y="2136154"/>
              <a:chExt cx="513000" cy="306000"/>
            </a:xfrm>
          </p:grpSpPr>
          <p:sp>
            <p:nvSpPr>
              <p:cNvPr id="152" name="任意形状 218">
                <a:extLst>
                  <a:ext uri="{FF2B5EF4-FFF2-40B4-BE49-F238E27FC236}">
                    <a16:creationId xmlns:a16="http://schemas.microsoft.com/office/drawing/2014/main" id="{EED10CCF-92F8-4BFA-8E91-3EBD399D39A2}"/>
                  </a:ext>
                </a:extLst>
              </p:cNvPr>
              <p:cNvSpPr/>
              <p:nvPr/>
            </p:nvSpPr>
            <p:spPr>
              <a:xfrm>
                <a:off x="7204500" y="2136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3" name="Text 337">
                <a:extLst>
                  <a:ext uri="{FF2B5EF4-FFF2-40B4-BE49-F238E27FC236}">
                    <a16:creationId xmlns:a16="http://schemas.microsoft.com/office/drawing/2014/main" id="{BB5E6011-EE24-4692-9DD3-162FE98DF9AD}"/>
                  </a:ext>
                </a:extLst>
              </p:cNvPr>
              <p:cNvSpPr txBox="1"/>
              <p:nvPr/>
            </p:nvSpPr>
            <p:spPr>
              <a:xfrm>
                <a:off x="7204500" y="21991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Minit</a:t>
                </a:r>
              </a:p>
            </p:txBody>
          </p:sp>
        </p:grpSp>
        <p:grpSp>
          <p:nvGrpSpPr>
            <p:cNvPr id="68" name="属性">
              <a:extLst>
                <a:ext uri="{FF2B5EF4-FFF2-40B4-BE49-F238E27FC236}">
                  <a16:creationId xmlns:a16="http://schemas.microsoft.com/office/drawing/2014/main" id="{587C45F9-66C0-47C2-AB86-09BE604A5D9D}"/>
                </a:ext>
              </a:extLst>
            </p:cNvPr>
            <p:cNvGrpSpPr/>
            <p:nvPr/>
          </p:nvGrpSpPr>
          <p:grpSpPr>
            <a:xfrm>
              <a:off x="7101000" y="2508307"/>
              <a:ext cx="513000" cy="306000"/>
              <a:chOff x="7101000" y="2508307"/>
              <a:chExt cx="513000" cy="306000"/>
            </a:xfrm>
          </p:grpSpPr>
          <p:sp>
            <p:nvSpPr>
              <p:cNvPr id="150" name="任意形状 221">
                <a:extLst>
                  <a:ext uri="{FF2B5EF4-FFF2-40B4-BE49-F238E27FC236}">
                    <a16:creationId xmlns:a16="http://schemas.microsoft.com/office/drawing/2014/main" id="{D69AE2C0-5A0A-4029-929B-DD9C07490DCF}"/>
                  </a:ext>
                </a:extLst>
              </p:cNvPr>
              <p:cNvSpPr/>
              <p:nvPr/>
            </p:nvSpPr>
            <p:spPr>
              <a:xfrm>
                <a:off x="7101000" y="2508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1" name="Text 338">
                <a:extLst>
                  <a:ext uri="{FF2B5EF4-FFF2-40B4-BE49-F238E27FC236}">
                    <a16:creationId xmlns:a16="http://schemas.microsoft.com/office/drawing/2014/main" id="{05DE0F62-6D86-42D1-826E-61B0BF2DE2CD}"/>
                  </a:ext>
                </a:extLst>
              </p:cNvPr>
              <p:cNvSpPr txBox="1"/>
              <p:nvPr/>
            </p:nvSpPr>
            <p:spPr>
              <a:xfrm>
                <a:off x="7101000" y="2571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Fname</a:t>
                </a:r>
              </a:p>
            </p:txBody>
          </p:sp>
        </p:grpSp>
        <p:cxnSp>
          <p:nvCxnSpPr>
            <p:cNvPr id="69" name="连接线">
              <a:extLst>
                <a:ext uri="{FF2B5EF4-FFF2-40B4-BE49-F238E27FC236}">
                  <a16:creationId xmlns:a16="http://schemas.microsoft.com/office/drawing/2014/main" id="{422163DA-8F1F-4759-9B6E-6A7469D6B766}"/>
                </a:ext>
              </a:extLst>
            </p:cNvPr>
            <p:cNvCxnSpPr/>
            <p:nvPr/>
          </p:nvCxnSpPr>
          <p:spPr>
            <a:xfrm rot="-3253932">
              <a:off x="6859950" y="2040437"/>
              <a:ext cx="304259" cy="0"/>
            </a:xfrm>
            <a:prstGeom prst="line">
              <a:avLst/>
            </a:prstGeom>
            <a:ln w="4500" cap="flat">
              <a:solidFill>
                <a:srgbClr val="236EA1"/>
              </a:solidFill>
              <a:bevel/>
            </a:ln>
          </p:spPr>
        </p:cxnSp>
        <p:cxnSp>
          <p:nvCxnSpPr>
            <p:cNvPr id="70" name="连接线">
              <a:extLst>
                <a:ext uri="{FF2B5EF4-FFF2-40B4-BE49-F238E27FC236}">
                  <a16:creationId xmlns:a16="http://schemas.microsoft.com/office/drawing/2014/main" id="{EABFA7AF-4296-4A54-AE24-5549F13A2104}"/>
                </a:ext>
              </a:extLst>
            </p:cNvPr>
            <p:cNvCxnSpPr/>
            <p:nvPr/>
          </p:nvCxnSpPr>
          <p:spPr>
            <a:xfrm rot="163579">
              <a:off x="7015393" y="2284654"/>
              <a:ext cx="189214" cy="0"/>
            </a:xfrm>
            <a:prstGeom prst="line">
              <a:avLst/>
            </a:prstGeom>
            <a:ln w="4500" cap="flat">
              <a:solidFill>
                <a:srgbClr val="236EA1"/>
              </a:solidFill>
              <a:bevel/>
            </a:ln>
          </p:spPr>
        </p:cxnSp>
        <p:cxnSp>
          <p:nvCxnSpPr>
            <p:cNvPr id="71" name="连接线">
              <a:extLst>
                <a:ext uri="{FF2B5EF4-FFF2-40B4-BE49-F238E27FC236}">
                  <a16:creationId xmlns:a16="http://schemas.microsoft.com/office/drawing/2014/main" id="{3633D3C2-E69E-4F8C-97D9-152CE8CA4248}"/>
                </a:ext>
              </a:extLst>
            </p:cNvPr>
            <p:cNvCxnSpPr/>
            <p:nvPr/>
          </p:nvCxnSpPr>
          <p:spPr>
            <a:xfrm rot="3367320">
              <a:off x="6852561" y="2528870"/>
              <a:ext cx="319038" cy="0"/>
            </a:xfrm>
            <a:prstGeom prst="line">
              <a:avLst/>
            </a:prstGeom>
            <a:ln w="4500" cap="flat">
              <a:solidFill>
                <a:srgbClr val="236EA1"/>
              </a:solidFill>
              <a:bevel/>
            </a:ln>
          </p:spPr>
        </p:cxnSp>
        <p:sp>
          <p:nvSpPr>
            <p:cNvPr id="72" name="关系">
              <a:extLst>
                <a:ext uri="{FF2B5EF4-FFF2-40B4-BE49-F238E27FC236}">
                  <a16:creationId xmlns:a16="http://schemas.microsoft.com/office/drawing/2014/main" id="{A9C10AA5-6EE2-4631-BD12-3EC98FBBCEAF}"/>
                </a:ext>
              </a:extLst>
            </p:cNvPr>
            <p:cNvSpPr/>
            <p:nvPr/>
          </p:nvSpPr>
          <p:spPr>
            <a:xfrm>
              <a:off x="4564050" y="3111832"/>
              <a:ext cx="621000" cy="352347"/>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a:solidFill>
                    <a:srgbClr val="303030"/>
                  </a:solidFill>
                  <a:latin typeface="Arial"/>
                </a:rPr>
                <a:t>STORE</a:t>
              </a:r>
            </a:p>
          </p:txBody>
        </p:sp>
        <p:cxnSp>
          <p:nvCxnSpPr>
            <p:cNvPr id="73" name="双线条连接线">
              <a:extLst>
                <a:ext uri="{FF2B5EF4-FFF2-40B4-BE49-F238E27FC236}">
                  <a16:creationId xmlns:a16="http://schemas.microsoft.com/office/drawing/2014/main" id="{913814D1-B9D3-4F53-9285-EC94FDFC8EE4}"/>
                </a:ext>
              </a:extLst>
            </p:cNvPr>
            <p:cNvCxnSpPr>
              <a:cxnSpLocks/>
              <a:stCxn id="24" idx="2"/>
              <a:endCxn id="72" idx="0"/>
            </p:cNvCxnSpPr>
            <p:nvPr/>
          </p:nvCxnSpPr>
          <p:spPr>
            <a:xfrm flipV="1">
              <a:off x="4144500" y="3288006"/>
              <a:ext cx="419550" cy="13648"/>
            </a:xfrm>
            <a:prstGeom prst="line">
              <a:avLst/>
            </a:prstGeom>
            <a:ln w="4500" cap="flat">
              <a:solidFill>
                <a:srgbClr val="236EA1"/>
              </a:solidFill>
              <a:bevel/>
            </a:ln>
          </p:spPr>
        </p:cxnSp>
        <p:cxnSp>
          <p:nvCxnSpPr>
            <p:cNvPr id="74" name="双线条连接线">
              <a:extLst>
                <a:ext uri="{FF2B5EF4-FFF2-40B4-BE49-F238E27FC236}">
                  <a16:creationId xmlns:a16="http://schemas.microsoft.com/office/drawing/2014/main" id="{2A7C58D0-0D83-4AEA-80EE-5582519ECA3A}"/>
                </a:ext>
              </a:extLst>
            </p:cNvPr>
            <p:cNvCxnSpPr>
              <a:cxnSpLocks/>
              <a:stCxn id="72" idx="2"/>
            </p:cNvCxnSpPr>
            <p:nvPr/>
          </p:nvCxnSpPr>
          <p:spPr>
            <a:xfrm>
              <a:off x="5185050" y="3288006"/>
              <a:ext cx="316334" cy="18148"/>
            </a:xfrm>
            <a:prstGeom prst="line">
              <a:avLst/>
            </a:prstGeom>
            <a:ln w="4500" cap="flat">
              <a:solidFill>
                <a:srgbClr val="236EA1"/>
              </a:solidFill>
              <a:bevel/>
            </a:ln>
          </p:spPr>
        </p:cxnSp>
        <p:cxnSp>
          <p:nvCxnSpPr>
            <p:cNvPr id="78" name="连接线">
              <a:extLst>
                <a:ext uri="{FF2B5EF4-FFF2-40B4-BE49-F238E27FC236}">
                  <a16:creationId xmlns:a16="http://schemas.microsoft.com/office/drawing/2014/main" id="{B48123A8-DCBA-4942-B677-182B899779A4}"/>
                </a:ext>
              </a:extLst>
            </p:cNvPr>
            <p:cNvCxnSpPr>
              <a:cxnSpLocks/>
            </p:cNvCxnSpPr>
            <p:nvPr/>
          </p:nvCxnSpPr>
          <p:spPr>
            <a:xfrm>
              <a:off x="6996867" y="3309057"/>
              <a:ext cx="166696" cy="5780"/>
            </a:xfrm>
            <a:prstGeom prst="line">
              <a:avLst/>
            </a:prstGeom>
            <a:ln w="4500" cap="flat">
              <a:solidFill>
                <a:srgbClr val="236EA1"/>
              </a:solidFill>
              <a:bevel/>
            </a:ln>
          </p:spPr>
        </p:cxnSp>
        <p:sp>
          <p:nvSpPr>
            <p:cNvPr id="79" name="实体">
              <a:extLst>
                <a:ext uri="{FF2B5EF4-FFF2-40B4-BE49-F238E27FC236}">
                  <a16:creationId xmlns:a16="http://schemas.microsoft.com/office/drawing/2014/main" id="{EC56DA31-E637-4332-97BE-D504C6DA5747}"/>
                </a:ext>
              </a:extLst>
            </p:cNvPr>
            <p:cNvSpPr/>
            <p:nvPr/>
          </p:nvSpPr>
          <p:spPr>
            <a:xfrm>
              <a:off x="7164000" y="3144154"/>
              <a:ext cx="513000"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a:solidFill>
                    <a:srgbClr val="303030"/>
                  </a:solidFill>
                  <a:latin typeface="Arial"/>
                </a:rPr>
                <a:t>BARN</a:t>
              </a:r>
            </a:p>
          </p:txBody>
        </p:sp>
        <p:cxnSp>
          <p:nvCxnSpPr>
            <p:cNvPr id="81" name="连接线">
              <a:extLst>
                <a:ext uri="{FF2B5EF4-FFF2-40B4-BE49-F238E27FC236}">
                  <a16:creationId xmlns:a16="http://schemas.microsoft.com/office/drawing/2014/main" id="{A417C0F6-7C75-48B3-934B-C9B0BD9CC30C}"/>
                </a:ext>
              </a:extLst>
            </p:cNvPr>
            <p:cNvCxnSpPr>
              <a:cxnSpLocks/>
            </p:cNvCxnSpPr>
            <p:nvPr/>
          </p:nvCxnSpPr>
          <p:spPr>
            <a:xfrm flipH="1" flipV="1">
              <a:off x="5837149" y="3477154"/>
              <a:ext cx="37086" cy="283498"/>
            </a:xfrm>
            <a:prstGeom prst="line">
              <a:avLst/>
            </a:prstGeom>
            <a:ln w="4500" cap="flat">
              <a:solidFill>
                <a:srgbClr val="236EA1"/>
              </a:solidFill>
              <a:bevel/>
            </a:ln>
          </p:spPr>
        </p:cxnSp>
        <p:cxnSp>
          <p:nvCxnSpPr>
            <p:cNvPr id="82" name="连接线">
              <a:extLst>
                <a:ext uri="{FF2B5EF4-FFF2-40B4-BE49-F238E27FC236}">
                  <a16:creationId xmlns:a16="http://schemas.microsoft.com/office/drawing/2014/main" id="{DBDF52D2-7481-49BA-83CB-C7282AA0BF42}"/>
                </a:ext>
              </a:extLst>
            </p:cNvPr>
            <p:cNvCxnSpPr>
              <a:cxnSpLocks/>
            </p:cNvCxnSpPr>
            <p:nvPr/>
          </p:nvCxnSpPr>
          <p:spPr>
            <a:xfrm>
              <a:off x="6005032" y="3477154"/>
              <a:ext cx="461693" cy="207000"/>
            </a:xfrm>
            <a:prstGeom prst="line">
              <a:avLst/>
            </a:prstGeom>
            <a:ln w="4500" cap="flat">
              <a:solidFill>
                <a:srgbClr val="236EA1"/>
              </a:solidFill>
              <a:bevel/>
            </a:ln>
          </p:spPr>
        </p:cxnSp>
        <p:grpSp>
          <p:nvGrpSpPr>
            <p:cNvPr id="83" name="属性">
              <a:extLst>
                <a:ext uri="{FF2B5EF4-FFF2-40B4-BE49-F238E27FC236}">
                  <a16:creationId xmlns:a16="http://schemas.microsoft.com/office/drawing/2014/main" id="{1059DA36-2A20-47AE-A0F0-106AA54E0EF1}"/>
                </a:ext>
              </a:extLst>
            </p:cNvPr>
            <p:cNvGrpSpPr/>
            <p:nvPr/>
          </p:nvGrpSpPr>
          <p:grpSpPr>
            <a:xfrm>
              <a:off x="5574189" y="3766500"/>
              <a:ext cx="513000" cy="306000"/>
              <a:chOff x="5574189" y="3766500"/>
              <a:chExt cx="513000" cy="306000"/>
            </a:xfrm>
          </p:grpSpPr>
          <p:sp>
            <p:nvSpPr>
              <p:cNvPr id="148" name="任意形状 242">
                <a:extLst>
                  <a:ext uri="{FF2B5EF4-FFF2-40B4-BE49-F238E27FC236}">
                    <a16:creationId xmlns:a16="http://schemas.microsoft.com/office/drawing/2014/main" id="{43ACDDF5-84DC-4E5F-93C0-A4E2E086F837}"/>
                  </a:ext>
                </a:extLst>
              </p:cNvPr>
              <p:cNvSpPr/>
              <p:nvPr/>
            </p:nvSpPr>
            <p:spPr>
              <a:xfrm>
                <a:off x="5574189" y="37665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9" name="Text 339">
                <a:extLst>
                  <a:ext uri="{FF2B5EF4-FFF2-40B4-BE49-F238E27FC236}">
                    <a16:creationId xmlns:a16="http://schemas.microsoft.com/office/drawing/2014/main" id="{197189D4-3E52-433D-8A62-5E022844495C}"/>
                  </a:ext>
                </a:extLst>
              </p:cNvPr>
              <p:cNvSpPr txBox="1"/>
              <p:nvPr/>
            </p:nvSpPr>
            <p:spPr>
              <a:xfrm>
                <a:off x="5574189" y="38295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Humidity</a:t>
                </a:r>
              </a:p>
            </p:txBody>
          </p:sp>
        </p:grpSp>
        <p:grpSp>
          <p:nvGrpSpPr>
            <p:cNvPr id="84" name="属性">
              <a:extLst>
                <a:ext uri="{FF2B5EF4-FFF2-40B4-BE49-F238E27FC236}">
                  <a16:creationId xmlns:a16="http://schemas.microsoft.com/office/drawing/2014/main" id="{4A24A3DE-6903-4CCA-B185-A3F40FBFE2E0}"/>
                </a:ext>
              </a:extLst>
            </p:cNvPr>
            <p:cNvGrpSpPr/>
            <p:nvPr/>
          </p:nvGrpSpPr>
          <p:grpSpPr>
            <a:xfrm>
              <a:off x="6210000" y="3652350"/>
              <a:ext cx="513000" cy="306000"/>
              <a:chOff x="6210000" y="3652350"/>
              <a:chExt cx="513000" cy="306000"/>
            </a:xfrm>
          </p:grpSpPr>
          <p:sp>
            <p:nvSpPr>
              <p:cNvPr id="146" name="任意形状 245">
                <a:extLst>
                  <a:ext uri="{FF2B5EF4-FFF2-40B4-BE49-F238E27FC236}">
                    <a16:creationId xmlns:a16="http://schemas.microsoft.com/office/drawing/2014/main" id="{74408BC7-DC3D-487B-A86E-DF5997B49EAB}"/>
                  </a:ext>
                </a:extLst>
              </p:cNvPr>
              <p:cNvSpPr/>
              <p:nvPr/>
            </p:nvSpPr>
            <p:spPr>
              <a:xfrm>
                <a:off x="6210000" y="365235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7" name="Text 340">
                <a:extLst>
                  <a:ext uri="{FF2B5EF4-FFF2-40B4-BE49-F238E27FC236}">
                    <a16:creationId xmlns:a16="http://schemas.microsoft.com/office/drawing/2014/main" id="{F7D6339B-6CAE-40FE-8128-3DD9A2F8ED28}"/>
                  </a:ext>
                </a:extLst>
              </p:cNvPr>
              <p:cNvSpPr txBox="1"/>
              <p:nvPr/>
            </p:nvSpPr>
            <p:spPr>
              <a:xfrm>
                <a:off x="6210000" y="3715350"/>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Temp</a:t>
                </a:r>
              </a:p>
            </p:txBody>
          </p:sp>
        </p:grpSp>
        <p:grpSp>
          <p:nvGrpSpPr>
            <p:cNvPr id="85" name="属性">
              <a:extLst>
                <a:ext uri="{FF2B5EF4-FFF2-40B4-BE49-F238E27FC236}">
                  <a16:creationId xmlns:a16="http://schemas.microsoft.com/office/drawing/2014/main" id="{9226E271-1F8B-4236-9428-A46925A8FA12}"/>
                </a:ext>
              </a:extLst>
            </p:cNvPr>
            <p:cNvGrpSpPr/>
            <p:nvPr/>
          </p:nvGrpSpPr>
          <p:grpSpPr>
            <a:xfrm>
              <a:off x="5039999" y="3519000"/>
              <a:ext cx="576939" cy="306000"/>
              <a:chOff x="5039999" y="3519000"/>
              <a:chExt cx="576939" cy="306000"/>
            </a:xfrm>
          </p:grpSpPr>
          <p:sp>
            <p:nvSpPr>
              <p:cNvPr id="144" name="任意形状 248">
                <a:extLst>
                  <a:ext uri="{FF2B5EF4-FFF2-40B4-BE49-F238E27FC236}">
                    <a16:creationId xmlns:a16="http://schemas.microsoft.com/office/drawing/2014/main" id="{2790715C-8F62-46D9-A3C5-4FEF44DCD287}"/>
                  </a:ext>
                </a:extLst>
              </p:cNvPr>
              <p:cNvSpPr/>
              <p:nvPr/>
            </p:nvSpPr>
            <p:spPr>
              <a:xfrm>
                <a:off x="5040000" y="3519000"/>
                <a:ext cx="576938"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5" name="Text 341">
                <a:extLst>
                  <a:ext uri="{FF2B5EF4-FFF2-40B4-BE49-F238E27FC236}">
                    <a16:creationId xmlns:a16="http://schemas.microsoft.com/office/drawing/2014/main" id="{1376DD85-4387-4883-8BB4-2A706A5F7EBC}"/>
                  </a:ext>
                </a:extLst>
              </p:cNvPr>
              <p:cNvSpPr txBox="1"/>
              <p:nvPr/>
            </p:nvSpPr>
            <p:spPr>
              <a:xfrm>
                <a:off x="5039999" y="3589654"/>
                <a:ext cx="576939" cy="172346"/>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SectionNo</a:t>
                </a:r>
                <a:endParaRPr sz="1000" dirty="0">
                  <a:solidFill>
                    <a:srgbClr val="303030"/>
                  </a:solidFill>
                  <a:latin typeface="Arial"/>
                </a:endParaRPr>
              </a:p>
            </p:txBody>
          </p:sp>
        </p:grpSp>
        <p:sp>
          <p:nvSpPr>
            <p:cNvPr id="86" name="关系">
              <a:extLst>
                <a:ext uri="{FF2B5EF4-FFF2-40B4-BE49-F238E27FC236}">
                  <a16:creationId xmlns:a16="http://schemas.microsoft.com/office/drawing/2014/main" id="{53D53EFE-FEF3-4846-BA2B-065CB25DBEEC}"/>
                </a:ext>
              </a:extLst>
            </p:cNvPr>
            <p:cNvSpPr/>
            <p:nvPr/>
          </p:nvSpPr>
          <p:spPr>
            <a:xfrm>
              <a:off x="7025323" y="3598654"/>
              <a:ext cx="708827" cy="359696"/>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ADMIN</a:t>
              </a:r>
            </a:p>
          </p:txBody>
        </p:sp>
        <p:sp>
          <p:nvSpPr>
            <p:cNvPr id="87" name="实体">
              <a:extLst>
                <a:ext uri="{FF2B5EF4-FFF2-40B4-BE49-F238E27FC236}">
                  <a16:creationId xmlns:a16="http://schemas.microsoft.com/office/drawing/2014/main" id="{1ABE6D81-FEF6-4ED6-AFF5-99B480EE36ED}"/>
                </a:ext>
              </a:extLst>
            </p:cNvPr>
            <p:cNvSpPr/>
            <p:nvPr/>
          </p:nvSpPr>
          <p:spPr>
            <a:xfrm>
              <a:off x="6923159" y="4068000"/>
              <a:ext cx="810991"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BARNADMIN</a:t>
              </a:r>
            </a:p>
          </p:txBody>
        </p:sp>
        <p:grpSp>
          <p:nvGrpSpPr>
            <p:cNvPr id="88" name="属性">
              <a:extLst>
                <a:ext uri="{FF2B5EF4-FFF2-40B4-BE49-F238E27FC236}">
                  <a16:creationId xmlns:a16="http://schemas.microsoft.com/office/drawing/2014/main" id="{D46659E3-3467-42A0-9294-5CFA33E516CE}"/>
                </a:ext>
              </a:extLst>
            </p:cNvPr>
            <p:cNvGrpSpPr/>
            <p:nvPr/>
          </p:nvGrpSpPr>
          <p:grpSpPr>
            <a:xfrm>
              <a:off x="7821000" y="2769307"/>
              <a:ext cx="513000" cy="306000"/>
              <a:chOff x="7821000" y="2769307"/>
              <a:chExt cx="513000" cy="306000"/>
            </a:xfrm>
          </p:grpSpPr>
          <p:sp>
            <p:nvSpPr>
              <p:cNvPr id="142" name="任意形状 253">
                <a:extLst>
                  <a:ext uri="{FF2B5EF4-FFF2-40B4-BE49-F238E27FC236}">
                    <a16:creationId xmlns:a16="http://schemas.microsoft.com/office/drawing/2014/main" id="{2B80F625-167C-4A24-9AB1-CF150F1B6FC3}"/>
                  </a:ext>
                </a:extLst>
              </p:cNvPr>
              <p:cNvSpPr/>
              <p:nvPr/>
            </p:nvSpPr>
            <p:spPr>
              <a:xfrm>
                <a:off x="7821000" y="2769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3" name="Text 342">
                <a:extLst>
                  <a:ext uri="{FF2B5EF4-FFF2-40B4-BE49-F238E27FC236}">
                    <a16:creationId xmlns:a16="http://schemas.microsoft.com/office/drawing/2014/main" id="{F3CC6F0E-EA98-421B-B921-91527E555847}"/>
                  </a:ext>
                </a:extLst>
              </p:cNvPr>
              <p:cNvSpPr txBox="1"/>
              <p:nvPr/>
            </p:nvSpPr>
            <p:spPr>
              <a:xfrm>
                <a:off x="7821000" y="2832307"/>
                <a:ext cx="513000" cy="180000"/>
              </a:xfrm>
              <a:prstGeom prst="rect">
                <a:avLst/>
              </a:prstGeom>
              <a:noFill/>
            </p:spPr>
            <p:txBody>
              <a:bodyPr wrap="square" lIns="36000" tIns="0" rIns="36000" bIns="0" rtlCol="0" anchor="ctr"/>
              <a:lstStyle/>
              <a:p>
                <a:pPr algn="ctr">
                  <a:lnSpc>
                    <a:spcPct val="100000"/>
                  </a:lnSpc>
                </a:pPr>
                <a:r>
                  <a:rPr sz="1000" u="sng" dirty="0">
                    <a:solidFill>
                      <a:srgbClr val="303030"/>
                    </a:solidFill>
                    <a:latin typeface="Arial"/>
                  </a:rPr>
                  <a:t>BID</a:t>
                </a:r>
              </a:p>
            </p:txBody>
          </p:sp>
        </p:grpSp>
        <p:grpSp>
          <p:nvGrpSpPr>
            <p:cNvPr id="89" name="属性">
              <a:extLst>
                <a:ext uri="{FF2B5EF4-FFF2-40B4-BE49-F238E27FC236}">
                  <a16:creationId xmlns:a16="http://schemas.microsoft.com/office/drawing/2014/main" id="{544DAF30-8F56-4EC0-B511-C31731D0BCD3}"/>
                </a:ext>
              </a:extLst>
            </p:cNvPr>
            <p:cNvGrpSpPr/>
            <p:nvPr/>
          </p:nvGrpSpPr>
          <p:grpSpPr>
            <a:xfrm>
              <a:off x="7911000" y="3162154"/>
              <a:ext cx="513000" cy="306000"/>
              <a:chOff x="7911000" y="3162154"/>
              <a:chExt cx="513000" cy="306000"/>
            </a:xfrm>
          </p:grpSpPr>
          <p:sp>
            <p:nvSpPr>
              <p:cNvPr id="140" name="任意形状 256">
                <a:extLst>
                  <a:ext uri="{FF2B5EF4-FFF2-40B4-BE49-F238E27FC236}">
                    <a16:creationId xmlns:a16="http://schemas.microsoft.com/office/drawing/2014/main" id="{67F14E39-2BE0-465C-B418-5565DB2DCAA1}"/>
                  </a:ext>
                </a:extLst>
              </p:cNvPr>
              <p:cNvSpPr/>
              <p:nvPr/>
            </p:nvSpPr>
            <p:spPr>
              <a:xfrm>
                <a:off x="7911000" y="3162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1" name="Text 343">
                <a:extLst>
                  <a:ext uri="{FF2B5EF4-FFF2-40B4-BE49-F238E27FC236}">
                    <a16:creationId xmlns:a16="http://schemas.microsoft.com/office/drawing/2014/main" id="{4D943A48-85B4-40CE-9D6F-4C4BB5A4D277}"/>
                  </a:ext>
                </a:extLst>
              </p:cNvPr>
              <p:cNvSpPr txBox="1"/>
              <p:nvPr/>
            </p:nvSpPr>
            <p:spPr>
              <a:xfrm>
                <a:off x="7911000" y="32251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Capacity</a:t>
                </a:r>
              </a:p>
            </p:txBody>
          </p:sp>
        </p:grpSp>
        <p:grpSp>
          <p:nvGrpSpPr>
            <p:cNvPr id="90" name="属性">
              <a:extLst>
                <a:ext uri="{FF2B5EF4-FFF2-40B4-BE49-F238E27FC236}">
                  <a16:creationId xmlns:a16="http://schemas.microsoft.com/office/drawing/2014/main" id="{6F0EABE3-EC9F-429B-8F51-7E2CDBDE8E28}"/>
                </a:ext>
              </a:extLst>
            </p:cNvPr>
            <p:cNvGrpSpPr/>
            <p:nvPr/>
          </p:nvGrpSpPr>
          <p:grpSpPr>
            <a:xfrm>
              <a:off x="7911000" y="3663000"/>
              <a:ext cx="513000" cy="306000"/>
              <a:chOff x="7911000" y="3663000"/>
              <a:chExt cx="513000" cy="306000"/>
            </a:xfrm>
          </p:grpSpPr>
          <p:sp>
            <p:nvSpPr>
              <p:cNvPr id="138" name="任意形状 259">
                <a:extLst>
                  <a:ext uri="{FF2B5EF4-FFF2-40B4-BE49-F238E27FC236}">
                    <a16:creationId xmlns:a16="http://schemas.microsoft.com/office/drawing/2014/main" id="{BD4B4FE8-03B2-4B49-B32F-12884C993FEF}"/>
                  </a:ext>
                </a:extLst>
              </p:cNvPr>
              <p:cNvSpPr/>
              <p:nvPr/>
            </p:nvSpPr>
            <p:spPr>
              <a:xfrm>
                <a:off x="7911000" y="3663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9" name="Text 344">
                <a:extLst>
                  <a:ext uri="{FF2B5EF4-FFF2-40B4-BE49-F238E27FC236}">
                    <a16:creationId xmlns:a16="http://schemas.microsoft.com/office/drawing/2014/main" id="{2819A13D-A831-44F4-849E-D86852EAF6FC}"/>
                  </a:ext>
                </a:extLst>
              </p:cNvPr>
              <p:cNvSpPr txBox="1"/>
              <p:nvPr/>
            </p:nvSpPr>
            <p:spPr>
              <a:xfrm>
                <a:off x="7911000" y="3726000"/>
                <a:ext cx="513000" cy="180000"/>
              </a:xfrm>
              <a:prstGeom prst="rect">
                <a:avLst/>
              </a:prstGeom>
              <a:noFill/>
            </p:spPr>
            <p:txBody>
              <a:bodyPr wrap="square" lIns="36000" tIns="0" rIns="36000" bIns="0" rtlCol="0" anchor="ctr"/>
              <a:lstStyle/>
              <a:p>
                <a:pPr algn="ctr">
                  <a:lnSpc>
                    <a:spcPct val="100000"/>
                  </a:lnSpc>
                </a:pPr>
                <a:r>
                  <a:rPr sz="1000" u="sng" dirty="0" err="1">
                    <a:solidFill>
                      <a:srgbClr val="303030"/>
                    </a:solidFill>
                    <a:latin typeface="Arial"/>
                  </a:rPr>
                  <a:t>PNumber</a:t>
                </a:r>
                <a:endParaRPr sz="1000" u="sng" dirty="0">
                  <a:solidFill>
                    <a:srgbClr val="303030"/>
                  </a:solidFill>
                  <a:latin typeface="Arial"/>
                </a:endParaRPr>
              </a:p>
            </p:txBody>
          </p:sp>
        </p:grpSp>
        <p:grpSp>
          <p:nvGrpSpPr>
            <p:cNvPr id="91" name="属性">
              <a:extLst>
                <a:ext uri="{FF2B5EF4-FFF2-40B4-BE49-F238E27FC236}">
                  <a16:creationId xmlns:a16="http://schemas.microsoft.com/office/drawing/2014/main" id="{A312BDE7-E466-4213-BB1A-F0910056E343}"/>
                </a:ext>
              </a:extLst>
            </p:cNvPr>
            <p:cNvGrpSpPr/>
            <p:nvPr/>
          </p:nvGrpSpPr>
          <p:grpSpPr>
            <a:xfrm>
              <a:off x="8140500" y="4068000"/>
              <a:ext cx="513000" cy="306000"/>
              <a:chOff x="8140500" y="4068000"/>
              <a:chExt cx="513000" cy="306000"/>
            </a:xfrm>
          </p:grpSpPr>
          <p:sp>
            <p:nvSpPr>
              <p:cNvPr id="136" name="任意形状 262">
                <a:extLst>
                  <a:ext uri="{FF2B5EF4-FFF2-40B4-BE49-F238E27FC236}">
                    <a16:creationId xmlns:a16="http://schemas.microsoft.com/office/drawing/2014/main" id="{70FFE2EC-9764-429C-A0D5-B1B1A363AA1C}"/>
                  </a:ext>
                </a:extLst>
              </p:cNvPr>
              <p:cNvSpPr/>
              <p:nvPr/>
            </p:nvSpPr>
            <p:spPr>
              <a:xfrm>
                <a:off x="8140500" y="4068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7" name="Text 345">
                <a:extLst>
                  <a:ext uri="{FF2B5EF4-FFF2-40B4-BE49-F238E27FC236}">
                    <a16:creationId xmlns:a16="http://schemas.microsoft.com/office/drawing/2014/main" id="{0639BF24-B3FE-4C09-A257-637670BB570A}"/>
                  </a:ext>
                </a:extLst>
              </p:cNvPr>
              <p:cNvSpPr txBox="1"/>
              <p:nvPr/>
            </p:nvSpPr>
            <p:spPr>
              <a:xfrm>
                <a:off x="8140500" y="4131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Gender</a:t>
                </a:r>
              </a:p>
            </p:txBody>
          </p:sp>
        </p:grpSp>
        <p:grpSp>
          <p:nvGrpSpPr>
            <p:cNvPr id="92" name="属性">
              <a:extLst>
                <a:ext uri="{FF2B5EF4-FFF2-40B4-BE49-F238E27FC236}">
                  <a16:creationId xmlns:a16="http://schemas.microsoft.com/office/drawing/2014/main" id="{956F7F24-0B86-4AB1-8E82-9B857DE4E073}"/>
                </a:ext>
              </a:extLst>
            </p:cNvPr>
            <p:cNvGrpSpPr/>
            <p:nvPr/>
          </p:nvGrpSpPr>
          <p:grpSpPr>
            <a:xfrm>
              <a:off x="7911000" y="4473000"/>
              <a:ext cx="513000" cy="306000"/>
              <a:chOff x="7911000" y="4473000"/>
              <a:chExt cx="513000" cy="306000"/>
            </a:xfrm>
          </p:grpSpPr>
          <p:sp>
            <p:nvSpPr>
              <p:cNvPr id="134" name="任意形状 265">
                <a:extLst>
                  <a:ext uri="{FF2B5EF4-FFF2-40B4-BE49-F238E27FC236}">
                    <a16:creationId xmlns:a16="http://schemas.microsoft.com/office/drawing/2014/main" id="{BF4F221B-48F7-4A4E-BFB4-321F080A0331}"/>
                  </a:ext>
                </a:extLst>
              </p:cNvPr>
              <p:cNvSpPr/>
              <p:nvPr/>
            </p:nvSpPr>
            <p:spPr>
              <a:xfrm>
                <a:off x="7911000" y="4473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5" name="Text 346">
                <a:extLst>
                  <a:ext uri="{FF2B5EF4-FFF2-40B4-BE49-F238E27FC236}">
                    <a16:creationId xmlns:a16="http://schemas.microsoft.com/office/drawing/2014/main" id="{C418171A-5017-4822-8499-CD85695D12EC}"/>
                  </a:ext>
                </a:extLst>
              </p:cNvPr>
              <p:cNvSpPr txBox="1"/>
              <p:nvPr/>
            </p:nvSpPr>
            <p:spPr>
              <a:xfrm>
                <a:off x="7911000" y="4536000"/>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AdminID</a:t>
                </a:r>
              </a:p>
            </p:txBody>
          </p:sp>
        </p:grpSp>
        <p:grpSp>
          <p:nvGrpSpPr>
            <p:cNvPr id="93" name="属性">
              <a:extLst>
                <a:ext uri="{FF2B5EF4-FFF2-40B4-BE49-F238E27FC236}">
                  <a16:creationId xmlns:a16="http://schemas.microsoft.com/office/drawing/2014/main" id="{4C123012-17AD-4817-AEC5-3CDA04027DF9}"/>
                </a:ext>
              </a:extLst>
            </p:cNvPr>
            <p:cNvGrpSpPr/>
            <p:nvPr/>
          </p:nvGrpSpPr>
          <p:grpSpPr>
            <a:xfrm>
              <a:off x="7164000" y="4587300"/>
              <a:ext cx="513000" cy="306000"/>
              <a:chOff x="7164000" y="4587300"/>
              <a:chExt cx="513000" cy="306000"/>
            </a:xfrm>
          </p:grpSpPr>
          <p:sp>
            <p:nvSpPr>
              <p:cNvPr id="132" name="任意形状 268">
                <a:extLst>
                  <a:ext uri="{FF2B5EF4-FFF2-40B4-BE49-F238E27FC236}">
                    <a16:creationId xmlns:a16="http://schemas.microsoft.com/office/drawing/2014/main" id="{4835B979-4DC8-4480-94FC-48036829189E}"/>
                  </a:ext>
                </a:extLst>
              </p:cNvPr>
              <p:cNvSpPr/>
              <p:nvPr/>
            </p:nvSpPr>
            <p:spPr>
              <a:xfrm>
                <a:off x="7164000" y="45873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3" name="Text 347">
                <a:extLst>
                  <a:ext uri="{FF2B5EF4-FFF2-40B4-BE49-F238E27FC236}">
                    <a16:creationId xmlns:a16="http://schemas.microsoft.com/office/drawing/2014/main" id="{5A23E368-CAE2-44E6-ACE0-6663912D20FC}"/>
                  </a:ext>
                </a:extLst>
              </p:cNvPr>
              <p:cNvSpPr txBox="1"/>
              <p:nvPr/>
            </p:nvSpPr>
            <p:spPr>
              <a:xfrm>
                <a:off x="7164000" y="4621725"/>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Name</a:t>
                </a:r>
              </a:p>
            </p:txBody>
          </p:sp>
        </p:grpSp>
        <p:grpSp>
          <p:nvGrpSpPr>
            <p:cNvPr id="94" name="属性">
              <a:extLst>
                <a:ext uri="{FF2B5EF4-FFF2-40B4-BE49-F238E27FC236}">
                  <a16:creationId xmlns:a16="http://schemas.microsoft.com/office/drawing/2014/main" id="{06B00608-CF42-441A-A338-38143ECBD68C}"/>
                </a:ext>
              </a:extLst>
            </p:cNvPr>
            <p:cNvGrpSpPr/>
            <p:nvPr/>
          </p:nvGrpSpPr>
          <p:grpSpPr>
            <a:xfrm>
              <a:off x="6426001" y="4810500"/>
              <a:ext cx="599322" cy="306000"/>
              <a:chOff x="6426001" y="4810500"/>
              <a:chExt cx="599322" cy="306000"/>
            </a:xfrm>
          </p:grpSpPr>
          <p:sp>
            <p:nvSpPr>
              <p:cNvPr id="130" name="任意形状 271">
                <a:extLst>
                  <a:ext uri="{FF2B5EF4-FFF2-40B4-BE49-F238E27FC236}">
                    <a16:creationId xmlns:a16="http://schemas.microsoft.com/office/drawing/2014/main" id="{DF6ABFA3-A6BE-46DC-B557-4A0968DF24DD}"/>
                  </a:ext>
                </a:extLst>
              </p:cNvPr>
              <p:cNvSpPr/>
              <p:nvPr/>
            </p:nvSpPr>
            <p:spPr>
              <a:xfrm>
                <a:off x="6426001" y="4810500"/>
                <a:ext cx="589499"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1" name="Text 348">
                <a:extLst>
                  <a:ext uri="{FF2B5EF4-FFF2-40B4-BE49-F238E27FC236}">
                    <a16:creationId xmlns:a16="http://schemas.microsoft.com/office/drawing/2014/main" id="{AB2F31F6-AFD1-4ED4-8765-F1FC243C5DE6}"/>
                  </a:ext>
                </a:extLst>
              </p:cNvPr>
              <p:cNvSpPr txBox="1"/>
              <p:nvPr/>
            </p:nvSpPr>
            <p:spPr>
              <a:xfrm>
                <a:off x="6435824" y="4873500"/>
                <a:ext cx="589499" cy="1800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Lastname</a:t>
                </a:r>
                <a:endParaRPr sz="1000" dirty="0">
                  <a:solidFill>
                    <a:srgbClr val="303030"/>
                  </a:solidFill>
                  <a:latin typeface="Arial"/>
                </a:endParaRPr>
              </a:p>
            </p:txBody>
          </p:sp>
        </p:grpSp>
        <p:grpSp>
          <p:nvGrpSpPr>
            <p:cNvPr id="95" name="属性">
              <a:extLst>
                <a:ext uri="{FF2B5EF4-FFF2-40B4-BE49-F238E27FC236}">
                  <a16:creationId xmlns:a16="http://schemas.microsoft.com/office/drawing/2014/main" id="{D6D15C17-B86D-4283-945D-259CA4941FAE}"/>
                </a:ext>
              </a:extLst>
            </p:cNvPr>
            <p:cNvGrpSpPr/>
            <p:nvPr/>
          </p:nvGrpSpPr>
          <p:grpSpPr>
            <a:xfrm>
              <a:off x="7164000" y="5058000"/>
              <a:ext cx="513000" cy="306000"/>
              <a:chOff x="7164000" y="5058000"/>
              <a:chExt cx="513000" cy="306000"/>
            </a:xfrm>
          </p:grpSpPr>
          <p:sp>
            <p:nvSpPr>
              <p:cNvPr id="128" name="任意形状 274">
                <a:extLst>
                  <a:ext uri="{FF2B5EF4-FFF2-40B4-BE49-F238E27FC236}">
                    <a16:creationId xmlns:a16="http://schemas.microsoft.com/office/drawing/2014/main" id="{17228DA1-DBFA-4338-8902-F1C255860DD9}"/>
                  </a:ext>
                </a:extLst>
              </p:cNvPr>
              <p:cNvSpPr/>
              <p:nvPr/>
            </p:nvSpPr>
            <p:spPr>
              <a:xfrm>
                <a:off x="7164000" y="5058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29" name="Text 349">
                <a:extLst>
                  <a:ext uri="{FF2B5EF4-FFF2-40B4-BE49-F238E27FC236}">
                    <a16:creationId xmlns:a16="http://schemas.microsoft.com/office/drawing/2014/main" id="{928164C2-1BE9-4517-9D16-26E0126D0F05}"/>
                  </a:ext>
                </a:extLst>
              </p:cNvPr>
              <p:cNvSpPr txBox="1"/>
              <p:nvPr/>
            </p:nvSpPr>
            <p:spPr>
              <a:xfrm>
                <a:off x="7164000" y="5121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Mid</a:t>
                </a:r>
              </a:p>
            </p:txBody>
          </p:sp>
        </p:grpSp>
        <p:grpSp>
          <p:nvGrpSpPr>
            <p:cNvPr id="96" name="属性">
              <a:extLst>
                <a:ext uri="{FF2B5EF4-FFF2-40B4-BE49-F238E27FC236}">
                  <a16:creationId xmlns:a16="http://schemas.microsoft.com/office/drawing/2014/main" id="{F09B5F05-09E1-4E65-80CC-4256EA128EB6}"/>
                </a:ext>
              </a:extLst>
            </p:cNvPr>
            <p:cNvGrpSpPr/>
            <p:nvPr/>
          </p:nvGrpSpPr>
          <p:grpSpPr>
            <a:xfrm>
              <a:off x="7820999" y="4886699"/>
              <a:ext cx="832498" cy="358459"/>
              <a:chOff x="7820999" y="4886699"/>
              <a:chExt cx="832498" cy="358459"/>
            </a:xfrm>
          </p:grpSpPr>
          <p:sp>
            <p:nvSpPr>
              <p:cNvPr id="126" name="任意形状 277">
                <a:extLst>
                  <a:ext uri="{FF2B5EF4-FFF2-40B4-BE49-F238E27FC236}">
                    <a16:creationId xmlns:a16="http://schemas.microsoft.com/office/drawing/2014/main" id="{DEA91C84-B497-47C1-9615-D976C5F64A86}"/>
                  </a:ext>
                </a:extLst>
              </p:cNvPr>
              <p:cNvSpPr/>
              <p:nvPr/>
            </p:nvSpPr>
            <p:spPr>
              <a:xfrm>
                <a:off x="7820999" y="4886699"/>
                <a:ext cx="832484" cy="358459"/>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27" name="Text 350">
                <a:extLst>
                  <a:ext uri="{FF2B5EF4-FFF2-40B4-BE49-F238E27FC236}">
                    <a16:creationId xmlns:a16="http://schemas.microsoft.com/office/drawing/2014/main" id="{D02C89E1-259A-489A-B92A-2B06D7AC6C6E}"/>
                  </a:ext>
                </a:extLst>
              </p:cNvPr>
              <p:cNvSpPr txBox="1"/>
              <p:nvPr/>
            </p:nvSpPr>
            <p:spPr>
              <a:xfrm>
                <a:off x="7820999" y="4940175"/>
                <a:ext cx="832498" cy="1845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Firstname</a:t>
                </a:r>
                <a:endParaRPr sz="1000" dirty="0">
                  <a:solidFill>
                    <a:srgbClr val="303030"/>
                  </a:solidFill>
                  <a:latin typeface="Arial"/>
                </a:endParaRPr>
              </a:p>
            </p:txBody>
          </p:sp>
        </p:grpSp>
        <p:cxnSp>
          <p:nvCxnSpPr>
            <p:cNvPr id="97" name="连接线">
              <a:extLst>
                <a:ext uri="{FF2B5EF4-FFF2-40B4-BE49-F238E27FC236}">
                  <a16:creationId xmlns:a16="http://schemas.microsoft.com/office/drawing/2014/main" id="{E3529933-6832-461C-BDC2-49F40E547A97}"/>
                </a:ext>
              </a:extLst>
            </p:cNvPr>
            <p:cNvCxnSpPr>
              <a:cxnSpLocks/>
              <a:stCxn id="79" idx="1"/>
            </p:cNvCxnSpPr>
            <p:nvPr/>
          </p:nvCxnSpPr>
          <p:spPr>
            <a:xfrm rot="19861013">
              <a:off x="7391831" y="3033230"/>
              <a:ext cx="457839" cy="0"/>
            </a:xfrm>
            <a:prstGeom prst="line">
              <a:avLst/>
            </a:prstGeom>
            <a:ln w="4500" cap="flat">
              <a:solidFill>
                <a:srgbClr val="236EA1"/>
              </a:solidFill>
              <a:bevel/>
            </a:ln>
          </p:spPr>
        </p:cxnSp>
        <p:cxnSp>
          <p:nvCxnSpPr>
            <p:cNvPr id="98" name="连接线">
              <a:extLst>
                <a:ext uri="{FF2B5EF4-FFF2-40B4-BE49-F238E27FC236}">
                  <a16:creationId xmlns:a16="http://schemas.microsoft.com/office/drawing/2014/main" id="{E1AC107D-9633-413A-8BBE-37BE57C2ADA5}"/>
                </a:ext>
              </a:extLst>
            </p:cNvPr>
            <p:cNvCxnSpPr>
              <a:cxnSpLocks/>
              <a:stCxn id="79" idx="2"/>
            </p:cNvCxnSpPr>
            <p:nvPr/>
          </p:nvCxnSpPr>
          <p:spPr>
            <a:xfrm rot="263922">
              <a:off x="7676654" y="3306154"/>
              <a:ext cx="234691" cy="0"/>
            </a:xfrm>
            <a:prstGeom prst="line">
              <a:avLst/>
            </a:prstGeom>
            <a:ln w="4500" cap="flat">
              <a:solidFill>
                <a:srgbClr val="236EA1"/>
              </a:solidFill>
              <a:bevel/>
            </a:ln>
          </p:spPr>
        </p:cxnSp>
        <p:cxnSp>
          <p:nvCxnSpPr>
            <p:cNvPr id="99" name="双线条连接线">
              <a:extLst>
                <a:ext uri="{FF2B5EF4-FFF2-40B4-BE49-F238E27FC236}">
                  <a16:creationId xmlns:a16="http://schemas.microsoft.com/office/drawing/2014/main" id="{DAF8145B-0966-44AE-B853-0F06FBAEB507}"/>
                </a:ext>
              </a:extLst>
            </p:cNvPr>
            <p:cNvCxnSpPr>
              <a:cxnSpLocks/>
              <a:stCxn id="86" idx="1"/>
              <a:endCxn id="79" idx="3"/>
            </p:cNvCxnSpPr>
            <p:nvPr/>
          </p:nvCxnSpPr>
          <p:spPr>
            <a:xfrm flipV="1">
              <a:off x="7379737" y="3450154"/>
              <a:ext cx="40763" cy="148500"/>
            </a:xfrm>
            <a:prstGeom prst="line">
              <a:avLst/>
            </a:prstGeom>
            <a:ln w="4500" cap="flat">
              <a:solidFill>
                <a:srgbClr val="236EA1"/>
              </a:solidFill>
              <a:bevel/>
            </a:ln>
          </p:spPr>
        </p:cxnSp>
        <p:cxnSp>
          <p:nvCxnSpPr>
            <p:cNvPr id="100" name="双线条连接线">
              <a:extLst>
                <a:ext uri="{FF2B5EF4-FFF2-40B4-BE49-F238E27FC236}">
                  <a16:creationId xmlns:a16="http://schemas.microsoft.com/office/drawing/2014/main" id="{4E4CC3B7-26D0-434B-A91E-C8DBCC272FCE}"/>
                </a:ext>
              </a:extLst>
            </p:cNvPr>
            <p:cNvCxnSpPr>
              <a:cxnSpLocks/>
              <a:stCxn id="87" idx="1"/>
              <a:endCxn id="86" idx="3"/>
            </p:cNvCxnSpPr>
            <p:nvPr/>
          </p:nvCxnSpPr>
          <p:spPr>
            <a:xfrm flipV="1">
              <a:off x="7328655" y="3958350"/>
              <a:ext cx="51082" cy="109650"/>
            </a:xfrm>
            <a:prstGeom prst="line">
              <a:avLst/>
            </a:prstGeom>
            <a:ln w="4500" cap="flat">
              <a:solidFill>
                <a:srgbClr val="236EA1"/>
              </a:solidFill>
              <a:bevel/>
            </a:ln>
          </p:spPr>
        </p:cxnSp>
        <p:cxnSp>
          <p:nvCxnSpPr>
            <p:cNvPr id="101" name="连接线">
              <a:extLst>
                <a:ext uri="{FF2B5EF4-FFF2-40B4-BE49-F238E27FC236}">
                  <a16:creationId xmlns:a16="http://schemas.microsoft.com/office/drawing/2014/main" id="{2B9FFFCC-C3BC-47A8-A145-5FC17CB4BBB5}"/>
                </a:ext>
              </a:extLst>
            </p:cNvPr>
            <p:cNvCxnSpPr>
              <a:cxnSpLocks/>
              <a:stCxn id="87" idx="10"/>
            </p:cNvCxnSpPr>
            <p:nvPr/>
          </p:nvCxnSpPr>
          <p:spPr>
            <a:xfrm flipV="1">
              <a:off x="7734150" y="3949066"/>
              <a:ext cx="293520" cy="195434"/>
            </a:xfrm>
            <a:prstGeom prst="line">
              <a:avLst/>
            </a:prstGeom>
            <a:ln w="4500" cap="flat">
              <a:solidFill>
                <a:srgbClr val="236EA1"/>
              </a:solidFill>
              <a:bevel/>
            </a:ln>
          </p:spPr>
        </p:cxnSp>
        <p:cxnSp>
          <p:nvCxnSpPr>
            <p:cNvPr id="102" name="连接线">
              <a:extLst>
                <a:ext uri="{FF2B5EF4-FFF2-40B4-BE49-F238E27FC236}">
                  <a16:creationId xmlns:a16="http://schemas.microsoft.com/office/drawing/2014/main" id="{9F3DFD7C-D9F6-4E4F-B974-409793FF7BC2}"/>
                </a:ext>
              </a:extLst>
            </p:cNvPr>
            <p:cNvCxnSpPr>
              <a:cxnSpLocks/>
              <a:stCxn id="87" idx="2"/>
              <a:endCxn id="137" idx="1"/>
            </p:cNvCxnSpPr>
            <p:nvPr/>
          </p:nvCxnSpPr>
          <p:spPr>
            <a:xfrm>
              <a:off x="7734150" y="4221000"/>
              <a:ext cx="406350" cy="0"/>
            </a:xfrm>
            <a:prstGeom prst="line">
              <a:avLst/>
            </a:prstGeom>
            <a:ln w="4500" cap="flat">
              <a:solidFill>
                <a:srgbClr val="236EA1"/>
              </a:solidFill>
              <a:bevel/>
            </a:ln>
          </p:spPr>
        </p:cxnSp>
        <p:cxnSp>
          <p:nvCxnSpPr>
            <p:cNvPr id="103" name="连接线">
              <a:extLst>
                <a:ext uri="{FF2B5EF4-FFF2-40B4-BE49-F238E27FC236}">
                  <a16:creationId xmlns:a16="http://schemas.microsoft.com/office/drawing/2014/main" id="{57587684-EF4F-400A-A02B-9F6912255176}"/>
                </a:ext>
              </a:extLst>
            </p:cNvPr>
            <p:cNvCxnSpPr>
              <a:cxnSpLocks/>
              <a:stCxn id="87" idx="11"/>
            </p:cNvCxnSpPr>
            <p:nvPr/>
          </p:nvCxnSpPr>
          <p:spPr>
            <a:xfrm>
              <a:off x="7734150" y="4297500"/>
              <a:ext cx="349200" cy="174675"/>
            </a:xfrm>
            <a:prstGeom prst="line">
              <a:avLst/>
            </a:prstGeom>
            <a:ln w="4500" cap="flat">
              <a:solidFill>
                <a:srgbClr val="236EA1"/>
              </a:solidFill>
              <a:bevel/>
            </a:ln>
          </p:spPr>
        </p:cxnSp>
        <p:cxnSp>
          <p:nvCxnSpPr>
            <p:cNvPr id="104" name="连接线">
              <a:extLst>
                <a:ext uri="{FF2B5EF4-FFF2-40B4-BE49-F238E27FC236}">
                  <a16:creationId xmlns:a16="http://schemas.microsoft.com/office/drawing/2014/main" id="{FB6B39AA-EF3C-40DF-BFCB-037C1F38C795}"/>
                </a:ext>
              </a:extLst>
            </p:cNvPr>
            <p:cNvCxnSpPr>
              <a:cxnSpLocks/>
              <a:endCxn id="87" idx="3"/>
            </p:cNvCxnSpPr>
            <p:nvPr/>
          </p:nvCxnSpPr>
          <p:spPr>
            <a:xfrm flipH="1" flipV="1">
              <a:off x="7328655" y="4374000"/>
              <a:ext cx="91845" cy="213300"/>
            </a:xfrm>
            <a:prstGeom prst="line">
              <a:avLst/>
            </a:prstGeom>
            <a:ln w="4500" cap="flat">
              <a:solidFill>
                <a:srgbClr val="236EA1"/>
              </a:solidFill>
              <a:bevel/>
            </a:ln>
          </p:spPr>
        </p:cxnSp>
        <p:cxnSp>
          <p:nvCxnSpPr>
            <p:cNvPr id="105" name="连接线">
              <a:extLst>
                <a:ext uri="{FF2B5EF4-FFF2-40B4-BE49-F238E27FC236}">
                  <a16:creationId xmlns:a16="http://schemas.microsoft.com/office/drawing/2014/main" id="{FC8158FC-ADF7-4578-9C7E-B21B03C39F34}"/>
                </a:ext>
              </a:extLst>
            </p:cNvPr>
            <p:cNvCxnSpPr>
              <a:cxnSpLocks/>
              <a:endCxn id="133" idx="1"/>
            </p:cNvCxnSpPr>
            <p:nvPr/>
          </p:nvCxnSpPr>
          <p:spPr>
            <a:xfrm flipV="1">
              <a:off x="6923160" y="4711725"/>
              <a:ext cx="240840" cy="135496"/>
            </a:xfrm>
            <a:prstGeom prst="line">
              <a:avLst/>
            </a:prstGeom>
            <a:ln w="4500" cap="flat">
              <a:solidFill>
                <a:srgbClr val="236EA1"/>
              </a:solidFill>
              <a:bevel/>
            </a:ln>
          </p:spPr>
        </p:cxnSp>
        <p:cxnSp>
          <p:nvCxnSpPr>
            <p:cNvPr id="106" name="连接线">
              <a:extLst>
                <a:ext uri="{FF2B5EF4-FFF2-40B4-BE49-F238E27FC236}">
                  <a16:creationId xmlns:a16="http://schemas.microsoft.com/office/drawing/2014/main" id="{F0685484-1CDF-4550-974C-5FCF301842C8}"/>
                </a:ext>
              </a:extLst>
            </p:cNvPr>
            <p:cNvCxnSpPr>
              <a:cxnSpLocks/>
            </p:cNvCxnSpPr>
            <p:nvPr/>
          </p:nvCxnSpPr>
          <p:spPr>
            <a:xfrm flipV="1">
              <a:off x="7420500" y="4886699"/>
              <a:ext cx="0" cy="166802"/>
            </a:xfrm>
            <a:prstGeom prst="line">
              <a:avLst/>
            </a:prstGeom>
            <a:ln w="4500" cap="flat">
              <a:solidFill>
                <a:srgbClr val="236EA1"/>
              </a:solidFill>
              <a:bevel/>
            </a:ln>
          </p:spPr>
        </p:cxnSp>
        <p:cxnSp>
          <p:nvCxnSpPr>
            <p:cNvPr id="107" name="连接线">
              <a:extLst>
                <a:ext uri="{FF2B5EF4-FFF2-40B4-BE49-F238E27FC236}">
                  <a16:creationId xmlns:a16="http://schemas.microsoft.com/office/drawing/2014/main" id="{B2DE0B59-ADFA-416F-B83B-5ED2DC4786AD}"/>
                </a:ext>
              </a:extLst>
            </p:cNvPr>
            <p:cNvCxnSpPr>
              <a:cxnSpLocks/>
              <a:stCxn id="133" idx="3"/>
            </p:cNvCxnSpPr>
            <p:nvPr/>
          </p:nvCxnSpPr>
          <p:spPr>
            <a:xfrm>
              <a:off x="7677000" y="4711725"/>
              <a:ext cx="383490" cy="185621"/>
            </a:xfrm>
            <a:prstGeom prst="line">
              <a:avLst/>
            </a:prstGeom>
            <a:ln w="4500" cap="flat">
              <a:solidFill>
                <a:srgbClr val="236EA1"/>
              </a:solidFill>
              <a:bevel/>
            </a:ln>
          </p:spPr>
        </p:cxnSp>
        <p:sp>
          <p:nvSpPr>
            <p:cNvPr id="108" name="Text 351">
              <a:extLst>
                <a:ext uri="{FF2B5EF4-FFF2-40B4-BE49-F238E27FC236}">
                  <a16:creationId xmlns:a16="http://schemas.microsoft.com/office/drawing/2014/main" id="{5504CB20-442F-4966-AFF2-2B3C61DB4BDA}"/>
                </a:ext>
              </a:extLst>
            </p:cNvPr>
            <p:cNvSpPr txBox="1"/>
            <p:nvPr/>
          </p:nvSpPr>
          <p:spPr>
            <a:xfrm>
              <a:off x="2165103" y="3175654"/>
              <a:ext cx="99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t>
              </a:r>
            </a:p>
          </p:txBody>
        </p:sp>
        <p:sp>
          <p:nvSpPr>
            <p:cNvPr id="109" name="Text 352">
              <a:extLst>
                <a:ext uri="{FF2B5EF4-FFF2-40B4-BE49-F238E27FC236}">
                  <a16:creationId xmlns:a16="http://schemas.microsoft.com/office/drawing/2014/main" id="{6851B1F4-2DAC-4017-8372-19F0B47F7626}"/>
                </a:ext>
              </a:extLst>
            </p:cNvPr>
            <p:cNvSpPr txBox="1"/>
            <p:nvPr/>
          </p:nvSpPr>
          <p:spPr>
            <a:xfrm>
              <a:off x="3082950" y="3213754"/>
              <a:ext cx="108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M</a:t>
              </a:r>
            </a:p>
          </p:txBody>
        </p:sp>
        <p:sp>
          <p:nvSpPr>
            <p:cNvPr id="110" name="Text 353">
              <a:extLst>
                <a:ext uri="{FF2B5EF4-FFF2-40B4-BE49-F238E27FC236}">
                  <a16:creationId xmlns:a16="http://schemas.microsoft.com/office/drawing/2014/main" id="{FA73D3E6-9235-4841-9BE5-F2BDEE890A41}"/>
                </a:ext>
              </a:extLst>
            </p:cNvPr>
            <p:cNvSpPr txBox="1"/>
            <p:nvPr/>
          </p:nvSpPr>
          <p:spPr>
            <a:xfrm>
              <a:off x="3910500" y="2985307"/>
              <a:ext cx="108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M</a:t>
              </a:r>
            </a:p>
          </p:txBody>
        </p:sp>
        <p:sp>
          <p:nvSpPr>
            <p:cNvPr id="111" name="Text 354">
              <a:extLst>
                <a:ext uri="{FF2B5EF4-FFF2-40B4-BE49-F238E27FC236}">
                  <a16:creationId xmlns:a16="http://schemas.microsoft.com/office/drawing/2014/main" id="{C7FBC9AA-663C-4CB7-BDF3-E7E7EC30D81A}"/>
                </a:ext>
              </a:extLst>
            </p:cNvPr>
            <p:cNvSpPr txBox="1"/>
            <p:nvPr/>
          </p:nvSpPr>
          <p:spPr>
            <a:xfrm>
              <a:off x="3910500" y="2547000"/>
              <a:ext cx="99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N</a:t>
              </a:r>
            </a:p>
          </p:txBody>
        </p:sp>
        <p:sp>
          <p:nvSpPr>
            <p:cNvPr id="112" name="Text 355">
              <a:extLst>
                <a:ext uri="{FF2B5EF4-FFF2-40B4-BE49-F238E27FC236}">
                  <a16:creationId xmlns:a16="http://schemas.microsoft.com/office/drawing/2014/main" id="{274A76F4-F49F-494E-8B95-A185008F9487}"/>
                </a:ext>
              </a:extLst>
            </p:cNvPr>
            <p:cNvSpPr txBox="1"/>
            <p:nvPr/>
          </p:nvSpPr>
          <p:spPr>
            <a:xfrm>
              <a:off x="4315500" y="3175654"/>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13" name="Text 356">
              <a:extLst>
                <a:ext uri="{FF2B5EF4-FFF2-40B4-BE49-F238E27FC236}">
                  <a16:creationId xmlns:a16="http://schemas.microsoft.com/office/drawing/2014/main" id="{09C69322-8D62-47C2-993D-C18ED24B2CC0}"/>
                </a:ext>
              </a:extLst>
            </p:cNvPr>
            <p:cNvSpPr txBox="1"/>
            <p:nvPr/>
          </p:nvSpPr>
          <p:spPr>
            <a:xfrm>
              <a:off x="5284594" y="3175654"/>
              <a:ext cx="99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t>
              </a:r>
            </a:p>
          </p:txBody>
        </p:sp>
        <p:sp>
          <p:nvSpPr>
            <p:cNvPr id="114" name="Text 357">
              <a:extLst>
                <a:ext uri="{FF2B5EF4-FFF2-40B4-BE49-F238E27FC236}">
                  <a16:creationId xmlns:a16="http://schemas.microsoft.com/office/drawing/2014/main" id="{7D97EE28-C791-401D-A56F-33522B0E33CE}"/>
                </a:ext>
              </a:extLst>
            </p:cNvPr>
            <p:cNvSpPr txBox="1"/>
            <p:nvPr/>
          </p:nvSpPr>
          <p:spPr>
            <a:xfrm>
              <a:off x="6210000" y="3175654"/>
              <a:ext cx="99000" cy="90000"/>
            </a:xfrm>
            <a:prstGeom prst="rect">
              <a:avLst/>
            </a:prstGeom>
            <a:noFill/>
          </p:spPr>
          <p:txBody>
            <a:bodyPr wrap="square" lIns="36000" tIns="0" rIns="36000" bIns="0" rtlCol="0" anchor="ctr"/>
            <a:lstStyle/>
            <a:p>
              <a:pPr algn="ctr">
                <a:lnSpc>
                  <a:spcPct val="100000"/>
                </a:lnSpc>
              </a:pPr>
              <a:r>
                <a:rPr lang="en-US" sz="1000" dirty="0">
                  <a:solidFill>
                    <a:srgbClr val="303030"/>
                  </a:solidFill>
                  <a:latin typeface="Arial"/>
                </a:rPr>
                <a:t>N</a:t>
              </a:r>
              <a:endParaRPr sz="1000" dirty="0">
                <a:solidFill>
                  <a:srgbClr val="303030"/>
                </a:solidFill>
                <a:latin typeface="Arial"/>
              </a:endParaRPr>
            </a:p>
          </p:txBody>
        </p:sp>
        <p:sp>
          <p:nvSpPr>
            <p:cNvPr id="115" name="Text 358">
              <a:extLst>
                <a:ext uri="{FF2B5EF4-FFF2-40B4-BE49-F238E27FC236}">
                  <a16:creationId xmlns:a16="http://schemas.microsoft.com/office/drawing/2014/main" id="{7B1300E2-13CB-4FFE-8223-1BBE9B104A41}"/>
                </a:ext>
              </a:extLst>
            </p:cNvPr>
            <p:cNvSpPr txBox="1"/>
            <p:nvPr/>
          </p:nvSpPr>
          <p:spPr>
            <a:xfrm>
              <a:off x="4374000" y="2173500"/>
              <a:ext cx="99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N</a:t>
              </a:r>
            </a:p>
          </p:txBody>
        </p:sp>
        <p:sp>
          <p:nvSpPr>
            <p:cNvPr id="116" name="Text 359">
              <a:extLst>
                <a:ext uri="{FF2B5EF4-FFF2-40B4-BE49-F238E27FC236}">
                  <a16:creationId xmlns:a16="http://schemas.microsoft.com/office/drawing/2014/main" id="{6AFF4710-30CB-43BF-B5BF-66780F4FD55A}"/>
                </a:ext>
              </a:extLst>
            </p:cNvPr>
            <p:cNvSpPr txBox="1"/>
            <p:nvPr/>
          </p:nvSpPr>
          <p:spPr>
            <a:xfrm>
              <a:off x="5251500" y="2173500"/>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17" name="Text 360">
              <a:extLst>
                <a:ext uri="{FF2B5EF4-FFF2-40B4-BE49-F238E27FC236}">
                  <a16:creationId xmlns:a16="http://schemas.microsoft.com/office/drawing/2014/main" id="{F58B54FF-66B9-406E-BA06-A860346D4202}"/>
                </a:ext>
              </a:extLst>
            </p:cNvPr>
            <p:cNvSpPr txBox="1"/>
            <p:nvPr/>
          </p:nvSpPr>
          <p:spPr>
            <a:xfrm>
              <a:off x="5139150" y="1535400"/>
              <a:ext cx="90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1</a:t>
              </a:r>
            </a:p>
          </p:txBody>
        </p:sp>
        <p:sp>
          <p:nvSpPr>
            <p:cNvPr id="118" name="Text 361">
              <a:extLst>
                <a:ext uri="{FF2B5EF4-FFF2-40B4-BE49-F238E27FC236}">
                  <a16:creationId xmlns:a16="http://schemas.microsoft.com/office/drawing/2014/main" id="{7EA9DB40-957A-4A1E-B585-3FA60B617905}"/>
                </a:ext>
              </a:extLst>
            </p:cNvPr>
            <p:cNvSpPr txBox="1"/>
            <p:nvPr/>
          </p:nvSpPr>
          <p:spPr>
            <a:xfrm>
              <a:off x="6216789" y="1535400"/>
              <a:ext cx="99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t>
              </a:r>
            </a:p>
          </p:txBody>
        </p:sp>
        <p:sp>
          <p:nvSpPr>
            <p:cNvPr id="119" name="Text 362">
              <a:extLst>
                <a:ext uri="{FF2B5EF4-FFF2-40B4-BE49-F238E27FC236}">
                  <a16:creationId xmlns:a16="http://schemas.microsoft.com/office/drawing/2014/main" id="{D00EAF35-A080-4E17-896E-876F2CAFEEF6}"/>
                </a:ext>
              </a:extLst>
            </p:cNvPr>
            <p:cNvSpPr txBox="1"/>
            <p:nvPr/>
          </p:nvSpPr>
          <p:spPr>
            <a:xfrm>
              <a:off x="7002000" y="3175654"/>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20" name="Text 363">
              <a:extLst>
                <a:ext uri="{FF2B5EF4-FFF2-40B4-BE49-F238E27FC236}">
                  <a16:creationId xmlns:a16="http://schemas.microsoft.com/office/drawing/2014/main" id="{1DD07B9D-2080-4708-A128-BC59E1424FE3}"/>
                </a:ext>
              </a:extLst>
            </p:cNvPr>
            <p:cNvSpPr txBox="1"/>
            <p:nvPr/>
          </p:nvSpPr>
          <p:spPr>
            <a:xfrm>
              <a:off x="7483500" y="3479404"/>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21" name="Text 364">
              <a:extLst>
                <a:ext uri="{FF2B5EF4-FFF2-40B4-BE49-F238E27FC236}">
                  <a16:creationId xmlns:a16="http://schemas.microsoft.com/office/drawing/2014/main" id="{F351A7CD-BBBE-4B86-B5AE-7AAF9304414E}"/>
                </a:ext>
              </a:extLst>
            </p:cNvPr>
            <p:cNvSpPr txBox="1"/>
            <p:nvPr/>
          </p:nvSpPr>
          <p:spPr>
            <a:xfrm>
              <a:off x="7483500" y="3936827"/>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grpSp>
          <p:nvGrpSpPr>
            <p:cNvPr id="122" name="属性">
              <a:extLst>
                <a:ext uri="{FF2B5EF4-FFF2-40B4-BE49-F238E27FC236}">
                  <a16:creationId xmlns:a16="http://schemas.microsoft.com/office/drawing/2014/main" id="{DCF04261-C7C9-4826-8492-89645C9693A8}"/>
                </a:ext>
              </a:extLst>
            </p:cNvPr>
            <p:cNvGrpSpPr/>
            <p:nvPr/>
          </p:nvGrpSpPr>
          <p:grpSpPr>
            <a:xfrm>
              <a:off x="4653000" y="3822307"/>
              <a:ext cx="513000" cy="306000"/>
              <a:chOff x="4653000" y="3822307"/>
              <a:chExt cx="513000" cy="306000"/>
            </a:xfrm>
          </p:grpSpPr>
          <p:sp>
            <p:nvSpPr>
              <p:cNvPr id="124" name="任意形状 305">
                <a:extLst>
                  <a:ext uri="{FF2B5EF4-FFF2-40B4-BE49-F238E27FC236}">
                    <a16:creationId xmlns:a16="http://schemas.microsoft.com/office/drawing/2014/main" id="{07DE0A09-47FD-4407-94A3-97FB87EE4934}"/>
                  </a:ext>
                </a:extLst>
              </p:cNvPr>
              <p:cNvSpPr/>
              <p:nvPr/>
            </p:nvSpPr>
            <p:spPr>
              <a:xfrm>
                <a:off x="4653000" y="3822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25" name="Text 365">
                <a:extLst>
                  <a:ext uri="{FF2B5EF4-FFF2-40B4-BE49-F238E27FC236}">
                    <a16:creationId xmlns:a16="http://schemas.microsoft.com/office/drawing/2014/main" id="{E0021BB6-8C6A-42B5-A417-CA88845E9D69}"/>
                  </a:ext>
                </a:extLst>
              </p:cNvPr>
              <p:cNvSpPr txBox="1"/>
              <p:nvPr/>
            </p:nvSpPr>
            <p:spPr>
              <a:xfrm>
                <a:off x="4653000" y="3885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Stock</a:t>
                </a:r>
              </a:p>
            </p:txBody>
          </p:sp>
        </p:grpSp>
        <p:cxnSp>
          <p:nvCxnSpPr>
            <p:cNvPr id="123" name="连接线">
              <a:extLst>
                <a:ext uri="{FF2B5EF4-FFF2-40B4-BE49-F238E27FC236}">
                  <a16:creationId xmlns:a16="http://schemas.microsoft.com/office/drawing/2014/main" id="{886D9FB3-F1FB-45E7-BBAB-BEB2B01A0324}"/>
                </a:ext>
              </a:extLst>
            </p:cNvPr>
            <p:cNvCxnSpPr>
              <a:cxnSpLocks/>
              <a:stCxn id="72" idx="3"/>
            </p:cNvCxnSpPr>
            <p:nvPr/>
          </p:nvCxnSpPr>
          <p:spPr>
            <a:xfrm>
              <a:off x="4874550" y="3464179"/>
              <a:ext cx="54000" cy="367653"/>
            </a:xfrm>
            <a:prstGeom prst="line">
              <a:avLst/>
            </a:prstGeom>
            <a:ln w="4500" cap="flat">
              <a:solidFill>
                <a:srgbClr val="236EA1"/>
              </a:solidFill>
              <a:bevel/>
            </a:ln>
          </p:spPr>
        </p:cxnSp>
        <p:sp>
          <p:nvSpPr>
            <p:cNvPr id="10" name="实体">
              <a:extLst>
                <a:ext uri="{FF2B5EF4-FFF2-40B4-BE49-F238E27FC236}">
                  <a16:creationId xmlns:a16="http://schemas.microsoft.com/office/drawing/2014/main" id="{67FE8065-982B-4371-8412-AB6576A4A92E}"/>
                </a:ext>
              </a:extLst>
            </p:cNvPr>
            <p:cNvSpPr/>
            <p:nvPr/>
          </p:nvSpPr>
          <p:spPr>
            <a:xfrm>
              <a:off x="1239379" y="3139128"/>
              <a:ext cx="827977" cy="407067"/>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PURCHASER</a:t>
              </a:r>
            </a:p>
          </p:txBody>
        </p:sp>
      </p:grpSp>
      <p:cxnSp>
        <p:nvCxnSpPr>
          <p:cNvPr id="203" name="直接连接符 202">
            <a:extLst>
              <a:ext uri="{FF2B5EF4-FFF2-40B4-BE49-F238E27FC236}">
                <a16:creationId xmlns:a16="http://schemas.microsoft.com/office/drawing/2014/main" id="{E9CB7CBA-0901-447E-87D5-147132032949}"/>
              </a:ext>
            </a:extLst>
          </p:cNvPr>
          <p:cNvCxnSpPr/>
          <p:nvPr/>
        </p:nvCxnSpPr>
        <p:spPr>
          <a:xfrm>
            <a:off x="7096418" y="4363139"/>
            <a:ext cx="690610" cy="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31" name="双线条连接线">
            <a:extLst>
              <a:ext uri="{FF2B5EF4-FFF2-40B4-BE49-F238E27FC236}">
                <a16:creationId xmlns:a16="http://schemas.microsoft.com/office/drawing/2014/main" id="{9A0827AA-7FA5-41EA-A47D-A1AA88511264}"/>
              </a:ext>
            </a:extLst>
          </p:cNvPr>
          <p:cNvCxnSpPr>
            <a:cxnSpLocks/>
          </p:cNvCxnSpPr>
          <p:nvPr/>
        </p:nvCxnSpPr>
        <p:spPr>
          <a:xfrm flipV="1">
            <a:off x="10246818" y="4630446"/>
            <a:ext cx="68876" cy="172954"/>
          </a:xfrm>
          <a:prstGeom prst="line">
            <a:avLst/>
          </a:prstGeom>
          <a:ln w="4500" cap="flat">
            <a:solidFill>
              <a:srgbClr val="236EA1"/>
            </a:solidFill>
            <a:bevel/>
          </a:ln>
        </p:spPr>
      </p:cxnSp>
      <p:cxnSp>
        <p:nvCxnSpPr>
          <p:cNvPr id="233" name="双线条连接线">
            <a:extLst>
              <a:ext uri="{FF2B5EF4-FFF2-40B4-BE49-F238E27FC236}">
                <a16:creationId xmlns:a16="http://schemas.microsoft.com/office/drawing/2014/main" id="{75548F9A-9BD1-4409-B673-9A03A9409DEA}"/>
              </a:ext>
            </a:extLst>
          </p:cNvPr>
          <p:cNvCxnSpPr>
            <a:cxnSpLocks/>
          </p:cNvCxnSpPr>
          <p:nvPr/>
        </p:nvCxnSpPr>
        <p:spPr>
          <a:xfrm flipV="1">
            <a:off x="10305413" y="3977939"/>
            <a:ext cx="62423" cy="209523"/>
          </a:xfrm>
          <a:prstGeom prst="line">
            <a:avLst/>
          </a:prstGeom>
          <a:ln w="4500" cap="flat">
            <a:solidFill>
              <a:srgbClr val="236EA1"/>
            </a:solidFill>
            <a:bevel/>
          </a:ln>
        </p:spPr>
      </p:cxnSp>
      <p:cxnSp>
        <p:nvCxnSpPr>
          <p:cNvPr id="241" name="连接线">
            <a:extLst>
              <a:ext uri="{FF2B5EF4-FFF2-40B4-BE49-F238E27FC236}">
                <a16:creationId xmlns:a16="http://schemas.microsoft.com/office/drawing/2014/main" id="{72340E5E-53C9-45C0-85AF-1364188D3138}"/>
              </a:ext>
            </a:extLst>
          </p:cNvPr>
          <p:cNvCxnSpPr>
            <a:cxnSpLocks/>
          </p:cNvCxnSpPr>
          <p:nvPr/>
        </p:nvCxnSpPr>
        <p:spPr>
          <a:xfrm>
            <a:off x="9747667" y="3741485"/>
            <a:ext cx="224763" cy="7793"/>
          </a:xfrm>
          <a:prstGeom prst="line">
            <a:avLst/>
          </a:prstGeom>
          <a:ln w="4500" cap="flat">
            <a:solidFill>
              <a:srgbClr val="236EA1"/>
            </a:solidFill>
            <a:bevel/>
          </a:ln>
        </p:spPr>
      </p:cxnSp>
      <p:sp>
        <p:nvSpPr>
          <p:cNvPr id="249" name="实体">
            <a:extLst>
              <a:ext uri="{FF2B5EF4-FFF2-40B4-BE49-F238E27FC236}">
                <a16:creationId xmlns:a16="http://schemas.microsoft.com/office/drawing/2014/main" id="{B1FA7488-4199-47B8-A93E-CF10A1B1147E}"/>
              </a:ext>
            </a:extLst>
          </p:cNvPr>
          <p:cNvSpPr/>
          <p:nvPr/>
        </p:nvSpPr>
        <p:spPr>
          <a:xfrm>
            <a:off x="7618670" y="3520491"/>
            <a:ext cx="1010431" cy="494302"/>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endParaRPr sz="1000" dirty="0">
              <a:solidFill>
                <a:srgbClr val="303030"/>
              </a:solidFill>
              <a:latin typeface="Arial"/>
            </a:endParaRPr>
          </a:p>
        </p:txBody>
      </p:sp>
      <p:sp>
        <p:nvSpPr>
          <p:cNvPr id="248" name="实体">
            <a:extLst>
              <a:ext uri="{FF2B5EF4-FFF2-40B4-BE49-F238E27FC236}">
                <a16:creationId xmlns:a16="http://schemas.microsoft.com/office/drawing/2014/main" id="{BD219A50-EAF7-4A9D-80D4-90728F0B656F}"/>
              </a:ext>
            </a:extLst>
          </p:cNvPr>
          <p:cNvSpPr/>
          <p:nvPr/>
        </p:nvSpPr>
        <p:spPr>
          <a:xfrm>
            <a:off x="7681575" y="3567727"/>
            <a:ext cx="888769" cy="412591"/>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lang="en-US" sz="1000" dirty="0">
                <a:solidFill>
                  <a:srgbClr val="303030"/>
                </a:solidFill>
                <a:latin typeface="Arial"/>
              </a:rPr>
              <a:t>SECTION</a:t>
            </a:r>
            <a:endParaRPr sz="1000" dirty="0">
              <a:solidFill>
                <a:srgbClr val="303030"/>
              </a:solidFill>
              <a:latin typeface="Arial"/>
            </a:endParaRPr>
          </a:p>
        </p:txBody>
      </p:sp>
      <p:sp>
        <p:nvSpPr>
          <p:cNvPr id="251" name="关系">
            <a:extLst>
              <a:ext uri="{FF2B5EF4-FFF2-40B4-BE49-F238E27FC236}">
                <a16:creationId xmlns:a16="http://schemas.microsoft.com/office/drawing/2014/main" id="{9777935F-CE7C-4F7B-97E3-2EE17F347BB8}"/>
              </a:ext>
            </a:extLst>
          </p:cNvPr>
          <p:cNvSpPr/>
          <p:nvPr/>
        </p:nvSpPr>
        <p:spPr>
          <a:xfrm>
            <a:off x="8769043" y="3455923"/>
            <a:ext cx="1045125" cy="594758"/>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endParaRPr sz="1000" dirty="0">
              <a:solidFill>
                <a:srgbClr val="303030"/>
              </a:solidFill>
              <a:latin typeface="Arial"/>
            </a:endParaRPr>
          </a:p>
        </p:txBody>
      </p:sp>
      <p:sp>
        <p:nvSpPr>
          <p:cNvPr id="252" name="关系">
            <a:extLst>
              <a:ext uri="{FF2B5EF4-FFF2-40B4-BE49-F238E27FC236}">
                <a16:creationId xmlns:a16="http://schemas.microsoft.com/office/drawing/2014/main" id="{6C95B4E1-9588-448D-9D6C-359A5C691EEB}"/>
              </a:ext>
            </a:extLst>
          </p:cNvPr>
          <p:cNvSpPr/>
          <p:nvPr/>
        </p:nvSpPr>
        <p:spPr>
          <a:xfrm>
            <a:off x="8847759" y="3503420"/>
            <a:ext cx="889268" cy="499352"/>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lang="en-US" sz="1000" dirty="0">
                <a:solidFill>
                  <a:srgbClr val="303030"/>
                </a:solidFill>
                <a:latin typeface="Arial"/>
              </a:rPr>
              <a:t>SECTION_OF</a:t>
            </a:r>
            <a:endParaRPr sz="1000" dirty="0">
              <a:solidFill>
                <a:srgbClr val="303030"/>
              </a:solidFill>
              <a:latin typeface="Arial"/>
            </a:endParaRPr>
          </a:p>
        </p:txBody>
      </p:sp>
      <p:cxnSp>
        <p:nvCxnSpPr>
          <p:cNvPr id="255" name="连接线">
            <a:extLst>
              <a:ext uri="{FF2B5EF4-FFF2-40B4-BE49-F238E27FC236}">
                <a16:creationId xmlns:a16="http://schemas.microsoft.com/office/drawing/2014/main" id="{74C284D7-9C3B-40AF-BE41-189C552007BA}"/>
              </a:ext>
            </a:extLst>
          </p:cNvPr>
          <p:cNvCxnSpPr>
            <a:cxnSpLocks/>
          </p:cNvCxnSpPr>
          <p:nvPr/>
        </p:nvCxnSpPr>
        <p:spPr>
          <a:xfrm flipV="1">
            <a:off x="3095994" y="3825992"/>
            <a:ext cx="207799" cy="5356"/>
          </a:xfrm>
          <a:prstGeom prst="line">
            <a:avLst/>
          </a:prstGeom>
          <a:ln w="4500" cap="flat">
            <a:solidFill>
              <a:srgbClr val="236EA1"/>
            </a:solidFill>
            <a:bevel/>
          </a:ln>
        </p:spPr>
      </p:cxnSp>
      <p:cxnSp>
        <p:nvCxnSpPr>
          <p:cNvPr id="258" name="连接线">
            <a:extLst>
              <a:ext uri="{FF2B5EF4-FFF2-40B4-BE49-F238E27FC236}">
                <a16:creationId xmlns:a16="http://schemas.microsoft.com/office/drawing/2014/main" id="{31F75B74-EB1A-4731-BF9D-D20DA5AE317C}"/>
              </a:ext>
            </a:extLst>
          </p:cNvPr>
          <p:cNvCxnSpPr>
            <a:cxnSpLocks/>
          </p:cNvCxnSpPr>
          <p:nvPr/>
        </p:nvCxnSpPr>
        <p:spPr>
          <a:xfrm flipV="1">
            <a:off x="3102132" y="3796222"/>
            <a:ext cx="207799" cy="5356"/>
          </a:xfrm>
          <a:prstGeom prst="line">
            <a:avLst/>
          </a:prstGeom>
          <a:ln w="4500" cap="flat">
            <a:solidFill>
              <a:srgbClr val="236EA1"/>
            </a:solidFill>
            <a:bevel/>
          </a:ln>
        </p:spPr>
      </p:cxnSp>
      <p:sp>
        <p:nvSpPr>
          <p:cNvPr id="224" name="文本框 223">
            <a:extLst>
              <a:ext uri="{FF2B5EF4-FFF2-40B4-BE49-F238E27FC236}">
                <a16:creationId xmlns:a16="http://schemas.microsoft.com/office/drawing/2014/main" id="{91643400-4ED8-46F6-BB48-B22585C48075}"/>
              </a:ext>
            </a:extLst>
          </p:cNvPr>
          <p:cNvSpPr txBox="1"/>
          <p:nvPr/>
        </p:nvSpPr>
        <p:spPr>
          <a:xfrm>
            <a:off x="7165246" y="1162053"/>
            <a:ext cx="543739" cy="253916"/>
          </a:xfrm>
          <a:prstGeom prst="rect">
            <a:avLst/>
          </a:prstGeom>
          <a:noFill/>
        </p:spPr>
        <p:txBody>
          <a:bodyPr wrap="none" rtlCol="0">
            <a:spAutoFit/>
          </a:bodyPr>
          <a:lstStyle/>
          <a:p>
            <a:r>
              <a:rPr lang="en-US" altLang="zh-CN" sz="1000" dirty="0"/>
              <a:t>leader</a:t>
            </a:r>
            <a:endParaRPr lang="zh-CN" altLang="en-US" sz="1000" dirty="0"/>
          </a:p>
        </p:txBody>
      </p:sp>
      <p:sp>
        <p:nvSpPr>
          <p:cNvPr id="220" name="文本框 219">
            <a:extLst>
              <a:ext uri="{FF2B5EF4-FFF2-40B4-BE49-F238E27FC236}">
                <a16:creationId xmlns:a16="http://schemas.microsoft.com/office/drawing/2014/main" id="{429B0FCA-D7AC-4533-A16E-BC7A4F86B684}"/>
              </a:ext>
            </a:extLst>
          </p:cNvPr>
          <p:cNvSpPr txBox="1"/>
          <p:nvPr/>
        </p:nvSpPr>
        <p:spPr>
          <a:xfrm>
            <a:off x="8339900" y="1150107"/>
            <a:ext cx="638316" cy="246221"/>
          </a:xfrm>
          <a:prstGeom prst="rect">
            <a:avLst/>
          </a:prstGeom>
          <a:noFill/>
        </p:spPr>
        <p:txBody>
          <a:bodyPr wrap="none" rtlCol="0">
            <a:spAutoFit/>
          </a:bodyPr>
          <a:lstStyle/>
          <a:p>
            <a:r>
              <a:rPr lang="en-US" altLang="zh-CN" sz="1000" dirty="0"/>
              <a:t>member</a:t>
            </a:r>
            <a:endParaRPr lang="zh-CN" altLang="en-US" sz="1000" dirty="0"/>
          </a:p>
        </p:txBody>
      </p:sp>
    </p:spTree>
    <p:extLst>
      <p:ext uri="{BB962C8B-B14F-4D97-AF65-F5344CB8AC3E}">
        <p14:creationId xmlns:p14="http://schemas.microsoft.com/office/powerpoint/2010/main" val="272800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7FA1-9D48-C84D-8165-B15481CD0867}"/>
              </a:ext>
            </a:extLst>
          </p:cNvPr>
          <p:cNvSpPr>
            <a:spLocks noGrp="1"/>
          </p:cNvSpPr>
          <p:nvPr>
            <p:ph type="title"/>
          </p:nvPr>
        </p:nvSpPr>
        <p:spPr>
          <a:xfrm>
            <a:off x="1135488" y="398663"/>
            <a:ext cx="9601200" cy="1485900"/>
          </a:xfrm>
        </p:spPr>
        <p:txBody>
          <a:bodyPr>
            <a:normAutofit/>
          </a:bodyPr>
          <a:lstStyle/>
          <a:p>
            <a:r>
              <a:rPr lang="en-US" sz="3200" b="1" dirty="0"/>
              <a:t>Database Extension</a:t>
            </a:r>
          </a:p>
        </p:txBody>
      </p:sp>
      <p:pic>
        <p:nvPicPr>
          <p:cNvPr id="5" name="图片 5">
            <a:extLst>
              <a:ext uri="{FF2B5EF4-FFF2-40B4-BE49-F238E27FC236}">
                <a16:creationId xmlns:a16="http://schemas.microsoft.com/office/drawing/2014/main" id="{9313D465-1A58-BF43-A480-35A3D97E3967}"/>
              </a:ext>
            </a:extLst>
          </p:cNvPr>
          <p:cNvPicPr/>
          <p:nvPr/>
        </p:nvPicPr>
        <p:blipFill>
          <a:blip r:embed="rId2"/>
          <a:stretch>
            <a:fillRect/>
          </a:stretch>
        </p:blipFill>
        <p:spPr>
          <a:xfrm>
            <a:off x="1288660" y="2746924"/>
            <a:ext cx="4400642" cy="1127671"/>
          </a:xfrm>
          <a:prstGeom prst="rect">
            <a:avLst/>
          </a:prstGeom>
        </p:spPr>
      </p:pic>
      <p:pic>
        <p:nvPicPr>
          <p:cNvPr id="6" name="图片 6">
            <a:extLst>
              <a:ext uri="{FF2B5EF4-FFF2-40B4-BE49-F238E27FC236}">
                <a16:creationId xmlns:a16="http://schemas.microsoft.com/office/drawing/2014/main" id="{DFFF0274-8F89-614D-B167-377075BB1485}"/>
              </a:ext>
            </a:extLst>
          </p:cNvPr>
          <p:cNvPicPr/>
          <p:nvPr/>
        </p:nvPicPr>
        <p:blipFill>
          <a:blip r:embed="rId3"/>
          <a:stretch>
            <a:fillRect/>
          </a:stretch>
        </p:blipFill>
        <p:spPr>
          <a:xfrm>
            <a:off x="6787108" y="4543076"/>
            <a:ext cx="5274310" cy="1377950"/>
          </a:xfrm>
          <a:prstGeom prst="rect">
            <a:avLst/>
          </a:prstGeom>
        </p:spPr>
      </p:pic>
      <p:pic>
        <p:nvPicPr>
          <p:cNvPr id="7" name="图片 7">
            <a:extLst>
              <a:ext uri="{FF2B5EF4-FFF2-40B4-BE49-F238E27FC236}">
                <a16:creationId xmlns:a16="http://schemas.microsoft.com/office/drawing/2014/main" id="{C82BAF56-9359-164F-9749-A64571409C0E}"/>
              </a:ext>
            </a:extLst>
          </p:cNvPr>
          <p:cNvPicPr/>
          <p:nvPr/>
        </p:nvPicPr>
        <p:blipFill>
          <a:blip r:embed="rId4"/>
          <a:stretch>
            <a:fillRect/>
          </a:stretch>
        </p:blipFill>
        <p:spPr>
          <a:xfrm>
            <a:off x="1288660" y="1119779"/>
            <a:ext cx="5105400" cy="1447800"/>
          </a:xfrm>
          <a:prstGeom prst="rect">
            <a:avLst/>
          </a:prstGeom>
        </p:spPr>
      </p:pic>
      <p:pic>
        <p:nvPicPr>
          <p:cNvPr id="4" name="图片 3">
            <a:extLst>
              <a:ext uri="{FF2B5EF4-FFF2-40B4-BE49-F238E27FC236}">
                <a16:creationId xmlns:a16="http://schemas.microsoft.com/office/drawing/2014/main" id="{926A7A8E-392A-4257-88E4-871399C61377}"/>
              </a:ext>
            </a:extLst>
          </p:cNvPr>
          <p:cNvPicPr>
            <a:picLocks noChangeAspect="1"/>
          </p:cNvPicPr>
          <p:nvPr/>
        </p:nvPicPr>
        <p:blipFill>
          <a:blip r:embed="rId5"/>
          <a:stretch>
            <a:fillRect/>
          </a:stretch>
        </p:blipFill>
        <p:spPr>
          <a:xfrm>
            <a:off x="6864081" y="1119779"/>
            <a:ext cx="4914900" cy="3228975"/>
          </a:xfrm>
          <a:prstGeom prst="rect">
            <a:avLst/>
          </a:prstGeom>
        </p:spPr>
      </p:pic>
      <p:pic>
        <p:nvPicPr>
          <p:cNvPr id="9" name="图片 8">
            <a:extLst>
              <a:ext uri="{FF2B5EF4-FFF2-40B4-BE49-F238E27FC236}">
                <a16:creationId xmlns:a16="http://schemas.microsoft.com/office/drawing/2014/main" id="{301839A1-C990-4D48-AA1A-CA86DC8E9338}"/>
              </a:ext>
            </a:extLst>
          </p:cNvPr>
          <p:cNvPicPr>
            <a:picLocks noChangeAspect="1"/>
          </p:cNvPicPr>
          <p:nvPr/>
        </p:nvPicPr>
        <p:blipFill>
          <a:blip r:embed="rId6"/>
          <a:stretch>
            <a:fillRect/>
          </a:stretch>
        </p:blipFill>
        <p:spPr>
          <a:xfrm>
            <a:off x="1278975" y="4067269"/>
            <a:ext cx="5115086" cy="2644591"/>
          </a:xfrm>
          <a:prstGeom prst="rect">
            <a:avLst/>
          </a:prstGeom>
        </p:spPr>
      </p:pic>
    </p:spTree>
    <p:extLst>
      <p:ext uri="{BB962C8B-B14F-4D97-AF65-F5344CB8AC3E}">
        <p14:creationId xmlns:p14="http://schemas.microsoft.com/office/powerpoint/2010/main" val="332245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057A-0E35-4842-BFDB-23E7196D94A0}"/>
              </a:ext>
            </a:extLst>
          </p:cNvPr>
          <p:cNvSpPr>
            <a:spLocks noGrp="1"/>
          </p:cNvSpPr>
          <p:nvPr>
            <p:ph type="title"/>
          </p:nvPr>
        </p:nvSpPr>
        <p:spPr>
          <a:xfrm>
            <a:off x="843983" y="325191"/>
            <a:ext cx="9601200" cy="782392"/>
          </a:xfrm>
        </p:spPr>
        <p:txBody>
          <a:bodyPr>
            <a:normAutofit/>
          </a:bodyPr>
          <a:lstStyle/>
          <a:p>
            <a:r>
              <a:rPr lang="en-US" sz="3200" b="1" dirty="0"/>
              <a:t>Database Extension</a:t>
            </a:r>
            <a:endParaRPr lang="en-US" sz="3200" dirty="0"/>
          </a:p>
        </p:txBody>
      </p:sp>
      <p:pic>
        <p:nvPicPr>
          <p:cNvPr id="4" name="图片 3">
            <a:extLst>
              <a:ext uri="{FF2B5EF4-FFF2-40B4-BE49-F238E27FC236}">
                <a16:creationId xmlns:a16="http://schemas.microsoft.com/office/drawing/2014/main" id="{A7E58096-FE62-9E4D-833B-53A01DBA1CF0}"/>
              </a:ext>
            </a:extLst>
          </p:cNvPr>
          <p:cNvPicPr/>
          <p:nvPr/>
        </p:nvPicPr>
        <p:blipFill>
          <a:blip r:embed="rId3"/>
          <a:stretch>
            <a:fillRect/>
          </a:stretch>
        </p:blipFill>
        <p:spPr>
          <a:xfrm>
            <a:off x="862195" y="873138"/>
            <a:ext cx="10086251" cy="1416676"/>
          </a:xfrm>
          <a:prstGeom prst="rect">
            <a:avLst/>
          </a:prstGeom>
        </p:spPr>
      </p:pic>
      <p:pic>
        <p:nvPicPr>
          <p:cNvPr id="6" name="图片 4">
            <a:extLst>
              <a:ext uri="{FF2B5EF4-FFF2-40B4-BE49-F238E27FC236}">
                <a16:creationId xmlns:a16="http://schemas.microsoft.com/office/drawing/2014/main" id="{133EEEF2-798D-E247-8E8E-0667C2FAF8C5}"/>
              </a:ext>
            </a:extLst>
          </p:cNvPr>
          <p:cNvPicPr/>
          <p:nvPr/>
        </p:nvPicPr>
        <p:blipFill>
          <a:blip r:embed="rId4"/>
          <a:stretch>
            <a:fillRect/>
          </a:stretch>
        </p:blipFill>
        <p:spPr>
          <a:xfrm>
            <a:off x="2819771" y="4130786"/>
            <a:ext cx="4132139" cy="2521151"/>
          </a:xfrm>
          <a:prstGeom prst="rect">
            <a:avLst/>
          </a:prstGeom>
        </p:spPr>
      </p:pic>
      <p:pic>
        <p:nvPicPr>
          <p:cNvPr id="7" name="图片 5">
            <a:extLst>
              <a:ext uri="{FF2B5EF4-FFF2-40B4-BE49-F238E27FC236}">
                <a16:creationId xmlns:a16="http://schemas.microsoft.com/office/drawing/2014/main" id="{E4E0FFE3-F026-464E-B3A1-34E625269E85}"/>
              </a:ext>
            </a:extLst>
          </p:cNvPr>
          <p:cNvPicPr/>
          <p:nvPr/>
        </p:nvPicPr>
        <p:blipFill>
          <a:blip r:embed="rId5"/>
          <a:stretch>
            <a:fillRect/>
          </a:stretch>
        </p:blipFill>
        <p:spPr>
          <a:xfrm>
            <a:off x="7217508" y="2406062"/>
            <a:ext cx="4805659" cy="4204952"/>
          </a:xfrm>
          <a:prstGeom prst="rect">
            <a:avLst/>
          </a:prstGeom>
        </p:spPr>
      </p:pic>
      <p:pic>
        <p:nvPicPr>
          <p:cNvPr id="3" name="图片 2">
            <a:extLst>
              <a:ext uri="{FF2B5EF4-FFF2-40B4-BE49-F238E27FC236}">
                <a16:creationId xmlns:a16="http://schemas.microsoft.com/office/drawing/2014/main" id="{694976B9-6E44-4D3A-9DE1-74FF067AAF1B}"/>
              </a:ext>
            </a:extLst>
          </p:cNvPr>
          <p:cNvPicPr>
            <a:picLocks noChangeAspect="1"/>
          </p:cNvPicPr>
          <p:nvPr/>
        </p:nvPicPr>
        <p:blipFill>
          <a:blip r:embed="rId6"/>
          <a:stretch>
            <a:fillRect/>
          </a:stretch>
        </p:blipFill>
        <p:spPr>
          <a:xfrm>
            <a:off x="843982" y="2473372"/>
            <a:ext cx="6155907" cy="1438275"/>
          </a:xfrm>
          <a:prstGeom prst="rect">
            <a:avLst/>
          </a:prstGeom>
        </p:spPr>
      </p:pic>
      <p:sp>
        <p:nvSpPr>
          <p:cNvPr id="5" name="矩形 4">
            <a:extLst>
              <a:ext uri="{FF2B5EF4-FFF2-40B4-BE49-F238E27FC236}">
                <a16:creationId xmlns:a16="http://schemas.microsoft.com/office/drawing/2014/main" id="{83651DAB-8927-48E2-8C0B-63AE9BB7F04D}"/>
              </a:ext>
            </a:extLst>
          </p:cNvPr>
          <p:cNvSpPr/>
          <p:nvPr/>
        </p:nvSpPr>
        <p:spPr>
          <a:xfrm>
            <a:off x="7679184" y="2436112"/>
            <a:ext cx="97655" cy="148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2B2D-E403-CE4D-998B-3D6CA899126B}"/>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FA2D218B-6A72-1149-B415-13CEA8855020}"/>
              </a:ext>
            </a:extLst>
          </p:cNvPr>
          <p:cNvSpPr>
            <a:spLocks noGrp="1"/>
          </p:cNvSpPr>
          <p:nvPr>
            <p:ph idx="1"/>
          </p:nvPr>
        </p:nvSpPr>
        <p:spPr>
          <a:xfrm>
            <a:off x="1371600" y="1658112"/>
            <a:ext cx="10418064" cy="4584192"/>
          </a:xfrm>
        </p:spPr>
        <p:txBody>
          <a:bodyPr>
            <a:noAutofit/>
          </a:bodyPr>
          <a:lstStyle/>
          <a:p>
            <a:r>
              <a:rPr lang="en-US" sz="2800" dirty="0"/>
              <a:t>This database system application, designed specifically for modern farms and those having close relationship with the market, can be a helpful management tool. With this system employed, farm managers should be able to get instant access to a wide range of data, for example, when and where a certain type of crop should be planted.</a:t>
            </a:r>
          </a:p>
          <a:p>
            <a:r>
              <a:rPr lang="en-US" sz="2800" dirty="0"/>
              <a:t>The database holds data about a variety of agricultural related elements of the farm, ranging from farmers and grow plans to product buyers and storage.</a:t>
            </a:r>
          </a:p>
        </p:txBody>
      </p:sp>
    </p:spTree>
    <p:extLst>
      <p:ext uri="{BB962C8B-B14F-4D97-AF65-F5344CB8AC3E}">
        <p14:creationId xmlns:p14="http://schemas.microsoft.com/office/powerpoint/2010/main" val="4366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406B16-DC91-49F2-A740-3FC7D026C393}"/>
              </a:ext>
            </a:extLst>
          </p:cNvPr>
          <p:cNvSpPr/>
          <p:nvPr/>
        </p:nvSpPr>
        <p:spPr>
          <a:xfrm>
            <a:off x="1371600" y="1975434"/>
            <a:ext cx="8839201" cy="4401205"/>
          </a:xfrm>
          <a:prstGeom prst="rect">
            <a:avLst/>
          </a:prstGeom>
        </p:spPr>
        <p:txBody>
          <a:bodyPr wrap="square">
            <a:spAutoFit/>
          </a:bodyPr>
          <a:lstStyle/>
          <a:p>
            <a:pPr algn="just">
              <a:spcAft>
                <a:spcPts val="0"/>
              </a:spcAft>
            </a:pPr>
            <a:r>
              <a:rPr lang="en-US" altLang="zh-CN" sz="2800" kern="100" dirty="0">
                <a:ea typeface="宋体" panose="02010600030101010101" pitchFamily="2" charset="-122"/>
                <a:cs typeface="Times New Roman" panose="02020603050405020304" pitchFamily="18" charset="0"/>
              </a:rPr>
              <a:t>CREATE TABLE FARMER (</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Fname</a:t>
            </a:r>
            <a:r>
              <a:rPr lang="en-US" altLang="zh-CN" sz="2800" kern="100" dirty="0">
                <a:ea typeface="宋体" panose="02010600030101010101" pitchFamily="2" charset="-122"/>
                <a:cs typeface="Times New Roman" panose="02020603050405020304" pitchFamily="18" charset="0"/>
              </a:rPr>
              <a:t>		VARCHAR(15)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Minit</a:t>
            </a:r>
            <a:r>
              <a:rPr lang="en-US" altLang="zh-CN" sz="2800" kern="100" dirty="0">
                <a:ea typeface="宋体" panose="02010600030101010101" pitchFamily="2" charset="-122"/>
                <a:cs typeface="Times New Roman" panose="02020603050405020304" pitchFamily="18" charset="0"/>
              </a:rPr>
              <a:t> 		CHAR,</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Lname</a:t>
            </a:r>
            <a:r>
              <a:rPr lang="en-US" altLang="zh-CN" sz="2800" kern="100" dirty="0">
                <a:ea typeface="宋体" panose="02010600030101010101" pitchFamily="2" charset="-122"/>
                <a:cs typeface="Times New Roman" panose="02020603050405020304" pitchFamily="18" charset="0"/>
              </a:rPr>
              <a:t> 		VARCHAR(15)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FID 			CHAR(5)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Gender 		CHAR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Bdate</a:t>
            </a:r>
            <a:r>
              <a:rPr lang="en-US" altLang="zh-CN" sz="2800" kern="100" dirty="0">
                <a:ea typeface="宋体" panose="02010600030101010101" pitchFamily="2" charset="-122"/>
                <a:cs typeface="Times New Roman" panose="02020603050405020304" pitchFamily="18" charset="0"/>
              </a:rPr>
              <a:t> 		VARCHAR(10),</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PhoneNo</a:t>
            </a:r>
            <a:r>
              <a:rPr lang="en-US" altLang="zh-CN" sz="2800" kern="100" dirty="0">
                <a:ea typeface="宋体" panose="02010600030101010101" pitchFamily="2" charset="-122"/>
                <a:cs typeface="Times New Roman" panose="02020603050405020304" pitchFamily="18" charset="0"/>
              </a:rPr>
              <a:t> 		CHAR(10)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LeaderID</a:t>
            </a:r>
            <a:r>
              <a:rPr lang="en-US" altLang="zh-CN" sz="2800" kern="100" dirty="0">
                <a:ea typeface="宋体" panose="02010600030101010101" pitchFamily="2" charset="-122"/>
                <a:cs typeface="Times New Roman" panose="02020603050405020304" pitchFamily="18" charset="0"/>
              </a:rPr>
              <a:t> 		CHAR(5));</a:t>
            </a:r>
            <a:endParaRPr lang="zh-CN" altLang="zh-CN" sz="2800" kern="100" dirty="0">
              <a:ea typeface="宋体" panose="02010600030101010101" pitchFamily="2" charset="-122"/>
              <a:cs typeface="Times New Roman" panose="02020603050405020304" pitchFamily="18" charset="0"/>
            </a:endParaRPr>
          </a:p>
          <a:p>
            <a:pPr algn="just">
              <a:spcAft>
                <a:spcPts val="0"/>
              </a:spcAft>
            </a:pPr>
            <a:r>
              <a:rPr lang="en-US" altLang="zh-CN" sz="2800" kern="100" dirty="0">
                <a:ea typeface="宋体" panose="02010600030101010101" pitchFamily="2" charset="-122"/>
                <a:cs typeface="Times New Roman" panose="02020603050405020304" pitchFamily="18" charset="0"/>
              </a:rPr>
              <a:t>  </a:t>
            </a:r>
            <a:endParaRPr lang="zh-CN" altLang="zh-CN" sz="2800" kern="100" dirty="0">
              <a:ea typeface="宋体" panose="02010600030101010101" pitchFamily="2" charset="-122"/>
              <a:cs typeface="Times New Roman" panose="02020603050405020304" pitchFamily="18" charset="0"/>
            </a:endParaRPr>
          </a:p>
        </p:txBody>
      </p:sp>
      <p:sp>
        <p:nvSpPr>
          <p:cNvPr id="3" name="Title 1">
            <a:extLst>
              <a:ext uri="{FF2B5EF4-FFF2-40B4-BE49-F238E27FC236}">
                <a16:creationId xmlns:a16="http://schemas.microsoft.com/office/drawing/2014/main" id="{3B5194FA-6865-284C-BBAB-D9E005761A38}"/>
              </a:ext>
            </a:extLst>
          </p:cNvPr>
          <p:cNvSpPr>
            <a:spLocks noGrp="1"/>
          </p:cNvSpPr>
          <p:nvPr>
            <p:ph type="title"/>
          </p:nvPr>
        </p:nvSpPr>
        <p:spPr>
          <a:xfrm>
            <a:off x="1371600" y="575438"/>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2947479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5BFEB4-8D7D-4C2C-82AC-D8897361362A}"/>
              </a:ext>
            </a:extLst>
          </p:cNvPr>
          <p:cNvSpPr/>
          <p:nvPr/>
        </p:nvSpPr>
        <p:spPr>
          <a:xfrm>
            <a:off x="1371600" y="2275041"/>
            <a:ext cx="8355874" cy="2677656"/>
          </a:xfrm>
          <a:prstGeom prst="rect">
            <a:avLst/>
          </a:prstGeom>
        </p:spPr>
        <p:txBody>
          <a:bodyPr wrap="square">
            <a:spAutoFit/>
          </a:bodyPr>
          <a:lstStyle/>
          <a:p>
            <a:pPr algn="just">
              <a:spcAft>
                <a:spcPts val="0"/>
              </a:spcAft>
            </a:pPr>
            <a:r>
              <a:rPr lang="en-US" altLang="zh-CN" sz="2800" kern="100" dirty="0">
                <a:ea typeface="宋体" panose="02010600030101010101" pitchFamily="2" charset="-122"/>
                <a:cs typeface="Times New Roman" panose="02020603050405020304" pitchFamily="18" charset="0"/>
              </a:rPr>
              <a:t>CREATE TABLE FARMLAND(</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LID 		CHAR(4)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Area 	INT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FarmerID</a:t>
            </a:r>
            <a:r>
              <a:rPr lang="en-US" altLang="zh-CN" sz="2800" kern="100" dirty="0">
                <a:ea typeface="宋体" panose="02010600030101010101" pitchFamily="2" charset="-122"/>
                <a:cs typeface="Times New Roman" panose="02020603050405020304" pitchFamily="18" charset="0"/>
              </a:rPr>
              <a:t> 	CHAR(5)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Soil 		VARCHAR(20));</a:t>
            </a:r>
            <a:endParaRPr lang="zh-CN" altLang="zh-CN" sz="2800" kern="100" dirty="0">
              <a:ea typeface="宋体" panose="02010600030101010101" pitchFamily="2" charset="-122"/>
              <a:cs typeface="Times New Roman" panose="02020603050405020304" pitchFamily="18" charset="0"/>
            </a:endParaRPr>
          </a:p>
          <a:p>
            <a:pPr lvl="2" algn="just"/>
            <a:endParaRPr lang="zh-CN" altLang="zh-CN" sz="2800" kern="100" dirty="0">
              <a:ea typeface="宋体" panose="02010600030101010101" pitchFamily="2" charset="-122"/>
              <a:cs typeface="Times New Roman" panose="02020603050405020304" pitchFamily="18" charset="0"/>
            </a:endParaRPr>
          </a:p>
        </p:txBody>
      </p:sp>
      <p:sp>
        <p:nvSpPr>
          <p:cNvPr id="3" name="Title 1">
            <a:extLst>
              <a:ext uri="{FF2B5EF4-FFF2-40B4-BE49-F238E27FC236}">
                <a16:creationId xmlns:a16="http://schemas.microsoft.com/office/drawing/2014/main" id="{686BB069-74B9-804A-A3FE-26CD2C0BF086}"/>
              </a:ext>
            </a:extLst>
          </p:cNvPr>
          <p:cNvSpPr>
            <a:spLocks noGrp="1"/>
          </p:cNvSpPr>
          <p:nvPr>
            <p:ph type="title"/>
          </p:nvPr>
        </p:nvSpPr>
        <p:spPr>
          <a:xfrm>
            <a:off x="1371600" y="685800"/>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1741475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6E308F-FDBB-461E-ADD1-891001334A81}"/>
              </a:ext>
            </a:extLst>
          </p:cNvPr>
          <p:cNvSpPr/>
          <p:nvPr/>
        </p:nvSpPr>
        <p:spPr>
          <a:xfrm>
            <a:off x="1371600" y="2171700"/>
            <a:ext cx="9218023" cy="3108543"/>
          </a:xfrm>
          <a:prstGeom prst="rect">
            <a:avLst/>
          </a:prstGeom>
        </p:spPr>
        <p:txBody>
          <a:bodyPr wrap="square">
            <a:spAutoFit/>
          </a:bodyPr>
          <a:lstStyle/>
          <a:p>
            <a:pPr algn="just">
              <a:spcAft>
                <a:spcPts val="0"/>
              </a:spcAft>
            </a:pPr>
            <a:r>
              <a:rPr lang="en-US" altLang="zh-CN" sz="2800" kern="100" dirty="0">
                <a:ea typeface="宋体" panose="02010600030101010101" pitchFamily="2" charset="-122"/>
                <a:cs typeface="Times New Roman" panose="02020603050405020304" pitchFamily="18" charset="0"/>
              </a:rPr>
              <a:t>CREATE TABLE BARNADMIN (</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FirstName 		VARCHAR(15)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Mid 			CHAR,</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LastName</a:t>
            </a:r>
            <a:r>
              <a:rPr lang="en-US" altLang="zh-CN" sz="2800" kern="100" dirty="0">
                <a:ea typeface="宋体" panose="02010600030101010101" pitchFamily="2" charset="-122"/>
                <a:cs typeface="Times New Roman" panose="02020603050405020304" pitchFamily="18" charset="0"/>
              </a:rPr>
              <a:t>	 	VARCHAR(15)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AdminID</a:t>
            </a:r>
            <a:r>
              <a:rPr lang="en-US" altLang="zh-CN" sz="2800" kern="100" dirty="0">
                <a:ea typeface="宋体" panose="02010600030101010101" pitchFamily="2" charset="-122"/>
                <a:cs typeface="Times New Roman" panose="02020603050405020304" pitchFamily="18" charset="0"/>
              </a:rPr>
              <a:t>		CHAR(5)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Gender 		CHAR 	NOT NULL,</a:t>
            </a:r>
            <a:endParaRPr lang="zh-CN" altLang="zh-CN" sz="2800" kern="100" dirty="0">
              <a:ea typeface="宋体" panose="02010600030101010101" pitchFamily="2" charset="-122"/>
              <a:cs typeface="Times New Roman" panose="02020603050405020304" pitchFamily="18" charset="0"/>
            </a:endParaRPr>
          </a:p>
          <a:p>
            <a:pPr lvl="2" algn="just"/>
            <a:r>
              <a:rPr lang="en-US" altLang="zh-CN" sz="2800" kern="100" dirty="0">
                <a:ea typeface="宋体" panose="02010600030101010101" pitchFamily="2" charset="-122"/>
                <a:cs typeface="Times New Roman" panose="02020603050405020304" pitchFamily="18" charset="0"/>
              </a:rPr>
              <a:t>  </a:t>
            </a:r>
            <a:r>
              <a:rPr lang="en-US" altLang="zh-CN" sz="2800" kern="100" dirty="0" err="1">
                <a:ea typeface="宋体" panose="02010600030101010101" pitchFamily="2" charset="-122"/>
                <a:cs typeface="Times New Roman" panose="02020603050405020304" pitchFamily="18" charset="0"/>
              </a:rPr>
              <a:t>PNumber</a:t>
            </a:r>
            <a:r>
              <a:rPr lang="en-US" altLang="zh-CN" sz="2800" kern="100" dirty="0">
                <a:ea typeface="宋体" panose="02010600030101010101" pitchFamily="2" charset="-122"/>
                <a:cs typeface="Times New Roman" panose="02020603050405020304" pitchFamily="18" charset="0"/>
              </a:rPr>
              <a:t> 		CHAR(10)	NOT NULL);</a:t>
            </a:r>
            <a:endParaRPr lang="zh-CN" altLang="zh-CN" sz="2800" kern="100" dirty="0">
              <a:ea typeface="宋体" panose="02010600030101010101" pitchFamily="2" charset="-122"/>
              <a:cs typeface="Times New Roman" panose="02020603050405020304" pitchFamily="18" charset="0"/>
            </a:endParaRPr>
          </a:p>
        </p:txBody>
      </p:sp>
      <p:sp>
        <p:nvSpPr>
          <p:cNvPr id="3" name="Title 1">
            <a:extLst>
              <a:ext uri="{FF2B5EF4-FFF2-40B4-BE49-F238E27FC236}">
                <a16:creationId xmlns:a16="http://schemas.microsoft.com/office/drawing/2014/main" id="{B8B940AF-71DB-0241-9CE6-2AFC7036655D}"/>
              </a:ext>
            </a:extLst>
          </p:cNvPr>
          <p:cNvSpPr>
            <a:spLocks noGrp="1"/>
          </p:cNvSpPr>
          <p:nvPr>
            <p:ph type="title"/>
          </p:nvPr>
        </p:nvSpPr>
        <p:spPr>
          <a:xfrm>
            <a:off x="1371600" y="685800"/>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17699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B426677-A4CB-4046-A2E9-76BA5D9D9B49}"/>
              </a:ext>
            </a:extLst>
          </p:cNvPr>
          <p:cNvSpPr/>
          <p:nvPr/>
        </p:nvSpPr>
        <p:spPr>
          <a:xfrm>
            <a:off x="1371600" y="2429263"/>
            <a:ext cx="7715795" cy="2246769"/>
          </a:xfrm>
          <a:prstGeom prst="rect">
            <a:avLst/>
          </a:prstGeom>
        </p:spPr>
        <p:txBody>
          <a:bodyPr wrap="square">
            <a:spAutoFit/>
          </a:bodyPr>
          <a:lstStyle/>
          <a:p>
            <a:r>
              <a:rPr lang="en-US" altLang="zh-CN" sz="2800" dirty="0"/>
              <a:t>CREATE TABLE BARN(</a:t>
            </a:r>
          </a:p>
          <a:p>
            <a:pPr lvl="2"/>
            <a:r>
              <a:rPr lang="en-US" altLang="zh-CN" sz="2800" dirty="0"/>
              <a:t>BID 			CHAR(4)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lvl="2"/>
            <a:r>
              <a:rPr lang="en-US" altLang="zh-CN" sz="2800" dirty="0"/>
              <a:t>Capacity	 	INTEGER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lvl="2"/>
            <a:r>
              <a:rPr lang="en-US" altLang="zh-CN" sz="2800" dirty="0"/>
              <a:t>Administrator 	CHAR(5)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endParaRPr lang="en-US" altLang="zh-CN" sz="2800" dirty="0"/>
          </a:p>
        </p:txBody>
      </p:sp>
      <p:sp>
        <p:nvSpPr>
          <p:cNvPr id="3" name="Title 1">
            <a:extLst>
              <a:ext uri="{FF2B5EF4-FFF2-40B4-BE49-F238E27FC236}">
                <a16:creationId xmlns:a16="http://schemas.microsoft.com/office/drawing/2014/main" id="{41122436-A773-CD4A-8591-E386F486EEEC}"/>
              </a:ext>
            </a:extLst>
          </p:cNvPr>
          <p:cNvSpPr>
            <a:spLocks noGrp="1"/>
          </p:cNvSpPr>
          <p:nvPr>
            <p:ph type="title"/>
          </p:nvPr>
        </p:nvSpPr>
        <p:spPr>
          <a:xfrm>
            <a:off x="1371600" y="685800"/>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232933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D89DA1-DE68-4916-95FB-C7F7BA04B1BF}"/>
              </a:ext>
            </a:extLst>
          </p:cNvPr>
          <p:cNvSpPr/>
          <p:nvPr/>
        </p:nvSpPr>
        <p:spPr>
          <a:xfrm>
            <a:off x="1371600" y="2171700"/>
            <a:ext cx="8368936" cy="3108543"/>
          </a:xfrm>
          <a:prstGeom prst="rect">
            <a:avLst/>
          </a:prstGeom>
        </p:spPr>
        <p:txBody>
          <a:bodyPr wrap="square">
            <a:spAutoFit/>
          </a:bodyPr>
          <a:lstStyle/>
          <a:p>
            <a:r>
              <a:rPr lang="en-US" altLang="zh-CN" sz="2800" dirty="0"/>
              <a:t>CREATE TABLE CROP(</a:t>
            </a:r>
          </a:p>
          <a:p>
            <a:r>
              <a:rPr lang="en-US" altLang="zh-CN" sz="2800" dirty="0"/>
              <a:t>	</a:t>
            </a:r>
            <a:r>
              <a:rPr lang="en-US" altLang="zh-CN" sz="2800" dirty="0" err="1"/>
              <a:t>Cname</a:t>
            </a:r>
            <a:r>
              <a:rPr lang="en-US" altLang="zh-CN" sz="2800" dirty="0"/>
              <a:t> 		VARCHAR(15)	</a:t>
            </a:r>
            <a:r>
              <a:rPr lang="en-US" altLang="zh-CN" sz="2800" kern="100" dirty="0">
                <a:ea typeface="宋体" panose="02010600030101010101" pitchFamily="2" charset="-122"/>
                <a:cs typeface="Times New Roman" panose="02020603050405020304" pitchFamily="18" charset="0"/>
              </a:rPr>
              <a:t> NOT NULL,</a:t>
            </a:r>
            <a:endParaRPr lang="en-US" altLang="zh-CN" sz="2800" dirty="0"/>
          </a:p>
          <a:p>
            <a:pPr lvl="2"/>
            <a:r>
              <a:rPr lang="en-US" altLang="zh-CN" sz="2800" dirty="0" err="1"/>
              <a:t>YieldExp</a:t>
            </a:r>
            <a:r>
              <a:rPr lang="en-US" altLang="zh-CN" sz="2800" dirty="0"/>
              <a:t> 		INTEGER,</a:t>
            </a:r>
          </a:p>
          <a:p>
            <a:pPr lvl="2"/>
            <a:r>
              <a:rPr lang="en-US" altLang="zh-CN" sz="2800" dirty="0" err="1"/>
              <a:t>MaxStorageTime</a:t>
            </a:r>
            <a:r>
              <a:rPr lang="en-US" altLang="zh-CN" sz="2800" dirty="0"/>
              <a:t>  INTEGER,</a:t>
            </a:r>
          </a:p>
          <a:p>
            <a:pPr lvl="2"/>
            <a:r>
              <a:rPr lang="en-US" altLang="zh-CN" sz="2800" dirty="0" err="1"/>
              <a:t>GrowTime</a:t>
            </a:r>
            <a:r>
              <a:rPr lang="en-US" altLang="zh-CN" sz="2800" dirty="0"/>
              <a:t> 		INTEGER,</a:t>
            </a:r>
          </a:p>
          <a:p>
            <a:pPr lvl="2"/>
            <a:r>
              <a:rPr lang="en-US" altLang="zh-CN" sz="2800" dirty="0" err="1"/>
              <a:t>SeedBrand</a:t>
            </a:r>
            <a:r>
              <a:rPr lang="en-US" altLang="zh-CN" sz="2800" dirty="0"/>
              <a:t> 		VARCHAR(15));</a:t>
            </a:r>
          </a:p>
          <a:p>
            <a:endParaRPr lang="en-US" altLang="zh-CN" sz="2800" dirty="0"/>
          </a:p>
        </p:txBody>
      </p:sp>
      <p:sp>
        <p:nvSpPr>
          <p:cNvPr id="3" name="Title 1">
            <a:extLst>
              <a:ext uri="{FF2B5EF4-FFF2-40B4-BE49-F238E27FC236}">
                <a16:creationId xmlns:a16="http://schemas.microsoft.com/office/drawing/2014/main" id="{FBDC7BD8-B598-E149-8F57-B61471676AFE}"/>
              </a:ext>
            </a:extLst>
          </p:cNvPr>
          <p:cNvSpPr>
            <a:spLocks noGrp="1"/>
          </p:cNvSpPr>
          <p:nvPr>
            <p:ph type="title"/>
          </p:nvPr>
        </p:nvSpPr>
        <p:spPr>
          <a:xfrm>
            <a:off x="1371600" y="685800"/>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4108876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5BE72E-8115-427E-AD36-191593C7DD74}"/>
              </a:ext>
            </a:extLst>
          </p:cNvPr>
          <p:cNvSpPr/>
          <p:nvPr/>
        </p:nvSpPr>
        <p:spPr>
          <a:xfrm>
            <a:off x="1371600" y="2171700"/>
            <a:ext cx="8538756" cy="3539430"/>
          </a:xfrm>
          <a:prstGeom prst="rect">
            <a:avLst/>
          </a:prstGeom>
        </p:spPr>
        <p:txBody>
          <a:bodyPr wrap="square">
            <a:spAutoFit/>
          </a:bodyPr>
          <a:lstStyle/>
          <a:p>
            <a:r>
              <a:rPr lang="en-US" altLang="zh-CN" sz="2800" dirty="0"/>
              <a:t>CREATE TABLE PURCHASER(</a:t>
            </a:r>
          </a:p>
          <a:p>
            <a:pPr lvl="2"/>
            <a:r>
              <a:rPr lang="en-US" altLang="zh-CN" sz="2800" dirty="0"/>
              <a:t>Company 		VARCHAR(15)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lvl="2"/>
            <a:r>
              <a:rPr lang="en-US" altLang="zh-CN" sz="2800" dirty="0"/>
              <a:t>Address 		VARCHAR(50),</a:t>
            </a:r>
          </a:p>
          <a:p>
            <a:pPr lvl="2"/>
            <a:r>
              <a:rPr lang="en-US" altLang="zh-CN" sz="2800" dirty="0" err="1"/>
              <a:t>PhoneNo</a:t>
            </a:r>
            <a:r>
              <a:rPr lang="en-US" altLang="zh-CN" sz="2800" dirty="0"/>
              <a:t> 		CHAR(10)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lvl="2"/>
            <a:r>
              <a:rPr lang="en-US" altLang="zh-CN" sz="2800" dirty="0"/>
              <a:t>Contact 		VARCHAR(15)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lvl="2"/>
            <a:r>
              <a:rPr lang="en-US" altLang="zh-CN" sz="2800" dirty="0" err="1"/>
              <a:t>StarOfContract</a:t>
            </a:r>
            <a:r>
              <a:rPr lang="en-US" altLang="zh-CN" sz="2800" dirty="0"/>
              <a:t>	 VARCHAR(10)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lvl="2"/>
            <a:r>
              <a:rPr lang="en-US" altLang="zh-CN" sz="2800" dirty="0" err="1"/>
              <a:t>EndOfContract</a:t>
            </a:r>
            <a:r>
              <a:rPr lang="en-US" altLang="zh-CN" sz="2800" dirty="0"/>
              <a:t> 	 VARCHAR(10))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endParaRPr lang="zh-CN" altLang="en-US" sz="2800" dirty="0"/>
          </a:p>
        </p:txBody>
      </p:sp>
      <p:sp>
        <p:nvSpPr>
          <p:cNvPr id="3" name="Title 1">
            <a:extLst>
              <a:ext uri="{FF2B5EF4-FFF2-40B4-BE49-F238E27FC236}">
                <a16:creationId xmlns:a16="http://schemas.microsoft.com/office/drawing/2014/main" id="{B7AD0ED4-647D-5A45-8392-90B0007E145C}"/>
              </a:ext>
            </a:extLst>
          </p:cNvPr>
          <p:cNvSpPr>
            <a:spLocks noGrp="1"/>
          </p:cNvSpPr>
          <p:nvPr>
            <p:ph type="title"/>
          </p:nvPr>
        </p:nvSpPr>
        <p:spPr>
          <a:xfrm>
            <a:off x="1371600" y="685800"/>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1394085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FBFF15-E899-4189-AE59-590653092922}"/>
              </a:ext>
            </a:extLst>
          </p:cNvPr>
          <p:cNvSpPr>
            <a:spLocks noGrp="1"/>
          </p:cNvSpPr>
          <p:nvPr>
            <p:ph idx="1"/>
          </p:nvPr>
        </p:nvSpPr>
        <p:spPr>
          <a:xfrm>
            <a:off x="1546538" y="1730162"/>
            <a:ext cx="10515600" cy="5795963"/>
          </a:xfrm>
        </p:spPr>
        <p:txBody>
          <a:bodyPr>
            <a:normAutofit/>
          </a:bodyPr>
          <a:lstStyle/>
          <a:p>
            <a:pPr marL="0" indent="0">
              <a:buNone/>
            </a:pPr>
            <a:r>
              <a:rPr lang="en-US" altLang="zh-CN" sz="2800" dirty="0"/>
              <a:t>CREATE TABLE SECTION(</a:t>
            </a:r>
          </a:p>
          <a:p>
            <a:pPr marL="0" indent="0">
              <a:buNone/>
            </a:pPr>
            <a:r>
              <a:rPr lang="en-US" altLang="zh-CN" sz="2800" dirty="0"/>
              <a:t>		</a:t>
            </a:r>
            <a:r>
              <a:rPr lang="en-US" altLang="zh-CN" sz="2800" dirty="0" err="1"/>
              <a:t>BarnID</a:t>
            </a:r>
            <a:r>
              <a:rPr lang="en-US" altLang="zh-CN" sz="2800" dirty="0"/>
              <a:t> 		CHAR(4)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marL="0" indent="0">
              <a:buNone/>
            </a:pPr>
            <a:r>
              <a:rPr lang="en-US" altLang="zh-CN" sz="2800" dirty="0"/>
              <a:t>		</a:t>
            </a:r>
            <a:r>
              <a:rPr lang="en-US" altLang="zh-CN" sz="2800" dirty="0" err="1"/>
              <a:t>SectionNo</a:t>
            </a:r>
            <a:r>
              <a:rPr lang="en-US" altLang="zh-CN" sz="2800" dirty="0"/>
              <a:t>		CHAR(4)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marL="0" indent="0">
              <a:buNone/>
            </a:pPr>
            <a:r>
              <a:rPr lang="en-US" altLang="zh-CN" sz="2800" dirty="0"/>
              <a:t>		</a:t>
            </a:r>
            <a:r>
              <a:rPr lang="en-US" altLang="zh-CN" sz="2800" dirty="0" err="1"/>
              <a:t>CropName</a:t>
            </a:r>
            <a:r>
              <a:rPr lang="en-US" altLang="zh-CN" sz="2800" dirty="0"/>
              <a:t>		VARCHAR(15),</a:t>
            </a:r>
          </a:p>
          <a:p>
            <a:pPr marL="0" indent="0">
              <a:buNone/>
            </a:pPr>
            <a:r>
              <a:rPr lang="en-US" altLang="zh-CN" sz="2800" dirty="0"/>
              <a:t>		Temp			INTERGE,</a:t>
            </a:r>
          </a:p>
          <a:p>
            <a:pPr marL="0" indent="0">
              <a:buNone/>
            </a:pPr>
            <a:r>
              <a:rPr lang="en-US" altLang="zh-CN" sz="2800" dirty="0"/>
              <a:t>		Humidity		DEMICAL(3,2)		</a:t>
            </a:r>
          </a:p>
          <a:p>
            <a:pPr marL="0" indent="0">
              <a:buNone/>
            </a:pPr>
            <a:r>
              <a:rPr lang="en-US" altLang="zh-CN" sz="2800" dirty="0"/>
              <a:t>		Stock			INTERGE);</a:t>
            </a:r>
          </a:p>
          <a:p>
            <a:pPr marL="0" indent="0">
              <a:buNone/>
            </a:pPr>
            <a:r>
              <a:rPr lang="en-US" altLang="zh-CN" sz="2800" dirty="0"/>
              <a:t>		</a:t>
            </a:r>
          </a:p>
        </p:txBody>
      </p:sp>
      <p:sp>
        <p:nvSpPr>
          <p:cNvPr id="4" name="Title 1">
            <a:extLst>
              <a:ext uri="{FF2B5EF4-FFF2-40B4-BE49-F238E27FC236}">
                <a16:creationId xmlns:a16="http://schemas.microsoft.com/office/drawing/2014/main" id="{060B5A8B-1E67-D94A-9CAE-F88529A7ABF0}"/>
              </a:ext>
            </a:extLst>
          </p:cNvPr>
          <p:cNvSpPr>
            <a:spLocks noGrp="1"/>
          </p:cNvSpPr>
          <p:nvPr>
            <p:ph type="title"/>
          </p:nvPr>
        </p:nvSpPr>
        <p:spPr>
          <a:xfrm>
            <a:off x="1546538" y="319087"/>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815856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FBFF15-E899-4189-AE59-590653092922}"/>
              </a:ext>
            </a:extLst>
          </p:cNvPr>
          <p:cNvSpPr>
            <a:spLocks noGrp="1"/>
          </p:cNvSpPr>
          <p:nvPr>
            <p:ph idx="1"/>
          </p:nvPr>
        </p:nvSpPr>
        <p:spPr>
          <a:xfrm>
            <a:off x="1546538" y="1682866"/>
            <a:ext cx="10515600" cy="5795963"/>
          </a:xfrm>
        </p:spPr>
        <p:txBody>
          <a:bodyPr>
            <a:normAutofit/>
          </a:bodyPr>
          <a:lstStyle/>
          <a:p>
            <a:pPr marL="0" indent="0">
              <a:buNone/>
            </a:pPr>
            <a:r>
              <a:rPr lang="en-US" altLang="zh-CN" sz="2800" dirty="0"/>
              <a:t>CREATE TABLE PLANT(</a:t>
            </a:r>
          </a:p>
          <a:p>
            <a:pPr marL="0" indent="0">
              <a:buNone/>
            </a:pPr>
            <a:r>
              <a:rPr lang="en-US" altLang="zh-CN" sz="2800" dirty="0"/>
              <a:t>		</a:t>
            </a:r>
            <a:r>
              <a:rPr lang="en-US" altLang="zh-CN" sz="2800" dirty="0" err="1"/>
              <a:t>LandID</a:t>
            </a:r>
            <a:r>
              <a:rPr lang="en-US" altLang="zh-CN" sz="2800" dirty="0"/>
              <a:t>		CHAR(4)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marL="0" indent="0">
              <a:buNone/>
            </a:pPr>
            <a:r>
              <a:rPr lang="en-US" altLang="zh-CN" sz="2800" dirty="0"/>
              <a:t>		</a:t>
            </a:r>
            <a:r>
              <a:rPr lang="en-US" altLang="zh-CN" sz="2800" dirty="0" err="1"/>
              <a:t>CropName</a:t>
            </a:r>
            <a:r>
              <a:rPr lang="en-US" altLang="zh-CN" sz="2800" dirty="0"/>
              <a:t>		VARCHAR(15)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marL="0" indent="0">
              <a:buNone/>
            </a:pPr>
            <a:r>
              <a:rPr lang="en-US" altLang="zh-CN" sz="2800" dirty="0"/>
              <a:t>		Fertilizer		VARCHAR(20),</a:t>
            </a:r>
          </a:p>
          <a:p>
            <a:pPr marL="0" indent="0">
              <a:buNone/>
            </a:pPr>
            <a:r>
              <a:rPr lang="en-US" altLang="zh-CN" sz="2800" dirty="0"/>
              <a:t>		</a:t>
            </a:r>
            <a:r>
              <a:rPr lang="en-US" altLang="zh-CN" sz="2800" dirty="0" err="1"/>
              <a:t>TimeOfYear</a:t>
            </a:r>
            <a:r>
              <a:rPr lang="en-US" altLang="zh-CN" sz="2800" dirty="0"/>
              <a:t>		VARCHAR(20)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r>
              <a:rPr lang="en-US" altLang="zh-CN" dirty="0"/>
              <a:t>		</a:t>
            </a:r>
          </a:p>
        </p:txBody>
      </p:sp>
      <p:sp>
        <p:nvSpPr>
          <p:cNvPr id="4" name="Title 1">
            <a:extLst>
              <a:ext uri="{FF2B5EF4-FFF2-40B4-BE49-F238E27FC236}">
                <a16:creationId xmlns:a16="http://schemas.microsoft.com/office/drawing/2014/main" id="{060B5A8B-1E67-D94A-9CAE-F88529A7ABF0}"/>
              </a:ext>
            </a:extLst>
          </p:cNvPr>
          <p:cNvSpPr>
            <a:spLocks noGrp="1"/>
          </p:cNvSpPr>
          <p:nvPr>
            <p:ph type="title"/>
          </p:nvPr>
        </p:nvSpPr>
        <p:spPr>
          <a:xfrm>
            <a:off x="1546538" y="319087"/>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2421508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86D363-455B-4C56-89D3-7C68E6F59D6A}"/>
              </a:ext>
            </a:extLst>
          </p:cNvPr>
          <p:cNvSpPr>
            <a:spLocks noGrp="1"/>
          </p:cNvSpPr>
          <p:nvPr>
            <p:ph idx="1"/>
          </p:nvPr>
        </p:nvSpPr>
        <p:spPr>
          <a:xfrm>
            <a:off x="1371600" y="2222411"/>
            <a:ext cx="10958015" cy="5685644"/>
          </a:xfrm>
        </p:spPr>
        <p:txBody>
          <a:bodyPr/>
          <a:lstStyle/>
          <a:p>
            <a:pPr marL="0" indent="0">
              <a:buNone/>
            </a:pPr>
            <a:r>
              <a:rPr lang="en-US" altLang="zh-CN" sz="2800" dirty="0"/>
              <a:t>CREATE TBALE PURCHASE(</a:t>
            </a:r>
          </a:p>
          <a:p>
            <a:pPr marL="0" indent="0">
              <a:buNone/>
            </a:pPr>
            <a:r>
              <a:rPr lang="en-US" altLang="zh-CN" sz="2800" dirty="0"/>
              <a:t>		Purchaser		VARCHAR(15)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marL="0" indent="0">
              <a:buNone/>
            </a:pPr>
            <a:r>
              <a:rPr lang="en-US" altLang="zh-CN" sz="2800" dirty="0"/>
              <a:t>		Crop			VARCHAR(15)	</a:t>
            </a:r>
            <a:r>
              <a:rPr lang="en-US" altLang="zh-CN" sz="2800" kern="100" dirty="0">
                <a:ea typeface="宋体" panose="02010600030101010101" pitchFamily="2" charset="-122"/>
                <a:cs typeface="Times New Roman" panose="02020603050405020304" pitchFamily="18" charset="0"/>
              </a:rPr>
              <a:t> NOT NULL</a:t>
            </a:r>
            <a:r>
              <a:rPr lang="en-US" altLang="zh-CN" sz="2800" dirty="0"/>
              <a:t>,</a:t>
            </a:r>
          </a:p>
          <a:p>
            <a:pPr marL="0" indent="0">
              <a:buNone/>
            </a:pPr>
            <a:r>
              <a:rPr lang="en-US" altLang="zh-CN" sz="2800" dirty="0"/>
              <a:t>		Quantity		INTERGE,</a:t>
            </a:r>
          </a:p>
          <a:p>
            <a:pPr marL="0" indent="0">
              <a:buNone/>
            </a:pPr>
            <a:r>
              <a:rPr lang="en-US" altLang="zh-CN" sz="2800" dirty="0"/>
              <a:t>		</a:t>
            </a:r>
            <a:r>
              <a:rPr lang="en-US" altLang="zh-CN" sz="2800" dirty="0" err="1"/>
              <a:t>UnitPrice</a:t>
            </a:r>
            <a:r>
              <a:rPr lang="en-US" altLang="zh-CN" sz="2800" dirty="0"/>
              <a:t>		DEMICAL(3,1));</a:t>
            </a:r>
            <a:r>
              <a:rPr lang="en-US" altLang="zh-CN" dirty="0"/>
              <a:t>		</a:t>
            </a:r>
            <a:endParaRPr lang="zh-CN" altLang="en-US" dirty="0"/>
          </a:p>
        </p:txBody>
      </p:sp>
      <p:sp>
        <p:nvSpPr>
          <p:cNvPr id="4" name="Title 1">
            <a:extLst>
              <a:ext uri="{FF2B5EF4-FFF2-40B4-BE49-F238E27FC236}">
                <a16:creationId xmlns:a16="http://schemas.microsoft.com/office/drawing/2014/main" id="{45FC4D22-031A-0445-805C-125EC2842722}"/>
              </a:ext>
            </a:extLst>
          </p:cNvPr>
          <p:cNvSpPr>
            <a:spLocks noGrp="1"/>
          </p:cNvSpPr>
          <p:nvPr>
            <p:ph type="title"/>
          </p:nvPr>
        </p:nvSpPr>
        <p:spPr>
          <a:xfrm>
            <a:off x="1371600" y="685800"/>
            <a:ext cx="9601200" cy="1485900"/>
          </a:xfrm>
        </p:spPr>
        <p:txBody>
          <a:bodyPr>
            <a:normAutofit/>
          </a:bodyPr>
          <a:lstStyle/>
          <a:p>
            <a:r>
              <a:rPr lang="en-US" sz="4800" b="1" dirty="0"/>
              <a:t>SQL Statements</a:t>
            </a:r>
          </a:p>
        </p:txBody>
      </p:sp>
    </p:spTree>
    <p:extLst>
      <p:ext uri="{BB962C8B-B14F-4D97-AF65-F5344CB8AC3E}">
        <p14:creationId xmlns:p14="http://schemas.microsoft.com/office/powerpoint/2010/main" val="45114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526D-7110-F748-B8D1-4659A7BABB84}"/>
              </a:ext>
            </a:extLst>
          </p:cNvPr>
          <p:cNvSpPr>
            <a:spLocks noGrp="1"/>
          </p:cNvSpPr>
          <p:nvPr>
            <p:ph type="title"/>
          </p:nvPr>
        </p:nvSpPr>
        <p:spPr>
          <a:xfrm>
            <a:off x="1371600" y="457199"/>
            <a:ext cx="8552688" cy="643128"/>
          </a:xfrm>
        </p:spPr>
        <p:txBody>
          <a:bodyPr>
            <a:normAutofit fontScale="90000"/>
          </a:bodyPr>
          <a:lstStyle/>
          <a:p>
            <a:r>
              <a:rPr lang="en-US" b="1" dirty="0"/>
              <a:t>Functional Requirements</a:t>
            </a:r>
          </a:p>
        </p:txBody>
      </p:sp>
      <p:sp>
        <p:nvSpPr>
          <p:cNvPr id="3" name="Content Placeholder 2">
            <a:extLst>
              <a:ext uri="{FF2B5EF4-FFF2-40B4-BE49-F238E27FC236}">
                <a16:creationId xmlns:a16="http://schemas.microsoft.com/office/drawing/2014/main" id="{392C0591-25C2-DD40-A374-F94DDA7B29B2}"/>
              </a:ext>
            </a:extLst>
          </p:cNvPr>
          <p:cNvSpPr>
            <a:spLocks noGrp="1"/>
          </p:cNvSpPr>
          <p:nvPr>
            <p:ph idx="1"/>
          </p:nvPr>
        </p:nvSpPr>
        <p:spPr>
          <a:xfrm>
            <a:off x="1371600" y="1328928"/>
            <a:ext cx="10296144" cy="5193792"/>
          </a:xfrm>
        </p:spPr>
        <p:txBody>
          <a:bodyPr>
            <a:normAutofit lnSpcReduction="10000"/>
          </a:bodyPr>
          <a:lstStyle/>
          <a:p>
            <a:r>
              <a:rPr lang="en-US" dirty="0"/>
              <a:t>1.The production of the farm is grouped by farmland.</a:t>
            </a:r>
          </a:p>
          <a:p>
            <a:r>
              <a:rPr lang="en-US" dirty="0"/>
              <a:t>2.We want to have a record of the ID, the area, the farmer who works on it, and the soil type of each piece of land.</a:t>
            </a:r>
          </a:p>
          <a:p>
            <a:r>
              <a:rPr lang="en-US" dirty="0"/>
              <a:t>3.Each piece of land can only be planted one kind of crop at a time (one piece of land may be planted different crops in different seasons). We want to keep track of when a kind of crop is planted for each piece of land.</a:t>
            </a:r>
          </a:p>
          <a:p>
            <a:r>
              <a:rPr lang="en-US" dirty="0"/>
              <a:t>4.Each piece of land is taken care of exactly by one farmer. However, one farmer can be responsible for several pieces of land.</a:t>
            </a:r>
          </a:p>
          <a:p>
            <a:r>
              <a:rPr lang="en-US" dirty="0"/>
              <a:t>5.Each farmer may have at most one direct team leader. A leader may have many group members under his or her leadership. We need to know each farmer’s direct team leader.</a:t>
            </a:r>
          </a:p>
          <a:p>
            <a:r>
              <a:rPr lang="en-US" dirty="0"/>
              <a:t>6.A portion of the products are stored in barns. Each barn has its own ID, storage capacity and administrator. A barn is in the charge of exactly one administrator, and one administrator is only responsible for one barn.</a:t>
            </a:r>
          </a:p>
          <a:p>
            <a:r>
              <a:rPr lang="en-US" dirty="0"/>
              <a:t>7. In case of emergency, we want to record each administrator’s name, ID, gender, and phone number.</a:t>
            </a:r>
          </a:p>
          <a:p>
            <a:endParaRPr lang="en-US" dirty="0"/>
          </a:p>
        </p:txBody>
      </p:sp>
    </p:spTree>
    <p:extLst>
      <p:ext uri="{BB962C8B-B14F-4D97-AF65-F5344CB8AC3E}">
        <p14:creationId xmlns:p14="http://schemas.microsoft.com/office/powerpoint/2010/main" val="381378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116C-5AD2-2A49-A665-7580BCFED34D}"/>
              </a:ext>
            </a:extLst>
          </p:cNvPr>
          <p:cNvSpPr>
            <a:spLocks noGrp="1"/>
          </p:cNvSpPr>
          <p:nvPr>
            <p:ph idx="1"/>
          </p:nvPr>
        </p:nvSpPr>
        <p:spPr>
          <a:xfrm>
            <a:off x="1375601" y="1256218"/>
            <a:ext cx="10253414" cy="5315078"/>
          </a:xfrm>
        </p:spPr>
        <p:txBody>
          <a:bodyPr>
            <a:normAutofit/>
          </a:bodyPr>
          <a:lstStyle/>
          <a:p>
            <a:r>
              <a:rPr lang="en-US" dirty="0"/>
              <a:t>8.Each barn is divided into many sections, each having a section number. </a:t>
            </a:r>
          </a:p>
          <a:p>
            <a:r>
              <a:rPr lang="en-US" dirty="0"/>
              <a:t>9.For each section, only one type of product can be stored. We want to know the product by its name,  and the amount of the product that is stored in the section. However, one type of product can be stored in many different sections.</a:t>
            </a:r>
          </a:p>
          <a:p>
            <a:r>
              <a:rPr lang="en-US" dirty="0"/>
              <a:t>10.Since the environment in each section is controlled by modern facilities for the storage of a specific type of product, we shall record its humidity and temperature.</a:t>
            </a:r>
          </a:p>
          <a:p>
            <a:r>
              <a:rPr lang="en-US" dirty="0"/>
              <a:t>11.For management purposes, we need to store every farmer’s basic personal data, including name, ID, gender, birthdate and phone number. </a:t>
            </a:r>
          </a:p>
          <a:p>
            <a:r>
              <a:rPr lang="en-US" dirty="0"/>
              <a:t>12.Each company purchases some of our products. Thus, for each of the companies, we need to record its name, address, contact name &amp; phone number, contract start &amp; end date, and the amount and unit price for each of the products specified in the contract.</a:t>
            </a:r>
          </a:p>
          <a:p>
            <a:r>
              <a:rPr lang="en-US" dirty="0"/>
              <a:t>13.For each crop, we need to know its maximum storage time, the expected yield,  grow time, and when and where it is planted. Also, the type of fertilizer used in each plant plan shall be recorded. In addition, we want to know the brand of each type of seed.</a:t>
            </a:r>
          </a:p>
        </p:txBody>
      </p:sp>
      <p:sp>
        <p:nvSpPr>
          <p:cNvPr id="7" name="Title 1">
            <a:extLst>
              <a:ext uri="{FF2B5EF4-FFF2-40B4-BE49-F238E27FC236}">
                <a16:creationId xmlns:a16="http://schemas.microsoft.com/office/drawing/2014/main" id="{AC8502C6-F78D-924F-9A71-E82AF9F1E95A}"/>
              </a:ext>
            </a:extLst>
          </p:cNvPr>
          <p:cNvSpPr>
            <a:spLocks noGrp="1"/>
          </p:cNvSpPr>
          <p:nvPr>
            <p:ph type="title"/>
          </p:nvPr>
        </p:nvSpPr>
        <p:spPr>
          <a:xfrm>
            <a:off x="1371600" y="457199"/>
            <a:ext cx="8552688" cy="643128"/>
          </a:xfrm>
        </p:spPr>
        <p:txBody>
          <a:bodyPr>
            <a:normAutofit fontScale="90000"/>
          </a:bodyPr>
          <a:lstStyle/>
          <a:p>
            <a:r>
              <a:rPr lang="en-US" b="1" dirty="0"/>
              <a:t>Functional Requirements</a:t>
            </a:r>
          </a:p>
        </p:txBody>
      </p:sp>
    </p:spTree>
    <p:extLst>
      <p:ext uri="{BB962C8B-B14F-4D97-AF65-F5344CB8AC3E}">
        <p14:creationId xmlns:p14="http://schemas.microsoft.com/office/powerpoint/2010/main" val="365497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A392-EB37-434E-8C0D-303572C45690}"/>
              </a:ext>
            </a:extLst>
          </p:cNvPr>
          <p:cNvSpPr>
            <a:spLocks noGrp="1"/>
          </p:cNvSpPr>
          <p:nvPr>
            <p:ph type="title"/>
          </p:nvPr>
        </p:nvSpPr>
        <p:spPr>
          <a:xfrm>
            <a:off x="1308847" y="284443"/>
            <a:ext cx="7780020" cy="514985"/>
          </a:xfrm>
        </p:spPr>
        <p:txBody>
          <a:bodyPr>
            <a:noAutofit/>
          </a:bodyPr>
          <a:lstStyle/>
          <a:p>
            <a:r>
              <a:rPr lang="en-US" sz="3600" b="1" dirty="0"/>
              <a:t>Entity List &amp; Inferences</a:t>
            </a:r>
            <a:br>
              <a:rPr lang="en-US" sz="2800" dirty="0"/>
            </a:br>
            <a:endParaRPr lang="en-US" sz="2800" dirty="0"/>
          </a:p>
        </p:txBody>
      </p:sp>
      <p:sp>
        <p:nvSpPr>
          <p:cNvPr id="3" name="Content Placeholder 2">
            <a:extLst>
              <a:ext uri="{FF2B5EF4-FFF2-40B4-BE49-F238E27FC236}">
                <a16:creationId xmlns:a16="http://schemas.microsoft.com/office/drawing/2014/main" id="{B4C6683B-907D-8146-BDEE-CC4EE09C250B}"/>
              </a:ext>
            </a:extLst>
          </p:cNvPr>
          <p:cNvSpPr>
            <a:spLocks noGrp="1"/>
          </p:cNvSpPr>
          <p:nvPr>
            <p:ph idx="1"/>
          </p:nvPr>
        </p:nvSpPr>
        <p:spPr>
          <a:xfrm>
            <a:off x="940455" y="1075182"/>
            <a:ext cx="11103833" cy="5403459"/>
          </a:xfrm>
        </p:spPr>
        <p:txBody>
          <a:bodyPr>
            <a:normAutofit fontScale="92500" lnSpcReduction="20000"/>
          </a:bodyPr>
          <a:lstStyle/>
          <a:p>
            <a:pPr marL="0" indent="0">
              <a:buNone/>
            </a:pPr>
            <a:r>
              <a:rPr lang="en-US" dirty="0">
                <a:hlinkClick r:id="rId2" action="ppaction://hlinksldjump"/>
              </a:rPr>
              <a:t> FARMLAND</a:t>
            </a:r>
            <a:endParaRPr lang="en-US" dirty="0"/>
          </a:p>
          <a:p>
            <a:r>
              <a:rPr lang="en-US" dirty="0"/>
              <a:t>LID, Area, </a:t>
            </a:r>
            <a:r>
              <a:rPr lang="en-US" dirty="0" err="1"/>
              <a:t>SoilType</a:t>
            </a:r>
            <a:r>
              <a:rPr lang="en-US" dirty="0"/>
              <a:t>, </a:t>
            </a:r>
            <a:r>
              <a:rPr lang="en-US" dirty="0" err="1"/>
              <a:t>FarmerID</a:t>
            </a:r>
            <a:r>
              <a:rPr lang="en-US" dirty="0"/>
              <a:t>, {Plant(</a:t>
            </a:r>
            <a:r>
              <a:rPr lang="en-US" dirty="0" err="1"/>
              <a:t>CropName</a:t>
            </a:r>
            <a:r>
              <a:rPr lang="en-US" dirty="0"/>
              <a:t>, </a:t>
            </a:r>
            <a:r>
              <a:rPr lang="en-US" dirty="0" err="1"/>
              <a:t>TimeOfYear</a:t>
            </a:r>
            <a:r>
              <a:rPr lang="en-US" dirty="0"/>
              <a:t>, Fertilizer)}</a:t>
            </a:r>
          </a:p>
          <a:p>
            <a:pPr marL="0" indent="0">
              <a:buNone/>
            </a:pPr>
            <a:r>
              <a:rPr lang="en-US" dirty="0">
                <a:hlinkClick r:id="rId3" action="ppaction://hlinksldjump"/>
              </a:rPr>
              <a:t>CROP</a:t>
            </a:r>
            <a:endParaRPr lang="en-US" dirty="0"/>
          </a:p>
          <a:p>
            <a:r>
              <a:rPr lang="en-US" dirty="0" err="1"/>
              <a:t>Cname</a:t>
            </a:r>
            <a:r>
              <a:rPr lang="en-US" dirty="0"/>
              <a:t>, </a:t>
            </a:r>
            <a:r>
              <a:rPr lang="en-US" dirty="0" err="1"/>
              <a:t>MaxStorageTime</a:t>
            </a:r>
            <a:r>
              <a:rPr lang="en-US" dirty="0"/>
              <a:t>, </a:t>
            </a:r>
            <a:r>
              <a:rPr lang="en-US" dirty="0" err="1"/>
              <a:t>YieldExp</a:t>
            </a:r>
            <a:r>
              <a:rPr lang="en-US" dirty="0"/>
              <a:t>, </a:t>
            </a:r>
            <a:r>
              <a:rPr lang="en-US" dirty="0" err="1"/>
              <a:t>GrowTime</a:t>
            </a:r>
            <a:r>
              <a:rPr lang="en-US" dirty="0"/>
              <a:t>, </a:t>
            </a:r>
            <a:r>
              <a:rPr lang="en-US" dirty="0" err="1"/>
              <a:t>SeedBrand</a:t>
            </a:r>
            <a:endParaRPr lang="en-US" dirty="0"/>
          </a:p>
          <a:p>
            <a:pPr marL="0" indent="0">
              <a:buNone/>
            </a:pPr>
            <a:r>
              <a:rPr lang="en-US" dirty="0">
                <a:hlinkClick r:id="rId4" action="ppaction://hlinksldjump"/>
              </a:rPr>
              <a:t>FARMER</a:t>
            </a:r>
            <a:endParaRPr lang="en-US" dirty="0"/>
          </a:p>
          <a:p>
            <a:r>
              <a:rPr lang="en-US" dirty="0"/>
              <a:t>Name, FID, Gender, </a:t>
            </a:r>
            <a:r>
              <a:rPr lang="en-US" dirty="0" err="1"/>
              <a:t>Bdate</a:t>
            </a:r>
            <a:r>
              <a:rPr lang="en-US" dirty="0"/>
              <a:t>, </a:t>
            </a:r>
            <a:r>
              <a:rPr lang="en-US" dirty="0" err="1"/>
              <a:t>PhoneNo</a:t>
            </a:r>
            <a:r>
              <a:rPr lang="en-US" dirty="0"/>
              <a:t>, </a:t>
            </a:r>
            <a:r>
              <a:rPr lang="en-US" dirty="0" err="1"/>
              <a:t>LeaderID</a:t>
            </a:r>
            <a:endParaRPr lang="en-US" dirty="0"/>
          </a:p>
          <a:p>
            <a:pPr marL="0" indent="0">
              <a:buNone/>
            </a:pPr>
            <a:r>
              <a:rPr lang="en-US" dirty="0">
                <a:hlinkClick r:id="rId5" action="ppaction://hlinksldjump"/>
              </a:rPr>
              <a:t>PURCHASER</a:t>
            </a:r>
            <a:endParaRPr lang="en-US" dirty="0"/>
          </a:p>
          <a:p>
            <a:r>
              <a:rPr lang="en-US" dirty="0"/>
              <a:t>Company, Address, Contact, </a:t>
            </a:r>
            <a:r>
              <a:rPr lang="en-US" dirty="0" err="1"/>
              <a:t>PhoneNO</a:t>
            </a:r>
            <a:r>
              <a:rPr lang="en-US" dirty="0"/>
              <a:t>, </a:t>
            </a:r>
            <a:r>
              <a:rPr lang="en-US" dirty="0" err="1"/>
              <a:t>StartOfContract</a:t>
            </a:r>
            <a:r>
              <a:rPr lang="en-US" dirty="0"/>
              <a:t>,  </a:t>
            </a:r>
            <a:r>
              <a:rPr lang="en-US" dirty="0" err="1"/>
              <a:t>EndOfContract</a:t>
            </a:r>
            <a:r>
              <a:rPr lang="en-US" dirty="0"/>
              <a:t>, {Purchase(Crop, Quantity, </a:t>
            </a:r>
            <a:r>
              <a:rPr lang="en-US" dirty="0" err="1"/>
              <a:t>UnitPrice</a:t>
            </a:r>
            <a:r>
              <a:rPr lang="en-US" dirty="0"/>
              <a:t>)}</a:t>
            </a:r>
          </a:p>
          <a:p>
            <a:pPr marL="0" indent="0">
              <a:buNone/>
            </a:pPr>
            <a:r>
              <a:rPr lang="en-US" dirty="0">
                <a:hlinkClick r:id="rId6" action="ppaction://hlinksldjump"/>
              </a:rPr>
              <a:t>BARN</a:t>
            </a:r>
            <a:endParaRPr lang="en-US" dirty="0"/>
          </a:p>
          <a:p>
            <a:r>
              <a:rPr lang="en-US" dirty="0"/>
              <a:t>BID, Capacity, </a:t>
            </a:r>
            <a:r>
              <a:rPr lang="en-US" dirty="0" err="1"/>
              <a:t>AdministratorID</a:t>
            </a:r>
            <a:endParaRPr lang="en-US" dirty="0"/>
          </a:p>
          <a:p>
            <a:pPr marL="0" indent="0">
              <a:buNone/>
            </a:pPr>
            <a:r>
              <a:rPr lang="en-US" dirty="0">
                <a:hlinkClick r:id="rId7" action="ppaction://hlinksldjump"/>
              </a:rPr>
              <a:t>BARNADMIN</a:t>
            </a:r>
            <a:endParaRPr lang="en-US" dirty="0"/>
          </a:p>
          <a:p>
            <a:r>
              <a:rPr lang="en-US" dirty="0"/>
              <a:t>Name, </a:t>
            </a:r>
            <a:r>
              <a:rPr lang="en-US" dirty="0" err="1"/>
              <a:t>AdminID</a:t>
            </a:r>
            <a:r>
              <a:rPr lang="en-US" dirty="0"/>
              <a:t>, Gender, </a:t>
            </a:r>
            <a:r>
              <a:rPr lang="en-US" dirty="0" err="1"/>
              <a:t>Pnumber</a:t>
            </a:r>
            <a:endParaRPr lang="en-US" dirty="0"/>
          </a:p>
          <a:p>
            <a:pPr marL="0" indent="0">
              <a:buNone/>
            </a:pPr>
            <a:r>
              <a:rPr lang="en-US" dirty="0">
                <a:hlinkClick r:id="rId8" action="ppaction://hlinksldjump"/>
              </a:rPr>
              <a:t>SECTION</a:t>
            </a:r>
            <a:endParaRPr lang="en-US" dirty="0"/>
          </a:p>
          <a:p>
            <a:r>
              <a:rPr lang="en-US" dirty="0" err="1"/>
              <a:t>BarnID</a:t>
            </a:r>
            <a:r>
              <a:rPr lang="en-US" dirty="0"/>
              <a:t>, </a:t>
            </a:r>
            <a:r>
              <a:rPr lang="en-US" dirty="0" err="1"/>
              <a:t>SectionNo</a:t>
            </a:r>
            <a:r>
              <a:rPr lang="en-US" dirty="0"/>
              <a:t>, </a:t>
            </a:r>
            <a:r>
              <a:rPr lang="en-US" dirty="0" err="1"/>
              <a:t>CropName</a:t>
            </a:r>
            <a:r>
              <a:rPr lang="en-US" dirty="0"/>
              <a:t>, Temp, Humidity, stock</a:t>
            </a:r>
          </a:p>
          <a:p>
            <a:pPr marL="0" indent="0">
              <a:buNone/>
            </a:pPr>
            <a:endParaRPr lang="en-US" dirty="0"/>
          </a:p>
        </p:txBody>
      </p:sp>
    </p:spTree>
    <p:extLst>
      <p:ext uri="{BB962C8B-B14F-4D97-AF65-F5344CB8AC3E}">
        <p14:creationId xmlns:p14="http://schemas.microsoft.com/office/powerpoint/2010/main" val="330312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6B86-8A0B-C54B-835B-35022129B3AE}"/>
              </a:ext>
            </a:extLst>
          </p:cNvPr>
          <p:cNvSpPr>
            <a:spLocks noGrp="1"/>
          </p:cNvSpPr>
          <p:nvPr>
            <p:ph type="title"/>
          </p:nvPr>
        </p:nvSpPr>
        <p:spPr/>
        <p:txBody>
          <a:bodyPr/>
          <a:lstStyle/>
          <a:p>
            <a:r>
              <a:rPr lang="en-US" b="1" dirty="0"/>
              <a:t>Inferences: FARMLAND </a:t>
            </a:r>
          </a:p>
        </p:txBody>
      </p:sp>
      <p:sp>
        <p:nvSpPr>
          <p:cNvPr id="3" name="Content Placeholder 2">
            <a:extLst>
              <a:ext uri="{FF2B5EF4-FFF2-40B4-BE49-F238E27FC236}">
                <a16:creationId xmlns:a16="http://schemas.microsoft.com/office/drawing/2014/main" id="{C4C9337A-D039-304A-8ECE-4451B54D4F12}"/>
              </a:ext>
            </a:extLst>
          </p:cNvPr>
          <p:cNvSpPr>
            <a:spLocks noGrp="1"/>
          </p:cNvSpPr>
          <p:nvPr>
            <p:ph idx="1"/>
          </p:nvPr>
        </p:nvSpPr>
        <p:spPr>
          <a:xfrm>
            <a:off x="1371600" y="1704108"/>
            <a:ext cx="10571018" cy="4336473"/>
          </a:xfrm>
        </p:spPr>
        <p:txBody>
          <a:bodyPr/>
          <a:lstStyle/>
          <a:p>
            <a:r>
              <a:rPr lang="en-US" b="1" dirty="0"/>
              <a:t>REQ2:</a:t>
            </a:r>
            <a:r>
              <a:rPr lang="en-US" dirty="0"/>
              <a:t> ‘</a:t>
            </a:r>
            <a:r>
              <a:rPr lang="en-US" i="1" dirty="0"/>
              <a:t>We want to have a record of </a:t>
            </a:r>
            <a:r>
              <a:rPr lang="en-US" i="1" u="sng" dirty="0"/>
              <a:t>the ID</a:t>
            </a:r>
            <a:r>
              <a:rPr lang="en-US" i="1" dirty="0"/>
              <a:t>, </a:t>
            </a:r>
            <a:r>
              <a:rPr lang="en-US" i="1" u="sng" dirty="0"/>
              <a:t>the area</a:t>
            </a:r>
            <a:r>
              <a:rPr lang="en-US" i="1" dirty="0"/>
              <a:t>, </a:t>
            </a:r>
            <a:r>
              <a:rPr lang="en-US" i="1" u="sng" dirty="0"/>
              <a:t>the farmer </a:t>
            </a:r>
            <a:r>
              <a:rPr lang="en-US" i="1" dirty="0"/>
              <a:t>who works on it, and </a:t>
            </a:r>
            <a:r>
              <a:rPr lang="en-US" i="1" u="sng" dirty="0"/>
              <a:t>the soil type</a:t>
            </a:r>
            <a:r>
              <a:rPr lang="en-US" i="1" dirty="0"/>
              <a:t> of each piece of land’.</a:t>
            </a:r>
          </a:p>
          <a:p>
            <a:pPr marL="0" indent="0">
              <a:buNone/>
            </a:pPr>
            <a:r>
              <a:rPr lang="en-US" dirty="0"/>
              <a:t>According to this requirement, we add the entity FARMLAND with attributes ‘LID’ (short for land ID), ‘ Area’, and ’</a:t>
            </a:r>
            <a:r>
              <a:rPr lang="en-US" dirty="0" err="1"/>
              <a:t>SoilType</a:t>
            </a:r>
            <a:r>
              <a:rPr lang="en-US" dirty="0"/>
              <a:t>’.</a:t>
            </a:r>
          </a:p>
          <a:p>
            <a:r>
              <a:rPr lang="en-US" b="1" dirty="0"/>
              <a:t>REQ3: </a:t>
            </a:r>
            <a:r>
              <a:rPr lang="en-US" i="1" dirty="0"/>
              <a:t>‘Each piece of land can only be planted one kind of crop at a time(one piece of land may be planted different crops in different seasons). We want to keep track of </a:t>
            </a:r>
            <a:r>
              <a:rPr lang="en-US" i="1" u="sng" dirty="0"/>
              <a:t>when</a:t>
            </a:r>
            <a:r>
              <a:rPr lang="en-US" i="1" dirty="0"/>
              <a:t> a kind of crop is planted for each piece of land’.</a:t>
            </a:r>
          </a:p>
          <a:p>
            <a:r>
              <a:rPr lang="en-US" b="1" dirty="0"/>
              <a:t>REQ13: </a:t>
            </a:r>
            <a:r>
              <a:rPr lang="en-US" b="1" i="1" dirty="0"/>
              <a:t>‘</a:t>
            </a:r>
            <a:r>
              <a:rPr lang="en-US" i="1" dirty="0"/>
              <a:t>For each crop, we need to know its maximum storage time, the expected yield,  grow time, and </a:t>
            </a:r>
            <a:r>
              <a:rPr lang="en-US" i="1" u="sng" dirty="0"/>
              <a:t>when and where it is planted</a:t>
            </a:r>
            <a:r>
              <a:rPr lang="en-US" i="1" dirty="0"/>
              <a:t>. Also, </a:t>
            </a:r>
            <a:r>
              <a:rPr lang="en-US" i="1" u="sng" dirty="0"/>
              <a:t>the type of fertilizer </a:t>
            </a:r>
            <a:r>
              <a:rPr lang="en-US" i="1" dirty="0"/>
              <a:t>used in each plant plan shall be recorded’.</a:t>
            </a:r>
          </a:p>
          <a:p>
            <a:pPr marL="0" indent="0">
              <a:buNone/>
            </a:pPr>
            <a:r>
              <a:rPr lang="en-US" dirty="0"/>
              <a:t>This is the reason why we have a</a:t>
            </a:r>
            <a:r>
              <a:rPr lang="en-US" altLang="zh-CN" dirty="0"/>
              <a:t> set of composite attribute </a:t>
            </a:r>
            <a:r>
              <a:rPr lang="en-US" dirty="0"/>
              <a:t>, for which we created a new table PLANT with attribute ‘</a:t>
            </a:r>
            <a:r>
              <a:rPr lang="en-US" dirty="0" err="1"/>
              <a:t>LandID</a:t>
            </a:r>
            <a:r>
              <a:rPr lang="en-US" dirty="0"/>
              <a:t>’, ‘</a:t>
            </a:r>
            <a:r>
              <a:rPr lang="en-US" dirty="0" err="1"/>
              <a:t>CropName</a:t>
            </a:r>
            <a:r>
              <a:rPr lang="en-US" dirty="0"/>
              <a:t>’, ‘</a:t>
            </a:r>
            <a:r>
              <a:rPr lang="en-US" dirty="0" err="1"/>
              <a:t>TimeOfYear</a:t>
            </a:r>
            <a:r>
              <a:rPr lang="en-US" dirty="0"/>
              <a:t>’ and ‘Fertilizer’.</a:t>
            </a:r>
          </a:p>
          <a:p>
            <a:pPr marL="0" indent="0">
              <a:buNone/>
            </a:pPr>
            <a:endParaRPr lang="en-US" dirty="0"/>
          </a:p>
          <a:p>
            <a:pPr marL="0" indent="0">
              <a:buNone/>
            </a:pPr>
            <a:endParaRPr lang="en-US" dirty="0"/>
          </a:p>
        </p:txBody>
      </p:sp>
      <p:sp>
        <p:nvSpPr>
          <p:cNvPr id="4" name="Action Button: Back or Previous 3">
            <a:hlinkClick r:id="rId2" action="ppaction://hlinksldjump" highlightClick="1"/>
            <a:extLst>
              <a:ext uri="{FF2B5EF4-FFF2-40B4-BE49-F238E27FC236}">
                <a16:creationId xmlns:a16="http://schemas.microsoft.com/office/drawing/2014/main" id="{9AA40DEF-0101-4943-ACF4-054176BAB660}"/>
              </a:ext>
            </a:extLst>
          </p:cNvPr>
          <p:cNvSpPr/>
          <p:nvPr/>
        </p:nvSpPr>
        <p:spPr>
          <a:xfrm>
            <a:off x="7354957" y="781878"/>
            <a:ext cx="384313" cy="37106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15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6B86-8A0B-C54B-835B-35022129B3AE}"/>
              </a:ext>
            </a:extLst>
          </p:cNvPr>
          <p:cNvSpPr>
            <a:spLocks noGrp="1"/>
          </p:cNvSpPr>
          <p:nvPr>
            <p:ph type="title"/>
          </p:nvPr>
        </p:nvSpPr>
        <p:spPr/>
        <p:txBody>
          <a:bodyPr/>
          <a:lstStyle/>
          <a:p>
            <a:r>
              <a:rPr lang="en-US" b="1" dirty="0"/>
              <a:t>Inferences: CROP</a:t>
            </a:r>
          </a:p>
        </p:txBody>
      </p:sp>
      <p:sp>
        <p:nvSpPr>
          <p:cNvPr id="3" name="Content Placeholder 2">
            <a:extLst>
              <a:ext uri="{FF2B5EF4-FFF2-40B4-BE49-F238E27FC236}">
                <a16:creationId xmlns:a16="http://schemas.microsoft.com/office/drawing/2014/main" id="{C4C9337A-D039-304A-8ECE-4451B54D4F12}"/>
              </a:ext>
            </a:extLst>
          </p:cNvPr>
          <p:cNvSpPr>
            <a:spLocks noGrp="1"/>
          </p:cNvSpPr>
          <p:nvPr>
            <p:ph idx="1"/>
          </p:nvPr>
        </p:nvSpPr>
        <p:spPr>
          <a:xfrm>
            <a:off x="1371600" y="1704108"/>
            <a:ext cx="10571018" cy="4336473"/>
          </a:xfrm>
        </p:spPr>
        <p:txBody>
          <a:bodyPr>
            <a:normAutofit/>
          </a:bodyPr>
          <a:lstStyle/>
          <a:p>
            <a:r>
              <a:rPr lang="en-US" b="1" dirty="0"/>
              <a:t>REQ13: </a:t>
            </a:r>
            <a:r>
              <a:rPr lang="en-US" b="1" i="1" dirty="0"/>
              <a:t>‘</a:t>
            </a:r>
            <a:r>
              <a:rPr lang="en-US" i="1" dirty="0"/>
              <a:t>For each crop, we need to know its </a:t>
            </a:r>
            <a:r>
              <a:rPr lang="en-US" i="1" u="sng" dirty="0"/>
              <a:t>maximum storage time</a:t>
            </a:r>
            <a:r>
              <a:rPr lang="en-US" i="1" dirty="0"/>
              <a:t>, the </a:t>
            </a:r>
            <a:r>
              <a:rPr lang="en-US" i="1" u="sng" dirty="0"/>
              <a:t>expected yield</a:t>
            </a:r>
            <a:r>
              <a:rPr lang="en-US" i="1" dirty="0"/>
              <a:t>,  </a:t>
            </a:r>
            <a:r>
              <a:rPr lang="en-US" i="1" u="sng" dirty="0"/>
              <a:t>grow time</a:t>
            </a:r>
            <a:r>
              <a:rPr lang="en-US" i="1" dirty="0"/>
              <a:t>, and when and where it is planted. Also, the type of fertilizer used in each plant plan shall be recorded. In addition, we want to know the </a:t>
            </a:r>
            <a:r>
              <a:rPr lang="en-US" i="1" u="sng" dirty="0"/>
              <a:t>brand </a:t>
            </a:r>
            <a:r>
              <a:rPr lang="en-US" i="1" dirty="0"/>
              <a:t>of each type of seed’. </a:t>
            </a:r>
          </a:p>
          <a:p>
            <a:endParaRPr lang="en-US" i="1" dirty="0"/>
          </a:p>
          <a:p>
            <a:pPr marL="0" indent="0">
              <a:buNone/>
            </a:pPr>
            <a:r>
              <a:rPr lang="en-US" dirty="0"/>
              <a:t>This explains the reason why we have an entity called ‘CROP’, and attributes ‘</a:t>
            </a:r>
            <a:r>
              <a:rPr lang="en-US" dirty="0" err="1"/>
              <a:t>Cname</a:t>
            </a:r>
            <a:r>
              <a:rPr lang="en-US" dirty="0"/>
              <a:t>’ (short for ‘crop name’), ‘</a:t>
            </a:r>
            <a:r>
              <a:rPr lang="en-US" dirty="0" err="1"/>
              <a:t>MaxStorageTime</a:t>
            </a:r>
            <a:r>
              <a:rPr lang="en-US" dirty="0"/>
              <a:t>’, ‘</a:t>
            </a:r>
            <a:r>
              <a:rPr lang="en-US" dirty="0" err="1"/>
              <a:t>YieldExp</a:t>
            </a:r>
            <a:r>
              <a:rPr lang="en-US" dirty="0"/>
              <a:t>’ (short for ‘yield expectation’), ‘</a:t>
            </a:r>
            <a:r>
              <a:rPr lang="en-US" dirty="0" err="1"/>
              <a:t>GrowTime</a:t>
            </a:r>
            <a:r>
              <a:rPr lang="en-US" dirty="0"/>
              <a:t>’, and ‘</a:t>
            </a:r>
            <a:r>
              <a:rPr lang="en-US" dirty="0" err="1"/>
              <a:t>SeedBrand</a:t>
            </a:r>
            <a:r>
              <a:rPr lang="en-US" dirty="0"/>
              <a:t>’.</a:t>
            </a:r>
          </a:p>
          <a:p>
            <a:pPr marL="0" indent="0">
              <a:buNone/>
            </a:pPr>
            <a:endParaRPr lang="en-US" dirty="0"/>
          </a:p>
          <a:p>
            <a:pPr marL="0" indent="0">
              <a:buNone/>
            </a:pPr>
            <a:endParaRPr lang="en-US" dirty="0"/>
          </a:p>
          <a:p>
            <a:pPr marL="0" indent="0">
              <a:buNone/>
            </a:pPr>
            <a:endParaRPr lang="en-US" dirty="0"/>
          </a:p>
        </p:txBody>
      </p:sp>
      <p:sp>
        <p:nvSpPr>
          <p:cNvPr id="4" name="Action Button: Back or Previous 3">
            <a:hlinkClick r:id="rId2" action="ppaction://hlinksldjump" highlightClick="1"/>
            <a:extLst>
              <a:ext uri="{FF2B5EF4-FFF2-40B4-BE49-F238E27FC236}">
                <a16:creationId xmlns:a16="http://schemas.microsoft.com/office/drawing/2014/main" id="{A96BAE14-3152-CE40-9450-7A46330C08AD}"/>
              </a:ext>
            </a:extLst>
          </p:cNvPr>
          <p:cNvSpPr/>
          <p:nvPr/>
        </p:nvSpPr>
        <p:spPr>
          <a:xfrm>
            <a:off x="7354957" y="781878"/>
            <a:ext cx="384313" cy="37106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83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6B86-8A0B-C54B-835B-35022129B3AE}"/>
              </a:ext>
            </a:extLst>
          </p:cNvPr>
          <p:cNvSpPr>
            <a:spLocks noGrp="1"/>
          </p:cNvSpPr>
          <p:nvPr>
            <p:ph type="title"/>
          </p:nvPr>
        </p:nvSpPr>
        <p:spPr/>
        <p:txBody>
          <a:bodyPr/>
          <a:lstStyle/>
          <a:p>
            <a:r>
              <a:rPr lang="en-US" b="1" dirty="0"/>
              <a:t>Inferences: FARMER</a:t>
            </a:r>
          </a:p>
        </p:txBody>
      </p:sp>
      <p:sp>
        <p:nvSpPr>
          <p:cNvPr id="3" name="Content Placeholder 2">
            <a:extLst>
              <a:ext uri="{FF2B5EF4-FFF2-40B4-BE49-F238E27FC236}">
                <a16:creationId xmlns:a16="http://schemas.microsoft.com/office/drawing/2014/main" id="{C4C9337A-D039-304A-8ECE-4451B54D4F12}"/>
              </a:ext>
            </a:extLst>
          </p:cNvPr>
          <p:cNvSpPr>
            <a:spLocks noGrp="1"/>
          </p:cNvSpPr>
          <p:nvPr>
            <p:ph idx="1"/>
          </p:nvPr>
        </p:nvSpPr>
        <p:spPr>
          <a:xfrm>
            <a:off x="1371600" y="1704108"/>
            <a:ext cx="10571018" cy="4336473"/>
          </a:xfrm>
        </p:spPr>
        <p:txBody>
          <a:bodyPr>
            <a:normAutofit/>
          </a:bodyPr>
          <a:lstStyle/>
          <a:p>
            <a:r>
              <a:rPr lang="en-US" b="1" dirty="0"/>
              <a:t>REQ13: </a:t>
            </a:r>
            <a:r>
              <a:rPr lang="en-US" b="1" i="1" dirty="0"/>
              <a:t>‘</a:t>
            </a:r>
            <a:r>
              <a:rPr lang="en-US" i="1" dirty="0"/>
              <a:t>For management purposes, we need to store every farmer’s basic personal data, including </a:t>
            </a:r>
            <a:r>
              <a:rPr lang="en-US" i="1" u="sng" dirty="0"/>
              <a:t>name</a:t>
            </a:r>
            <a:r>
              <a:rPr lang="en-US" i="1" dirty="0"/>
              <a:t>, </a:t>
            </a:r>
            <a:r>
              <a:rPr lang="en-US" i="1" u="sng" dirty="0"/>
              <a:t>ID</a:t>
            </a:r>
            <a:r>
              <a:rPr lang="en-US" i="1" dirty="0"/>
              <a:t>, </a:t>
            </a:r>
            <a:r>
              <a:rPr lang="en-US" i="1" u="sng" dirty="0"/>
              <a:t>gender</a:t>
            </a:r>
            <a:r>
              <a:rPr lang="en-US" i="1" dirty="0"/>
              <a:t>, </a:t>
            </a:r>
            <a:r>
              <a:rPr lang="en-US" i="1" u="sng" dirty="0"/>
              <a:t>birthdate</a:t>
            </a:r>
            <a:r>
              <a:rPr lang="en-US" i="1" dirty="0"/>
              <a:t> and </a:t>
            </a:r>
            <a:r>
              <a:rPr lang="en-US" i="1" u="sng" dirty="0"/>
              <a:t>phone number</a:t>
            </a:r>
            <a:r>
              <a:rPr lang="en-US" i="1" dirty="0"/>
              <a:t>’. </a:t>
            </a:r>
          </a:p>
          <a:p>
            <a:pPr marL="0" indent="0">
              <a:buNone/>
            </a:pPr>
            <a:endParaRPr lang="en-US" dirty="0"/>
          </a:p>
          <a:p>
            <a:pPr marL="0" indent="0">
              <a:buNone/>
            </a:pPr>
            <a:r>
              <a:rPr lang="en-US" dirty="0"/>
              <a:t>This is why we have an entity ‘FARMER’, and the attributes ‘Name’, ‘FID’ (short for farmer ID), ‘Gender’, ‘</a:t>
            </a:r>
            <a:r>
              <a:rPr lang="en-US" dirty="0" err="1"/>
              <a:t>Bdate</a:t>
            </a:r>
            <a:r>
              <a:rPr lang="en-US" dirty="0"/>
              <a:t>’ (short for birth date) and </a:t>
            </a:r>
            <a:r>
              <a:rPr lang="en-US" dirty="0" err="1"/>
              <a:t>PhoneNo</a:t>
            </a:r>
            <a:r>
              <a:rPr lang="en-US" dirty="0"/>
              <a:t>.</a:t>
            </a:r>
          </a:p>
          <a:p>
            <a:pPr marL="0" indent="0">
              <a:buNone/>
            </a:pPr>
            <a:endParaRPr lang="en-US" i="1" dirty="0"/>
          </a:p>
          <a:p>
            <a:r>
              <a:rPr lang="en-US" b="1" dirty="0"/>
              <a:t>REQ5</a:t>
            </a:r>
            <a:r>
              <a:rPr lang="en-US" b="1" i="1" dirty="0"/>
              <a:t>: ‘</a:t>
            </a:r>
            <a:r>
              <a:rPr lang="en-US" i="1" dirty="0"/>
              <a:t>Each farmer may have at most one team leader. A leader may have many group members under his or her leadership. We need to know each farmer’s </a:t>
            </a:r>
            <a:r>
              <a:rPr lang="en-US" i="1" u="sng" dirty="0"/>
              <a:t>team leader</a:t>
            </a:r>
            <a:r>
              <a:rPr lang="en-US" i="1" dirty="0"/>
              <a:t>’.</a:t>
            </a:r>
          </a:p>
          <a:p>
            <a:endParaRPr lang="en-US" i="1" dirty="0"/>
          </a:p>
          <a:p>
            <a:pPr marL="0" indent="0">
              <a:buNone/>
            </a:pPr>
            <a:r>
              <a:rPr lang="en-US" dirty="0"/>
              <a:t>Thus, we add an attribute ‘</a:t>
            </a:r>
            <a:r>
              <a:rPr lang="en-US" dirty="0" err="1"/>
              <a:t>LeaderID</a:t>
            </a:r>
            <a:r>
              <a:rPr lang="en-US" dirty="0"/>
              <a:t>’.</a:t>
            </a:r>
          </a:p>
        </p:txBody>
      </p:sp>
      <p:sp>
        <p:nvSpPr>
          <p:cNvPr id="4" name="Action Button: Back or Previous 3">
            <a:hlinkClick r:id="rId2" action="ppaction://hlinksldjump" highlightClick="1"/>
            <a:extLst>
              <a:ext uri="{FF2B5EF4-FFF2-40B4-BE49-F238E27FC236}">
                <a16:creationId xmlns:a16="http://schemas.microsoft.com/office/drawing/2014/main" id="{78A5B7B5-563C-4143-A64B-1F5EF0CE25E9}"/>
              </a:ext>
            </a:extLst>
          </p:cNvPr>
          <p:cNvSpPr/>
          <p:nvPr/>
        </p:nvSpPr>
        <p:spPr>
          <a:xfrm>
            <a:off x="7354957" y="781878"/>
            <a:ext cx="384313" cy="37106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32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6B86-8A0B-C54B-835B-35022129B3AE}"/>
              </a:ext>
            </a:extLst>
          </p:cNvPr>
          <p:cNvSpPr>
            <a:spLocks noGrp="1"/>
          </p:cNvSpPr>
          <p:nvPr>
            <p:ph type="title"/>
          </p:nvPr>
        </p:nvSpPr>
        <p:spPr/>
        <p:txBody>
          <a:bodyPr/>
          <a:lstStyle/>
          <a:p>
            <a:r>
              <a:rPr lang="en-US" b="1" dirty="0"/>
              <a:t>Inferences: PURCHASER</a:t>
            </a:r>
          </a:p>
        </p:txBody>
      </p:sp>
      <p:sp>
        <p:nvSpPr>
          <p:cNvPr id="3" name="Content Placeholder 2">
            <a:extLst>
              <a:ext uri="{FF2B5EF4-FFF2-40B4-BE49-F238E27FC236}">
                <a16:creationId xmlns:a16="http://schemas.microsoft.com/office/drawing/2014/main" id="{C4C9337A-D039-304A-8ECE-4451B54D4F12}"/>
              </a:ext>
            </a:extLst>
          </p:cNvPr>
          <p:cNvSpPr>
            <a:spLocks noGrp="1"/>
          </p:cNvSpPr>
          <p:nvPr>
            <p:ph idx="1"/>
          </p:nvPr>
        </p:nvSpPr>
        <p:spPr>
          <a:xfrm>
            <a:off x="1371600" y="1704108"/>
            <a:ext cx="10571018" cy="4336473"/>
          </a:xfrm>
        </p:spPr>
        <p:txBody>
          <a:bodyPr>
            <a:normAutofit/>
          </a:bodyPr>
          <a:lstStyle/>
          <a:p>
            <a:r>
              <a:rPr lang="en-US" b="1" dirty="0"/>
              <a:t>REQ12: </a:t>
            </a:r>
            <a:r>
              <a:rPr lang="en-US" b="1" i="1" dirty="0"/>
              <a:t>‘</a:t>
            </a:r>
            <a:r>
              <a:rPr lang="en-US" i="1" dirty="0"/>
              <a:t>Each company purchases some of our products. Thus, for each of the companies, we need to record its </a:t>
            </a:r>
            <a:r>
              <a:rPr lang="en-US" i="1" u="sng" dirty="0"/>
              <a:t>name</a:t>
            </a:r>
            <a:r>
              <a:rPr lang="en-US" i="1" dirty="0"/>
              <a:t>, </a:t>
            </a:r>
            <a:r>
              <a:rPr lang="en-US" i="1" u="sng" dirty="0"/>
              <a:t>address</a:t>
            </a:r>
            <a:r>
              <a:rPr lang="en-US" i="1" dirty="0"/>
              <a:t>, </a:t>
            </a:r>
            <a:r>
              <a:rPr lang="en-US" i="1" u="sng" dirty="0"/>
              <a:t>contact name </a:t>
            </a:r>
            <a:r>
              <a:rPr lang="en-US" i="1" dirty="0"/>
              <a:t>&amp; </a:t>
            </a:r>
            <a:r>
              <a:rPr lang="en-US" i="1" u="sng" dirty="0"/>
              <a:t>phone number</a:t>
            </a:r>
            <a:r>
              <a:rPr lang="en-US" i="1" dirty="0"/>
              <a:t>, </a:t>
            </a:r>
            <a:r>
              <a:rPr lang="en-US" i="1" u="sng" dirty="0"/>
              <a:t>contract start &amp; end date</a:t>
            </a:r>
            <a:r>
              <a:rPr lang="en-US" i="1" dirty="0"/>
              <a:t>, and the </a:t>
            </a:r>
            <a:r>
              <a:rPr lang="en-US" i="1" u="sng" dirty="0"/>
              <a:t>amount</a:t>
            </a:r>
            <a:r>
              <a:rPr lang="en-US" i="1" dirty="0"/>
              <a:t> and </a:t>
            </a:r>
            <a:r>
              <a:rPr lang="en-US" i="1" u="sng" dirty="0"/>
              <a:t>unit price</a:t>
            </a:r>
            <a:r>
              <a:rPr lang="en-US" i="1" dirty="0"/>
              <a:t> for each of the products specified in the contract’.</a:t>
            </a:r>
          </a:p>
          <a:p>
            <a:pPr marL="0" indent="0">
              <a:buNone/>
            </a:pPr>
            <a:endParaRPr lang="en-US" dirty="0"/>
          </a:p>
          <a:p>
            <a:pPr marL="0" indent="0">
              <a:buNone/>
            </a:pPr>
            <a:r>
              <a:rPr lang="en-US" dirty="0"/>
              <a:t>That is the reason for the entity ‘PURCHASER’ and attributes ‘Company’, ‘Address’, ‘Contact’, ‘</a:t>
            </a:r>
            <a:r>
              <a:rPr lang="en-US" dirty="0" err="1"/>
              <a:t>PhoneNo</a:t>
            </a:r>
            <a:r>
              <a:rPr lang="en-US" dirty="0"/>
              <a:t>’, ‘</a:t>
            </a:r>
            <a:r>
              <a:rPr lang="en-US" dirty="0" err="1"/>
              <a:t>StartOfContract</a:t>
            </a:r>
            <a:r>
              <a:rPr lang="en-US" dirty="0"/>
              <a:t>’, ‘</a:t>
            </a:r>
            <a:r>
              <a:rPr lang="en-US" dirty="0" err="1"/>
              <a:t>EndOfContract</a:t>
            </a:r>
            <a:r>
              <a:rPr lang="en-US" dirty="0"/>
              <a:t>’. In addition, we have a set of composite attribute ‘Purchase(Crop, Quantity, </a:t>
            </a:r>
            <a:r>
              <a:rPr lang="en-US" dirty="0" err="1"/>
              <a:t>UnitPrice</a:t>
            </a:r>
            <a:r>
              <a:rPr lang="en-US" dirty="0"/>
              <a:t>)’, since each company may buy many types of product in different quantity and price.</a:t>
            </a:r>
          </a:p>
          <a:p>
            <a:pPr marL="0" indent="0">
              <a:buNone/>
            </a:pPr>
            <a:endParaRPr lang="en-US" dirty="0"/>
          </a:p>
          <a:p>
            <a:pPr marL="0" indent="0">
              <a:buNone/>
            </a:pPr>
            <a:endParaRPr lang="en-US" dirty="0"/>
          </a:p>
          <a:p>
            <a:pPr marL="0" indent="0">
              <a:buNone/>
            </a:pPr>
            <a:endParaRPr lang="en-US" dirty="0"/>
          </a:p>
        </p:txBody>
      </p:sp>
      <p:sp>
        <p:nvSpPr>
          <p:cNvPr id="4" name="Action Button: Back or Previous 3">
            <a:hlinkClick r:id="rId2" action="ppaction://hlinksldjump" highlightClick="1"/>
            <a:extLst>
              <a:ext uri="{FF2B5EF4-FFF2-40B4-BE49-F238E27FC236}">
                <a16:creationId xmlns:a16="http://schemas.microsoft.com/office/drawing/2014/main" id="{002B9212-F90C-3945-9BCA-725D6968F64A}"/>
              </a:ext>
            </a:extLst>
          </p:cNvPr>
          <p:cNvSpPr/>
          <p:nvPr/>
        </p:nvSpPr>
        <p:spPr>
          <a:xfrm>
            <a:off x="7354957" y="781878"/>
            <a:ext cx="384313" cy="37106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8174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{9A154BDC-40E9-1649-BD94-63F7D69C8596}tf10001072</Template>
  <TotalTime>2308</TotalTime>
  <Words>1895</Words>
  <Application>Microsoft Office PowerPoint</Application>
  <PresentationFormat>宽屏</PresentationFormat>
  <Paragraphs>355</Paragraphs>
  <Slides>28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华文楷体</vt:lpstr>
      <vt:lpstr>宋体</vt:lpstr>
      <vt:lpstr>Arial</vt:lpstr>
      <vt:lpstr>Calibri</vt:lpstr>
      <vt:lpstr>Franklin Gothic Book</vt:lpstr>
      <vt:lpstr>Times New Roman</vt:lpstr>
      <vt:lpstr>Crop</vt:lpstr>
      <vt:lpstr>FARM DATABASE</vt:lpstr>
      <vt:lpstr>Introduction</vt:lpstr>
      <vt:lpstr>Functional Requirements</vt:lpstr>
      <vt:lpstr>Functional Requirements</vt:lpstr>
      <vt:lpstr>Entity List &amp; Inferences </vt:lpstr>
      <vt:lpstr>Inferences: FARMLAND </vt:lpstr>
      <vt:lpstr>Inferences: CROP</vt:lpstr>
      <vt:lpstr>Inferences: FARMER</vt:lpstr>
      <vt:lpstr>Inferences: PURCHASER</vt:lpstr>
      <vt:lpstr>Inferences: BARN</vt:lpstr>
      <vt:lpstr>Inferences: BARNADMIN</vt:lpstr>
      <vt:lpstr>Inferences: SECTION</vt:lpstr>
      <vt:lpstr>Weak Entity List</vt:lpstr>
      <vt:lpstr>PowerPoint 演示文稿</vt:lpstr>
      <vt:lpstr>PowerPoint 演示文稿</vt:lpstr>
      <vt:lpstr>Referential Integrity Constraint Diagram</vt:lpstr>
      <vt:lpstr>Entity-Relationships Diagram</vt:lpstr>
      <vt:lpstr>Database Extension</vt:lpstr>
      <vt:lpstr>Database Extension</vt:lpstr>
      <vt:lpstr>SQL Statements</vt:lpstr>
      <vt:lpstr>SQL Statements</vt:lpstr>
      <vt:lpstr>SQL Statements</vt:lpstr>
      <vt:lpstr>SQL Statements</vt:lpstr>
      <vt:lpstr>SQL Statements</vt:lpstr>
      <vt:lpstr>SQL Statements</vt:lpstr>
      <vt:lpstr>SQL Statements</vt:lpstr>
      <vt:lpstr>SQL Statements</vt:lpstr>
      <vt:lpstr>SQL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农场数据库</dc:title>
  <dc:creator>2658715614@qq.com</dc:creator>
  <cp:lastModifiedBy>Ang DING (16522104)</cp:lastModifiedBy>
  <cp:revision>121</cp:revision>
  <dcterms:created xsi:type="dcterms:W3CDTF">2018-03-24T13:15:31Z</dcterms:created>
  <dcterms:modified xsi:type="dcterms:W3CDTF">2018-04-12T05:32:14Z</dcterms:modified>
</cp:coreProperties>
</file>