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73" r:id="rId3"/>
    <p:sldId id="265" r:id="rId4"/>
    <p:sldId id="263" r:id="rId5"/>
    <p:sldId id="264" r:id="rId6"/>
    <p:sldId id="274" r:id="rId7"/>
    <p:sldId id="279" r:id="rId8"/>
    <p:sldId id="289" r:id="rId9"/>
    <p:sldId id="295" r:id="rId10"/>
    <p:sldId id="311" r:id="rId11"/>
    <p:sldId id="319" r:id="rId12"/>
    <p:sldId id="317" r:id="rId13"/>
    <p:sldId id="320" r:id="rId14"/>
    <p:sldId id="321" r:id="rId15"/>
    <p:sldId id="303" r:id="rId16"/>
    <p:sldId id="304" r:id="rId17"/>
    <p:sldId id="312" r:id="rId18"/>
    <p:sldId id="318" r:id="rId19"/>
    <p:sldId id="313" r:id="rId20"/>
    <p:sldId id="314" r:id="rId21"/>
    <p:sldId id="315" r:id="rId22"/>
    <p:sldId id="316" r:id="rId23"/>
    <p:sldId id="296" r:id="rId24"/>
    <p:sldId id="297" r:id="rId25"/>
    <p:sldId id="298" r:id="rId26"/>
    <p:sldId id="299" r:id="rId27"/>
    <p:sldId id="300" r:id="rId28"/>
    <p:sldId id="302" r:id="rId29"/>
    <p:sldId id="310" r:id="rId30"/>
    <p:sldId id="301" r:id="rId31"/>
    <p:sldId id="305" r:id="rId32"/>
    <p:sldId id="306" r:id="rId33"/>
    <p:sldId id="307" r:id="rId34"/>
    <p:sldId id="308" r:id="rId35"/>
    <p:sldId id="30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2"/>
    <p:restoredTop sz="94595" autoAdjust="0"/>
  </p:normalViewPr>
  <p:slideViewPr>
    <p:cSldViewPr snapToGrid="0" snapToObjects="1">
      <p:cViewPr>
        <p:scale>
          <a:sx n="90" d="100"/>
          <a:sy n="90" d="100"/>
        </p:scale>
        <p:origin x="-31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0898C-F53E-3541-B861-52A37CA018C0}"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A8321-3A3F-DE48-80FD-E17CBEB7E20B}" type="slidenum">
              <a:rPr lang="en-US" smtClean="0"/>
              <a:t>‹#›</a:t>
            </a:fld>
            <a:endParaRPr lang="en-US"/>
          </a:p>
        </p:txBody>
      </p:sp>
    </p:spTree>
    <p:extLst>
      <p:ext uri="{BB962C8B-B14F-4D97-AF65-F5344CB8AC3E}">
        <p14:creationId xmlns:p14="http://schemas.microsoft.com/office/powerpoint/2010/main" val="32898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A8321-3A3F-DE48-80FD-E17CBEB7E20B}" type="slidenum">
              <a:rPr lang="en-US" smtClean="0"/>
              <a:t>7</a:t>
            </a:fld>
            <a:endParaRPr lang="en-US"/>
          </a:p>
        </p:txBody>
      </p:sp>
    </p:spTree>
    <p:extLst>
      <p:ext uri="{BB962C8B-B14F-4D97-AF65-F5344CB8AC3E}">
        <p14:creationId xmlns:p14="http://schemas.microsoft.com/office/powerpoint/2010/main" val="206952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3EC788A-7420-FF49-A7B8-429CF4DCA62D}" type="datetimeFigureOut">
              <a:rPr lang="en-US" smtClean="0"/>
              <a:t>4/23/2018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48F39D1-E267-4F48-BE1C-7BF569B3D19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835030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87597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41760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788A-7420-FF49-A7B8-429CF4DCA62D}"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86552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3EC788A-7420-FF49-A7B8-429CF4DCA62D}" type="datetimeFigureOut">
              <a:rPr lang="en-US" smtClean="0"/>
              <a:t>4/23/2018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12312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C788A-7420-FF49-A7B8-429CF4DCA62D}"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18635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C788A-7420-FF49-A7B8-429CF4DCA62D}"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355220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C788A-7420-FF49-A7B8-429CF4DCA62D}"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36922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C788A-7420-FF49-A7B8-429CF4DCA62D}"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F39D1-E267-4F48-BE1C-7BF569B3D19B}" type="slidenum">
              <a:rPr lang="en-US" smtClean="0"/>
              <a:t>‹#›</a:t>
            </a:fld>
            <a:endParaRPr lang="en-US"/>
          </a:p>
        </p:txBody>
      </p:sp>
    </p:spTree>
    <p:extLst>
      <p:ext uri="{BB962C8B-B14F-4D97-AF65-F5344CB8AC3E}">
        <p14:creationId xmlns:p14="http://schemas.microsoft.com/office/powerpoint/2010/main" val="187353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EC788A-7420-FF49-A7B8-429CF4DCA62D}" type="datetimeFigureOut">
              <a:rPr lang="en-US" smtClean="0"/>
              <a:t>4/23/2018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43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EC788A-7420-FF49-A7B8-429CF4DCA62D}" type="datetimeFigureOut">
              <a:rPr lang="en-US" smtClean="0"/>
              <a:t>4/23/2018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48F39D1-E267-4F48-BE1C-7BF569B3D1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709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3EC788A-7420-FF49-A7B8-429CF4DCA62D}" type="datetimeFigureOut">
              <a:rPr lang="en-US" smtClean="0"/>
              <a:t>4/23/2018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48F39D1-E267-4F48-BE1C-7BF569B3D19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4229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2805-4D47-7646-8364-C80D15952ADB}"/>
              </a:ext>
            </a:extLst>
          </p:cNvPr>
          <p:cNvSpPr>
            <a:spLocks noGrp="1"/>
          </p:cNvSpPr>
          <p:nvPr>
            <p:ph type="ctrTitle"/>
          </p:nvPr>
        </p:nvSpPr>
        <p:spPr>
          <a:xfrm>
            <a:off x="1767840" y="1739686"/>
            <a:ext cx="8361229" cy="1308314"/>
          </a:xfrm>
        </p:spPr>
        <p:txBody>
          <a:bodyPr/>
          <a:lstStyle/>
          <a:p>
            <a:r>
              <a:rPr lang="en-US" dirty="0"/>
              <a:t>FARM DATABASE</a:t>
            </a:r>
          </a:p>
        </p:txBody>
      </p:sp>
      <p:sp>
        <p:nvSpPr>
          <p:cNvPr id="3" name="Subtitle 2">
            <a:extLst>
              <a:ext uri="{FF2B5EF4-FFF2-40B4-BE49-F238E27FC236}">
                <a16:creationId xmlns:a16="http://schemas.microsoft.com/office/drawing/2014/main" id="{65D44924-8FA8-D748-8AC6-BDDC05550B58}"/>
              </a:ext>
            </a:extLst>
          </p:cNvPr>
          <p:cNvSpPr>
            <a:spLocks noGrp="1"/>
          </p:cNvSpPr>
          <p:nvPr>
            <p:ph type="subTitle" idx="1"/>
          </p:nvPr>
        </p:nvSpPr>
        <p:spPr>
          <a:xfrm>
            <a:off x="7752479" y="3486922"/>
            <a:ext cx="5205984" cy="2718816"/>
          </a:xfrm>
        </p:spPr>
        <p:txBody>
          <a:bodyPr>
            <a:normAutofit/>
          </a:bodyPr>
          <a:lstStyle/>
          <a:p>
            <a:pPr algn="l"/>
            <a:endParaRPr lang="en-US" dirty="0"/>
          </a:p>
          <a:p>
            <a:pPr algn="l"/>
            <a:r>
              <a:rPr lang="en-US" sz="2000" dirty="0" err="1"/>
              <a:t>Shuning</a:t>
            </a:r>
            <a:r>
              <a:rPr lang="en-US" sz="2000" dirty="0"/>
              <a:t> Pan         6522054</a:t>
            </a:r>
          </a:p>
          <a:p>
            <a:pPr algn="l"/>
            <a:r>
              <a:rPr lang="en-US" sz="2000" dirty="0"/>
              <a:t>Ang Ding                6522104</a:t>
            </a:r>
          </a:p>
          <a:p>
            <a:pPr algn="l"/>
            <a:r>
              <a:rPr lang="en-US" sz="2000" dirty="0" err="1"/>
              <a:t>Chonghan</a:t>
            </a:r>
            <a:r>
              <a:rPr lang="en-US" sz="2000" dirty="0"/>
              <a:t> Chen    6522098</a:t>
            </a:r>
          </a:p>
          <a:p>
            <a:pPr algn="l"/>
            <a:r>
              <a:rPr lang="en-US" sz="2000" dirty="0" err="1"/>
              <a:t>Wenhao</a:t>
            </a:r>
            <a:r>
              <a:rPr lang="en-US" sz="2000" dirty="0"/>
              <a:t> Du           6522028</a:t>
            </a:r>
          </a:p>
          <a:p>
            <a:pPr algn="l"/>
            <a:r>
              <a:rPr lang="en-US" sz="2000" dirty="0" err="1"/>
              <a:t>Haoyang</a:t>
            </a:r>
            <a:r>
              <a:rPr lang="en-US" sz="2000" dirty="0"/>
              <a:t> Li            6522041</a:t>
            </a:r>
          </a:p>
        </p:txBody>
      </p:sp>
      <p:sp>
        <p:nvSpPr>
          <p:cNvPr id="4" name="文本框 3">
            <a:extLst>
              <a:ext uri="{FF2B5EF4-FFF2-40B4-BE49-F238E27FC236}">
                <a16:creationId xmlns:a16="http://schemas.microsoft.com/office/drawing/2014/main" id="{786ED6C1-C833-4A49-AB50-CE6D86349E04}"/>
              </a:ext>
            </a:extLst>
          </p:cNvPr>
          <p:cNvSpPr txBox="1"/>
          <p:nvPr/>
        </p:nvSpPr>
        <p:spPr>
          <a:xfrm>
            <a:off x="7804962" y="3461459"/>
            <a:ext cx="965970" cy="369332"/>
          </a:xfrm>
          <a:prstGeom prst="rect">
            <a:avLst/>
          </a:prstGeom>
          <a:noFill/>
        </p:spPr>
        <p:txBody>
          <a:bodyPr wrap="none" rtlCol="0">
            <a:spAutoFit/>
          </a:bodyPr>
          <a:lstStyle/>
          <a:p>
            <a:r>
              <a:rPr lang="en-US" altLang="zh-CN" b="1" dirty="0"/>
              <a:t>Group 4</a:t>
            </a:r>
            <a:endParaRPr lang="zh-CN" altLang="en-US" b="1" dirty="0"/>
          </a:p>
        </p:txBody>
      </p:sp>
    </p:spTree>
    <p:extLst>
      <p:ext uri="{BB962C8B-B14F-4D97-AF65-F5344CB8AC3E}">
        <p14:creationId xmlns:p14="http://schemas.microsoft.com/office/powerpoint/2010/main" val="354192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22220-6DC9-4C53-963D-03990FFDE3BD}"/>
              </a:ext>
            </a:extLst>
          </p:cNvPr>
          <p:cNvSpPr>
            <a:spLocks noGrp="1"/>
          </p:cNvSpPr>
          <p:nvPr>
            <p:ph idx="1"/>
          </p:nvPr>
        </p:nvSpPr>
        <p:spPr>
          <a:xfrm>
            <a:off x="1371600" y="471268"/>
            <a:ext cx="9601200" cy="5396132"/>
          </a:xfrm>
        </p:spPr>
        <p:txBody>
          <a:bodyPr/>
          <a:lstStyle/>
          <a:p>
            <a:pPr marL="0" indent="0">
              <a:buNone/>
            </a:pPr>
            <a:r>
              <a:rPr lang="en-US" altLang="zh-CN" dirty="0"/>
              <a:t>Query 2 </a:t>
            </a:r>
            <a:endParaRPr lang="zh-CN" altLang="zh-CN" dirty="0"/>
          </a:p>
          <a:p>
            <a:pPr marL="0" indent="0">
              <a:buNone/>
            </a:pPr>
            <a:r>
              <a:rPr lang="en-US" altLang="zh-CN" b="1" dirty="0"/>
              <a:t>For every planting plan of farmlands which are in the charge of the farmer whose ID is F0006, list the land ID, crop name, time of the year, fertilizer, and the seed brand it is using.</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plan.LandID</a:t>
            </a:r>
            <a:r>
              <a:rPr lang="en-US" altLang="zh-CN" b="1" dirty="0"/>
              <a:t>, </a:t>
            </a:r>
            <a:r>
              <a:rPr lang="en-US" altLang="zh-CN" b="1" dirty="0" err="1"/>
              <a:t>plan.CropName</a:t>
            </a:r>
            <a:r>
              <a:rPr lang="en-US" altLang="zh-CN" b="1" dirty="0"/>
              <a:t>, </a:t>
            </a:r>
            <a:r>
              <a:rPr lang="en-US" altLang="zh-CN" b="1" dirty="0" err="1"/>
              <a:t>plan.TimeOfYear</a:t>
            </a:r>
            <a:r>
              <a:rPr lang="en-US" altLang="zh-CN" b="1" dirty="0"/>
              <a:t>, </a:t>
            </a:r>
            <a:r>
              <a:rPr lang="en-US" altLang="zh-CN" b="1" dirty="0" err="1"/>
              <a:t>plan.Fertilizer</a:t>
            </a:r>
            <a:r>
              <a:rPr lang="en-US" altLang="zh-CN" b="1" dirty="0"/>
              <a:t>, </a:t>
            </a:r>
            <a:r>
              <a:rPr lang="en-US" altLang="zh-CN" b="1" dirty="0" err="1"/>
              <a:t>crop.SeedBrand</a:t>
            </a:r>
            <a:endParaRPr lang="zh-CN" altLang="zh-CN" dirty="0"/>
          </a:p>
          <a:p>
            <a:pPr marL="0" indent="0">
              <a:buNone/>
            </a:pPr>
            <a:r>
              <a:rPr lang="en-US" altLang="zh-CN" b="1" dirty="0"/>
              <a:t>FROM crop, plan, farmland</a:t>
            </a:r>
            <a:endParaRPr lang="zh-CN" altLang="zh-CN" dirty="0"/>
          </a:p>
          <a:p>
            <a:pPr marL="0" indent="0">
              <a:buNone/>
            </a:pPr>
            <a:r>
              <a:rPr lang="en-US" altLang="zh-CN" b="1" dirty="0"/>
              <a:t>WHERE </a:t>
            </a:r>
            <a:r>
              <a:rPr lang="en-US" altLang="zh-CN" b="1" dirty="0" err="1"/>
              <a:t>farmland.FarmerID</a:t>
            </a:r>
            <a:r>
              <a:rPr lang="en-US" altLang="zh-CN" b="1" dirty="0"/>
              <a:t> = 'F0006' AND </a:t>
            </a:r>
            <a:r>
              <a:rPr lang="en-US" altLang="zh-CN" b="1" dirty="0" err="1"/>
              <a:t>plan.LandID</a:t>
            </a:r>
            <a:r>
              <a:rPr lang="en-US" altLang="zh-CN" b="1" dirty="0"/>
              <a:t> = </a:t>
            </a:r>
            <a:r>
              <a:rPr lang="en-US" altLang="zh-CN" b="1" dirty="0" err="1"/>
              <a:t>farmland.LID</a:t>
            </a:r>
            <a:r>
              <a:rPr lang="en-US" altLang="zh-CN" b="1" dirty="0"/>
              <a:t> AND </a:t>
            </a:r>
            <a:r>
              <a:rPr lang="en-US" altLang="zh-CN" b="1" dirty="0" err="1"/>
              <a:t>crop.Cname</a:t>
            </a:r>
            <a:r>
              <a:rPr lang="en-US" altLang="zh-CN" b="1" dirty="0"/>
              <a:t> = </a:t>
            </a:r>
            <a:r>
              <a:rPr lang="en-US" altLang="zh-CN" b="1" dirty="0" err="1"/>
              <a:t>plan.CropName</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7273A941-C33B-4196-A95E-15EA9F4C2CED}"/>
              </a:ext>
            </a:extLst>
          </p:cNvPr>
          <p:cNvPicPr/>
          <p:nvPr/>
        </p:nvPicPr>
        <p:blipFill>
          <a:blip r:embed="rId2">
            <a:extLst>
              <a:ext uri="{28A0092B-C50C-407E-A947-70E740481C1C}">
                <a14:useLocalDpi xmlns:a14="http://schemas.microsoft.com/office/drawing/2010/main" val="0"/>
              </a:ext>
            </a:extLst>
          </a:blip>
          <a:stretch>
            <a:fillRect/>
          </a:stretch>
        </p:blipFill>
        <p:spPr>
          <a:xfrm>
            <a:off x="3947532" y="4081346"/>
            <a:ext cx="7101313" cy="2463599"/>
          </a:xfrm>
          <a:prstGeom prst="rect">
            <a:avLst/>
          </a:prstGeom>
        </p:spPr>
      </p:pic>
    </p:spTree>
    <p:extLst>
      <p:ext uri="{BB962C8B-B14F-4D97-AF65-F5344CB8AC3E}">
        <p14:creationId xmlns:p14="http://schemas.microsoft.com/office/powerpoint/2010/main" val="59397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41F2-C33A-4C09-8B01-CA1918EDC7C0}"/>
              </a:ext>
            </a:extLst>
          </p:cNvPr>
          <p:cNvSpPr>
            <a:spLocks noGrp="1"/>
          </p:cNvSpPr>
          <p:nvPr>
            <p:ph idx="1"/>
          </p:nvPr>
        </p:nvSpPr>
        <p:spPr>
          <a:xfrm>
            <a:off x="1103577" y="346846"/>
            <a:ext cx="10168759" cy="5912069"/>
          </a:xfrm>
        </p:spPr>
        <p:txBody>
          <a:bodyPr>
            <a:normAutofit fontScale="85000" lnSpcReduction="20000"/>
          </a:bodyPr>
          <a:lstStyle/>
          <a:p>
            <a:pPr marL="0" indent="0">
              <a:buNone/>
            </a:pPr>
            <a:r>
              <a:rPr lang="en-US" altLang="zh-CN" sz="2400" dirty="0"/>
              <a:t>Query 3</a:t>
            </a:r>
            <a:endParaRPr lang="zh-CN" altLang="zh-CN" sz="2400" dirty="0"/>
          </a:p>
          <a:p>
            <a:pPr marL="0" indent="0">
              <a:buNone/>
            </a:pPr>
            <a:r>
              <a:rPr lang="en-US" altLang="zh-CN" sz="2400" b="1" dirty="0"/>
              <a:t>Retrieve the company who buy all kind of corns stored in barn B001.</a:t>
            </a:r>
            <a:endParaRPr lang="zh-CN" altLang="zh-CN" sz="2400" b="1" dirty="0"/>
          </a:p>
          <a:p>
            <a:pPr marL="0" indent="0">
              <a:buNone/>
            </a:pPr>
            <a:r>
              <a:rPr lang="en-US" altLang="zh-CN" b="1" dirty="0"/>
              <a:t> </a:t>
            </a:r>
            <a:endParaRPr lang="zh-CN" altLang="zh-CN" b="1" dirty="0"/>
          </a:p>
          <a:p>
            <a:pPr marL="0" indent="0">
              <a:buNone/>
            </a:pPr>
            <a:r>
              <a:rPr lang="en-US" altLang="zh-CN" sz="2400" b="1" dirty="0"/>
              <a:t>SELECT </a:t>
            </a:r>
            <a:r>
              <a:rPr lang="en-US" altLang="zh-CN" sz="2400" b="1" dirty="0" err="1"/>
              <a:t>Purchaser.Company</a:t>
            </a:r>
            <a:endParaRPr lang="zh-CN" altLang="zh-CN" sz="2400" b="1" dirty="0"/>
          </a:p>
          <a:p>
            <a:pPr marL="0" indent="0">
              <a:buNone/>
            </a:pPr>
            <a:r>
              <a:rPr lang="en-US" altLang="zh-CN" sz="2400" b="1" dirty="0"/>
              <a:t>FROM Purchaser</a:t>
            </a:r>
            <a:endParaRPr lang="zh-CN" altLang="zh-CN" sz="2400" b="1" dirty="0"/>
          </a:p>
          <a:p>
            <a:pPr marL="0" indent="0">
              <a:buNone/>
            </a:pPr>
            <a:r>
              <a:rPr lang="en-US" altLang="zh-CN" sz="2400" b="1" dirty="0"/>
              <a:t>WHERE NOT EXISTS (SELECT *</a:t>
            </a:r>
            <a:endParaRPr lang="zh-CN" altLang="zh-CN" sz="2400" b="1" dirty="0"/>
          </a:p>
          <a:p>
            <a:pPr marL="0" indent="0">
              <a:buNone/>
            </a:pPr>
            <a:r>
              <a:rPr lang="en-US" altLang="zh-CN" sz="2400" b="1" dirty="0"/>
              <a:t>FROM  Purchase B</a:t>
            </a:r>
            <a:endParaRPr lang="zh-CN" altLang="zh-CN" sz="2400" b="1" dirty="0"/>
          </a:p>
          <a:p>
            <a:pPr marL="0" indent="0">
              <a:buNone/>
            </a:pPr>
            <a:r>
              <a:rPr lang="en-US" altLang="zh-CN" sz="2400" b="1" dirty="0"/>
              <a:t>WHERE (</a:t>
            </a:r>
            <a:r>
              <a:rPr lang="en-US" altLang="zh-CN" sz="2400" b="1" dirty="0" err="1"/>
              <a:t>B.Crop</a:t>
            </a:r>
            <a:r>
              <a:rPr lang="en-US" altLang="zh-CN" sz="2400" b="1" dirty="0"/>
              <a:t> IN (SELECT </a:t>
            </a:r>
            <a:r>
              <a:rPr lang="en-US" altLang="zh-CN" sz="2400" b="1" dirty="0" err="1"/>
              <a:t>Section.CropName</a:t>
            </a:r>
            <a:endParaRPr lang="zh-CN" altLang="zh-CN" sz="2400" b="1" dirty="0"/>
          </a:p>
          <a:p>
            <a:pPr marL="0" indent="0">
              <a:buNone/>
            </a:pPr>
            <a:r>
              <a:rPr lang="en-US" altLang="zh-CN" sz="2400" b="1" dirty="0"/>
              <a:t>	     FROM Section</a:t>
            </a:r>
            <a:endParaRPr lang="zh-CN" altLang="zh-CN" sz="2400" b="1" dirty="0"/>
          </a:p>
          <a:p>
            <a:pPr marL="0" indent="0">
              <a:buNone/>
            </a:pPr>
            <a:r>
              <a:rPr lang="en-US" altLang="zh-CN" sz="2400" b="1" dirty="0"/>
              <a:t>                      WHERE </a:t>
            </a:r>
            <a:r>
              <a:rPr lang="en-US" altLang="zh-CN" sz="2400" b="1" dirty="0" err="1"/>
              <a:t>BarnID</a:t>
            </a:r>
            <a:r>
              <a:rPr lang="en-US" altLang="zh-CN" sz="2400" b="1" dirty="0"/>
              <a:t>=’B003’)</a:t>
            </a:r>
            <a:endParaRPr lang="zh-CN" altLang="zh-CN" sz="2400" b="1" dirty="0"/>
          </a:p>
          <a:p>
            <a:pPr marL="0" indent="0">
              <a:buNone/>
            </a:pPr>
            <a:r>
              <a:rPr lang="en-US" altLang="zh-CN" sz="2400" b="1" dirty="0"/>
              <a:t>       AND</a:t>
            </a:r>
            <a:endParaRPr lang="zh-CN" altLang="zh-CN" sz="2400" b="1" dirty="0"/>
          </a:p>
          <a:p>
            <a:pPr marL="0" indent="0">
              <a:buNone/>
            </a:pPr>
            <a:r>
              <a:rPr lang="en-US" altLang="zh-CN" sz="2400" b="1" dirty="0"/>
              <a:t>       NOT EXISTS (SELECT *</a:t>
            </a:r>
            <a:endParaRPr lang="zh-CN" altLang="zh-CN" sz="2400" b="1" dirty="0"/>
          </a:p>
          <a:p>
            <a:pPr marL="0" indent="0">
              <a:buNone/>
            </a:pPr>
            <a:r>
              <a:rPr lang="en-US" altLang="zh-CN" sz="2400" b="1" dirty="0"/>
              <a:t>                 FROM Purchase C</a:t>
            </a:r>
            <a:endParaRPr lang="zh-CN" altLang="zh-CN" sz="2400" b="1" dirty="0"/>
          </a:p>
          <a:p>
            <a:pPr marL="0" indent="0">
              <a:buNone/>
            </a:pPr>
            <a:r>
              <a:rPr lang="en-US" altLang="zh-CN" sz="2400" b="1" dirty="0"/>
              <a:t>                 WHERE </a:t>
            </a:r>
            <a:r>
              <a:rPr lang="en-US" altLang="zh-CN" sz="2400" b="1" dirty="0" err="1"/>
              <a:t>C.Crop</a:t>
            </a:r>
            <a:r>
              <a:rPr lang="en-US" altLang="zh-CN" sz="2400" b="1" dirty="0"/>
              <a:t> = </a:t>
            </a:r>
            <a:r>
              <a:rPr lang="en-US" altLang="zh-CN" sz="2400" b="1" dirty="0" err="1"/>
              <a:t>B.Crop</a:t>
            </a:r>
            <a:endParaRPr lang="zh-CN" altLang="zh-CN" sz="2400" b="1" dirty="0"/>
          </a:p>
          <a:p>
            <a:pPr marL="0" indent="0">
              <a:buNone/>
            </a:pPr>
            <a:r>
              <a:rPr lang="en-US" altLang="zh-CN" sz="2400" b="1" dirty="0"/>
              <a:t>                 AND </a:t>
            </a:r>
            <a:r>
              <a:rPr lang="en-US" altLang="zh-CN" sz="2400" b="1" dirty="0" err="1"/>
              <a:t>C.Purchaser</a:t>
            </a:r>
            <a:r>
              <a:rPr lang="en-US" altLang="zh-CN" sz="2400" b="1" dirty="0"/>
              <a:t>=</a:t>
            </a:r>
            <a:r>
              <a:rPr lang="en-US" altLang="zh-CN" sz="2400" b="1" dirty="0" err="1"/>
              <a:t>Purchaser.Company</a:t>
            </a:r>
            <a:r>
              <a:rPr lang="en-US" altLang="zh-CN" sz="2400" b="1" dirty="0"/>
              <a:t>)))</a:t>
            </a:r>
            <a:endParaRPr lang="zh-CN" altLang="zh-CN" sz="2400" b="1" dirty="0"/>
          </a:p>
          <a:p>
            <a:pPr marL="0" indent="0">
              <a:buNone/>
            </a:pPr>
            <a:endParaRPr lang="zh-CN" altLang="en-US" dirty="0"/>
          </a:p>
        </p:txBody>
      </p:sp>
      <p:pic>
        <p:nvPicPr>
          <p:cNvPr id="4" name="图片 3">
            <a:extLst>
              <a:ext uri="{FF2B5EF4-FFF2-40B4-BE49-F238E27FC236}">
                <a16:creationId xmlns:a16="http://schemas.microsoft.com/office/drawing/2014/main" id="{A5356377-1CA9-4D38-8BB1-BBFCD455FD9C}"/>
              </a:ext>
            </a:extLst>
          </p:cNvPr>
          <p:cNvPicPr/>
          <p:nvPr/>
        </p:nvPicPr>
        <p:blipFill>
          <a:blip r:embed="rId2"/>
          <a:stretch>
            <a:fillRect/>
          </a:stretch>
        </p:blipFill>
        <p:spPr>
          <a:xfrm>
            <a:off x="6824546" y="2238703"/>
            <a:ext cx="5125716" cy="3744182"/>
          </a:xfrm>
          <a:prstGeom prst="rect">
            <a:avLst/>
          </a:prstGeom>
        </p:spPr>
      </p:pic>
    </p:spTree>
    <p:extLst>
      <p:ext uri="{BB962C8B-B14F-4D97-AF65-F5344CB8AC3E}">
        <p14:creationId xmlns:p14="http://schemas.microsoft.com/office/powerpoint/2010/main" val="242640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77C81-BF40-49C1-A0A2-3F5CCD284ADB}"/>
              </a:ext>
            </a:extLst>
          </p:cNvPr>
          <p:cNvSpPr>
            <a:spLocks noGrp="1"/>
          </p:cNvSpPr>
          <p:nvPr>
            <p:ph idx="1"/>
          </p:nvPr>
        </p:nvSpPr>
        <p:spPr>
          <a:xfrm>
            <a:off x="1095663" y="222645"/>
            <a:ext cx="9601200" cy="5360963"/>
          </a:xfrm>
        </p:spPr>
        <p:txBody>
          <a:bodyPr>
            <a:normAutofit/>
          </a:bodyPr>
          <a:lstStyle/>
          <a:p>
            <a:pPr marL="0" indent="0">
              <a:buNone/>
            </a:pPr>
            <a:r>
              <a:rPr lang="en-US" altLang="zh-CN" dirty="0"/>
              <a:t>Query 4</a:t>
            </a:r>
            <a:endParaRPr lang="zh-CN" altLang="zh-CN" dirty="0"/>
          </a:p>
          <a:p>
            <a:pPr marL="0" indent="0">
              <a:buNone/>
            </a:pPr>
            <a:r>
              <a:rPr lang="en-US" altLang="zh-CN" b="1" dirty="0"/>
              <a:t>Make a list of the land ID, crop name, time of the year, and the fertilizer of each planting plan either in the charge of a farmer whose last name is ‘Bush’, or plant tomato any time of the year.</a:t>
            </a:r>
            <a:endParaRPr lang="zh-CN" altLang="zh-CN" dirty="0"/>
          </a:p>
          <a:p>
            <a:pPr marL="0" indent="0">
              <a:buNone/>
            </a:pPr>
            <a:r>
              <a:rPr lang="en-US" altLang="zh-CN" dirty="0"/>
              <a:t> </a:t>
            </a:r>
            <a:r>
              <a:rPr lang="en-US" altLang="zh-CN" b="1" dirty="0"/>
              <a:t> </a:t>
            </a:r>
            <a:endParaRPr lang="zh-CN" altLang="zh-CN" dirty="0"/>
          </a:p>
          <a:p>
            <a:pPr marL="0" indent="0">
              <a:buNone/>
            </a:pPr>
            <a:r>
              <a:rPr lang="en-US" altLang="zh-CN" sz="1600" b="1" dirty="0"/>
              <a:t>(SELECT </a:t>
            </a:r>
            <a:r>
              <a:rPr lang="en-US" altLang="zh-CN" sz="1600" b="1" dirty="0" err="1"/>
              <a:t>plan.LandID</a:t>
            </a:r>
            <a:r>
              <a:rPr lang="en-US" altLang="zh-CN" sz="1600" b="1" dirty="0"/>
              <a:t>, </a:t>
            </a:r>
            <a:r>
              <a:rPr lang="en-US" altLang="zh-CN" sz="1600" b="1" dirty="0" err="1"/>
              <a:t>plan.CropName</a:t>
            </a:r>
            <a:r>
              <a:rPr lang="en-US" altLang="zh-CN" sz="1600" b="1" dirty="0"/>
              <a:t>, </a:t>
            </a:r>
            <a:r>
              <a:rPr lang="en-US" altLang="zh-CN" sz="1600" b="1" dirty="0" err="1"/>
              <a:t>plan.TimeOfYear</a:t>
            </a:r>
            <a:r>
              <a:rPr lang="en-US" altLang="zh-CN" sz="1600" b="1" dirty="0"/>
              <a:t>, </a:t>
            </a:r>
            <a:r>
              <a:rPr lang="en-US" altLang="zh-CN" sz="1600" b="1" dirty="0" err="1"/>
              <a:t>plan.Fertilizer</a:t>
            </a:r>
            <a:endParaRPr lang="zh-CN" altLang="zh-CN" sz="1600" dirty="0"/>
          </a:p>
          <a:p>
            <a:pPr marL="0" indent="0">
              <a:buNone/>
            </a:pPr>
            <a:r>
              <a:rPr lang="en-US" altLang="zh-CN" sz="1600" b="1" dirty="0"/>
              <a:t>FROM plan, farmer, farmland</a:t>
            </a:r>
            <a:endParaRPr lang="zh-CN" altLang="zh-CN" sz="1600" dirty="0"/>
          </a:p>
          <a:p>
            <a:pPr marL="0" indent="0">
              <a:buNone/>
            </a:pPr>
            <a:r>
              <a:rPr lang="en-US" altLang="zh-CN" sz="1600" b="1" dirty="0"/>
              <a:t>WHERE </a:t>
            </a:r>
            <a:r>
              <a:rPr lang="en-US" altLang="zh-CN" sz="1600" b="1" dirty="0" err="1"/>
              <a:t>farmer.Lname</a:t>
            </a:r>
            <a:r>
              <a:rPr lang="en-US" altLang="zh-CN" sz="1600" b="1" dirty="0"/>
              <a:t> = 'bush' AND </a:t>
            </a:r>
            <a:r>
              <a:rPr lang="en-US" altLang="zh-CN" sz="1600" b="1" dirty="0" err="1"/>
              <a:t>farmland.FarmerID</a:t>
            </a:r>
            <a:r>
              <a:rPr lang="en-US" altLang="zh-CN" sz="1600" b="1" dirty="0"/>
              <a:t> = </a:t>
            </a:r>
            <a:r>
              <a:rPr lang="en-US" altLang="zh-CN" sz="1600" b="1" dirty="0" err="1"/>
              <a:t>farmer.FID</a:t>
            </a:r>
            <a:r>
              <a:rPr lang="en-US" altLang="zh-CN" sz="1600" b="1" dirty="0"/>
              <a:t> AND </a:t>
            </a:r>
            <a:r>
              <a:rPr lang="en-US" altLang="zh-CN" sz="1600" b="1" dirty="0" err="1"/>
              <a:t>plan.LandID</a:t>
            </a:r>
            <a:r>
              <a:rPr lang="en-US" altLang="zh-CN" sz="1600" b="1" dirty="0"/>
              <a:t> = </a:t>
            </a:r>
            <a:r>
              <a:rPr lang="en-US" altLang="zh-CN" sz="1600" b="1" dirty="0" err="1"/>
              <a:t>farmland.LID</a:t>
            </a:r>
            <a:r>
              <a:rPr lang="en-US" altLang="zh-CN" sz="1600" b="1" dirty="0"/>
              <a:t>)</a:t>
            </a:r>
            <a:endParaRPr lang="zh-CN" altLang="zh-CN" sz="1600" dirty="0"/>
          </a:p>
          <a:p>
            <a:pPr marL="0" indent="0">
              <a:buNone/>
            </a:pPr>
            <a:r>
              <a:rPr lang="en-US" altLang="zh-CN" sz="1600" b="1" dirty="0"/>
              <a:t>UNION</a:t>
            </a:r>
            <a:endParaRPr lang="zh-CN" altLang="zh-CN" sz="1600" dirty="0"/>
          </a:p>
          <a:p>
            <a:pPr marL="0" indent="0">
              <a:buNone/>
            </a:pPr>
            <a:r>
              <a:rPr lang="en-US" altLang="zh-CN" sz="1600" b="1" dirty="0"/>
              <a:t>(SELECT </a:t>
            </a:r>
            <a:r>
              <a:rPr lang="en-US" altLang="zh-CN" sz="1600" b="1" dirty="0" err="1"/>
              <a:t>plan.LandID</a:t>
            </a:r>
            <a:r>
              <a:rPr lang="en-US" altLang="zh-CN" sz="1600" b="1" dirty="0"/>
              <a:t>, </a:t>
            </a:r>
            <a:r>
              <a:rPr lang="en-US" altLang="zh-CN" sz="1600" b="1" dirty="0" err="1"/>
              <a:t>plan.CropName</a:t>
            </a:r>
            <a:r>
              <a:rPr lang="en-US" altLang="zh-CN" sz="1600" b="1" dirty="0"/>
              <a:t>, </a:t>
            </a:r>
            <a:r>
              <a:rPr lang="en-US" altLang="zh-CN" sz="1600" b="1" dirty="0" err="1"/>
              <a:t>plan.TimeOfYear</a:t>
            </a:r>
            <a:r>
              <a:rPr lang="en-US" altLang="zh-CN" sz="1600" b="1" dirty="0"/>
              <a:t>, </a:t>
            </a:r>
            <a:r>
              <a:rPr lang="en-US" altLang="zh-CN" sz="1600" b="1" dirty="0" err="1"/>
              <a:t>plan.Fertilizer</a:t>
            </a:r>
            <a:endParaRPr lang="zh-CN" altLang="zh-CN" sz="1600" dirty="0"/>
          </a:p>
          <a:p>
            <a:pPr marL="0" indent="0">
              <a:buNone/>
            </a:pPr>
            <a:r>
              <a:rPr lang="en-US" altLang="zh-CN" sz="1600" b="1" dirty="0"/>
              <a:t>FROM plan</a:t>
            </a:r>
            <a:endParaRPr lang="zh-CN" altLang="zh-CN" sz="1600" dirty="0"/>
          </a:p>
          <a:p>
            <a:pPr marL="0" indent="0">
              <a:buNone/>
            </a:pPr>
            <a:r>
              <a:rPr lang="en-US" altLang="zh-CN" sz="1600" b="1" dirty="0"/>
              <a:t>WHERE </a:t>
            </a:r>
            <a:r>
              <a:rPr lang="en-US" altLang="zh-CN" sz="1600" b="1" dirty="0" err="1"/>
              <a:t>plan.CropName</a:t>
            </a:r>
            <a:r>
              <a:rPr lang="en-US" altLang="zh-CN" sz="1600" b="1" dirty="0"/>
              <a:t> = 'tomato')</a:t>
            </a:r>
            <a:endParaRPr lang="zh-CN" altLang="zh-CN" sz="1600" dirty="0"/>
          </a:p>
          <a:p>
            <a:pPr marL="0" indent="0">
              <a:buNone/>
            </a:pPr>
            <a:endParaRPr lang="zh-CN" altLang="en-US" dirty="0"/>
          </a:p>
        </p:txBody>
      </p:sp>
      <p:pic>
        <p:nvPicPr>
          <p:cNvPr id="4" name="Picture 3">
            <a:extLst>
              <a:ext uri="{FF2B5EF4-FFF2-40B4-BE49-F238E27FC236}">
                <a16:creationId xmlns:a16="http://schemas.microsoft.com/office/drawing/2014/main" id="{CB5CB2A8-5A09-4931-A2B8-F52B618C0B1A}"/>
              </a:ext>
            </a:extLst>
          </p:cNvPr>
          <p:cNvPicPr/>
          <p:nvPr/>
        </p:nvPicPr>
        <p:blipFill>
          <a:blip r:embed="rId2">
            <a:extLst>
              <a:ext uri="{28A0092B-C50C-407E-A947-70E740481C1C}">
                <a14:useLocalDpi xmlns:a14="http://schemas.microsoft.com/office/drawing/2010/main" val="0"/>
              </a:ext>
            </a:extLst>
          </a:blip>
          <a:stretch>
            <a:fillRect/>
          </a:stretch>
        </p:blipFill>
        <p:spPr>
          <a:xfrm>
            <a:off x="5591463" y="4071225"/>
            <a:ext cx="5727700" cy="2564130"/>
          </a:xfrm>
          <a:prstGeom prst="rect">
            <a:avLst/>
          </a:prstGeom>
        </p:spPr>
      </p:pic>
    </p:spTree>
    <p:extLst>
      <p:ext uri="{BB962C8B-B14F-4D97-AF65-F5344CB8AC3E}">
        <p14:creationId xmlns:p14="http://schemas.microsoft.com/office/powerpoint/2010/main" val="169843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76042-6A04-418F-B0D9-C962318FBC3D}"/>
              </a:ext>
            </a:extLst>
          </p:cNvPr>
          <p:cNvSpPr>
            <a:spLocks noGrp="1"/>
          </p:cNvSpPr>
          <p:nvPr>
            <p:ph idx="1"/>
          </p:nvPr>
        </p:nvSpPr>
        <p:spPr>
          <a:xfrm>
            <a:off x="928254" y="157551"/>
            <a:ext cx="9601200" cy="5428861"/>
          </a:xfrm>
        </p:spPr>
        <p:txBody>
          <a:bodyPr>
            <a:normAutofit/>
          </a:bodyPr>
          <a:lstStyle/>
          <a:p>
            <a:pPr marL="0" indent="0">
              <a:buNone/>
            </a:pPr>
            <a:r>
              <a:rPr lang="en-US" altLang="zh-CN" sz="1600" dirty="0"/>
              <a:t>Query 4A</a:t>
            </a:r>
          </a:p>
          <a:p>
            <a:pPr marL="0" indent="0">
              <a:buNone/>
            </a:pPr>
            <a:r>
              <a:rPr lang="en-US" altLang="zh-CN" sz="1600" b="1" dirty="0"/>
              <a:t>Make a list of the land ID, crop name, time of the year, and the fertilizer of each planting plan either in the charge of a farmer whose last name is ‘Bush’, or plant tomato any time of the year.</a:t>
            </a:r>
            <a:endParaRPr lang="en-US" altLang="zh-CN" sz="1600" dirty="0"/>
          </a:p>
          <a:p>
            <a:pPr marL="0" indent="0">
              <a:buNone/>
            </a:pPr>
            <a:r>
              <a:rPr lang="en-US" altLang="zh-CN" sz="1600" b="1" dirty="0"/>
              <a:t>SELECT </a:t>
            </a:r>
            <a:r>
              <a:rPr lang="en-US" altLang="zh-CN" sz="1600" b="1" dirty="0" err="1"/>
              <a:t>plan.LandID</a:t>
            </a:r>
            <a:r>
              <a:rPr lang="en-US" altLang="zh-CN" sz="1600" b="1" dirty="0"/>
              <a:t>, </a:t>
            </a:r>
            <a:r>
              <a:rPr lang="en-US" altLang="zh-CN" sz="1600" b="1" dirty="0" err="1"/>
              <a:t>plan.CropName</a:t>
            </a:r>
            <a:r>
              <a:rPr lang="en-US" altLang="zh-CN" sz="1600" b="1" dirty="0"/>
              <a:t>, </a:t>
            </a:r>
            <a:r>
              <a:rPr lang="en-US" altLang="zh-CN" sz="1600" b="1" dirty="0" err="1"/>
              <a:t>plan.TimeOfYear</a:t>
            </a:r>
            <a:r>
              <a:rPr lang="en-US" altLang="zh-CN" sz="1600" b="1" dirty="0"/>
              <a:t>, </a:t>
            </a:r>
            <a:r>
              <a:rPr lang="en-US" altLang="zh-CN" sz="1600" b="1" dirty="0" err="1"/>
              <a:t>plan.Fertilizer</a:t>
            </a:r>
            <a:endParaRPr lang="en-US" altLang="zh-CN" sz="1600" b="1" dirty="0"/>
          </a:p>
          <a:p>
            <a:pPr marL="0" indent="0">
              <a:buNone/>
            </a:pPr>
            <a:r>
              <a:rPr lang="en-US" altLang="zh-CN" sz="1600" b="1" dirty="0"/>
              <a:t>FROM plan</a:t>
            </a:r>
          </a:p>
          <a:p>
            <a:pPr marL="0" indent="0">
              <a:buNone/>
            </a:pPr>
            <a:endParaRPr lang="en-US" altLang="zh-CN" sz="1600" b="1" dirty="0"/>
          </a:p>
          <a:p>
            <a:pPr marL="0" indent="0">
              <a:buNone/>
            </a:pPr>
            <a:r>
              <a:rPr lang="en-US" altLang="zh-CN" sz="1600" b="1" dirty="0"/>
              <a:t>WHERE	</a:t>
            </a:r>
            <a:r>
              <a:rPr lang="en-US" altLang="zh-CN" sz="1600" b="1" dirty="0" err="1"/>
              <a:t>plan.LandID</a:t>
            </a:r>
            <a:r>
              <a:rPr lang="en-US" altLang="zh-CN" sz="1600" b="1" dirty="0"/>
              <a:t> IN (SELECT </a:t>
            </a:r>
            <a:r>
              <a:rPr lang="en-US" altLang="zh-CN" sz="1600" b="1" dirty="0" err="1"/>
              <a:t>farmland.LID</a:t>
            </a:r>
            <a:r>
              <a:rPr lang="en-US" altLang="zh-CN" sz="1600" b="1" dirty="0"/>
              <a:t> </a:t>
            </a:r>
          </a:p>
          <a:p>
            <a:pPr marL="0" indent="0">
              <a:buNone/>
            </a:pPr>
            <a:r>
              <a:rPr lang="en-US" altLang="zh-CN" sz="1600" b="1" dirty="0"/>
              <a:t>		         FROM farmer, farmland </a:t>
            </a:r>
          </a:p>
          <a:p>
            <a:pPr marL="0" indent="0">
              <a:buNone/>
            </a:pPr>
            <a:r>
              <a:rPr lang="en-US" altLang="zh-CN" sz="1600" b="1" dirty="0"/>
              <a:t>		         WHERE </a:t>
            </a:r>
            <a:r>
              <a:rPr lang="en-US" altLang="zh-CN" sz="1600" b="1" dirty="0" err="1"/>
              <a:t>farmer.Lname</a:t>
            </a:r>
            <a:r>
              <a:rPr lang="en-US" altLang="zh-CN" sz="1600" b="1" dirty="0"/>
              <a:t> = 'Bush' AND </a:t>
            </a:r>
          </a:p>
          <a:p>
            <a:pPr marL="0" indent="0">
              <a:buNone/>
            </a:pPr>
            <a:r>
              <a:rPr lang="en-US" altLang="zh-CN" sz="1600" b="1" dirty="0"/>
              <a:t>                                         </a:t>
            </a:r>
            <a:r>
              <a:rPr lang="en-US" altLang="zh-CN" sz="1600" b="1" dirty="0" err="1"/>
              <a:t>farmland.FarmerID</a:t>
            </a:r>
            <a:r>
              <a:rPr lang="en-US" altLang="zh-CN" sz="1600" b="1" dirty="0"/>
              <a:t> = </a:t>
            </a:r>
            <a:r>
              <a:rPr lang="en-US" altLang="zh-CN" sz="1600" b="1" dirty="0" err="1"/>
              <a:t>farmer.FID</a:t>
            </a:r>
            <a:r>
              <a:rPr lang="en-US" altLang="zh-CN" sz="1600" b="1" dirty="0"/>
              <a:t>)</a:t>
            </a:r>
          </a:p>
          <a:p>
            <a:pPr marL="0" indent="0">
              <a:buNone/>
            </a:pPr>
            <a:r>
              <a:rPr lang="en-US" altLang="zh-CN" sz="1600" b="1" dirty="0"/>
              <a:t>OR </a:t>
            </a:r>
            <a:r>
              <a:rPr lang="en-US" altLang="zh-CN" sz="1600" b="1" dirty="0" err="1"/>
              <a:t>plan.LandID</a:t>
            </a:r>
            <a:r>
              <a:rPr lang="en-US" altLang="zh-CN" sz="1600" b="1" dirty="0"/>
              <a:t> IN (SELECT </a:t>
            </a:r>
            <a:r>
              <a:rPr lang="en-US" altLang="zh-CN" sz="1600" b="1" dirty="0" err="1"/>
              <a:t>plan.LandID</a:t>
            </a:r>
            <a:endParaRPr lang="en-US" altLang="zh-CN" sz="1600" b="1" dirty="0"/>
          </a:p>
          <a:p>
            <a:pPr marL="0" indent="0">
              <a:buNone/>
            </a:pPr>
            <a:r>
              <a:rPr lang="en-US" altLang="zh-CN" sz="1600" b="1" dirty="0"/>
              <a:t>		 FROM  plan</a:t>
            </a:r>
          </a:p>
          <a:p>
            <a:pPr marL="0" indent="0">
              <a:buNone/>
            </a:pPr>
            <a:r>
              <a:rPr lang="en-US" altLang="zh-CN" sz="1600" b="1" dirty="0"/>
              <a:t>                                 WHERE </a:t>
            </a:r>
            <a:r>
              <a:rPr lang="en-US" altLang="zh-CN" sz="1600" b="1" dirty="0" err="1"/>
              <a:t>plan.CropName</a:t>
            </a:r>
            <a:r>
              <a:rPr lang="en-US" altLang="zh-CN" sz="1600" b="1" dirty="0"/>
              <a:t> = 'tomato')</a:t>
            </a:r>
            <a:endParaRPr lang="zh-CN" altLang="en-US" sz="1600" b="1" dirty="0"/>
          </a:p>
        </p:txBody>
      </p:sp>
      <p:pic>
        <p:nvPicPr>
          <p:cNvPr id="5" name="Picture 4">
            <a:extLst>
              <a:ext uri="{FF2B5EF4-FFF2-40B4-BE49-F238E27FC236}">
                <a16:creationId xmlns:a16="http://schemas.microsoft.com/office/drawing/2014/main" id="{B89E432E-E685-44B7-A61B-588C7E799479}"/>
              </a:ext>
            </a:extLst>
          </p:cNvPr>
          <p:cNvPicPr>
            <a:picLocks noChangeAspect="1"/>
          </p:cNvPicPr>
          <p:nvPr/>
        </p:nvPicPr>
        <p:blipFill>
          <a:blip r:embed="rId2"/>
          <a:stretch>
            <a:fillRect/>
          </a:stretch>
        </p:blipFill>
        <p:spPr>
          <a:xfrm>
            <a:off x="6411951" y="1605776"/>
            <a:ext cx="5780049" cy="4137102"/>
          </a:xfrm>
          <a:prstGeom prst="rect">
            <a:avLst/>
          </a:prstGeom>
        </p:spPr>
      </p:pic>
    </p:spTree>
    <p:extLst>
      <p:ext uri="{BB962C8B-B14F-4D97-AF65-F5344CB8AC3E}">
        <p14:creationId xmlns:p14="http://schemas.microsoft.com/office/powerpoint/2010/main" val="258943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78356E-C494-45FB-B21C-B63B857E910A}"/>
              </a:ext>
            </a:extLst>
          </p:cNvPr>
          <p:cNvSpPr/>
          <p:nvPr/>
        </p:nvSpPr>
        <p:spPr>
          <a:xfrm>
            <a:off x="1066800" y="346841"/>
            <a:ext cx="6096000" cy="2492990"/>
          </a:xfrm>
          <a:prstGeom prst="rect">
            <a:avLst/>
          </a:prstGeom>
        </p:spPr>
        <p:txBody>
          <a:bodyPr>
            <a:spAutoFit/>
          </a:bodyPr>
          <a:lstStyle/>
          <a:p>
            <a:r>
              <a:rPr lang="en-US" altLang="zh-CN" dirty="0"/>
              <a:t>Query 5</a:t>
            </a:r>
            <a:endParaRPr lang="zh-CN" altLang="zh-CN" dirty="0"/>
          </a:p>
          <a:p>
            <a:pPr algn="just">
              <a:spcAft>
                <a:spcPts val="0"/>
              </a:spcAft>
            </a:pPr>
            <a:r>
              <a:rPr lang="en-US" altLang="zh-CN" sz="2000" b="1" kern="100" dirty="0">
                <a:ea typeface="宋体" panose="02010600030101010101" pitchFamily="2" charset="-122"/>
                <a:cs typeface="Times New Roman" panose="02020603050405020304" pitchFamily="18" charset="0"/>
              </a:rPr>
              <a:t>Retrieve the names of all farmers who take care of two or more farmlands.</a:t>
            </a:r>
            <a:endParaRPr lang="zh-CN" altLang="zh-CN" sz="2000" b="1" kern="100" dirty="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b="1" kern="100" dirty="0">
                <a:latin typeface="+mj-lt"/>
                <a:ea typeface="宋体" panose="02010600030101010101" pitchFamily="2" charset="-122"/>
                <a:cs typeface="Times New Roman" panose="02020603050405020304" pitchFamily="18" charset="0"/>
              </a:rPr>
              <a:t>SELECT </a:t>
            </a:r>
            <a:r>
              <a:rPr lang="en-US" altLang="zh-CN" sz="1600" b="1" kern="100" dirty="0" err="1">
                <a:latin typeface="+mj-lt"/>
                <a:ea typeface="宋体" panose="02010600030101010101" pitchFamily="2" charset="-122"/>
                <a:cs typeface="Times New Roman" panose="02020603050405020304" pitchFamily="18" charset="0"/>
              </a:rPr>
              <a:t>farmer.Lname</a:t>
            </a:r>
            <a:r>
              <a:rPr lang="en-US" altLang="zh-CN" sz="1600" b="1" kern="100" dirty="0">
                <a:latin typeface="+mj-lt"/>
                <a:ea typeface="宋体" panose="02010600030101010101" pitchFamily="2" charset="-122"/>
                <a:cs typeface="Times New Roman" panose="02020603050405020304" pitchFamily="18" charset="0"/>
              </a:rPr>
              <a:t>, </a:t>
            </a:r>
            <a:r>
              <a:rPr lang="en-US" altLang="zh-CN" sz="1600" b="1" kern="100" dirty="0" err="1">
                <a:latin typeface="+mj-lt"/>
                <a:ea typeface="宋体" panose="02010600030101010101" pitchFamily="2" charset="-122"/>
                <a:cs typeface="Times New Roman" panose="02020603050405020304" pitchFamily="18" charset="0"/>
              </a:rPr>
              <a:t>farmer.Fname</a:t>
            </a:r>
            <a:endParaRPr lang="zh-CN" altLang="zh-CN" sz="1600" b="1" kern="100" dirty="0">
              <a:latin typeface="+mj-lt"/>
              <a:ea typeface="宋体" panose="02010600030101010101" pitchFamily="2" charset="-122"/>
              <a:cs typeface="Times New Roman" panose="02020603050405020304" pitchFamily="18" charset="0"/>
            </a:endParaRPr>
          </a:p>
          <a:p>
            <a:pPr algn="just">
              <a:spcAft>
                <a:spcPts val="0"/>
              </a:spcAft>
            </a:pPr>
            <a:r>
              <a:rPr lang="en-US" altLang="zh-CN" sz="1600" b="1" kern="100" dirty="0">
                <a:latin typeface="+mj-lt"/>
                <a:ea typeface="宋体" panose="02010600030101010101" pitchFamily="2" charset="-122"/>
                <a:cs typeface="Times New Roman" panose="02020603050405020304" pitchFamily="18" charset="0"/>
              </a:rPr>
              <a:t>FROM farmer</a:t>
            </a:r>
            <a:endParaRPr lang="zh-CN" altLang="zh-CN" sz="1600" b="1" kern="100" dirty="0">
              <a:latin typeface="+mj-lt"/>
              <a:ea typeface="宋体" panose="02010600030101010101" pitchFamily="2" charset="-122"/>
              <a:cs typeface="Times New Roman" panose="02020603050405020304" pitchFamily="18" charset="0"/>
            </a:endParaRPr>
          </a:p>
          <a:p>
            <a:pPr algn="just">
              <a:spcAft>
                <a:spcPts val="0"/>
              </a:spcAft>
            </a:pPr>
            <a:r>
              <a:rPr lang="en-US" altLang="zh-CN" sz="1600" b="1" kern="100" dirty="0">
                <a:latin typeface="+mj-lt"/>
                <a:ea typeface="宋体" panose="02010600030101010101" pitchFamily="2" charset="-122"/>
                <a:cs typeface="Times New Roman" panose="02020603050405020304" pitchFamily="18" charset="0"/>
              </a:rPr>
              <a:t>WHERE (SELECT COUNT(*)</a:t>
            </a:r>
            <a:endParaRPr lang="zh-CN" altLang="zh-CN" sz="1600" b="1" kern="100" dirty="0">
              <a:latin typeface="+mj-lt"/>
              <a:ea typeface="宋体" panose="02010600030101010101" pitchFamily="2" charset="-122"/>
              <a:cs typeface="Times New Roman" panose="02020603050405020304" pitchFamily="18" charset="0"/>
            </a:endParaRPr>
          </a:p>
          <a:p>
            <a:pPr indent="533400" algn="just">
              <a:spcAft>
                <a:spcPts val="0"/>
              </a:spcAft>
            </a:pPr>
            <a:r>
              <a:rPr lang="en-US" altLang="zh-CN" sz="1600" b="1" kern="100" dirty="0">
                <a:latin typeface="+mj-lt"/>
                <a:ea typeface="宋体" panose="02010600030101010101" pitchFamily="2" charset="-122"/>
                <a:cs typeface="Times New Roman" panose="02020603050405020304" pitchFamily="18" charset="0"/>
              </a:rPr>
              <a:t>FROM farmland</a:t>
            </a:r>
            <a:endParaRPr lang="zh-CN" altLang="zh-CN" sz="1600" b="1" kern="100" dirty="0">
              <a:latin typeface="+mj-lt"/>
              <a:ea typeface="宋体" panose="02010600030101010101" pitchFamily="2" charset="-122"/>
              <a:cs typeface="Times New Roman" panose="02020603050405020304" pitchFamily="18" charset="0"/>
            </a:endParaRPr>
          </a:p>
          <a:p>
            <a:pPr indent="533400" algn="just">
              <a:spcAft>
                <a:spcPts val="0"/>
              </a:spcAft>
            </a:pPr>
            <a:r>
              <a:rPr lang="en-US" altLang="zh-CN" sz="1600" b="1" kern="100" dirty="0">
                <a:latin typeface="+mj-lt"/>
                <a:ea typeface="宋体" panose="02010600030101010101" pitchFamily="2" charset="-122"/>
                <a:cs typeface="Times New Roman" panose="02020603050405020304" pitchFamily="18" charset="0"/>
              </a:rPr>
              <a:t>WHERE </a:t>
            </a:r>
            <a:r>
              <a:rPr lang="en-US" altLang="zh-CN" sz="1600" b="1" kern="100" dirty="0" err="1">
                <a:latin typeface="+mj-lt"/>
                <a:ea typeface="宋体" panose="02010600030101010101" pitchFamily="2" charset="-122"/>
                <a:cs typeface="Times New Roman" panose="02020603050405020304" pitchFamily="18" charset="0"/>
              </a:rPr>
              <a:t>farmer.FID</a:t>
            </a:r>
            <a:r>
              <a:rPr lang="en-US" altLang="zh-CN" sz="1600" b="1" kern="100" dirty="0">
                <a:latin typeface="+mj-lt"/>
                <a:ea typeface="宋体" panose="02010600030101010101" pitchFamily="2" charset="-122"/>
                <a:cs typeface="Times New Roman" panose="02020603050405020304" pitchFamily="18" charset="0"/>
              </a:rPr>
              <a:t>=</a:t>
            </a:r>
            <a:r>
              <a:rPr lang="en-US" altLang="zh-CN" sz="1600" b="1" kern="100" dirty="0" err="1">
                <a:latin typeface="+mj-lt"/>
                <a:ea typeface="宋体" panose="02010600030101010101" pitchFamily="2" charset="-122"/>
                <a:cs typeface="Times New Roman" panose="02020603050405020304" pitchFamily="18" charset="0"/>
              </a:rPr>
              <a:t>farmland.FarmerID</a:t>
            </a:r>
            <a:r>
              <a:rPr lang="en-US" altLang="zh-CN" sz="1600" b="1" kern="100" dirty="0">
                <a:latin typeface="+mj-lt"/>
                <a:ea typeface="宋体" panose="02010600030101010101" pitchFamily="2" charset="-122"/>
                <a:cs typeface="Times New Roman" panose="02020603050405020304" pitchFamily="18" charset="0"/>
              </a:rPr>
              <a:t>)&gt;=2</a:t>
            </a:r>
            <a:endParaRPr lang="zh-CN" altLang="zh-CN" sz="1600" b="1" kern="100" dirty="0">
              <a:latin typeface="+mj-lt"/>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76ABFFC-097F-4244-870A-34F895611B38}"/>
              </a:ext>
            </a:extLst>
          </p:cNvPr>
          <p:cNvPicPr/>
          <p:nvPr/>
        </p:nvPicPr>
        <p:blipFill>
          <a:blip r:embed="rId2"/>
          <a:stretch>
            <a:fillRect/>
          </a:stretch>
        </p:blipFill>
        <p:spPr>
          <a:xfrm>
            <a:off x="6074502" y="2660869"/>
            <a:ext cx="5706603" cy="3850290"/>
          </a:xfrm>
          <a:prstGeom prst="rect">
            <a:avLst/>
          </a:prstGeom>
        </p:spPr>
      </p:pic>
    </p:spTree>
    <p:extLst>
      <p:ext uri="{BB962C8B-B14F-4D97-AF65-F5344CB8AC3E}">
        <p14:creationId xmlns:p14="http://schemas.microsoft.com/office/powerpoint/2010/main" val="311118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951C-8EE1-42AE-BDF4-3D98DB3C082E}"/>
              </a:ext>
            </a:extLst>
          </p:cNvPr>
          <p:cNvSpPr>
            <a:spLocks noGrp="1"/>
          </p:cNvSpPr>
          <p:nvPr>
            <p:ph idx="1"/>
          </p:nvPr>
        </p:nvSpPr>
        <p:spPr>
          <a:xfrm>
            <a:off x="969818" y="238906"/>
            <a:ext cx="9601200" cy="5309839"/>
          </a:xfrm>
        </p:spPr>
        <p:txBody>
          <a:bodyPr/>
          <a:lstStyle/>
          <a:p>
            <a:pPr marL="0" indent="0">
              <a:buNone/>
            </a:pPr>
            <a:r>
              <a:rPr lang="en-US" altLang="zh-CN" dirty="0"/>
              <a:t>Query 6 </a:t>
            </a:r>
            <a:endParaRPr lang="zh-CN" altLang="zh-CN" dirty="0"/>
          </a:p>
          <a:p>
            <a:pPr marL="0" indent="0">
              <a:buNone/>
            </a:pPr>
            <a:r>
              <a:rPr lang="en-US" altLang="zh-CN" b="1" dirty="0"/>
              <a:t>Retrieve the IDs of barns of which the sections are all occupied.</a:t>
            </a:r>
            <a:endParaRPr lang="zh-CN" altLang="zh-CN" dirty="0"/>
          </a:p>
          <a:p>
            <a:pPr marL="0" indent="0">
              <a:buNone/>
            </a:pPr>
            <a:r>
              <a:rPr lang="en-US" altLang="zh-CN" dirty="0"/>
              <a:t> </a:t>
            </a:r>
            <a:endParaRPr lang="zh-CN" altLang="zh-CN" dirty="0"/>
          </a:p>
          <a:p>
            <a:pPr marL="0" indent="0">
              <a:buNone/>
            </a:pPr>
            <a:r>
              <a:rPr lang="en-US" altLang="zh-CN" b="1" dirty="0"/>
              <a:t>SELECT * FROM section;</a:t>
            </a:r>
            <a:endParaRPr lang="zh-CN" altLang="zh-CN" dirty="0"/>
          </a:p>
          <a:p>
            <a:pPr marL="0" indent="0">
              <a:buNone/>
            </a:pPr>
            <a:r>
              <a:rPr lang="en-US" altLang="zh-CN" b="1" dirty="0"/>
              <a:t>select distinct section.﻿</a:t>
            </a:r>
            <a:r>
              <a:rPr lang="en-US" altLang="zh-CN" b="1" dirty="0" err="1"/>
              <a:t>BarnID</a:t>
            </a:r>
            <a:endParaRPr lang="zh-CN" altLang="zh-CN" dirty="0"/>
          </a:p>
          <a:p>
            <a:pPr marL="0" indent="0">
              <a:buNone/>
            </a:pPr>
            <a:r>
              <a:rPr lang="en-US" altLang="zh-CN" b="1" dirty="0"/>
              <a:t>from section</a:t>
            </a:r>
            <a:endParaRPr lang="zh-CN" altLang="zh-CN" dirty="0"/>
          </a:p>
          <a:p>
            <a:pPr marL="0" indent="0">
              <a:buNone/>
            </a:pPr>
            <a:r>
              <a:rPr lang="en-US" altLang="zh-CN" b="1" dirty="0"/>
              <a:t>where section.﻿</a:t>
            </a:r>
            <a:r>
              <a:rPr lang="en-US" altLang="zh-CN" b="1" dirty="0" err="1"/>
              <a:t>BarnID</a:t>
            </a:r>
            <a:r>
              <a:rPr lang="en-US" altLang="zh-CN" b="1" dirty="0"/>
              <a:t> not in(select distinct section.﻿</a:t>
            </a:r>
            <a:r>
              <a:rPr lang="en-US" altLang="zh-CN" b="1" dirty="0" err="1"/>
              <a:t>BarnID</a:t>
            </a:r>
            <a:endParaRPr lang="zh-CN" altLang="zh-CN" dirty="0"/>
          </a:p>
          <a:p>
            <a:pPr marL="0" indent="0">
              <a:buNone/>
            </a:pPr>
            <a:r>
              <a:rPr lang="en-US" altLang="zh-CN" b="1" dirty="0"/>
              <a:t>		 from section</a:t>
            </a:r>
            <a:endParaRPr lang="zh-CN" altLang="zh-CN" dirty="0"/>
          </a:p>
          <a:p>
            <a:pPr marL="0" indent="0">
              <a:buNone/>
            </a:pPr>
            <a:r>
              <a:rPr lang="en-US" altLang="zh-CN" b="1" dirty="0"/>
              <a:t>		where section.﻿stock = 0);</a:t>
            </a:r>
            <a:endParaRPr lang="zh-CN" altLang="zh-CN" dirty="0"/>
          </a:p>
          <a:p>
            <a:pPr marL="0" indent="0">
              <a:buNone/>
            </a:pPr>
            <a:r>
              <a:rPr lang="en-US" altLang="zh-CN" dirty="0"/>
              <a:t> </a:t>
            </a:r>
            <a:endParaRPr lang="zh-CN" altLang="zh-CN" dirty="0"/>
          </a:p>
          <a:p>
            <a:pPr marL="0" indent="0">
              <a:buNone/>
            </a:pPr>
            <a:endParaRPr lang="zh-CN" altLang="en-US" dirty="0"/>
          </a:p>
        </p:txBody>
      </p:sp>
      <p:pic>
        <p:nvPicPr>
          <p:cNvPr id="5" name="图片 6">
            <a:extLst>
              <a:ext uri="{FF2B5EF4-FFF2-40B4-BE49-F238E27FC236}">
                <a16:creationId xmlns:a16="http://schemas.microsoft.com/office/drawing/2014/main" id="{1F703F23-B3EC-4BA9-970B-6F3B449F022F}"/>
              </a:ext>
            </a:extLst>
          </p:cNvPr>
          <p:cNvPicPr/>
          <p:nvPr/>
        </p:nvPicPr>
        <p:blipFill>
          <a:blip r:embed="rId2"/>
          <a:stretch>
            <a:fillRect/>
          </a:stretch>
        </p:blipFill>
        <p:spPr>
          <a:xfrm>
            <a:off x="6096000" y="3261214"/>
            <a:ext cx="5727700" cy="3357880"/>
          </a:xfrm>
          <a:prstGeom prst="rect">
            <a:avLst/>
          </a:prstGeom>
        </p:spPr>
      </p:pic>
    </p:spTree>
    <p:extLst>
      <p:ext uri="{BB962C8B-B14F-4D97-AF65-F5344CB8AC3E}">
        <p14:creationId xmlns:p14="http://schemas.microsoft.com/office/powerpoint/2010/main" val="400835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45D87-7135-4188-971E-3FADE2E7FCCD}"/>
              </a:ext>
            </a:extLst>
          </p:cNvPr>
          <p:cNvSpPr>
            <a:spLocks noGrp="1"/>
          </p:cNvSpPr>
          <p:nvPr>
            <p:ph idx="1"/>
          </p:nvPr>
        </p:nvSpPr>
        <p:spPr>
          <a:xfrm>
            <a:off x="983673" y="136798"/>
            <a:ext cx="9601200" cy="5382065"/>
          </a:xfrm>
        </p:spPr>
        <p:txBody>
          <a:bodyPr/>
          <a:lstStyle/>
          <a:p>
            <a:pPr marL="0" indent="0">
              <a:buNone/>
            </a:pPr>
            <a:r>
              <a:rPr lang="en-US" altLang="zh-CN" dirty="0"/>
              <a:t>Query 7 </a:t>
            </a:r>
          </a:p>
          <a:p>
            <a:pPr marL="0" indent="0">
              <a:buNone/>
            </a:pPr>
            <a:r>
              <a:rPr lang="en-US" altLang="zh-CN" b="1" dirty="0"/>
              <a:t>List the ID of the barns which has at least one empty section and having a capacity greater than 1000.</a:t>
            </a:r>
          </a:p>
          <a:p>
            <a:pPr marL="0" indent="0">
              <a:buNone/>
            </a:pPr>
            <a:endParaRPr lang="en-US" altLang="zh-CN" b="1" dirty="0"/>
          </a:p>
          <a:p>
            <a:pPr marL="0" indent="0">
              <a:buNone/>
            </a:pPr>
            <a:r>
              <a:rPr lang="en-US" altLang="zh-CN" b="1" dirty="0"/>
              <a:t>SELECT </a:t>
            </a:r>
            <a:r>
              <a:rPr lang="en-US" altLang="zh-CN" b="1" dirty="0" err="1"/>
              <a:t>barn.BID</a:t>
            </a:r>
            <a:r>
              <a:rPr lang="en-US" altLang="zh-CN" b="1" dirty="0"/>
              <a:t>  </a:t>
            </a:r>
          </a:p>
          <a:p>
            <a:pPr marL="0" indent="0">
              <a:buNone/>
            </a:pPr>
            <a:r>
              <a:rPr lang="en-US" altLang="zh-CN" b="1" dirty="0"/>
              <a:t>FROM barn</a:t>
            </a:r>
          </a:p>
          <a:p>
            <a:pPr marL="0" indent="0">
              <a:buNone/>
            </a:pPr>
            <a:r>
              <a:rPr lang="en-US" altLang="zh-CN" b="1" dirty="0"/>
              <a:t>WHERE EXISTS (SELECT * FROM section WHERE </a:t>
            </a:r>
            <a:r>
              <a:rPr lang="en-US" altLang="zh-CN" b="1" dirty="0" err="1"/>
              <a:t>section.stock</a:t>
            </a:r>
            <a:r>
              <a:rPr lang="en-US" altLang="zh-CN" b="1" dirty="0"/>
              <a:t> = 0 AND </a:t>
            </a:r>
            <a:r>
              <a:rPr lang="en-US" altLang="zh-CN" b="1" dirty="0" err="1"/>
              <a:t>barn.BID</a:t>
            </a:r>
            <a:r>
              <a:rPr lang="en-US" altLang="zh-CN" b="1" dirty="0"/>
              <a:t> = </a:t>
            </a:r>
            <a:r>
              <a:rPr lang="en-US" altLang="zh-CN" b="1" dirty="0" err="1"/>
              <a:t>section.BarnID</a:t>
            </a:r>
            <a:r>
              <a:rPr lang="en-US" altLang="zh-CN" b="1" dirty="0"/>
              <a:t>)</a:t>
            </a:r>
          </a:p>
          <a:p>
            <a:pPr marL="0" indent="0">
              <a:buNone/>
            </a:pPr>
            <a:r>
              <a:rPr lang="en-US" altLang="zh-CN" b="1" dirty="0"/>
              <a:t>AND </a:t>
            </a:r>
            <a:r>
              <a:rPr lang="en-US" altLang="zh-CN" b="1" dirty="0" err="1"/>
              <a:t>barn.Capacity</a:t>
            </a:r>
            <a:r>
              <a:rPr lang="en-US" altLang="zh-CN" b="1" dirty="0"/>
              <a:t> &gt; 1000</a:t>
            </a:r>
            <a:r>
              <a:rPr lang="en-US" altLang="zh-CN" dirty="0"/>
              <a:t> </a:t>
            </a:r>
            <a:endParaRPr lang="zh-CN" altLang="zh-CN" dirty="0"/>
          </a:p>
          <a:p>
            <a:pPr marL="0" indent="0">
              <a:buNone/>
            </a:pPr>
            <a:endParaRPr lang="zh-CN" altLang="en-US" dirty="0"/>
          </a:p>
        </p:txBody>
      </p:sp>
      <p:pic>
        <p:nvPicPr>
          <p:cNvPr id="5" name="Picture 4">
            <a:extLst>
              <a:ext uri="{FF2B5EF4-FFF2-40B4-BE49-F238E27FC236}">
                <a16:creationId xmlns:a16="http://schemas.microsoft.com/office/drawing/2014/main" id="{2CA5BA14-07FF-4501-BA44-9FA1BEE6B776}"/>
              </a:ext>
            </a:extLst>
          </p:cNvPr>
          <p:cNvPicPr>
            <a:picLocks noChangeAspect="1"/>
          </p:cNvPicPr>
          <p:nvPr/>
        </p:nvPicPr>
        <p:blipFill>
          <a:blip r:embed="rId2"/>
          <a:stretch>
            <a:fillRect/>
          </a:stretch>
        </p:blipFill>
        <p:spPr>
          <a:xfrm>
            <a:off x="3284393" y="3954173"/>
            <a:ext cx="8401930" cy="2266518"/>
          </a:xfrm>
          <a:prstGeom prst="rect">
            <a:avLst/>
          </a:prstGeom>
        </p:spPr>
      </p:pic>
    </p:spTree>
    <p:extLst>
      <p:ext uri="{BB962C8B-B14F-4D97-AF65-F5344CB8AC3E}">
        <p14:creationId xmlns:p14="http://schemas.microsoft.com/office/powerpoint/2010/main" val="306926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01605-47D8-471D-A2A4-72CBCADA78DE}"/>
              </a:ext>
            </a:extLst>
          </p:cNvPr>
          <p:cNvSpPr>
            <a:spLocks noGrp="1"/>
          </p:cNvSpPr>
          <p:nvPr>
            <p:ph idx="1"/>
          </p:nvPr>
        </p:nvSpPr>
        <p:spPr>
          <a:xfrm>
            <a:off x="1371600" y="464234"/>
            <a:ext cx="9601200" cy="5403166"/>
          </a:xfrm>
        </p:spPr>
        <p:txBody>
          <a:bodyPr/>
          <a:lstStyle/>
          <a:p>
            <a:pPr marL="0" indent="0">
              <a:buNone/>
            </a:pPr>
            <a:r>
              <a:rPr lang="en-US" altLang="zh-CN" dirty="0"/>
              <a:t>Query 8</a:t>
            </a:r>
            <a:endParaRPr lang="zh-CN" altLang="zh-CN" dirty="0"/>
          </a:p>
          <a:p>
            <a:pPr marL="0" indent="0">
              <a:buNone/>
            </a:pPr>
            <a:r>
              <a:rPr lang="en-US" altLang="zh-CN" b="1" dirty="0"/>
              <a:t>For each farmer, retrieve his or her first and last name and the first and last name of his or her immediate Leader.</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F.Fname</a:t>
            </a:r>
            <a:r>
              <a:rPr lang="en-US" altLang="zh-CN" b="1" dirty="0"/>
              <a:t>, </a:t>
            </a:r>
            <a:r>
              <a:rPr lang="en-US" altLang="zh-CN" b="1" dirty="0" err="1"/>
              <a:t>F.Lname</a:t>
            </a:r>
            <a:r>
              <a:rPr lang="en-US" altLang="zh-CN" b="1" dirty="0"/>
              <a:t>, </a:t>
            </a:r>
            <a:r>
              <a:rPr lang="en-US" altLang="zh-CN" b="1" dirty="0" err="1"/>
              <a:t>L.Fname</a:t>
            </a:r>
            <a:r>
              <a:rPr lang="en-US" altLang="zh-CN" b="1" dirty="0"/>
              <a:t>, </a:t>
            </a:r>
            <a:r>
              <a:rPr lang="en-US" altLang="zh-CN" b="1" dirty="0" err="1"/>
              <a:t>L.Lname</a:t>
            </a:r>
            <a:endParaRPr lang="zh-CN" altLang="zh-CN" dirty="0"/>
          </a:p>
          <a:p>
            <a:pPr marL="0" indent="0">
              <a:buNone/>
            </a:pPr>
            <a:r>
              <a:rPr lang="en-US" altLang="zh-CN" b="1" dirty="0"/>
              <a:t>FROM farmer as F, farmer as L</a:t>
            </a:r>
            <a:endParaRPr lang="zh-CN" altLang="zh-CN" dirty="0"/>
          </a:p>
          <a:p>
            <a:pPr marL="0" indent="0">
              <a:buNone/>
            </a:pPr>
            <a:r>
              <a:rPr lang="en-US" altLang="zh-CN" b="1" dirty="0"/>
              <a:t>WHERE </a:t>
            </a:r>
            <a:r>
              <a:rPr lang="en-US" altLang="zh-CN" b="1" dirty="0" err="1"/>
              <a:t>F.LeaderID</a:t>
            </a:r>
            <a:r>
              <a:rPr lang="en-US" altLang="zh-CN" b="1" dirty="0"/>
              <a:t> = L.FID</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0E3AEB4C-4B73-4866-A01B-C4836DBC37EF}"/>
              </a:ext>
            </a:extLst>
          </p:cNvPr>
          <p:cNvPicPr/>
          <p:nvPr/>
        </p:nvPicPr>
        <p:blipFill>
          <a:blip r:embed="rId2">
            <a:extLst>
              <a:ext uri="{28A0092B-C50C-407E-A947-70E740481C1C}">
                <a14:useLocalDpi xmlns:a14="http://schemas.microsoft.com/office/drawing/2010/main" val="0"/>
              </a:ext>
            </a:extLst>
          </a:blip>
          <a:stretch>
            <a:fillRect/>
          </a:stretch>
        </p:blipFill>
        <p:spPr>
          <a:xfrm>
            <a:off x="6172200" y="2459463"/>
            <a:ext cx="4927600" cy="4064000"/>
          </a:xfrm>
          <a:prstGeom prst="rect">
            <a:avLst/>
          </a:prstGeom>
        </p:spPr>
      </p:pic>
    </p:spTree>
    <p:extLst>
      <p:ext uri="{BB962C8B-B14F-4D97-AF65-F5344CB8AC3E}">
        <p14:creationId xmlns:p14="http://schemas.microsoft.com/office/powerpoint/2010/main" val="164022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7ED-8CBF-4085-9C32-A922C823588E}"/>
              </a:ext>
            </a:extLst>
          </p:cNvPr>
          <p:cNvSpPr>
            <a:spLocks noGrp="1"/>
          </p:cNvSpPr>
          <p:nvPr>
            <p:ph idx="1"/>
          </p:nvPr>
        </p:nvSpPr>
        <p:spPr>
          <a:xfrm>
            <a:off x="1371600" y="478302"/>
            <a:ext cx="9601200" cy="5389098"/>
          </a:xfrm>
        </p:spPr>
        <p:txBody>
          <a:bodyPr/>
          <a:lstStyle/>
          <a:p>
            <a:pPr marL="0" indent="0">
              <a:buNone/>
            </a:pPr>
            <a:r>
              <a:rPr lang="en-US" altLang="zh-CN" dirty="0"/>
              <a:t>Query 8A</a:t>
            </a:r>
            <a:endParaRPr lang="zh-CN" altLang="zh-CN" dirty="0"/>
          </a:p>
          <a:p>
            <a:pPr marL="0" indent="0">
              <a:buNone/>
            </a:pPr>
            <a:r>
              <a:rPr lang="en-US" altLang="zh-CN" b="1" dirty="0"/>
              <a:t>For each farmer, retrieve his or her first name and the first name of his or her immediate Leader.</a:t>
            </a:r>
            <a:endParaRPr lang="zh-CN" altLang="zh-CN" dirty="0"/>
          </a:p>
          <a:p>
            <a:pPr marL="0" indent="0">
              <a:buNone/>
            </a:pPr>
            <a:r>
              <a:rPr lang="en-US" altLang="zh-CN" b="1" dirty="0"/>
              <a:t>select </a:t>
            </a:r>
            <a:r>
              <a:rPr lang="en-US" altLang="zh-CN" b="1" dirty="0" err="1"/>
              <a:t>F.Fname</a:t>
            </a:r>
            <a:r>
              <a:rPr lang="en-US" altLang="zh-CN" b="1" dirty="0"/>
              <a:t> as </a:t>
            </a:r>
            <a:r>
              <a:rPr lang="en-US" altLang="zh-CN" b="1" dirty="0" err="1"/>
              <a:t>Farmer_firstName</a:t>
            </a:r>
            <a:r>
              <a:rPr lang="en-US" altLang="zh-CN" b="1" dirty="0"/>
              <a:t>, </a:t>
            </a:r>
            <a:r>
              <a:rPr lang="en-US" altLang="zh-CN" b="1" dirty="0" err="1"/>
              <a:t>L.Fname</a:t>
            </a:r>
            <a:r>
              <a:rPr lang="en-US" altLang="zh-CN" b="1" dirty="0"/>
              <a:t> as </a:t>
            </a:r>
            <a:r>
              <a:rPr lang="en-US" altLang="zh-CN" b="1" dirty="0" err="1"/>
              <a:t>Leader_firstname</a:t>
            </a:r>
            <a:endParaRPr lang="en-US" altLang="zh-CN" b="1" dirty="0"/>
          </a:p>
          <a:p>
            <a:pPr marL="0" indent="0">
              <a:buNone/>
            </a:pPr>
            <a:r>
              <a:rPr lang="en-US" altLang="zh-CN" b="1" dirty="0"/>
              <a:t>from farmer as F, farmer as L</a:t>
            </a:r>
          </a:p>
          <a:p>
            <a:pPr marL="0" indent="0">
              <a:buNone/>
            </a:pPr>
            <a:r>
              <a:rPr lang="en-US" altLang="zh-CN" b="1" dirty="0"/>
              <a:t>where </a:t>
            </a:r>
            <a:r>
              <a:rPr lang="en-US" altLang="zh-CN" b="1" dirty="0" err="1"/>
              <a:t>F.LeaderID</a:t>
            </a:r>
            <a:r>
              <a:rPr lang="en-US" altLang="zh-CN" b="1" dirty="0"/>
              <a:t> = L.FID</a:t>
            </a:r>
            <a:endParaRPr lang="zh-CN" altLang="en-US" b="1" dirty="0"/>
          </a:p>
        </p:txBody>
      </p:sp>
      <p:pic>
        <p:nvPicPr>
          <p:cNvPr id="5" name="Picture 4">
            <a:extLst>
              <a:ext uri="{FF2B5EF4-FFF2-40B4-BE49-F238E27FC236}">
                <a16:creationId xmlns:a16="http://schemas.microsoft.com/office/drawing/2014/main" id="{AFE63288-35F1-44CF-8B4E-59B0917C37AB}"/>
              </a:ext>
            </a:extLst>
          </p:cNvPr>
          <p:cNvPicPr>
            <a:picLocks noChangeAspect="1"/>
          </p:cNvPicPr>
          <p:nvPr/>
        </p:nvPicPr>
        <p:blipFill>
          <a:blip r:embed="rId2"/>
          <a:stretch>
            <a:fillRect/>
          </a:stretch>
        </p:blipFill>
        <p:spPr>
          <a:xfrm>
            <a:off x="4373032" y="2883954"/>
            <a:ext cx="7320206" cy="3426082"/>
          </a:xfrm>
          <a:prstGeom prst="rect">
            <a:avLst/>
          </a:prstGeom>
        </p:spPr>
      </p:pic>
    </p:spTree>
    <p:extLst>
      <p:ext uri="{BB962C8B-B14F-4D97-AF65-F5344CB8AC3E}">
        <p14:creationId xmlns:p14="http://schemas.microsoft.com/office/powerpoint/2010/main" val="63447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1A08-9631-4517-99FD-A6C6DA1C3821}"/>
              </a:ext>
            </a:extLst>
          </p:cNvPr>
          <p:cNvSpPr>
            <a:spLocks noGrp="1"/>
          </p:cNvSpPr>
          <p:nvPr>
            <p:ph idx="1"/>
          </p:nvPr>
        </p:nvSpPr>
        <p:spPr>
          <a:xfrm>
            <a:off x="1371600" y="535259"/>
            <a:ext cx="9601200" cy="5332141"/>
          </a:xfrm>
        </p:spPr>
        <p:txBody>
          <a:bodyPr/>
          <a:lstStyle/>
          <a:p>
            <a:pPr marL="0" indent="0">
              <a:buNone/>
            </a:pPr>
            <a:r>
              <a:rPr lang="en-US" altLang="zh-CN" dirty="0"/>
              <a:t>Query 9</a:t>
            </a:r>
            <a:endParaRPr lang="zh-CN" altLang="zh-CN" dirty="0"/>
          </a:p>
          <a:p>
            <a:pPr marL="0" indent="0">
              <a:buNone/>
            </a:pPr>
            <a:r>
              <a:rPr lang="en-US" altLang="zh-CN" b="1" dirty="0"/>
              <a:t>Select the ID of all the farmers. </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farmer.FID</a:t>
            </a:r>
            <a:endParaRPr lang="zh-CN" altLang="zh-CN" dirty="0"/>
          </a:p>
          <a:p>
            <a:pPr marL="0" indent="0">
              <a:buNone/>
            </a:pPr>
            <a:r>
              <a:rPr lang="en-US" altLang="zh-CN" b="1" dirty="0"/>
              <a:t>FROM farmer</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825591DF-4784-44BE-B032-2B5B355F3A32}"/>
              </a:ext>
            </a:extLst>
          </p:cNvPr>
          <p:cNvPicPr/>
          <p:nvPr/>
        </p:nvPicPr>
        <p:blipFill>
          <a:blip r:embed="rId2">
            <a:extLst>
              <a:ext uri="{28A0092B-C50C-407E-A947-70E740481C1C}">
                <a14:useLocalDpi xmlns:a14="http://schemas.microsoft.com/office/drawing/2010/main" val="0"/>
              </a:ext>
            </a:extLst>
          </a:blip>
          <a:stretch>
            <a:fillRect/>
          </a:stretch>
        </p:blipFill>
        <p:spPr>
          <a:xfrm>
            <a:off x="7042150" y="2593742"/>
            <a:ext cx="4203700" cy="3975100"/>
          </a:xfrm>
          <a:prstGeom prst="rect">
            <a:avLst/>
          </a:prstGeom>
        </p:spPr>
      </p:pic>
    </p:spTree>
    <p:extLst>
      <p:ext uri="{BB962C8B-B14F-4D97-AF65-F5344CB8AC3E}">
        <p14:creationId xmlns:p14="http://schemas.microsoft.com/office/powerpoint/2010/main" val="194469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2868-CAB6-9845-B736-D7C70468ED01}"/>
              </a:ext>
            </a:extLst>
          </p:cNvPr>
          <p:cNvSpPr>
            <a:spLocks noGrp="1"/>
          </p:cNvSpPr>
          <p:nvPr>
            <p:ph type="title"/>
          </p:nvPr>
        </p:nvSpPr>
        <p:spPr>
          <a:xfrm>
            <a:off x="1371600" y="108582"/>
            <a:ext cx="9601200" cy="1485900"/>
          </a:xfrm>
        </p:spPr>
        <p:txBody>
          <a:bodyPr/>
          <a:lstStyle/>
          <a:p>
            <a:r>
              <a:rPr lang="en-US" b="1" dirty="0"/>
              <a:t>Referential Integrity Constraint Diagram</a:t>
            </a:r>
          </a:p>
        </p:txBody>
      </p:sp>
      <p:graphicFrame>
        <p:nvGraphicFramePr>
          <p:cNvPr id="4" name="表格 3">
            <a:extLst>
              <a:ext uri="{FF2B5EF4-FFF2-40B4-BE49-F238E27FC236}">
                <a16:creationId xmlns:a16="http://schemas.microsoft.com/office/drawing/2014/main" id="{01381E62-1101-492C-A96E-DA987932BB67}"/>
              </a:ext>
            </a:extLst>
          </p:cNvPr>
          <p:cNvGraphicFramePr>
            <a:graphicFrameLocks noGrp="1"/>
          </p:cNvGraphicFramePr>
          <p:nvPr>
            <p:extLst/>
          </p:nvPr>
        </p:nvGraphicFramePr>
        <p:xfrm>
          <a:off x="1707398" y="1200358"/>
          <a:ext cx="7141492" cy="370841"/>
        </p:xfrm>
        <a:graphic>
          <a:graphicData uri="http://schemas.openxmlformats.org/drawingml/2006/table">
            <a:tbl>
              <a:tblPr firstRow="1" bandRow="1">
                <a:tableStyleId>{16D9F66E-5EB9-4882-86FB-DCBF35E3C3E4}</a:tableStyleId>
              </a:tblPr>
              <a:tblGrid>
                <a:gridCol w="948804">
                  <a:extLst>
                    <a:ext uri="{9D8B030D-6E8A-4147-A177-3AD203B41FA5}">
                      <a16:colId xmlns:a16="http://schemas.microsoft.com/office/drawing/2014/main" val="1874167818"/>
                    </a:ext>
                  </a:extLst>
                </a:gridCol>
                <a:gridCol w="864096">
                  <a:extLst>
                    <a:ext uri="{9D8B030D-6E8A-4147-A177-3AD203B41FA5}">
                      <a16:colId xmlns:a16="http://schemas.microsoft.com/office/drawing/2014/main" val="1502777179"/>
                    </a:ext>
                  </a:extLst>
                </a:gridCol>
                <a:gridCol w="936104">
                  <a:extLst>
                    <a:ext uri="{9D8B030D-6E8A-4147-A177-3AD203B41FA5}">
                      <a16:colId xmlns:a16="http://schemas.microsoft.com/office/drawing/2014/main" val="2547881319"/>
                    </a:ext>
                  </a:extLst>
                </a:gridCol>
                <a:gridCol w="1008112">
                  <a:extLst>
                    <a:ext uri="{9D8B030D-6E8A-4147-A177-3AD203B41FA5}">
                      <a16:colId xmlns:a16="http://schemas.microsoft.com/office/drawing/2014/main" val="2410145478"/>
                    </a:ext>
                  </a:extLst>
                </a:gridCol>
                <a:gridCol w="1512168">
                  <a:extLst>
                    <a:ext uri="{9D8B030D-6E8A-4147-A177-3AD203B41FA5}">
                      <a16:colId xmlns:a16="http://schemas.microsoft.com/office/drawing/2014/main" val="336362932"/>
                    </a:ext>
                  </a:extLst>
                </a:gridCol>
                <a:gridCol w="1872208">
                  <a:extLst>
                    <a:ext uri="{9D8B030D-6E8A-4147-A177-3AD203B41FA5}">
                      <a16:colId xmlns:a16="http://schemas.microsoft.com/office/drawing/2014/main" val="1792541860"/>
                    </a:ext>
                  </a:extLst>
                </a:gridCol>
              </a:tblGrid>
              <a:tr h="370841">
                <a:tc>
                  <a:txBody>
                    <a:bodyPr/>
                    <a:lstStyle/>
                    <a:p>
                      <a:pPr algn="ctr"/>
                      <a:r>
                        <a:rPr lang="en-US" altLang="zh-CN" sz="1400" b="0" u="sng" dirty="0">
                          <a:solidFill>
                            <a:srgbClr val="FF0000"/>
                          </a:solidFill>
                        </a:rPr>
                        <a:t>Company</a:t>
                      </a:r>
                      <a:endParaRPr lang="zh-CN" altLang="en-US" sz="1400" b="0" u="sng" dirty="0">
                        <a:solidFill>
                          <a:srgbClr val="FF0000"/>
                        </a:solidFill>
                      </a:endParaRPr>
                    </a:p>
                  </a:txBody>
                  <a:tcPr/>
                </a:tc>
                <a:tc>
                  <a:txBody>
                    <a:bodyPr/>
                    <a:lstStyle/>
                    <a:p>
                      <a:pPr algn="ctr"/>
                      <a:r>
                        <a:rPr lang="en-US" altLang="zh-CN" sz="1400" b="0" dirty="0"/>
                        <a:t>Address</a:t>
                      </a:r>
                      <a:endParaRPr lang="zh-CN" altLang="en-US" sz="1400" b="0" dirty="0"/>
                    </a:p>
                  </a:txBody>
                  <a:tcPr/>
                </a:tc>
                <a:tc>
                  <a:txBody>
                    <a:bodyPr/>
                    <a:lstStyle/>
                    <a:p>
                      <a:pPr algn="ctr"/>
                      <a:r>
                        <a:rPr lang="en-US" altLang="zh-CN" sz="1400" b="0" dirty="0" err="1"/>
                        <a:t>PhoneNo</a:t>
                      </a:r>
                      <a:endParaRPr lang="zh-CN" altLang="en-US" sz="1400" b="0" dirty="0"/>
                    </a:p>
                  </a:txBody>
                  <a:tcPr/>
                </a:tc>
                <a:tc>
                  <a:txBody>
                    <a:bodyPr/>
                    <a:lstStyle/>
                    <a:p>
                      <a:pPr algn="ctr"/>
                      <a:r>
                        <a:rPr lang="en-US" altLang="zh-CN" sz="1400" b="0" dirty="0"/>
                        <a:t>Contact</a:t>
                      </a:r>
                      <a:endParaRPr lang="zh-CN" altLang="en-US" sz="1400" b="0" dirty="0"/>
                    </a:p>
                  </a:txBody>
                  <a:tcPr/>
                </a:tc>
                <a:tc>
                  <a:txBody>
                    <a:bodyPr/>
                    <a:lstStyle/>
                    <a:p>
                      <a:pPr algn="ctr"/>
                      <a:r>
                        <a:rPr lang="en-US" altLang="zh-CN" sz="1400" b="0" dirty="0" err="1"/>
                        <a:t>StartOfContract</a:t>
                      </a:r>
                      <a:endParaRPr lang="zh-CN" altLang="en-US" sz="1400" b="0" dirty="0"/>
                    </a:p>
                  </a:txBody>
                  <a:tcPr/>
                </a:tc>
                <a:tc>
                  <a:txBody>
                    <a:bodyPr/>
                    <a:lstStyle/>
                    <a:p>
                      <a:pPr algn="ctr"/>
                      <a:r>
                        <a:rPr lang="en-US" altLang="zh-CN" sz="1400" b="0" dirty="0" err="1"/>
                        <a:t>EndOfContract</a:t>
                      </a:r>
                      <a:endParaRPr lang="zh-CN" altLang="en-US" sz="1400" b="0" dirty="0"/>
                    </a:p>
                  </a:txBody>
                  <a:tcPr/>
                </a:tc>
                <a:extLst>
                  <a:ext uri="{0D108BD9-81ED-4DB2-BD59-A6C34878D82A}">
                    <a16:rowId xmlns:a16="http://schemas.microsoft.com/office/drawing/2014/main" val="1746396333"/>
                  </a:ext>
                </a:extLst>
              </a:tr>
            </a:tbl>
          </a:graphicData>
        </a:graphic>
      </p:graphicFrame>
      <p:graphicFrame>
        <p:nvGraphicFramePr>
          <p:cNvPr id="5" name="表格 4">
            <a:extLst>
              <a:ext uri="{FF2B5EF4-FFF2-40B4-BE49-F238E27FC236}">
                <a16:creationId xmlns:a16="http://schemas.microsoft.com/office/drawing/2014/main" id="{47356BD5-C440-4507-BE56-56D6AFFDC9C8}"/>
              </a:ext>
            </a:extLst>
          </p:cNvPr>
          <p:cNvGraphicFramePr>
            <a:graphicFrameLocks noGrp="1"/>
          </p:cNvGraphicFramePr>
          <p:nvPr>
            <p:extLst/>
          </p:nvPr>
        </p:nvGraphicFramePr>
        <p:xfrm>
          <a:off x="1676829" y="2155930"/>
          <a:ext cx="5143140" cy="392915"/>
        </p:xfrm>
        <a:graphic>
          <a:graphicData uri="http://schemas.openxmlformats.org/drawingml/2006/table">
            <a:tbl>
              <a:tblPr firstRow="1" bandRow="1">
                <a:tableStyleId>{16D9F66E-5EB9-4882-86FB-DCBF35E3C3E4}</a:tableStyleId>
              </a:tblPr>
              <a:tblGrid>
                <a:gridCol w="783561">
                  <a:extLst>
                    <a:ext uri="{9D8B030D-6E8A-4147-A177-3AD203B41FA5}">
                      <a16:colId xmlns:a16="http://schemas.microsoft.com/office/drawing/2014/main" val="3382765955"/>
                    </a:ext>
                  </a:extLst>
                </a:gridCol>
                <a:gridCol w="826817">
                  <a:extLst>
                    <a:ext uri="{9D8B030D-6E8A-4147-A177-3AD203B41FA5}">
                      <a16:colId xmlns:a16="http://schemas.microsoft.com/office/drawing/2014/main" val="280189279"/>
                    </a:ext>
                  </a:extLst>
                </a:gridCol>
                <a:gridCol w="1503303">
                  <a:extLst>
                    <a:ext uri="{9D8B030D-6E8A-4147-A177-3AD203B41FA5}">
                      <a16:colId xmlns:a16="http://schemas.microsoft.com/office/drawing/2014/main" val="3755676444"/>
                    </a:ext>
                  </a:extLst>
                </a:gridCol>
                <a:gridCol w="964670">
                  <a:extLst>
                    <a:ext uri="{9D8B030D-6E8A-4147-A177-3AD203B41FA5}">
                      <a16:colId xmlns:a16="http://schemas.microsoft.com/office/drawing/2014/main" val="1463825912"/>
                    </a:ext>
                  </a:extLst>
                </a:gridCol>
                <a:gridCol w="1064789">
                  <a:extLst>
                    <a:ext uri="{9D8B030D-6E8A-4147-A177-3AD203B41FA5}">
                      <a16:colId xmlns:a16="http://schemas.microsoft.com/office/drawing/2014/main" val="2373233393"/>
                    </a:ext>
                  </a:extLst>
                </a:gridCol>
              </a:tblGrid>
              <a:tr h="392915">
                <a:tc>
                  <a:txBody>
                    <a:bodyPr/>
                    <a:lstStyle/>
                    <a:p>
                      <a:r>
                        <a:rPr lang="en-US" altLang="zh-CN" sz="1300" b="0" u="sng" dirty="0" err="1">
                          <a:solidFill>
                            <a:srgbClr val="FF0000"/>
                          </a:solidFill>
                        </a:rPr>
                        <a:t>Cname</a:t>
                      </a:r>
                      <a:endParaRPr lang="zh-CN" altLang="en-US" sz="1300" b="0" u="sng" dirty="0">
                        <a:solidFill>
                          <a:srgbClr val="FF0000"/>
                        </a:solidFill>
                      </a:endParaRPr>
                    </a:p>
                  </a:txBody>
                  <a:tcPr marT="41564" marB="41564"/>
                </a:tc>
                <a:tc>
                  <a:txBody>
                    <a:bodyPr/>
                    <a:lstStyle/>
                    <a:p>
                      <a:r>
                        <a:rPr lang="en-US" altLang="zh-CN" sz="1300" b="0" dirty="0" err="1"/>
                        <a:t>YieldExp</a:t>
                      </a:r>
                      <a:endParaRPr lang="zh-CN" altLang="en-US" sz="1300" b="0" dirty="0"/>
                    </a:p>
                  </a:txBody>
                  <a:tcPr marT="41564" marB="41564"/>
                </a:tc>
                <a:tc>
                  <a:txBody>
                    <a:bodyPr/>
                    <a:lstStyle/>
                    <a:p>
                      <a:r>
                        <a:rPr lang="en-US" altLang="zh-CN" sz="1300" b="0" dirty="0" err="1"/>
                        <a:t>MaxStorageTime</a:t>
                      </a:r>
                      <a:endParaRPr lang="zh-CN" altLang="en-US" sz="1300" b="0" dirty="0"/>
                    </a:p>
                  </a:txBody>
                  <a:tcPr marT="41564" marB="41564"/>
                </a:tc>
                <a:tc>
                  <a:txBody>
                    <a:bodyPr/>
                    <a:lstStyle/>
                    <a:p>
                      <a:r>
                        <a:rPr lang="en-US" altLang="zh-CN" sz="1300" b="0" dirty="0" err="1"/>
                        <a:t>GrowTime</a:t>
                      </a:r>
                      <a:endParaRPr lang="zh-CN" altLang="en-US" sz="1300" b="0" dirty="0"/>
                    </a:p>
                  </a:txBody>
                  <a:tcPr marT="41564" marB="41564"/>
                </a:tc>
                <a:tc>
                  <a:txBody>
                    <a:bodyPr/>
                    <a:lstStyle/>
                    <a:p>
                      <a:r>
                        <a:rPr lang="en-US" altLang="zh-CN" sz="1300" b="0" dirty="0" err="1"/>
                        <a:t>SeedBrand</a:t>
                      </a:r>
                      <a:endParaRPr lang="zh-CN" altLang="en-US" sz="1300" b="0" dirty="0"/>
                    </a:p>
                  </a:txBody>
                  <a:tcPr marT="41564" marB="41564"/>
                </a:tc>
                <a:extLst>
                  <a:ext uri="{0D108BD9-81ED-4DB2-BD59-A6C34878D82A}">
                    <a16:rowId xmlns:a16="http://schemas.microsoft.com/office/drawing/2014/main" val="550459633"/>
                  </a:ext>
                </a:extLst>
              </a:tr>
            </a:tbl>
          </a:graphicData>
        </a:graphic>
      </p:graphicFrame>
      <p:graphicFrame>
        <p:nvGraphicFramePr>
          <p:cNvPr id="6" name="表格 5">
            <a:extLst>
              <a:ext uri="{FF2B5EF4-FFF2-40B4-BE49-F238E27FC236}">
                <a16:creationId xmlns:a16="http://schemas.microsoft.com/office/drawing/2014/main" id="{2DF27CFE-8B7B-4C2B-B6ED-515EB0F7C5EF}"/>
              </a:ext>
            </a:extLst>
          </p:cNvPr>
          <p:cNvGraphicFramePr>
            <a:graphicFrameLocks noGrp="1"/>
          </p:cNvGraphicFramePr>
          <p:nvPr>
            <p:extLst/>
          </p:nvPr>
        </p:nvGraphicFramePr>
        <p:xfrm>
          <a:off x="5968570" y="3176164"/>
          <a:ext cx="3632630" cy="380793"/>
        </p:xfrm>
        <a:graphic>
          <a:graphicData uri="http://schemas.openxmlformats.org/drawingml/2006/table">
            <a:tbl>
              <a:tblPr firstRow="1" bandRow="1">
                <a:tableStyleId>{16D9F66E-5EB9-4882-86FB-DCBF35E3C3E4}</a:tableStyleId>
              </a:tblPr>
              <a:tblGrid>
                <a:gridCol w="720080">
                  <a:extLst>
                    <a:ext uri="{9D8B030D-6E8A-4147-A177-3AD203B41FA5}">
                      <a16:colId xmlns:a16="http://schemas.microsoft.com/office/drawing/2014/main" val="528278021"/>
                    </a:ext>
                  </a:extLst>
                </a:gridCol>
                <a:gridCol w="648072">
                  <a:extLst>
                    <a:ext uri="{9D8B030D-6E8A-4147-A177-3AD203B41FA5}">
                      <a16:colId xmlns:a16="http://schemas.microsoft.com/office/drawing/2014/main" val="3261266971"/>
                    </a:ext>
                  </a:extLst>
                </a:gridCol>
                <a:gridCol w="648072">
                  <a:extLst>
                    <a:ext uri="{9D8B030D-6E8A-4147-A177-3AD203B41FA5}">
                      <a16:colId xmlns:a16="http://schemas.microsoft.com/office/drawing/2014/main" val="3304732703"/>
                    </a:ext>
                  </a:extLst>
                </a:gridCol>
                <a:gridCol w="1616406">
                  <a:extLst>
                    <a:ext uri="{9D8B030D-6E8A-4147-A177-3AD203B41FA5}">
                      <a16:colId xmlns:a16="http://schemas.microsoft.com/office/drawing/2014/main" val="917290681"/>
                    </a:ext>
                  </a:extLst>
                </a:gridCol>
              </a:tblGrid>
              <a:tr h="380793">
                <a:tc>
                  <a:txBody>
                    <a:bodyPr/>
                    <a:lstStyle/>
                    <a:p>
                      <a:pPr algn="ctr"/>
                      <a:r>
                        <a:rPr lang="en-US" altLang="zh-CN" sz="1400" b="0" u="sng" dirty="0">
                          <a:solidFill>
                            <a:srgbClr val="FF0000"/>
                          </a:solidFill>
                        </a:rPr>
                        <a:t>LID</a:t>
                      </a:r>
                      <a:endParaRPr lang="zh-CN" altLang="en-US" sz="1400" b="0" u="sng" dirty="0">
                        <a:solidFill>
                          <a:srgbClr val="FF0000"/>
                        </a:solidFill>
                      </a:endParaRPr>
                    </a:p>
                  </a:txBody>
                  <a:tcPr/>
                </a:tc>
                <a:tc>
                  <a:txBody>
                    <a:bodyPr/>
                    <a:lstStyle/>
                    <a:p>
                      <a:pPr algn="ctr"/>
                      <a:r>
                        <a:rPr lang="en-US" altLang="zh-CN" sz="1400" b="0" dirty="0"/>
                        <a:t>Area</a:t>
                      </a:r>
                      <a:endParaRPr lang="zh-CN" altLang="en-US" sz="1400" b="0" dirty="0"/>
                    </a:p>
                  </a:txBody>
                  <a:tcPr/>
                </a:tc>
                <a:tc>
                  <a:txBody>
                    <a:bodyPr/>
                    <a:lstStyle/>
                    <a:p>
                      <a:pPr algn="ctr"/>
                      <a:r>
                        <a:rPr lang="en-US" altLang="zh-CN" sz="1400" b="0" dirty="0"/>
                        <a:t>Soil</a:t>
                      </a:r>
                      <a:endParaRPr lang="zh-CN" altLang="en-US" sz="1400" b="0" dirty="0"/>
                    </a:p>
                  </a:txBody>
                  <a:tcPr/>
                </a:tc>
                <a:tc>
                  <a:txBody>
                    <a:bodyPr/>
                    <a:lstStyle/>
                    <a:p>
                      <a:pPr algn="ctr"/>
                      <a:r>
                        <a:rPr lang="en-US" altLang="zh-CN" sz="1400" b="0" dirty="0" err="1">
                          <a:solidFill>
                            <a:srgbClr val="0070C0"/>
                          </a:solidFill>
                        </a:rPr>
                        <a:t>FarmerID</a:t>
                      </a:r>
                      <a:endParaRPr lang="zh-CN" altLang="en-US" sz="1400" b="0" dirty="0">
                        <a:solidFill>
                          <a:srgbClr val="0070C0"/>
                        </a:solidFill>
                      </a:endParaRPr>
                    </a:p>
                  </a:txBody>
                  <a:tcPr/>
                </a:tc>
                <a:extLst>
                  <a:ext uri="{0D108BD9-81ED-4DB2-BD59-A6C34878D82A}">
                    <a16:rowId xmlns:a16="http://schemas.microsoft.com/office/drawing/2014/main" val="2381576366"/>
                  </a:ext>
                </a:extLst>
              </a:tr>
            </a:tbl>
          </a:graphicData>
        </a:graphic>
      </p:graphicFrame>
      <p:graphicFrame>
        <p:nvGraphicFramePr>
          <p:cNvPr id="7" name="表格 6">
            <a:extLst>
              <a:ext uri="{FF2B5EF4-FFF2-40B4-BE49-F238E27FC236}">
                <a16:creationId xmlns:a16="http://schemas.microsoft.com/office/drawing/2014/main" id="{660A311B-6EE8-43FD-AB6B-9737E42407C2}"/>
              </a:ext>
            </a:extLst>
          </p:cNvPr>
          <p:cNvGraphicFramePr>
            <a:graphicFrameLocks noGrp="1"/>
          </p:cNvGraphicFramePr>
          <p:nvPr>
            <p:extLst/>
          </p:nvPr>
        </p:nvGraphicFramePr>
        <p:xfrm>
          <a:off x="7048690" y="2168052"/>
          <a:ext cx="3456384" cy="380793"/>
        </p:xfrm>
        <a:graphic>
          <a:graphicData uri="http://schemas.openxmlformats.org/drawingml/2006/table">
            <a:tbl>
              <a:tblPr firstRow="1" bandRow="1">
                <a:tableStyleId>{16D9F66E-5EB9-4882-86FB-DCBF35E3C3E4}</a:tableStyleId>
              </a:tblPr>
              <a:tblGrid>
                <a:gridCol w="1008112">
                  <a:extLst>
                    <a:ext uri="{9D8B030D-6E8A-4147-A177-3AD203B41FA5}">
                      <a16:colId xmlns:a16="http://schemas.microsoft.com/office/drawing/2014/main" val="528278021"/>
                    </a:ext>
                  </a:extLst>
                </a:gridCol>
                <a:gridCol w="648072">
                  <a:extLst>
                    <a:ext uri="{9D8B030D-6E8A-4147-A177-3AD203B41FA5}">
                      <a16:colId xmlns:a16="http://schemas.microsoft.com/office/drawing/2014/main" val="3261266971"/>
                    </a:ext>
                  </a:extLst>
                </a:gridCol>
                <a:gridCol w="936104">
                  <a:extLst>
                    <a:ext uri="{9D8B030D-6E8A-4147-A177-3AD203B41FA5}">
                      <a16:colId xmlns:a16="http://schemas.microsoft.com/office/drawing/2014/main" val="3304732703"/>
                    </a:ext>
                  </a:extLst>
                </a:gridCol>
                <a:gridCol w="864096">
                  <a:extLst>
                    <a:ext uri="{9D8B030D-6E8A-4147-A177-3AD203B41FA5}">
                      <a16:colId xmlns:a16="http://schemas.microsoft.com/office/drawing/2014/main" val="917290681"/>
                    </a:ext>
                  </a:extLst>
                </a:gridCol>
              </a:tblGrid>
              <a:tr h="380793">
                <a:tc>
                  <a:txBody>
                    <a:bodyPr/>
                    <a:lstStyle/>
                    <a:p>
                      <a:pPr algn="ctr"/>
                      <a:r>
                        <a:rPr lang="en-US" altLang="zh-CN" sz="1400" b="0" u="sng" dirty="0">
                          <a:solidFill>
                            <a:srgbClr val="FF0000"/>
                          </a:solidFill>
                        </a:rPr>
                        <a:t>Purchaser</a:t>
                      </a:r>
                      <a:endParaRPr lang="zh-CN" altLang="en-US" sz="1400" b="0" u="sng" dirty="0">
                        <a:solidFill>
                          <a:srgbClr val="FF0000"/>
                        </a:solidFill>
                      </a:endParaRPr>
                    </a:p>
                  </a:txBody>
                  <a:tcPr/>
                </a:tc>
                <a:tc>
                  <a:txBody>
                    <a:bodyPr/>
                    <a:lstStyle/>
                    <a:p>
                      <a:pPr algn="ctr"/>
                      <a:r>
                        <a:rPr lang="en-US" altLang="zh-CN" sz="1400" b="0" u="sng" dirty="0">
                          <a:solidFill>
                            <a:srgbClr val="FF0000"/>
                          </a:solidFill>
                        </a:rPr>
                        <a:t>Crop</a:t>
                      </a:r>
                      <a:endParaRPr lang="zh-CN" altLang="en-US" sz="1400" b="0" u="sng" dirty="0">
                        <a:solidFill>
                          <a:srgbClr val="FF0000"/>
                        </a:solidFill>
                      </a:endParaRPr>
                    </a:p>
                  </a:txBody>
                  <a:tcPr/>
                </a:tc>
                <a:tc>
                  <a:txBody>
                    <a:bodyPr/>
                    <a:lstStyle/>
                    <a:p>
                      <a:pPr algn="ctr"/>
                      <a:r>
                        <a:rPr lang="en-US" altLang="zh-CN" sz="1400" b="0" dirty="0"/>
                        <a:t>Quantity</a:t>
                      </a:r>
                      <a:endParaRPr lang="zh-CN" altLang="en-US" sz="1400" b="0" dirty="0"/>
                    </a:p>
                  </a:txBody>
                  <a:tcPr/>
                </a:tc>
                <a:tc>
                  <a:txBody>
                    <a:bodyPr/>
                    <a:lstStyle/>
                    <a:p>
                      <a:pPr algn="ctr"/>
                      <a:r>
                        <a:rPr lang="en-US" altLang="zh-CN" sz="1400" b="0" dirty="0" err="1"/>
                        <a:t>UnitPrice</a:t>
                      </a:r>
                      <a:endParaRPr lang="zh-CN" altLang="en-US" sz="1400" b="0" dirty="0"/>
                    </a:p>
                  </a:txBody>
                  <a:tcPr/>
                </a:tc>
                <a:extLst>
                  <a:ext uri="{0D108BD9-81ED-4DB2-BD59-A6C34878D82A}">
                    <a16:rowId xmlns:a16="http://schemas.microsoft.com/office/drawing/2014/main" val="2381576366"/>
                  </a:ext>
                </a:extLst>
              </a:tr>
            </a:tbl>
          </a:graphicData>
        </a:graphic>
      </p:graphicFrame>
      <p:graphicFrame>
        <p:nvGraphicFramePr>
          <p:cNvPr id="8" name="表格 7">
            <a:extLst>
              <a:ext uri="{FF2B5EF4-FFF2-40B4-BE49-F238E27FC236}">
                <a16:creationId xmlns:a16="http://schemas.microsoft.com/office/drawing/2014/main" id="{A37F72C4-9F75-4FDE-B6A0-734E693F8697}"/>
              </a:ext>
            </a:extLst>
          </p:cNvPr>
          <p:cNvGraphicFramePr>
            <a:graphicFrameLocks noGrp="1"/>
          </p:cNvGraphicFramePr>
          <p:nvPr>
            <p:extLst/>
          </p:nvPr>
        </p:nvGraphicFramePr>
        <p:xfrm>
          <a:off x="1645678" y="4223650"/>
          <a:ext cx="6912768" cy="396569"/>
        </p:xfrm>
        <a:graphic>
          <a:graphicData uri="http://schemas.openxmlformats.org/drawingml/2006/table">
            <a:tbl>
              <a:tblPr firstRow="1" bandRow="1">
                <a:tableStyleId>{16D9F66E-5EB9-4882-86FB-DCBF35E3C3E4}</a:tableStyleId>
              </a:tblPr>
              <a:tblGrid>
                <a:gridCol w="794500">
                  <a:extLst>
                    <a:ext uri="{9D8B030D-6E8A-4147-A177-3AD203B41FA5}">
                      <a16:colId xmlns:a16="http://schemas.microsoft.com/office/drawing/2014/main" val="1225745158"/>
                    </a:ext>
                  </a:extLst>
                </a:gridCol>
                <a:gridCol w="792088">
                  <a:extLst>
                    <a:ext uri="{9D8B030D-6E8A-4147-A177-3AD203B41FA5}">
                      <a16:colId xmlns:a16="http://schemas.microsoft.com/office/drawing/2014/main" val="4208757962"/>
                    </a:ext>
                  </a:extLst>
                </a:gridCol>
                <a:gridCol w="720080">
                  <a:extLst>
                    <a:ext uri="{9D8B030D-6E8A-4147-A177-3AD203B41FA5}">
                      <a16:colId xmlns:a16="http://schemas.microsoft.com/office/drawing/2014/main" val="1915643061"/>
                    </a:ext>
                  </a:extLst>
                </a:gridCol>
                <a:gridCol w="645660">
                  <a:extLst>
                    <a:ext uri="{9D8B030D-6E8A-4147-A177-3AD203B41FA5}">
                      <a16:colId xmlns:a16="http://schemas.microsoft.com/office/drawing/2014/main" val="3931931767"/>
                    </a:ext>
                  </a:extLst>
                </a:gridCol>
                <a:gridCol w="819121">
                  <a:extLst>
                    <a:ext uri="{9D8B030D-6E8A-4147-A177-3AD203B41FA5}">
                      <a16:colId xmlns:a16="http://schemas.microsoft.com/office/drawing/2014/main" val="3859661930"/>
                    </a:ext>
                  </a:extLst>
                </a:gridCol>
                <a:gridCol w="817418">
                  <a:extLst>
                    <a:ext uri="{9D8B030D-6E8A-4147-A177-3AD203B41FA5}">
                      <a16:colId xmlns:a16="http://schemas.microsoft.com/office/drawing/2014/main" val="436589673"/>
                    </a:ext>
                  </a:extLst>
                </a:gridCol>
                <a:gridCol w="969819">
                  <a:extLst>
                    <a:ext uri="{9D8B030D-6E8A-4147-A177-3AD203B41FA5}">
                      <a16:colId xmlns:a16="http://schemas.microsoft.com/office/drawing/2014/main" val="3560647357"/>
                    </a:ext>
                  </a:extLst>
                </a:gridCol>
                <a:gridCol w="1354082">
                  <a:extLst>
                    <a:ext uri="{9D8B030D-6E8A-4147-A177-3AD203B41FA5}">
                      <a16:colId xmlns:a16="http://schemas.microsoft.com/office/drawing/2014/main" val="886137743"/>
                    </a:ext>
                  </a:extLst>
                </a:gridCol>
              </a:tblGrid>
              <a:tr h="396569">
                <a:tc>
                  <a:txBody>
                    <a:bodyPr/>
                    <a:lstStyle/>
                    <a:p>
                      <a:pPr algn="ctr"/>
                      <a:r>
                        <a:rPr lang="en-US" altLang="zh-CN" sz="1400" b="0" u="none" dirty="0" err="1">
                          <a:solidFill>
                            <a:schemeClr val="tx1"/>
                          </a:solidFill>
                        </a:rPr>
                        <a:t>Fname</a:t>
                      </a:r>
                      <a:endParaRPr lang="zh-CN" altLang="en-US" sz="1400" b="0" u="none"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t>Minit</a:t>
                      </a:r>
                      <a:endParaRPr lang="zh-CN" altLang="en-US" sz="1400" b="0" dirty="0"/>
                    </a:p>
                  </a:txBody>
                  <a:tcPr/>
                </a:tc>
                <a:tc>
                  <a:txBody>
                    <a:bodyPr/>
                    <a:lstStyle/>
                    <a:p>
                      <a:pPr algn="ctr"/>
                      <a:r>
                        <a:rPr lang="en-US" altLang="zh-CN" sz="1400" b="0" dirty="0" err="1"/>
                        <a:t>Lname</a:t>
                      </a:r>
                      <a:endParaRPr lang="zh-CN" altLang="en-US" sz="1400" b="0" dirty="0"/>
                    </a:p>
                  </a:txBody>
                  <a:tcPr/>
                </a:tc>
                <a:tc>
                  <a:txBody>
                    <a:bodyPr/>
                    <a:lstStyle/>
                    <a:p>
                      <a:pPr algn="ctr"/>
                      <a:r>
                        <a:rPr lang="en-US" altLang="zh-CN" sz="1400" b="0" u="sng" dirty="0">
                          <a:solidFill>
                            <a:srgbClr val="FF0000"/>
                          </a:solidFill>
                        </a:rPr>
                        <a:t>FID</a:t>
                      </a:r>
                      <a:endParaRPr lang="zh-CN" altLang="en-US" sz="1400" b="0" u="sng" dirty="0">
                        <a:solidFill>
                          <a:srgbClr val="FF0000"/>
                        </a:solidFill>
                      </a:endParaRPr>
                    </a:p>
                  </a:txBody>
                  <a:tcPr/>
                </a:tc>
                <a:tc>
                  <a:txBody>
                    <a:bodyPr/>
                    <a:lstStyle/>
                    <a:p>
                      <a:pPr algn="ctr"/>
                      <a:r>
                        <a:rPr lang="en-US" altLang="zh-CN" sz="1400" b="0" dirty="0"/>
                        <a:t>Gender</a:t>
                      </a:r>
                      <a:endParaRPr lang="zh-CN" altLang="en-US" sz="1400" b="0" dirty="0"/>
                    </a:p>
                  </a:txBody>
                  <a:tcPr/>
                </a:tc>
                <a:tc>
                  <a:txBody>
                    <a:bodyPr/>
                    <a:lstStyle/>
                    <a:p>
                      <a:pPr algn="ctr"/>
                      <a:r>
                        <a:rPr lang="en-US" altLang="zh-CN" sz="1400" b="0" dirty="0" err="1"/>
                        <a:t>Bdate</a:t>
                      </a:r>
                      <a:endParaRPr lang="zh-CN" altLang="en-US" sz="1400" b="0" dirty="0"/>
                    </a:p>
                  </a:txBody>
                  <a:tcPr/>
                </a:tc>
                <a:tc>
                  <a:txBody>
                    <a:bodyPr/>
                    <a:lstStyle/>
                    <a:p>
                      <a:pPr algn="ctr"/>
                      <a:r>
                        <a:rPr lang="en-US" altLang="zh-CN" sz="1400" b="0" dirty="0" err="1"/>
                        <a:t>PhoneNo</a:t>
                      </a:r>
                      <a:endParaRPr lang="zh-CN" altLang="en-US" sz="1400" b="0" dirty="0"/>
                    </a:p>
                  </a:txBody>
                  <a:tcPr/>
                </a:tc>
                <a:tc>
                  <a:txBody>
                    <a:bodyPr/>
                    <a:lstStyle/>
                    <a:p>
                      <a:pPr algn="ctr"/>
                      <a:r>
                        <a:rPr lang="en-US" altLang="zh-CN" sz="1400" b="0" dirty="0" err="1">
                          <a:solidFill>
                            <a:srgbClr val="0070C0"/>
                          </a:solidFill>
                        </a:rPr>
                        <a:t>LeaderID</a:t>
                      </a:r>
                      <a:endParaRPr lang="zh-CN" altLang="en-US" sz="1400" b="0" dirty="0">
                        <a:solidFill>
                          <a:srgbClr val="0070C0"/>
                        </a:solidFill>
                      </a:endParaRPr>
                    </a:p>
                  </a:txBody>
                  <a:tcPr/>
                </a:tc>
                <a:extLst>
                  <a:ext uri="{0D108BD9-81ED-4DB2-BD59-A6C34878D82A}">
                    <a16:rowId xmlns:a16="http://schemas.microsoft.com/office/drawing/2014/main" val="3414115090"/>
                  </a:ext>
                </a:extLst>
              </a:tr>
            </a:tbl>
          </a:graphicData>
        </a:graphic>
      </p:graphicFrame>
      <p:graphicFrame>
        <p:nvGraphicFramePr>
          <p:cNvPr id="9" name="表格 8">
            <a:extLst>
              <a:ext uri="{FF2B5EF4-FFF2-40B4-BE49-F238E27FC236}">
                <a16:creationId xmlns:a16="http://schemas.microsoft.com/office/drawing/2014/main" id="{3B658741-654B-426E-8A1F-99A8941CE695}"/>
              </a:ext>
            </a:extLst>
          </p:cNvPr>
          <p:cNvGraphicFramePr>
            <a:graphicFrameLocks noGrp="1"/>
          </p:cNvGraphicFramePr>
          <p:nvPr>
            <p:extLst/>
          </p:nvPr>
        </p:nvGraphicFramePr>
        <p:xfrm>
          <a:off x="1660070" y="5259420"/>
          <a:ext cx="5532636" cy="396569"/>
        </p:xfrm>
        <a:graphic>
          <a:graphicData uri="http://schemas.openxmlformats.org/drawingml/2006/table">
            <a:tbl>
              <a:tblPr firstRow="1" bandRow="1">
                <a:tableStyleId>{16D9F66E-5EB9-4882-86FB-DCBF35E3C3E4}</a:tableStyleId>
              </a:tblPr>
              <a:tblGrid>
                <a:gridCol w="859983">
                  <a:extLst>
                    <a:ext uri="{9D8B030D-6E8A-4147-A177-3AD203B41FA5}">
                      <a16:colId xmlns:a16="http://schemas.microsoft.com/office/drawing/2014/main" val="1086375289"/>
                    </a:ext>
                  </a:extLst>
                </a:gridCol>
                <a:gridCol w="1131561">
                  <a:extLst>
                    <a:ext uri="{9D8B030D-6E8A-4147-A177-3AD203B41FA5}">
                      <a16:colId xmlns:a16="http://schemas.microsoft.com/office/drawing/2014/main" val="421337540"/>
                    </a:ext>
                  </a:extLst>
                </a:gridCol>
                <a:gridCol w="936104">
                  <a:extLst>
                    <a:ext uri="{9D8B030D-6E8A-4147-A177-3AD203B41FA5}">
                      <a16:colId xmlns:a16="http://schemas.microsoft.com/office/drawing/2014/main" val="1179997512"/>
                    </a:ext>
                  </a:extLst>
                </a:gridCol>
                <a:gridCol w="876796">
                  <a:extLst>
                    <a:ext uri="{9D8B030D-6E8A-4147-A177-3AD203B41FA5}">
                      <a16:colId xmlns:a16="http://schemas.microsoft.com/office/drawing/2014/main" val="112264237"/>
                    </a:ext>
                  </a:extLst>
                </a:gridCol>
                <a:gridCol w="1080120">
                  <a:extLst>
                    <a:ext uri="{9D8B030D-6E8A-4147-A177-3AD203B41FA5}">
                      <a16:colId xmlns:a16="http://schemas.microsoft.com/office/drawing/2014/main" val="1213387027"/>
                    </a:ext>
                  </a:extLst>
                </a:gridCol>
                <a:gridCol w="648072">
                  <a:extLst>
                    <a:ext uri="{9D8B030D-6E8A-4147-A177-3AD203B41FA5}">
                      <a16:colId xmlns:a16="http://schemas.microsoft.com/office/drawing/2014/main" val="1333138020"/>
                    </a:ext>
                  </a:extLst>
                </a:gridCol>
              </a:tblGrid>
              <a:tr h="396569">
                <a:tc>
                  <a:txBody>
                    <a:bodyPr/>
                    <a:lstStyle/>
                    <a:p>
                      <a:pPr algn="ctr"/>
                      <a:r>
                        <a:rPr lang="en-US" altLang="zh-CN" sz="1400" b="0" u="sng" dirty="0" err="1">
                          <a:solidFill>
                            <a:srgbClr val="FF0000"/>
                          </a:solidFill>
                        </a:rPr>
                        <a:t>BarnID</a:t>
                      </a:r>
                      <a:endParaRPr lang="zh-CN" altLang="en-US" sz="1400" b="0" u="sng" dirty="0">
                        <a:solidFill>
                          <a:srgbClr val="FF0000"/>
                        </a:solidFill>
                      </a:endParaRPr>
                    </a:p>
                  </a:txBody>
                  <a:tcPr/>
                </a:tc>
                <a:tc>
                  <a:txBody>
                    <a:bodyPr/>
                    <a:lstStyle/>
                    <a:p>
                      <a:pPr algn="ctr"/>
                      <a:r>
                        <a:rPr lang="en-US" altLang="zh-CN" sz="1400" b="0" u="sng" dirty="0" err="1">
                          <a:solidFill>
                            <a:srgbClr val="FF0000"/>
                          </a:solidFill>
                        </a:rPr>
                        <a:t>SectionID</a:t>
                      </a:r>
                      <a:endParaRPr lang="zh-CN" altLang="en-US" sz="1400" b="0" u="sng" dirty="0">
                        <a:solidFill>
                          <a:srgbClr val="FF0000"/>
                        </a:solidFill>
                      </a:endParaRPr>
                    </a:p>
                  </a:txBody>
                  <a:tcPr/>
                </a:tc>
                <a:tc>
                  <a:txBody>
                    <a:bodyPr/>
                    <a:lstStyle/>
                    <a:p>
                      <a:pPr algn="ctr"/>
                      <a:r>
                        <a:rPr lang="en-US" altLang="zh-CN" sz="1400" b="0" dirty="0"/>
                        <a:t>Temp</a:t>
                      </a:r>
                      <a:endParaRPr lang="zh-CN" altLang="en-US" sz="1400" b="0" dirty="0"/>
                    </a:p>
                  </a:txBody>
                  <a:tcPr/>
                </a:tc>
                <a:tc>
                  <a:txBody>
                    <a:bodyPr/>
                    <a:lstStyle/>
                    <a:p>
                      <a:pPr algn="ctr"/>
                      <a:r>
                        <a:rPr lang="en-US" altLang="zh-CN" sz="1400" b="0" dirty="0"/>
                        <a:t>Humidity</a:t>
                      </a:r>
                      <a:endParaRPr lang="zh-CN" altLang="en-US" sz="1400" b="0" dirty="0"/>
                    </a:p>
                  </a:txBody>
                  <a:tcPr/>
                </a:tc>
                <a:tc>
                  <a:txBody>
                    <a:bodyPr/>
                    <a:lstStyle/>
                    <a:p>
                      <a:pPr algn="ctr"/>
                      <a:r>
                        <a:rPr lang="en-US" altLang="zh-CN" sz="1400" b="0" dirty="0" err="1">
                          <a:solidFill>
                            <a:srgbClr val="0070C0"/>
                          </a:solidFill>
                        </a:rPr>
                        <a:t>CropName</a:t>
                      </a:r>
                      <a:endParaRPr lang="zh-CN" altLang="en-US" sz="1400" b="0" dirty="0">
                        <a:solidFill>
                          <a:srgbClr val="0070C0"/>
                        </a:solidFill>
                      </a:endParaRPr>
                    </a:p>
                  </a:txBody>
                  <a:tcPr/>
                </a:tc>
                <a:tc>
                  <a:txBody>
                    <a:bodyPr/>
                    <a:lstStyle/>
                    <a:p>
                      <a:pPr algn="ctr"/>
                      <a:r>
                        <a:rPr lang="en-US" altLang="zh-CN" sz="1400" b="0" dirty="0"/>
                        <a:t>Stock</a:t>
                      </a:r>
                      <a:endParaRPr lang="zh-CN" altLang="en-US" sz="1400" b="0" dirty="0"/>
                    </a:p>
                  </a:txBody>
                  <a:tcPr/>
                </a:tc>
                <a:extLst>
                  <a:ext uri="{0D108BD9-81ED-4DB2-BD59-A6C34878D82A}">
                    <a16:rowId xmlns:a16="http://schemas.microsoft.com/office/drawing/2014/main" val="2299859654"/>
                  </a:ext>
                </a:extLst>
              </a:tr>
            </a:tbl>
          </a:graphicData>
        </a:graphic>
      </p:graphicFrame>
      <p:graphicFrame>
        <p:nvGraphicFramePr>
          <p:cNvPr id="10" name="表格 9">
            <a:extLst>
              <a:ext uri="{FF2B5EF4-FFF2-40B4-BE49-F238E27FC236}">
                <a16:creationId xmlns:a16="http://schemas.microsoft.com/office/drawing/2014/main" id="{013A9DFB-47BE-4140-8EF5-459373B49ACA}"/>
              </a:ext>
            </a:extLst>
          </p:cNvPr>
          <p:cNvGraphicFramePr>
            <a:graphicFrameLocks noGrp="1"/>
          </p:cNvGraphicFramePr>
          <p:nvPr>
            <p:extLst/>
          </p:nvPr>
        </p:nvGraphicFramePr>
        <p:xfrm>
          <a:off x="7480738" y="5274348"/>
          <a:ext cx="3159553" cy="370841"/>
        </p:xfrm>
        <a:graphic>
          <a:graphicData uri="http://schemas.openxmlformats.org/drawingml/2006/table">
            <a:tbl>
              <a:tblPr firstRow="1" bandRow="1">
                <a:tableStyleId>{16D9F66E-5EB9-4882-86FB-DCBF35E3C3E4}</a:tableStyleId>
              </a:tblPr>
              <a:tblGrid>
                <a:gridCol w="984109">
                  <a:extLst>
                    <a:ext uri="{9D8B030D-6E8A-4147-A177-3AD203B41FA5}">
                      <a16:colId xmlns:a16="http://schemas.microsoft.com/office/drawing/2014/main" val="3382765955"/>
                    </a:ext>
                  </a:extLst>
                </a:gridCol>
                <a:gridCol w="984109">
                  <a:extLst>
                    <a:ext uri="{9D8B030D-6E8A-4147-A177-3AD203B41FA5}">
                      <a16:colId xmlns:a16="http://schemas.microsoft.com/office/drawing/2014/main" val="280189279"/>
                    </a:ext>
                  </a:extLst>
                </a:gridCol>
                <a:gridCol w="1191335">
                  <a:extLst>
                    <a:ext uri="{9D8B030D-6E8A-4147-A177-3AD203B41FA5}">
                      <a16:colId xmlns:a16="http://schemas.microsoft.com/office/drawing/2014/main" val="3755676444"/>
                    </a:ext>
                  </a:extLst>
                </a:gridCol>
              </a:tblGrid>
              <a:tr h="370841">
                <a:tc>
                  <a:txBody>
                    <a:bodyPr/>
                    <a:lstStyle/>
                    <a:p>
                      <a:pPr algn="ctr"/>
                      <a:r>
                        <a:rPr lang="en-US" altLang="zh-CN" sz="1400" b="0" u="sng" dirty="0">
                          <a:solidFill>
                            <a:srgbClr val="FF0000"/>
                          </a:solidFill>
                        </a:rPr>
                        <a:t>BID</a:t>
                      </a:r>
                      <a:endParaRPr lang="zh-CN" altLang="en-US" sz="1400" b="0" u="sng" dirty="0">
                        <a:solidFill>
                          <a:srgbClr val="FF0000"/>
                        </a:solidFill>
                      </a:endParaRPr>
                    </a:p>
                  </a:txBody>
                  <a:tcPr/>
                </a:tc>
                <a:tc>
                  <a:txBody>
                    <a:bodyPr/>
                    <a:lstStyle/>
                    <a:p>
                      <a:pPr algn="ctr"/>
                      <a:r>
                        <a:rPr lang="en-US" altLang="zh-CN" sz="1400" b="0" dirty="0"/>
                        <a:t>Capacity</a:t>
                      </a:r>
                      <a:endParaRPr lang="zh-CN" altLang="en-US" sz="1400" b="0" dirty="0"/>
                    </a:p>
                  </a:txBody>
                  <a:tcPr/>
                </a:tc>
                <a:tc>
                  <a:txBody>
                    <a:bodyPr/>
                    <a:lstStyle/>
                    <a:p>
                      <a:pPr algn="ctr"/>
                      <a:r>
                        <a:rPr lang="en-US" altLang="zh-CN" sz="1400" b="0" dirty="0">
                          <a:solidFill>
                            <a:srgbClr val="0070C0"/>
                          </a:solidFill>
                        </a:rPr>
                        <a:t>Administrator</a:t>
                      </a:r>
                      <a:endParaRPr lang="zh-CN" altLang="en-US" sz="1400" b="0" dirty="0">
                        <a:solidFill>
                          <a:srgbClr val="0070C0"/>
                        </a:solidFill>
                      </a:endParaRPr>
                    </a:p>
                  </a:txBody>
                  <a:tcPr/>
                </a:tc>
                <a:extLst>
                  <a:ext uri="{0D108BD9-81ED-4DB2-BD59-A6C34878D82A}">
                    <a16:rowId xmlns:a16="http://schemas.microsoft.com/office/drawing/2014/main" val="550459633"/>
                  </a:ext>
                </a:extLst>
              </a:tr>
            </a:tbl>
          </a:graphicData>
        </a:graphic>
      </p:graphicFrame>
      <p:graphicFrame>
        <p:nvGraphicFramePr>
          <p:cNvPr id="11" name="表格 10">
            <a:extLst>
              <a:ext uri="{FF2B5EF4-FFF2-40B4-BE49-F238E27FC236}">
                <a16:creationId xmlns:a16="http://schemas.microsoft.com/office/drawing/2014/main" id="{06382C93-73F2-429D-8823-202C6331A206}"/>
              </a:ext>
            </a:extLst>
          </p:cNvPr>
          <p:cNvGraphicFramePr>
            <a:graphicFrameLocks noGrp="1"/>
          </p:cNvGraphicFramePr>
          <p:nvPr>
            <p:extLst/>
          </p:nvPr>
        </p:nvGraphicFramePr>
        <p:xfrm>
          <a:off x="1660071" y="6309849"/>
          <a:ext cx="5447927" cy="370840"/>
        </p:xfrm>
        <a:graphic>
          <a:graphicData uri="http://schemas.openxmlformats.org/drawingml/2006/table">
            <a:tbl>
              <a:tblPr firstRow="1" bandRow="1">
                <a:tableStyleId>{16D9F66E-5EB9-4882-86FB-DCBF35E3C3E4}</a:tableStyleId>
              </a:tblPr>
              <a:tblGrid>
                <a:gridCol w="996131">
                  <a:extLst>
                    <a:ext uri="{9D8B030D-6E8A-4147-A177-3AD203B41FA5}">
                      <a16:colId xmlns:a16="http://schemas.microsoft.com/office/drawing/2014/main" val="2478148286"/>
                    </a:ext>
                  </a:extLst>
                </a:gridCol>
                <a:gridCol w="544198">
                  <a:extLst>
                    <a:ext uri="{9D8B030D-6E8A-4147-A177-3AD203B41FA5}">
                      <a16:colId xmlns:a16="http://schemas.microsoft.com/office/drawing/2014/main" val="2259744290"/>
                    </a:ext>
                  </a:extLst>
                </a:gridCol>
                <a:gridCol w="1039978">
                  <a:extLst>
                    <a:ext uri="{9D8B030D-6E8A-4147-A177-3AD203B41FA5}">
                      <a16:colId xmlns:a16="http://schemas.microsoft.com/office/drawing/2014/main" val="2395243059"/>
                    </a:ext>
                  </a:extLst>
                </a:gridCol>
                <a:gridCol w="936104">
                  <a:extLst>
                    <a:ext uri="{9D8B030D-6E8A-4147-A177-3AD203B41FA5}">
                      <a16:colId xmlns:a16="http://schemas.microsoft.com/office/drawing/2014/main" val="3619165525"/>
                    </a:ext>
                  </a:extLst>
                </a:gridCol>
                <a:gridCol w="792088">
                  <a:extLst>
                    <a:ext uri="{9D8B030D-6E8A-4147-A177-3AD203B41FA5}">
                      <a16:colId xmlns:a16="http://schemas.microsoft.com/office/drawing/2014/main" val="2272953643"/>
                    </a:ext>
                  </a:extLst>
                </a:gridCol>
                <a:gridCol w="1139428">
                  <a:extLst>
                    <a:ext uri="{9D8B030D-6E8A-4147-A177-3AD203B41FA5}">
                      <a16:colId xmlns:a16="http://schemas.microsoft.com/office/drawing/2014/main" val="624224627"/>
                    </a:ext>
                  </a:extLst>
                </a:gridCol>
              </a:tblGrid>
              <a:tr h="370840">
                <a:tc>
                  <a:txBody>
                    <a:bodyPr/>
                    <a:lstStyle/>
                    <a:p>
                      <a:pPr algn="ctr"/>
                      <a:r>
                        <a:rPr lang="en-US" altLang="zh-CN" sz="1400" b="0" u="none" dirty="0">
                          <a:solidFill>
                            <a:schemeClr val="tx1"/>
                          </a:solidFill>
                        </a:rPr>
                        <a:t>FirstName</a:t>
                      </a:r>
                      <a:endParaRPr lang="zh-CN" altLang="en-US" sz="1400" b="0" u="none" dirty="0">
                        <a:solidFill>
                          <a:schemeClr val="tx1"/>
                        </a:solidFill>
                      </a:endParaRPr>
                    </a:p>
                  </a:txBody>
                  <a:tcPr/>
                </a:tc>
                <a:tc>
                  <a:txBody>
                    <a:bodyPr/>
                    <a:lstStyle/>
                    <a:p>
                      <a:pPr algn="ctr"/>
                      <a:r>
                        <a:rPr lang="en-US" altLang="zh-CN" sz="1400" b="0" dirty="0"/>
                        <a:t>Mid</a:t>
                      </a:r>
                      <a:endParaRPr lang="zh-CN" altLang="en-US" sz="1400" b="0" dirty="0"/>
                    </a:p>
                  </a:txBody>
                  <a:tcPr/>
                </a:tc>
                <a:tc>
                  <a:txBody>
                    <a:bodyPr/>
                    <a:lstStyle/>
                    <a:p>
                      <a:pPr algn="ctr"/>
                      <a:r>
                        <a:rPr lang="en-US" altLang="zh-CN" sz="1400" b="0" dirty="0" err="1"/>
                        <a:t>LastName</a:t>
                      </a:r>
                      <a:endParaRPr lang="zh-CN" altLang="en-US" sz="1400" b="0" dirty="0"/>
                    </a:p>
                  </a:txBody>
                  <a:tcPr/>
                </a:tc>
                <a:tc>
                  <a:txBody>
                    <a:bodyPr/>
                    <a:lstStyle/>
                    <a:p>
                      <a:pPr algn="ctr"/>
                      <a:r>
                        <a:rPr lang="en-US" altLang="zh-CN" sz="1400" b="0" u="sng" dirty="0" err="1">
                          <a:solidFill>
                            <a:srgbClr val="FF0000"/>
                          </a:solidFill>
                        </a:rPr>
                        <a:t>AdminID</a:t>
                      </a:r>
                      <a:endParaRPr lang="zh-CN" altLang="en-US" sz="1400" b="0" u="sng" dirty="0">
                        <a:solidFill>
                          <a:srgbClr val="FF0000"/>
                        </a:solidFill>
                      </a:endParaRPr>
                    </a:p>
                  </a:txBody>
                  <a:tcPr/>
                </a:tc>
                <a:tc>
                  <a:txBody>
                    <a:bodyPr/>
                    <a:lstStyle/>
                    <a:p>
                      <a:pPr algn="ctr"/>
                      <a:r>
                        <a:rPr lang="en-US" altLang="zh-CN" sz="1400" b="0" dirty="0"/>
                        <a:t>Gender</a:t>
                      </a:r>
                      <a:endParaRPr lang="zh-CN" altLang="en-US" sz="1400" b="0" dirty="0"/>
                    </a:p>
                  </a:txBody>
                  <a:tcPr/>
                </a:tc>
                <a:tc>
                  <a:txBody>
                    <a:bodyPr/>
                    <a:lstStyle/>
                    <a:p>
                      <a:pPr algn="ctr"/>
                      <a:r>
                        <a:rPr lang="en-US" altLang="zh-CN" sz="1400" b="0" dirty="0" err="1"/>
                        <a:t>PNumber</a:t>
                      </a:r>
                      <a:endParaRPr lang="zh-CN" altLang="en-US" sz="1400" b="0" dirty="0"/>
                    </a:p>
                  </a:txBody>
                  <a:tcPr/>
                </a:tc>
                <a:extLst>
                  <a:ext uri="{0D108BD9-81ED-4DB2-BD59-A6C34878D82A}">
                    <a16:rowId xmlns:a16="http://schemas.microsoft.com/office/drawing/2014/main" val="3670464508"/>
                  </a:ext>
                </a:extLst>
              </a:tr>
            </a:tbl>
          </a:graphicData>
        </a:graphic>
      </p:graphicFrame>
      <p:sp>
        <p:nvSpPr>
          <p:cNvPr id="12" name="文本框 11">
            <a:extLst>
              <a:ext uri="{FF2B5EF4-FFF2-40B4-BE49-F238E27FC236}">
                <a16:creationId xmlns:a16="http://schemas.microsoft.com/office/drawing/2014/main" id="{6F0264BE-E97F-43D7-B369-B6DC9D328C0E}"/>
              </a:ext>
            </a:extLst>
          </p:cNvPr>
          <p:cNvSpPr txBox="1"/>
          <p:nvPr/>
        </p:nvSpPr>
        <p:spPr>
          <a:xfrm>
            <a:off x="1563382" y="912609"/>
            <a:ext cx="1218732" cy="338554"/>
          </a:xfrm>
          <a:prstGeom prst="rect">
            <a:avLst/>
          </a:prstGeom>
          <a:noFill/>
        </p:spPr>
        <p:txBody>
          <a:bodyPr wrap="none" rtlCol="0">
            <a:spAutoFit/>
          </a:bodyPr>
          <a:lstStyle/>
          <a:p>
            <a:r>
              <a:rPr lang="en-US" altLang="zh-CN" sz="1600" b="1" dirty="0">
                <a:solidFill>
                  <a:srgbClr val="7030A0"/>
                </a:solidFill>
              </a:rPr>
              <a:t>PURCHASER</a:t>
            </a:r>
            <a:endParaRPr lang="zh-CN" altLang="en-US" sz="1600" b="1" dirty="0">
              <a:solidFill>
                <a:srgbClr val="7030A0"/>
              </a:solidFill>
            </a:endParaRPr>
          </a:p>
        </p:txBody>
      </p:sp>
      <p:sp>
        <p:nvSpPr>
          <p:cNvPr id="13" name="文本框 12">
            <a:extLst>
              <a:ext uri="{FF2B5EF4-FFF2-40B4-BE49-F238E27FC236}">
                <a16:creationId xmlns:a16="http://schemas.microsoft.com/office/drawing/2014/main" id="{43C1A131-DA0F-4A75-BE26-6009229FF931}"/>
              </a:ext>
            </a:extLst>
          </p:cNvPr>
          <p:cNvSpPr txBox="1"/>
          <p:nvPr/>
        </p:nvSpPr>
        <p:spPr>
          <a:xfrm>
            <a:off x="1555890" y="1855933"/>
            <a:ext cx="655564" cy="409650"/>
          </a:xfrm>
          <a:prstGeom prst="rect">
            <a:avLst/>
          </a:prstGeom>
          <a:noFill/>
        </p:spPr>
        <p:txBody>
          <a:bodyPr wrap="none" rtlCol="0">
            <a:spAutoFit/>
          </a:bodyPr>
          <a:lstStyle/>
          <a:p>
            <a:r>
              <a:rPr lang="en-US" altLang="zh-CN" sz="1600" b="1" dirty="0">
                <a:solidFill>
                  <a:srgbClr val="7030A0"/>
                </a:solidFill>
              </a:rPr>
              <a:t>CROP</a:t>
            </a:r>
            <a:endParaRPr lang="zh-CN" altLang="en-US" sz="1600" b="1" dirty="0">
              <a:solidFill>
                <a:srgbClr val="7030A0"/>
              </a:solidFill>
            </a:endParaRPr>
          </a:p>
        </p:txBody>
      </p:sp>
      <p:sp>
        <p:nvSpPr>
          <p:cNvPr id="14" name="文本框 13">
            <a:extLst>
              <a:ext uri="{FF2B5EF4-FFF2-40B4-BE49-F238E27FC236}">
                <a16:creationId xmlns:a16="http://schemas.microsoft.com/office/drawing/2014/main" id="{3FF8F5D2-421D-4F77-B1E8-2F26C56F4CE1}"/>
              </a:ext>
            </a:extLst>
          </p:cNvPr>
          <p:cNvSpPr txBox="1"/>
          <p:nvPr/>
        </p:nvSpPr>
        <p:spPr>
          <a:xfrm>
            <a:off x="6953487" y="1844743"/>
            <a:ext cx="1103315" cy="450615"/>
          </a:xfrm>
          <a:prstGeom prst="rect">
            <a:avLst/>
          </a:prstGeom>
          <a:noFill/>
        </p:spPr>
        <p:txBody>
          <a:bodyPr wrap="none" rtlCol="0">
            <a:spAutoFit/>
          </a:bodyPr>
          <a:lstStyle/>
          <a:p>
            <a:r>
              <a:rPr lang="en-US" altLang="zh-CN" sz="1600" b="1" dirty="0">
                <a:solidFill>
                  <a:srgbClr val="7030A0"/>
                </a:solidFill>
              </a:rPr>
              <a:t>PURCHASE</a:t>
            </a:r>
            <a:endParaRPr lang="zh-CN" altLang="en-US" sz="1600" b="1" dirty="0">
              <a:solidFill>
                <a:srgbClr val="7030A0"/>
              </a:solidFill>
            </a:endParaRPr>
          </a:p>
        </p:txBody>
      </p:sp>
      <p:sp>
        <p:nvSpPr>
          <p:cNvPr id="15" name="文本框 14">
            <a:extLst>
              <a:ext uri="{FF2B5EF4-FFF2-40B4-BE49-F238E27FC236}">
                <a16:creationId xmlns:a16="http://schemas.microsoft.com/office/drawing/2014/main" id="{51FC6F0F-85AD-480E-9BFF-B70C1DA8D37B}"/>
              </a:ext>
            </a:extLst>
          </p:cNvPr>
          <p:cNvSpPr txBox="1"/>
          <p:nvPr/>
        </p:nvSpPr>
        <p:spPr>
          <a:xfrm>
            <a:off x="1563382" y="2891958"/>
            <a:ext cx="740908" cy="372409"/>
          </a:xfrm>
          <a:prstGeom prst="rect">
            <a:avLst/>
          </a:prstGeom>
          <a:noFill/>
        </p:spPr>
        <p:txBody>
          <a:bodyPr wrap="none" rtlCol="0">
            <a:spAutoFit/>
          </a:bodyPr>
          <a:lstStyle/>
          <a:p>
            <a:r>
              <a:rPr lang="en-US" altLang="zh-CN" sz="1600" b="1" dirty="0">
                <a:solidFill>
                  <a:srgbClr val="7030A0"/>
                </a:solidFill>
              </a:rPr>
              <a:t>PLANT</a:t>
            </a:r>
            <a:endParaRPr lang="zh-CN" altLang="en-US" sz="1600" b="1" dirty="0">
              <a:solidFill>
                <a:srgbClr val="7030A0"/>
              </a:solidFill>
            </a:endParaRPr>
          </a:p>
        </p:txBody>
      </p:sp>
      <p:sp>
        <p:nvSpPr>
          <p:cNvPr id="16" name="文本框 15">
            <a:extLst>
              <a:ext uri="{FF2B5EF4-FFF2-40B4-BE49-F238E27FC236}">
                <a16:creationId xmlns:a16="http://schemas.microsoft.com/office/drawing/2014/main" id="{2395D587-CCDE-4B35-B0AE-594ACF3D23E5}"/>
              </a:ext>
            </a:extLst>
          </p:cNvPr>
          <p:cNvSpPr txBox="1"/>
          <p:nvPr/>
        </p:nvSpPr>
        <p:spPr>
          <a:xfrm>
            <a:off x="5896562" y="2852855"/>
            <a:ext cx="1163717" cy="450615"/>
          </a:xfrm>
          <a:prstGeom prst="rect">
            <a:avLst/>
          </a:prstGeom>
          <a:noFill/>
        </p:spPr>
        <p:txBody>
          <a:bodyPr wrap="none" rtlCol="0">
            <a:spAutoFit/>
          </a:bodyPr>
          <a:lstStyle/>
          <a:p>
            <a:r>
              <a:rPr lang="en-US" altLang="zh-CN" sz="1600" b="1" dirty="0">
                <a:solidFill>
                  <a:srgbClr val="7030A0"/>
                </a:solidFill>
              </a:rPr>
              <a:t>FARMLAND</a:t>
            </a:r>
            <a:endParaRPr lang="zh-CN" altLang="en-US" sz="1600" b="1" dirty="0">
              <a:solidFill>
                <a:srgbClr val="7030A0"/>
              </a:solidFill>
            </a:endParaRPr>
          </a:p>
        </p:txBody>
      </p:sp>
      <p:sp>
        <p:nvSpPr>
          <p:cNvPr id="17" name="文本框 16">
            <a:extLst>
              <a:ext uri="{FF2B5EF4-FFF2-40B4-BE49-F238E27FC236}">
                <a16:creationId xmlns:a16="http://schemas.microsoft.com/office/drawing/2014/main" id="{F0ABBB38-D1D8-45E9-812E-1C2A8873B729}"/>
              </a:ext>
            </a:extLst>
          </p:cNvPr>
          <p:cNvSpPr txBox="1"/>
          <p:nvPr/>
        </p:nvSpPr>
        <p:spPr>
          <a:xfrm>
            <a:off x="1563382" y="4943730"/>
            <a:ext cx="918457" cy="338554"/>
          </a:xfrm>
          <a:prstGeom prst="rect">
            <a:avLst/>
          </a:prstGeom>
          <a:noFill/>
        </p:spPr>
        <p:txBody>
          <a:bodyPr wrap="none" rtlCol="0">
            <a:spAutoFit/>
          </a:bodyPr>
          <a:lstStyle/>
          <a:p>
            <a:r>
              <a:rPr lang="en-US" altLang="zh-CN" sz="1600" b="1" dirty="0">
                <a:solidFill>
                  <a:srgbClr val="7030A0"/>
                </a:solidFill>
              </a:rPr>
              <a:t>SECTION</a:t>
            </a:r>
            <a:endParaRPr lang="zh-CN" altLang="en-US" sz="1600" b="1" dirty="0">
              <a:solidFill>
                <a:srgbClr val="7030A0"/>
              </a:solidFill>
            </a:endParaRPr>
          </a:p>
        </p:txBody>
      </p:sp>
      <p:sp>
        <p:nvSpPr>
          <p:cNvPr id="18" name="文本框 17">
            <a:extLst>
              <a:ext uri="{FF2B5EF4-FFF2-40B4-BE49-F238E27FC236}">
                <a16:creationId xmlns:a16="http://schemas.microsoft.com/office/drawing/2014/main" id="{0D1103C1-7F4D-4A5D-9AC2-9DB45DB49B4F}"/>
              </a:ext>
            </a:extLst>
          </p:cNvPr>
          <p:cNvSpPr txBox="1"/>
          <p:nvPr/>
        </p:nvSpPr>
        <p:spPr>
          <a:xfrm>
            <a:off x="1563382" y="3882453"/>
            <a:ext cx="902427" cy="450615"/>
          </a:xfrm>
          <a:prstGeom prst="rect">
            <a:avLst/>
          </a:prstGeom>
          <a:noFill/>
        </p:spPr>
        <p:txBody>
          <a:bodyPr wrap="none" rtlCol="0">
            <a:spAutoFit/>
          </a:bodyPr>
          <a:lstStyle/>
          <a:p>
            <a:r>
              <a:rPr lang="en-US" altLang="zh-CN" sz="1600" b="1" dirty="0">
                <a:solidFill>
                  <a:srgbClr val="7030A0"/>
                </a:solidFill>
              </a:rPr>
              <a:t>FARMER</a:t>
            </a:r>
            <a:endParaRPr lang="zh-CN" altLang="en-US" sz="1600" b="1" dirty="0">
              <a:solidFill>
                <a:srgbClr val="7030A0"/>
              </a:solidFill>
            </a:endParaRPr>
          </a:p>
        </p:txBody>
      </p:sp>
      <p:sp>
        <p:nvSpPr>
          <p:cNvPr id="19" name="文本框 18">
            <a:extLst>
              <a:ext uri="{FF2B5EF4-FFF2-40B4-BE49-F238E27FC236}">
                <a16:creationId xmlns:a16="http://schemas.microsoft.com/office/drawing/2014/main" id="{F084A3E4-BDD8-4418-AF56-5026457863CF}"/>
              </a:ext>
            </a:extLst>
          </p:cNvPr>
          <p:cNvSpPr txBox="1"/>
          <p:nvPr/>
        </p:nvSpPr>
        <p:spPr>
          <a:xfrm>
            <a:off x="7408730" y="4966128"/>
            <a:ext cx="673198" cy="372409"/>
          </a:xfrm>
          <a:prstGeom prst="rect">
            <a:avLst/>
          </a:prstGeom>
          <a:noFill/>
        </p:spPr>
        <p:txBody>
          <a:bodyPr wrap="none" rtlCol="0">
            <a:spAutoFit/>
          </a:bodyPr>
          <a:lstStyle/>
          <a:p>
            <a:r>
              <a:rPr lang="en-US" altLang="zh-CN" sz="1600" b="1" dirty="0">
                <a:solidFill>
                  <a:srgbClr val="7030A0"/>
                </a:solidFill>
              </a:rPr>
              <a:t>BARN</a:t>
            </a:r>
            <a:endParaRPr lang="zh-CN" altLang="en-US" sz="1600" b="1" dirty="0">
              <a:solidFill>
                <a:srgbClr val="7030A0"/>
              </a:solidFill>
            </a:endParaRPr>
          </a:p>
        </p:txBody>
      </p:sp>
      <p:sp>
        <p:nvSpPr>
          <p:cNvPr id="20" name="文本框 19">
            <a:extLst>
              <a:ext uri="{FF2B5EF4-FFF2-40B4-BE49-F238E27FC236}">
                <a16:creationId xmlns:a16="http://schemas.microsoft.com/office/drawing/2014/main" id="{C731D04B-8BE3-4E06-BA77-4525865DE047}"/>
              </a:ext>
            </a:extLst>
          </p:cNvPr>
          <p:cNvSpPr txBox="1"/>
          <p:nvPr/>
        </p:nvSpPr>
        <p:spPr>
          <a:xfrm>
            <a:off x="1563382" y="6004890"/>
            <a:ext cx="1296765" cy="338554"/>
          </a:xfrm>
          <a:prstGeom prst="rect">
            <a:avLst/>
          </a:prstGeom>
          <a:noFill/>
        </p:spPr>
        <p:txBody>
          <a:bodyPr wrap="none" rtlCol="0">
            <a:spAutoFit/>
          </a:bodyPr>
          <a:lstStyle/>
          <a:p>
            <a:r>
              <a:rPr lang="en-US" altLang="zh-CN" sz="1600" b="1" dirty="0">
                <a:solidFill>
                  <a:srgbClr val="7030A0"/>
                </a:solidFill>
              </a:rPr>
              <a:t>BARNADMIN</a:t>
            </a:r>
            <a:endParaRPr lang="zh-CN" altLang="en-US" sz="1600" b="1" dirty="0">
              <a:solidFill>
                <a:srgbClr val="7030A0"/>
              </a:solidFill>
            </a:endParaRPr>
          </a:p>
        </p:txBody>
      </p:sp>
      <p:cxnSp>
        <p:nvCxnSpPr>
          <p:cNvPr id="21" name="直接箭头连接符 20">
            <a:extLst>
              <a:ext uri="{FF2B5EF4-FFF2-40B4-BE49-F238E27FC236}">
                <a16:creationId xmlns:a16="http://schemas.microsoft.com/office/drawing/2014/main" id="{0FFE1EFE-BF8A-44A4-BA70-D674B3AED887}"/>
              </a:ext>
            </a:extLst>
          </p:cNvPr>
          <p:cNvCxnSpPr>
            <a:cxnSpLocks/>
          </p:cNvCxnSpPr>
          <p:nvPr/>
        </p:nvCxnSpPr>
        <p:spPr>
          <a:xfrm flipH="1" flipV="1">
            <a:off x="2152146" y="1571201"/>
            <a:ext cx="5400600" cy="5968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2" name="直接箭头连接符 21">
            <a:extLst>
              <a:ext uri="{FF2B5EF4-FFF2-40B4-BE49-F238E27FC236}">
                <a16:creationId xmlns:a16="http://schemas.microsoft.com/office/drawing/2014/main" id="{B2499347-3874-4E54-A8E4-92A01C69D0F5}"/>
              </a:ext>
            </a:extLst>
          </p:cNvPr>
          <p:cNvCxnSpPr>
            <a:cxnSpLocks/>
          </p:cNvCxnSpPr>
          <p:nvPr/>
        </p:nvCxnSpPr>
        <p:spPr>
          <a:xfrm flipH="1">
            <a:off x="4711263" y="5645189"/>
            <a:ext cx="5217747" cy="66466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3" name="直接箭头连接符 22">
            <a:extLst>
              <a:ext uri="{FF2B5EF4-FFF2-40B4-BE49-F238E27FC236}">
                <a16:creationId xmlns:a16="http://schemas.microsoft.com/office/drawing/2014/main" id="{D2B0B872-B31D-487D-B2D3-C0E0AAAFA399}"/>
              </a:ext>
            </a:extLst>
          </p:cNvPr>
          <p:cNvCxnSpPr>
            <a:cxnSpLocks/>
          </p:cNvCxnSpPr>
          <p:nvPr/>
        </p:nvCxnSpPr>
        <p:spPr>
          <a:xfrm flipH="1" flipV="1">
            <a:off x="2188649" y="2553615"/>
            <a:ext cx="971610" cy="6225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4" name="直接连接符 23">
            <a:extLst>
              <a:ext uri="{FF2B5EF4-FFF2-40B4-BE49-F238E27FC236}">
                <a16:creationId xmlns:a16="http://schemas.microsoft.com/office/drawing/2014/main" id="{25C58F98-D32B-4EED-A8BE-940768D37595}"/>
              </a:ext>
            </a:extLst>
          </p:cNvPr>
          <p:cNvCxnSpPr>
            <a:cxnSpLocks/>
          </p:cNvCxnSpPr>
          <p:nvPr/>
        </p:nvCxnSpPr>
        <p:spPr>
          <a:xfrm flipH="1">
            <a:off x="4785999" y="2553615"/>
            <a:ext cx="3554437" cy="195488"/>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5" name="直接箭头连接符 24">
            <a:extLst>
              <a:ext uri="{FF2B5EF4-FFF2-40B4-BE49-F238E27FC236}">
                <a16:creationId xmlns:a16="http://schemas.microsoft.com/office/drawing/2014/main" id="{DD4F1FEF-6735-49F3-A5D6-F4D659B85ECC}"/>
              </a:ext>
            </a:extLst>
          </p:cNvPr>
          <p:cNvCxnSpPr>
            <a:cxnSpLocks/>
          </p:cNvCxnSpPr>
          <p:nvPr/>
        </p:nvCxnSpPr>
        <p:spPr>
          <a:xfrm flipH="1" flipV="1">
            <a:off x="2304290" y="2543868"/>
            <a:ext cx="2512152" cy="22010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26" name="直接连接符 25">
            <a:extLst>
              <a:ext uri="{FF2B5EF4-FFF2-40B4-BE49-F238E27FC236}">
                <a16:creationId xmlns:a16="http://schemas.microsoft.com/office/drawing/2014/main" id="{1EF6B9C6-F92D-424D-9046-7F8301FE87E0}"/>
              </a:ext>
            </a:extLst>
          </p:cNvPr>
          <p:cNvCxnSpPr>
            <a:cxnSpLocks/>
          </p:cNvCxnSpPr>
          <p:nvPr/>
        </p:nvCxnSpPr>
        <p:spPr>
          <a:xfrm>
            <a:off x="2216001" y="3556957"/>
            <a:ext cx="2168393" cy="338554"/>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7" name="直接箭头连接符 26">
            <a:extLst>
              <a:ext uri="{FF2B5EF4-FFF2-40B4-BE49-F238E27FC236}">
                <a16:creationId xmlns:a16="http://schemas.microsoft.com/office/drawing/2014/main" id="{3CED8D41-1C7F-490D-9CF1-DDFABD361C26}"/>
              </a:ext>
            </a:extLst>
          </p:cNvPr>
          <p:cNvCxnSpPr/>
          <p:nvPr/>
        </p:nvCxnSpPr>
        <p:spPr>
          <a:xfrm flipV="1">
            <a:off x="4385549" y="3569657"/>
            <a:ext cx="1915843" cy="338554"/>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20F48632-EC90-4066-A1E4-1B111A8A3AF2}"/>
              </a:ext>
            </a:extLst>
          </p:cNvPr>
          <p:cNvCxnSpPr>
            <a:cxnSpLocks/>
          </p:cNvCxnSpPr>
          <p:nvPr/>
        </p:nvCxnSpPr>
        <p:spPr>
          <a:xfrm flipH="1">
            <a:off x="4384395" y="4613579"/>
            <a:ext cx="3346438" cy="3182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9" name="直接箭头连接符 28">
            <a:extLst>
              <a:ext uri="{FF2B5EF4-FFF2-40B4-BE49-F238E27FC236}">
                <a16:creationId xmlns:a16="http://schemas.microsoft.com/office/drawing/2014/main" id="{FD571E6A-B7FF-449A-A5DD-EA33F3E4F185}"/>
              </a:ext>
            </a:extLst>
          </p:cNvPr>
          <p:cNvCxnSpPr>
            <a:cxnSpLocks/>
          </p:cNvCxnSpPr>
          <p:nvPr/>
        </p:nvCxnSpPr>
        <p:spPr>
          <a:xfrm flipH="1" flipV="1">
            <a:off x="4096362" y="4596776"/>
            <a:ext cx="288034" cy="334924"/>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30" name="直接连接符 29">
            <a:extLst>
              <a:ext uri="{FF2B5EF4-FFF2-40B4-BE49-F238E27FC236}">
                <a16:creationId xmlns:a16="http://schemas.microsoft.com/office/drawing/2014/main" id="{C4B20DFA-69E7-46D2-9EE2-F93416B3B83A}"/>
              </a:ext>
            </a:extLst>
          </p:cNvPr>
          <p:cNvCxnSpPr/>
          <p:nvPr/>
        </p:nvCxnSpPr>
        <p:spPr>
          <a:xfrm>
            <a:off x="2216001" y="5655989"/>
            <a:ext cx="5552769" cy="493256"/>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 name="直接箭头连接符 30">
            <a:extLst>
              <a:ext uri="{FF2B5EF4-FFF2-40B4-BE49-F238E27FC236}">
                <a16:creationId xmlns:a16="http://schemas.microsoft.com/office/drawing/2014/main" id="{831D7819-02C8-4D21-81EB-CF2C96F5C585}"/>
              </a:ext>
            </a:extLst>
          </p:cNvPr>
          <p:cNvCxnSpPr>
            <a:cxnSpLocks/>
          </p:cNvCxnSpPr>
          <p:nvPr/>
        </p:nvCxnSpPr>
        <p:spPr>
          <a:xfrm flipV="1">
            <a:off x="7768770" y="5645190"/>
            <a:ext cx="144016" cy="504055"/>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cxnSp>
        <p:nvCxnSpPr>
          <p:cNvPr id="32" name="直接箭头连接符 31">
            <a:extLst>
              <a:ext uri="{FF2B5EF4-FFF2-40B4-BE49-F238E27FC236}">
                <a16:creationId xmlns:a16="http://schemas.microsoft.com/office/drawing/2014/main" id="{E2F5D47E-A946-4372-B7A2-F28569F9FF3D}"/>
              </a:ext>
            </a:extLst>
          </p:cNvPr>
          <p:cNvCxnSpPr>
            <a:cxnSpLocks/>
          </p:cNvCxnSpPr>
          <p:nvPr/>
        </p:nvCxnSpPr>
        <p:spPr>
          <a:xfrm flipH="1">
            <a:off x="4096362" y="3556957"/>
            <a:ext cx="4536504" cy="666114"/>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graphicFrame>
        <p:nvGraphicFramePr>
          <p:cNvPr id="33" name="表格 32">
            <a:extLst>
              <a:ext uri="{FF2B5EF4-FFF2-40B4-BE49-F238E27FC236}">
                <a16:creationId xmlns:a16="http://schemas.microsoft.com/office/drawing/2014/main" id="{C9F4073A-6D40-4E45-A801-58A975C8C71C}"/>
              </a:ext>
            </a:extLst>
          </p:cNvPr>
          <p:cNvGraphicFramePr>
            <a:graphicFrameLocks noGrp="1"/>
          </p:cNvGraphicFramePr>
          <p:nvPr>
            <p:extLst/>
          </p:nvPr>
        </p:nvGraphicFramePr>
        <p:xfrm>
          <a:off x="1648089" y="3183859"/>
          <a:ext cx="4004564" cy="373098"/>
        </p:xfrm>
        <a:graphic>
          <a:graphicData uri="http://schemas.openxmlformats.org/drawingml/2006/table">
            <a:tbl>
              <a:tblPr firstRow="1" bandRow="1">
                <a:tableStyleId>{16D9F66E-5EB9-4882-86FB-DCBF35E3C3E4}</a:tableStyleId>
              </a:tblPr>
              <a:tblGrid>
                <a:gridCol w="1001141">
                  <a:extLst>
                    <a:ext uri="{9D8B030D-6E8A-4147-A177-3AD203B41FA5}">
                      <a16:colId xmlns:a16="http://schemas.microsoft.com/office/drawing/2014/main" val="189022070"/>
                    </a:ext>
                  </a:extLst>
                </a:gridCol>
                <a:gridCol w="1001141">
                  <a:extLst>
                    <a:ext uri="{9D8B030D-6E8A-4147-A177-3AD203B41FA5}">
                      <a16:colId xmlns:a16="http://schemas.microsoft.com/office/drawing/2014/main" val="1284650913"/>
                    </a:ext>
                  </a:extLst>
                </a:gridCol>
                <a:gridCol w="1001141">
                  <a:extLst>
                    <a:ext uri="{9D8B030D-6E8A-4147-A177-3AD203B41FA5}">
                      <a16:colId xmlns:a16="http://schemas.microsoft.com/office/drawing/2014/main" val="274934127"/>
                    </a:ext>
                  </a:extLst>
                </a:gridCol>
                <a:gridCol w="1001141">
                  <a:extLst>
                    <a:ext uri="{9D8B030D-6E8A-4147-A177-3AD203B41FA5}">
                      <a16:colId xmlns:a16="http://schemas.microsoft.com/office/drawing/2014/main" val="3304734075"/>
                    </a:ext>
                  </a:extLst>
                </a:gridCol>
              </a:tblGrid>
              <a:tr h="373098">
                <a:tc>
                  <a:txBody>
                    <a:bodyPr/>
                    <a:lstStyle/>
                    <a:p>
                      <a:pPr algn="ctr"/>
                      <a:r>
                        <a:rPr lang="en-US" altLang="zh-CN" sz="1300" b="0" u="sng" dirty="0" err="1">
                          <a:solidFill>
                            <a:srgbClr val="FF0000"/>
                          </a:solidFill>
                        </a:rPr>
                        <a:t>LandID</a:t>
                      </a:r>
                      <a:endParaRPr lang="zh-CN" altLang="en-US" sz="1300" b="0" u="sng" dirty="0">
                        <a:solidFill>
                          <a:srgbClr val="FF0000"/>
                        </a:solidFill>
                      </a:endParaRPr>
                    </a:p>
                  </a:txBody>
                  <a:tcPr/>
                </a:tc>
                <a:tc>
                  <a:txBody>
                    <a:bodyPr/>
                    <a:lstStyle/>
                    <a:p>
                      <a:pPr algn="ctr"/>
                      <a:r>
                        <a:rPr lang="en-US" altLang="zh-CN" sz="1300" b="0" u="sng" dirty="0" err="1">
                          <a:solidFill>
                            <a:srgbClr val="FF0000"/>
                          </a:solidFill>
                        </a:rPr>
                        <a:t>CropName</a:t>
                      </a:r>
                      <a:endParaRPr lang="zh-CN" altLang="en-US" sz="1300" b="0" u="sng" dirty="0">
                        <a:solidFill>
                          <a:srgbClr val="FF0000"/>
                        </a:solidFill>
                      </a:endParaRPr>
                    </a:p>
                  </a:txBody>
                  <a:tcPr/>
                </a:tc>
                <a:tc>
                  <a:txBody>
                    <a:bodyPr/>
                    <a:lstStyle/>
                    <a:p>
                      <a:pPr algn="ctr"/>
                      <a:r>
                        <a:rPr lang="en-US" altLang="zh-CN" sz="1300" b="0" dirty="0"/>
                        <a:t>Fertilizer</a:t>
                      </a:r>
                      <a:endParaRPr lang="zh-CN" altLang="en-US" sz="1300" b="0" dirty="0"/>
                    </a:p>
                  </a:txBody>
                  <a:tcPr/>
                </a:tc>
                <a:tc>
                  <a:txBody>
                    <a:bodyPr/>
                    <a:lstStyle/>
                    <a:p>
                      <a:pPr algn="ctr"/>
                      <a:r>
                        <a:rPr lang="en-US" altLang="zh-CN" sz="1300" b="0" dirty="0" err="1"/>
                        <a:t>TimeOfYear</a:t>
                      </a:r>
                      <a:endParaRPr lang="zh-CN" altLang="en-US" sz="1300" b="0" dirty="0"/>
                    </a:p>
                  </a:txBody>
                  <a:tcPr/>
                </a:tc>
                <a:extLst>
                  <a:ext uri="{0D108BD9-81ED-4DB2-BD59-A6C34878D82A}">
                    <a16:rowId xmlns:a16="http://schemas.microsoft.com/office/drawing/2014/main" val="1438882318"/>
                  </a:ext>
                </a:extLst>
              </a:tr>
            </a:tbl>
          </a:graphicData>
        </a:graphic>
      </p:graphicFrame>
      <p:cxnSp>
        <p:nvCxnSpPr>
          <p:cNvPr id="34" name="直接箭头连接符 33">
            <a:extLst>
              <a:ext uri="{FF2B5EF4-FFF2-40B4-BE49-F238E27FC236}">
                <a16:creationId xmlns:a16="http://schemas.microsoft.com/office/drawing/2014/main" id="{CAAB17F9-C7D4-44E6-A135-38E053842BA3}"/>
              </a:ext>
            </a:extLst>
          </p:cNvPr>
          <p:cNvCxnSpPr>
            <a:cxnSpLocks/>
          </p:cNvCxnSpPr>
          <p:nvPr/>
        </p:nvCxnSpPr>
        <p:spPr>
          <a:xfrm flipH="1" flipV="1">
            <a:off x="2008130" y="2543870"/>
            <a:ext cx="3772791" cy="2715550"/>
          </a:xfrm>
          <a:prstGeom prst="straightConnector1">
            <a:avLst/>
          </a:prstGeom>
          <a:ln w="19050">
            <a:tailEnd type="stealth" w="lg" len="lg"/>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8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8BD21-1F1C-4D03-85FD-56EF5BFE2A9E}"/>
              </a:ext>
            </a:extLst>
          </p:cNvPr>
          <p:cNvSpPr>
            <a:spLocks noGrp="1"/>
          </p:cNvSpPr>
          <p:nvPr>
            <p:ph idx="1"/>
          </p:nvPr>
        </p:nvSpPr>
        <p:spPr>
          <a:xfrm>
            <a:off x="1371600" y="490654"/>
            <a:ext cx="9601200" cy="5376746"/>
          </a:xfrm>
        </p:spPr>
        <p:txBody>
          <a:bodyPr/>
          <a:lstStyle/>
          <a:p>
            <a:pPr marL="0" indent="0">
              <a:buNone/>
            </a:pPr>
            <a:r>
              <a:rPr lang="en-US" altLang="zh-CN" dirty="0"/>
              <a:t>Query 10</a:t>
            </a:r>
            <a:endParaRPr lang="zh-CN" altLang="zh-CN" dirty="0"/>
          </a:p>
          <a:p>
            <a:pPr marL="0" indent="0">
              <a:buNone/>
            </a:pPr>
            <a:r>
              <a:rPr lang="en-US" altLang="zh-CN" b="1" dirty="0"/>
              <a:t>Select all combinations of barn administrator’s last name and the id of the barn that he or she takes charge of.</a:t>
            </a:r>
            <a:endParaRPr lang="zh-CN" altLang="zh-CN" dirty="0"/>
          </a:p>
          <a:p>
            <a:pPr marL="0" indent="0">
              <a:buNone/>
            </a:pPr>
            <a:r>
              <a:rPr lang="en-US" altLang="zh-CN" b="1" dirty="0"/>
              <a:t> </a:t>
            </a:r>
            <a:endParaRPr lang="zh-CN" altLang="zh-CN" dirty="0"/>
          </a:p>
          <a:p>
            <a:pPr marL="0" indent="0">
              <a:buNone/>
            </a:pPr>
            <a:r>
              <a:rPr lang="en-US" altLang="zh-CN" b="1" dirty="0"/>
              <a:t>                                                                         SELECT </a:t>
            </a:r>
            <a:r>
              <a:rPr lang="en-US" altLang="zh-CN" b="1" dirty="0" err="1"/>
              <a:t>barnadmin.LastName</a:t>
            </a:r>
            <a:r>
              <a:rPr lang="en-US" altLang="zh-CN" b="1" dirty="0"/>
              <a:t>, </a:t>
            </a:r>
            <a:r>
              <a:rPr lang="en-US" altLang="zh-CN" b="1" dirty="0" err="1"/>
              <a:t>barn.BID</a:t>
            </a:r>
            <a:endParaRPr lang="zh-CN" altLang="zh-CN" dirty="0"/>
          </a:p>
          <a:p>
            <a:pPr marL="0" indent="0">
              <a:buNone/>
            </a:pPr>
            <a:r>
              <a:rPr lang="en-US" altLang="zh-CN" b="1" dirty="0"/>
              <a:t>                                                                          FROM </a:t>
            </a:r>
            <a:r>
              <a:rPr lang="en-US" altLang="zh-CN" b="1" dirty="0" err="1"/>
              <a:t>barnadmin</a:t>
            </a:r>
            <a:r>
              <a:rPr lang="en-US" altLang="zh-CN" b="1" dirty="0"/>
              <a:t>, barn</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BA3F4A46-0803-45B6-BD5A-B2B5D67DCD74}"/>
              </a:ext>
            </a:extLst>
          </p:cNvPr>
          <p:cNvPicPr/>
          <p:nvPr/>
        </p:nvPicPr>
        <p:blipFill>
          <a:blip r:embed="rId2">
            <a:extLst>
              <a:ext uri="{28A0092B-C50C-407E-A947-70E740481C1C}">
                <a14:useLocalDpi xmlns:a14="http://schemas.microsoft.com/office/drawing/2010/main" val="0"/>
              </a:ext>
            </a:extLst>
          </a:blip>
          <a:stretch>
            <a:fillRect/>
          </a:stretch>
        </p:blipFill>
        <p:spPr>
          <a:xfrm>
            <a:off x="953429" y="1701939"/>
            <a:ext cx="4985385" cy="5022215"/>
          </a:xfrm>
          <a:prstGeom prst="rect">
            <a:avLst/>
          </a:prstGeom>
        </p:spPr>
      </p:pic>
      <p:pic>
        <p:nvPicPr>
          <p:cNvPr id="5" name="Picture 4">
            <a:extLst>
              <a:ext uri="{FF2B5EF4-FFF2-40B4-BE49-F238E27FC236}">
                <a16:creationId xmlns:a16="http://schemas.microsoft.com/office/drawing/2014/main" id="{5449EE5C-DD0A-447B-8F3F-EBF96E76131E}"/>
              </a:ext>
            </a:extLst>
          </p:cNvPr>
          <p:cNvPicPr/>
          <p:nvPr/>
        </p:nvPicPr>
        <p:blipFill rotWithShape="1">
          <a:blip r:embed="rId3">
            <a:extLst>
              <a:ext uri="{28A0092B-C50C-407E-A947-70E740481C1C}">
                <a14:useLocalDpi xmlns:a14="http://schemas.microsoft.com/office/drawing/2010/main" val="0"/>
              </a:ext>
            </a:extLst>
          </a:blip>
          <a:srcRect l="1" t="37236" r="-1731" b="-1"/>
          <a:stretch/>
        </p:blipFill>
        <p:spPr bwMode="auto">
          <a:xfrm>
            <a:off x="6631537" y="3018294"/>
            <a:ext cx="4909185" cy="3705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229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DABBE-FEC7-4F51-8847-7384F1C28F3F}"/>
              </a:ext>
            </a:extLst>
          </p:cNvPr>
          <p:cNvSpPr>
            <a:spLocks noGrp="1"/>
          </p:cNvSpPr>
          <p:nvPr>
            <p:ph idx="1"/>
          </p:nvPr>
        </p:nvSpPr>
        <p:spPr>
          <a:xfrm>
            <a:off x="1371600" y="483220"/>
            <a:ext cx="9601200" cy="5384180"/>
          </a:xfrm>
        </p:spPr>
        <p:txBody>
          <a:bodyPr/>
          <a:lstStyle/>
          <a:p>
            <a:pPr marL="0" indent="0">
              <a:buNone/>
            </a:pPr>
            <a:r>
              <a:rPr lang="en-US" altLang="zh-CN" dirty="0"/>
              <a:t>Query 11</a:t>
            </a:r>
            <a:endParaRPr lang="zh-CN" altLang="zh-CN" dirty="0"/>
          </a:p>
          <a:p>
            <a:pPr marL="0" indent="0">
              <a:buNone/>
            </a:pPr>
            <a:r>
              <a:rPr lang="en-US" altLang="zh-CN" b="1" dirty="0"/>
              <a:t>Retrieve the capacity of all barns</a:t>
            </a:r>
            <a:endParaRPr lang="zh-CN" altLang="zh-CN" dirty="0"/>
          </a:p>
          <a:p>
            <a:pPr marL="0" indent="0">
              <a:buNone/>
            </a:pPr>
            <a:r>
              <a:rPr lang="en-US" altLang="zh-CN" dirty="0"/>
              <a:t> </a:t>
            </a:r>
            <a:endParaRPr lang="zh-CN" altLang="zh-CN" dirty="0"/>
          </a:p>
          <a:p>
            <a:pPr marL="0" indent="0">
              <a:buNone/>
            </a:pPr>
            <a:r>
              <a:rPr lang="en-US" altLang="zh-CN" b="1" dirty="0"/>
              <a:t>SELECT ALL </a:t>
            </a:r>
            <a:r>
              <a:rPr lang="en-US" altLang="zh-CN" b="1" dirty="0" err="1"/>
              <a:t>barn.Capacity</a:t>
            </a:r>
            <a:endParaRPr lang="zh-CN" altLang="zh-CN" dirty="0"/>
          </a:p>
          <a:p>
            <a:pPr marL="0" indent="0">
              <a:buNone/>
            </a:pPr>
            <a:r>
              <a:rPr lang="en-US" altLang="zh-CN" b="1" dirty="0"/>
              <a:t>FROM barn</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786BC3A0-3F63-47B4-B10D-C0FEDA5D26A4}"/>
              </a:ext>
            </a:extLst>
          </p:cNvPr>
          <p:cNvPicPr/>
          <p:nvPr/>
        </p:nvPicPr>
        <p:blipFill>
          <a:blip r:embed="rId2">
            <a:extLst>
              <a:ext uri="{28A0092B-C50C-407E-A947-70E740481C1C}">
                <a14:useLocalDpi xmlns:a14="http://schemas.microsoft.com/office/drawing/2010/main" val="0"/>
              </a:ext>
            </a:extLst>
          </a:blip>
          <a:stretch>
            <a:fillRect/>
          </a:stretch>
        </p:blipFill>
        <p:spPr>
          <a:xfrm>
            <a:off x="5515962" y="2185365"/>
            <a:ext cx="5456838" cy="4189415"/>
          </a:xfrm>
          <a:prstGeom prst="rect">
            <a:avLst/>
          </a:prstGeom>
        </p:spPr>
      </p:pic>
    </p:spTree>
    <p:extLst>
      <p:ext uri="{BB962C8B-B14F-4D97-AF65-F5344CB8AC3E}">
        <p14:creationId xmlns:p14="http://schemas.microsoft.com/office/powerpoint/2010/main" val="360756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219B1-E34D-4C54-ADCE-FDEEDE8D1D50}"/>
              </a:ext>
            </a:extLst>
          </p:cNvPr>
          <p:cNvSpPr>
            <a:spLocks noGrp="1"/>
          </p:cNvSpPr>
          <p:nvPr>
            <p:ph idx="1"/>
          </p:nvPr>
        </p:nvSpPr>
        <p:spPr>
          <a:xfrm>
            <a:off x="1371600" y="475785"/>
            <a:ext cx="9601200" cy="5391615"/>
          </a:xfrm>
        </p:spPr>
        <p:txBody>
          <a:bodyPr/>
          <a:lstStyle/>
          <a:p>
            <a:pPr marL="0" indent="0">
              <a:buNone/>
            </a:pPr>
            <a:r>
              <a:rPr lang="en-US" altLang="zh-CN" dirty="0"/>
              <a:t>Query 11A</a:t>
            </a:r>
            <a:endParaRPr lang="zh-CN" altLang="zh-CN" dirty="0"/>
          </a:p>
          <a:p>
            <a:pPr marL="0" indent="0">
              <a:buNone/>
            </a:pPr>
            <a:r>
              <a:rPr lang="en-US" altLang="zh-CN" b="1" dirty="0"/>
              <a:t>Retrieve the capacity of all barns</a:t>
            </a:r>
            <a:endParaRPr lang="zh-CN" altLang="zh-CN" dirty="0"/>
          </a:p>
          <a:p>
            <a:pPr marL="0" indent="0">
              <a:buNone/>
            </a:pPr>
            <a:r>
              <a:rPr lang="en-US" altLang="zh-CN" dirty="0"/>
              <a:t> </a:t>
            </a:r>
            <a:endParaRPr lang="zh-CN" altLang="zh-CN" dirty="0"/>
          </a:p>
          <a:p>
            <a:pPr marL="0" indent="0">
              <a:buNone/>
            </a:pPr>
            <a:r>
              <a:rPr lang="en-US" altLang="zh-CN" b="1" dirty="0"/>
              <a:t>SELECT DISTINCT </a:t>
            </a:r>
            <a:r>
              <a:rPr lang="en-US" altLang="zh-CN" b="1" dirty="0" err="1"/>
              <a:t>barn.Capacity</a:t>
            </a:r>
            <a:endParaRPr lang="zh-CN" altLang="zh-CN" dirty="0"/>
          </a:p>
          <a:p>
            <a:pPr marL="0" indent="0">
              <a:buNone/>
            </a:pPr>
            <a:r>
              <a:rPr lang="en-US" altLang="zh-CN" b="1" dirty="0"/>
              <a:t>FROM barn</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8A5B1C38-DAC7-477C-8F53-95979F6C5A0C}"/>
              </a:ext>
            </a:extLst>
          </p:cNvPr>
          <p:cNvPicPr/>
          <p:nvPr/>
        </p:nvPicPr>
        <p:blipFill>
          <a:blip r:embed="rId2">
            <a:extLst>
              <a:ext uri="{28A0092B-C50C-407E-A947-70E740481C1C}">
                <a14:useLocalDpi xmlns:a14="http://schemas.microsoft.com/office/drawing/2010/main" val="0"/>
              </a:ext>
            </a:extLst>
          </a:blip>
          <a:stretch>
            <a:fillRect/>
          </a:stretch>
        </p:blipFill>
        <p:spPr>
          <a:xfrm>
            <a:off x="5486399" y="2328203"/>
            <a:ext cx="5143710" cy="4112679"/>
          </a:xfrm>
          <a:prstGeom prst="rect">
            <a:avLst/>
          </a:prstGeom>
        </p:spPr>
      </p:pic>
    </p:spTree>
    <p:extLst>
      <p:ext uri="{BB962C8B-B14F-4D97-AF65-F5344CB8AC3E}">
        <p14:creationId xmlns:p14="http://schemas.microsoft.com/office/powerpoint/2010/main" val="283991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217E-96EB-4AE4-B3DA-E354BBD74BCF}"/>
              </a:ext>
            </a:extLst>
          </p:cNvPr>
          <p:cNvSpPr>
            <a:spLocks noGrp="1"/>
          </p:cNvSpPr>
          <p:nvPr>
            <p:ph idx="1"/>
          </p:nvPr>
        </p:nvSpPr>
        <p:spPr>
          <a:xfrm>
            <a:off x="1371600" y="572429"/>
            <a:ext cx="9601200" cy="5294971"/>
          </a:xfrm>
        </p:spPr>
        <p:txBody>
          <a:bodyPr/>
          <a:lstStyle/>
          <a:p>
            <a:pPr marL="0" indent="0">
              <a:buNone/>
            </a:pPr>
            <a:r>
              <a:rPr lang="en-US" altLang="zh-CN" dirty="0"/>
              <a:t>Query 12</a:t>
            </a:r>
            <a:endParaRPr lang="zh-CN" altLang="zh-CN" dirty="0"/>
          </a:p>
          <a:p>
            <a:pPr marL="0" indent="0">
              <a:buNone/>
            </a:pPr>
            <a:r>
              <a:rPr lang="en-US" altLang="zh-CN" b="1" dirty="0"/>
              <a:t>Retrieve all company and their phone, whose address is in “</a:t>
            </a:r>
            <a:r>
              <a:rPr lang="en-US" altLang="zh-CN" b="1" dirty="0" err="1"/>
              <a:t>Vose</a:t>
            </a:r>
            <a:r>
              <a:rPr lang="en-US" altLang="zh-CN" b="1" dirty="0"/>
              <a:t> </a:t>
            </a:r>
            <a:r>
              <a:rPr lang="en-US" altLang="zh-CN" b="1" dirty="0" err="1"/>
              <a:t>Hometory</a:t>
            </a:r>
            <a:r>
              <a:rPr lang="en-US" altLang="zh-CN" b="1" dirty="0"/>
              <a:t>”.</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purchaser.Company</a:t>
            </a:r>
            <a:r>
              <a:rPr lang="en-US" altLang="zh-CN" b="1" dirty="0"/>
              <a:t>, </a:t>
            </a:r>
            <a:r>
              <a:rPr lang="en-US" altLang="zh-CN" b="1" dirty="0" err="1"/>
              <a:t>purchaser.PhoneNo</a:t>
            </a:r>
            <a:endParaRPr lang="zh-CN" altLang="zh-CN" dirty="0"/>
          </a:p>
          <a:p>
            <a:pPr marL="0" indent="0">
              <a:buNone/>
            </a:pPr>
            <a:r>
              <a:rPr lang="en-US" altLang="zh-CN" b="1" dirty="0"/>
              <a:t>from purchaser</a:t>
            </a:r>
            <a:endParaRPr lang="zh-CN" altLang="zh-CN" dirty="0"/>
          </a:p>
          <a:p>
            <a:pPr marL="0" indent="0">
              <a:buNone/>
            </a:pPr>
            <a:r>
              <a:rPr lang="en-US" altLang="zh-CN" b="1" dirty="0"/>
              <a:t>where </a:t>
            </a:r>
            <a:r>
              <a:rPr lang="en-US" altLang="zh-CN" b="1" dirty="0" err="1"/>
              <a:t>purchaser.Address</a:t>
            </a:r>
            <a:r>
              <a:rPr lang="en-US" altLang="zh-CN" b="1" dirty="0"/>
              <a:t> LIKE '%</a:t>
            </a:r>
            <a:r>
              <a:rPr lang="en-US" altLang="zh-CN" b="1" dirty="0" err="1"/>
              <a:t>Vose</a:t>
            </a:r>
            <a:r>
              <a:rPr lang="en-US" altLang="zh-CN" b="1" dirty="0"/>
              <a:t> </a:t>
            </a:r>
            <a:r>
              <a:rPr lang="en-US" altLang="zh-CN" b="1" dirty="0" err="1"/>
              <a:t>Hometory</a:t>
            </a:r>
            <a:r>
              <a:rPr lang="en-US" altLang="zh-CN" b="1" dirty="0"/>
              <a:t>%'</a:t>
            </a:r>
            <a:endParaRPr lang="zh-CN" altLang="zh-CN" dirty="0"/>
          </a:p>
          <a:p>
            <a:pPr marL="0" indent="0">
              <a:buNone/>
            </a:pPr>
            <a:endParaRPr lang="zh-CN" altLang="en-US" dirty="0"/>
          </a:p>
        </p:txBody>
      </p:sp>
      <p:pic>
        <p:nvPicPr>
          <p:cNvPr id="4" name="图片 1">
            <a:extLst>
              <a:ext uri="{FF2B5EF4-FFF2-40B4-BE49-F238E27FC236}">
                <a16:creationId xmlns:a16="http://schemas.microsoft.com/office/drawing/2014/main" id="{CEF13AF3-47D2-4D68-9E3C-A0D249889EE5}"/>
              </a:ext>
            </a:extLst>
          </p:cNvPr>
          <p:cNvPicPr/>
          <p:nvPr/>
        </p:nvPicPr>
        <p:blipFill>
          <a:blip r:embed="rId2"/>
          <a:stretch>
            <a:fillRect/>
          </a:stretch>
        </p:blipFill>
        <p:spPr>
          <a:xfrm>
            <a:off x="5633379" y="3390606"/>
            <a:ext cx="5727700" cy="2894965"/>
          </a:xfrm>
          <a:prstGeom prst="rect">
            <a:avLst/>
          </a:prstGeom>
        </p:spPr>
      </p:pic>
    </p:spTree>
    <p:extLst>
      <p:ext uri="{BB962C8B-B14F-4D97-AF65-F5344CB8AC3E}">
        <p14:creationId xmlns:p14="http://schemas.microsoft.com/office/powerpoint/2010/main" val="257548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7A54D-B333-408D-9BA2-B90C90B06D27}"/>
              </a:ext>
            </a:extLst>
          </p:cNvPr>
          <p:cNvSpPr>
            <a:spLocks noGrp="1"/>
          </p:cNvSpPr>
          <p:nvPr>
            <p:ph idx="1"/>
          </p:nvPr>
        </p:nvSpPr>
        <p:spPr>
          <a:xfrm>
            <a:off x="1371600" y="597877"/>
            <a:ext cx="9601200" cy="5269523"/>
          </a:xfrm>
        </p:spPr>
        <p:txBody>
          <a:bodyPr/>
          <a:lstStyle/>
          <a:p>
            <a:pPr marL="0" indent="0">
              <a:buNone/>
            </a:pPr>
            <a:r>
              <a:rPr lang="en-US" altLang="zh-CN" dirty="0"/>
              <a:t>Query 12A</a:t>
            </a:r>
            <a:endParaRPr lang="zh-CN" altLang="zh-CN" dirty="0"/>
          </a:p>
          <a:p>
            <a:pPr marL="0" indent="0">
              <a:buNone/>
            </a:pPr>
            <a:r>
              <a:rPr lang="en-US" altLang="zh-CN" b="1" dirty="0"/>
              <a:t>Find all the farmer whose birthdate is in March.</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farmer.Fname</a:t>
            </a:r>
            <a:r>
              <a:rPr lang="en-US" altLang="zh-CN" b="1" dirty="0"/>
              <a:t>, </a:t>
            </a:r>
            <a:r>
              <a:rPr lang="en-US" altLang="zh-CN" b="1" dirty="0" err="1"/>
              <a:t>farmer.Lname</a:t>
            </a:r>
            <a:endParaRPr lang="zh-CN" altLang="zh-CN" dirty="0"/>
          </a:p>
          <a:p>
            <a:pPr marL="0" indent="0">
              <a:buNone/>
            </a:pPr>
            <a:r>
              <a:rPr lang="en-US" altLang="zh-CN" b="1" dirty="0"/>
              <a:t>FROM  farmer </a:t>
            </a:r>
            <a:endParaRPr lang="zh-CN" altLang="zh-CN" dirty="0"/>
          </a:p>
          <a:p>
            <a:pPr marL="0" indent="0">
              <a:buNone/>
            </a:pPr>
            <a:r>
              <a:rPr lang="en-US" altLang="zh-CN" b="1" dirty="0"/>
              <a:t>WHERE </a:t>
            </a:r>
            <a:r>
              <a:rPr lang="en-US" altLang="zh-CN" b="1" dirty="0" err="1"/>
              <a:t>farmer.Bdate</a:t>
            </a:r>
            <a:r>
              <a:rPr lang="en-US" altLang="zh-CN" b="1" dirty="0"/>
              <a:t> LIKE '_____3__';</a:t>
            </a:r>
            <a:endParaRPr lang="zh-CN" altLang="zh-CN" dirty="0"/>
          </a:p>
          <a:p>
            <a:pPr marL="0" indent="0">
              <a:buNone/>
            </a:pPr>
            <a:endParaRPr lang="zh-CN" altLang="en-US" dirty="0"/>
          </a:p>
        </p:txBody>
      </p:sp>
      <p:pic>
        <p:nvPicPr>
          <p:cNvPr id="4" name="图片 2">
            <a:extLst>
              <a:ext uri="{FF2B5EF4-FFF2-40B4-BE49-F238E27FC236}">
                <a16:creationId xmlns:a16="http://schemas.microsoft.com/office/drawing/2014/main" id="{25C952C8-D30A-40E7-8953-FCC63654059D}"/>
              </a:ext>
            </a:extLst>
          </p:cNvPr>
          <p:cNvPicPr/>
          <p:nvPr/>
        </p:nvPicPr>
        <p:blipFill>
          <a:blip r:embed="rId2"/>
          <a:stretch>
            <a:fillRect/>
          </a:stretch>
        </p:blipFill>
        <p:spPr>
          <a:xfrm>
            <a:off x="5908443" y="3697063"/>
            <a:ext cx="5727700" cy="2700020"/>
          </a:xfrm>
          <a:prstGeom prst="rect">
            <a:avLst/>
          </a:prstGeom>
        </p:spPr>
      </p:pic>
    </p:spTree>
    <p:extLst>
      <p:ext uri="{BB962C8B-B14F-4D97-AF65-F5344CB8AC3E}">
        <p14:creationId xmlns:p14="http://schemas.microsoft.com/office/powerpoint/2010/main" val="360441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90462-7826-4DCC-A88F-C95029F13744}"/>
              </a:ext>
            </a:extLst>
          </p:cNvPr>
          <p:cNvSpPr>
            <a:spLocks noGrp="1"/>
          </p:cNvSpPr>
          <p:nvPr>
            <p:ph idx="1"/>
          </p:nvPr>
        </p:nvSpPr>
        <p:spPr>
          <a:xfrm>
            <a:off x="1066800" y="218440"/>
            <a:ext cx="9601200" cy="5317273"/>
          </a:xfrm>
        </p:spPr>
        <p:txBody>
          <a:bodyPr/>
          <a:lstStyle/>
          <a:p>
            <a:pPr marL="0" indent="0">
              <a:buNone/>
            </a:pPr>
            <a:r>
              <a:rPr lang="en-US" altLang="zh-CN" dirty="0"/>
              <a:t>Query 13</a:t>
            </a:r>
          </a:p>
          <a:p>
            <a:pPr marL="0" indent="0">
              <a:buNone/>
            </a:pPr>
            <a:r>
              <a:rPr lang="en-US" altLang="zh-CN" b="1" dirty="0"/>
              <a:t>Show the result of the capacity if every barn involved in soybean storage is expanded by 10 percent.</a:t>
            </a:r>
          </a:p>
          <a:p>
            <a:pPr marL="0" indent="0">
              <a:buNone/>
            </a:pPr>
            <a:endParaRPr lang="en-US" altLang="zh-CN" b="1" dirty="0"/>
          </a:p>
          <a:p>
            <a:pPr marL="0" indent="0">
              <a:buNone/>
            </a:pPr>
            <a:r>
              <a:rPr lang="en-US" altLang="zh-CN" b="1" dirty="0"/>
              <a:t>SELECT </a:t>
            </a:r>
            <a:r>
              <a:rPr lang="en-US" altLang="zh-CN" b="1" dirty="0" err="1"/>
              <a:t>barn.BID</a:t>
            </a:r>
            <a:r>
              <a:rPr lang="en-US" altLang="zh-CN" b="1" dirty="0"/>
              <a:t>, 1.1 * </a:t>
            </a:r>
            <a:r>
              <a:rPr lang="en-US" altLang="zh-CN" b="1" dirty="0" err="1"/>
              <a:t>barn.Capacity</a:t>
            </a:r>
            <a:endParaRPr lang="en-US" altLang="zh-CN" b="1" dirty="0"/>
          </a:p>
          <a:p>
            <a:pPr marL="0" indent="0">
              <a:buNone/>
            </a:pPr>
            <a:r>
              <a:rPr lang="en-US" altLang="zh-CN" b="1" dirty="0"/>
              <a:t>FROM barn, section</a:t>
            </a:r>
          </a:p>
          <a:p>
            <a:pPr marL="0" indent="0">
              <a:buNone/>
            </a:pPr>
            <a:r>
              <a:rPr lang="en-US" altLang="zh-CN" b="1" dirty="0"/>
              <a:t>WHERE </a:t>
            </a:r>
            <a:r>
              <a:rPr lang="en-US" altLang="zh-CN" b="1" dirty="0" err="1"/>
              <a:t>section.BarnID</a:t>
            </a:r>
            <a:r>
              <a:rPr lang="en-US" altLang="zh-CN" b="1" dirty="0"/>
              <a:t> = </a:t>
            </a:r>
            <a:r>
              <a:rPr lang="en-US" altLang="zh-CN" b="1" dirty="0" err="1"/>
              <a:t>barn.BID</a:t>
            </a:r>
            <a:r>
              <a:rPr lang="en-US" altLang="zh-CN" b="1" dirty="0"/>
              <a:t> AND </a:t>
            </a:r>
            <a:r>
              <a:rPr lang="en-US" altLang="zh-CN" b="1" dirty="0" err="1"/>
              <a:t>CropName</a:t>
            </a:r>
            <a:r>
              <a:rPr lang="en-US" altLang="zh-CN" b="1" dirty="0"/>
              <a:t> = 'soybean';</a:t>
            </a:r>
          </a:p>
          <a:p>
            <a:pPr marL="0" indent="0">
              <a:buNone/>
            </a:pPr>
            <a:endParaRPr lang="zh-CN" altLang="en-US" dirty="0"/>
          </a:p>
        </p:txBody>
      </p:sp>
      <p:pic>
        <p:nvPicPr>
          <p:cNvPr id="2" name="图片 1">
            <a:extLst>
              <a:ext uri="{FF2B5EF4-FFF2-40B4-BE49-F238E27FC236}">
                <a16:creationId xmlns:a16="http://schemas.microsoft.com/office/drawing/2014/main" id="{B3463FAF-7AD8-4CF4-B2E3-235164C31750}"/>
              </a:ext>
            </a:extLst>
          </p:cNvPr>
          <p:cNvPicPr>
            <a:picLocks noChangeAspect="1"/>
          </p:cNvPicPr>
          <p:nvPr/>
        </p:nvPicPr>
        <p:blipFill>
          <a:blip r:embed="rId2"/>
          <a:stretch>
            <a:fillRect/>
          </a:stretch>
        </p:blipFill>
        <p:spPr>
          <a:xfrm>
            <a:off x="5361753" y="3429000"/>
            <a:ext cx="6476854" cy="2879999"/>
          </a:xfrm>
          <a:prstGeom prst="rect">
            <a:avLst/>
          </a:prstGeom>
        </p:spPr>
      </p:pic>
    </p:spTree>
    <p:extLst>
      <p:ext uri="{BB962C8B-B14F-4D97-AF65-F5344CB8AC3E}">
        <p14:creationId xmlns:p14="http://schemas.microsoft.com/office/powerpoint/2010/main" val="2977669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7B291-2410-4539-92F4-99F276124F34}"/>
              </a:ext>
            </a:extLst>
          </p:cNvPr>
          <p:cNvSpPr>
            <a:spLocks noGrp="1"/>
          </p:cNvSpPr>
          <p:nvPr>
            <p:ph idx="1"/>
          </p:nvPr>
        </p:nvSpPr>
        <p:spPr>
          <a:xfrm>
            <a:off x="942109" y="177113"/>
            <a:ext cx="9601200" cy="5265234"/>
          </a:xfrm>
        </p:spPr>
        <p:txBody>
          <a:bodyPr/>
          <a:lstStyle/>
          <a:p>
            <a:pPr marL="0" indent="0">
              <a:buNone/>
            </a:pPr>
            <a:r>
              <a:rPr lang="en-US" altLang="zh-CN" dirty="0"/>
              <a:t>Query 14</a:t>
            </a:r>
            <a:endParaRPr lang="zh-CN" altLang="zh-CN" dirty="0"/>
          </a:p>
          <a:p>
            <a:pPr marL="0" indent="0">
              <a:buNone/>
            </a:pPr>
            <a:r>
              <a:rPr lang="en-US" altLang="zh-CN" b="1" dirty="0"/>
              <a:t>Retrieve all farmland which has ‘Cinnamon soil’ and the area of land is between 0 and 50.</a:t>
            </a:r>
            <a:endParaRPr lang="zh-CN" altLang="zh-CN" dirty="0"/>
          </a:p>
          <a:p>
            <a:pPr marL="0" indent="0">
              <a:buNone/>
            </a:pPr>
            <a:r>
              <a:rPr lang="en-US" altLang="zh-CN" b="1" dirty="0"/>
              <a:t> </a:t>
            </a:r>
            <a:endParaRPr lang="zh-CN" altLang="zh-CN" dirty="0"/>
          </a:p>
          <a:p>
            <a:pPr marL="0" indent="0">
              <a:buNone/>
            </a:pPr>
            <a:r>
              <a:rPr lang="en-US" altLang="zh-CN" b="1" dirty="0"/>
              <a:t>SELECT *</a:t>
            </a:r>
            <a:endParaRPr lang="zh-CN" altLang="zh-CN" dirty="0"/>
          </a:p>
          <a:p>
            <a:pPr marL="0" indent="0">
              <a:buNone/>
            </a:pPr>
            <a:r>
              <a:rPr lang="en-US" altLang="zh-CN" b="1" dirty="0"/>
              <a:t>FROM farmland</a:t>
            </a:r>
            <a:endParaRPr lang="zh-CN" altLang="zh-CN" dirty="0"/>
          </a:p>
          <a:p>
            <a:pPr marL="0" indent="0">
              <a:buNone/>
            </a:pPr>
            <a:r>
              <a:rPr lang="en-US" altLang="zh-CN" b="1" dirty="0"/>
              <a:t>WHERE (</a:t>
            </a:r>
            <a:r>
              <a:rPr lang="en-US" altLang="zh-CN" b="1" dirty="0" err="1"/>
              <a:t>farmland.Area</a:t>
            </a:r>
            <a:r>
              <a:rPr lang="en-US" altLang="zh-CN" b="1" dirty="0"/>
              <a:t> BETWEEN 0 AND 50) AND </a:t>
            </a:r>
            <a:r>
              <a:rPr lang="en-US" altLang="zh-CN" b="1" dirty="0" err="1"/>
              <a:t>farmland.Soil</a:t>
            </a:r>
            <a:r>
              <a:rPr lang="en-US" altLang="zh-CN" b="1" dirty="0"/>
              <a:t>='Cinnamon soil';</a:t>
            </a:r>
            <a:endParaRPr lang="zh-CN" altLang="zh-CN" dirty="0"/>
          </a:p>
          <a:p>
            <a:pPr marL="0" indent="0">
              <a:buNone/>
            </a:pPr>
            <a:endParaRPr lang="zh-CN" altLang="en-US" dirty="0"/>
          </a:p>
        </p:txBody>
      </p:sp>
      <p:pic>
        <p:nvPicPr>
          <p:cNvPr id="5" name="图片 4">
            <a:extLst>
              <a:ext uri="{FF2B5EF4-FFF2-40B4-BE49-F238E27FC236}">
                <a16:creationId xmlns:a16="http://schemas.microsoft.com/office/drawing/2014/main" id="{D73DA5AB-6F5B-4AE5-BF20-BFE0F7A57D70}"/>
              </a:ext>
            </a:extLst>
          </p:cNvPr>
          <p:cNvPicPr/>
          <p:nvPr/>
        </p:nvPicPr>
        <p:blipFill>
          <a:blip r:embed="rId2"/>
          <a:stretch>
            <a:fillRect/>
          </a:stretch>
        </p:blipFill>
        <p:spPr>
          <a:xfrm>
            <a:off x="5522190" y="3283528"/>
            <a:ext cx="5949373" cy="3210618"/>
          </a:xfrm>
          <a:prstGeom prst="rect">
            <a:avLst/>
          </a:prstGeom>
        </p:spPr>
      </p:pic>
    </p:spTree>
    <p:extLst>
      <p:ext uri="{BB962C8B-B14F-4D97-AF65-F5344CB8AC3E}">
        <p14:creationId xmlns:p14="http://schemas.microsoft.com/office/powerpoint/2010/main" val="2357580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A22DD-5DBB-4497-A9DD-6E19953ACD60}"/>
              </a:ext>
            </a:extLst>
          </p:cNvPr>
          <p:cNvSpPr>
            <a:spLocks noGrp="1"/>
          </p:cNvSpPr>
          <p:nvPr>
            <p:ph idx="1"/>
          </p:nvPr>
        </p:nvSpPr>
        <p:spPr>
          <a:xfrm>
            <a:off x="824101" y="107069"/>
            <a:ext cx="9601200" cy="5369312"/>
          </a:xfrm>
        </p:spPr>
        <p:txBody>
          <a:bodyPr/>
          <a:lstStyle/>
          <a:p>
            <a:pPr marL="0" indent="0">
              <a:buNone/>
            </a:pPr>
            <a:r>
              <a:rPr lang="en-US" altLang="zh-CN" dirty="0"/>
              <a:t>Query 15</a:t>
            </a:r>
          </a:p>
          <a:p>
            <a:pPr marL="0" indent="0">
              <a:buNone/>
            </a:pPr>
            <a:r>
              <a:rPr lang="en-US" altLang="zh-CN" sz="1800" b="1" dirty="0"/>
              <a:t>For each piece of land, retrieve the </a:t>
            </a:r>
            <a:r>
              <a:rPr lang="en-US" altLang="zh-CN" sz="1800" b="1" dirty="0" err="1"/>
              <a:t>landID</a:t>
            </a:r>
            <a:r>
              <a:rPr lang="en-US" altLang="zh-CN" sz="1800" b="1" dirty="0"/>
              <a:t>, crop name, the soil type of the land, and the grow time of the crops, ordered by land ID, and, for each piece of land, ordered alphabetically by crop name, then grow time.</a:t>
            </a:r>
          </a:p>
          <a:p>
            <a:pPr marL="0" indent="0">
              <a:buNone/>
            </a:pPr>
            <a:endParaRPr lang="en-US" altLang="zh-CN" sz="1800" b="1" dirty="0"/>
          </a:p>
          <a:p>
            <a:pPr marL="0" indent="0">
              <a:buNone/>
            </a:pPr>
            <a:r>
              <a:rPr lang="en-US" altLang="zh-CN" sz="1800" b="1" dirty="0"/>
              <a:t>SELECT </a:t>
            </a:r>
            <a:r>
              <a:rPr lang="en-US" altLang="zh-CN" sz="1800" b="1" dirty="0" err="1"/>
              <a:t>plan.landID</a:t>
            </a:r>
            <a:r>
              <a:rPr lang="en-US" altLang="zh-CN" sz="1800" b="1" dirty="0"/>
              <a:t>, </a:t>
            </a:r>
            <a:r>
              <a:rPr lang="en-US" altLang="zh-CN" sz="1800" b="1" dirty="0" err="1"/>
              <a:t>crop.Cname</a:t>
            </a:r>
            <a:r>
              <a:rPr lang="en-US" altLang="zh-CN" sz="1800" b="1" dirty="0"/>
              <a:t>, </a:t>
            </a:r>
            <a:r>
              <a:rPr lang="en-US" altLang="zh-CN" sz="1800" b="1" dirty="0" err="1"/>
              <a:t>plan.TimeOfYear</a:t>
            </a:r>
            <a:r>
              <a:rPr lang="en-US" altLang="zh-CN" sz="1800" b="1" dirty="0"/>
              <a:t>, </a:t>
            </a:r>
            <a:r>
              <a:rPr lang="en-US" altLang="zh-CN" sz="1800" b="1" dirty="0" err="1"/>
              <a:t>farmland.Soil</a:t>
            </a:r>
            <a:endParaRPr lang="en-US" altLang="zh-CN" sz="1800" b="1" dirty="0"/>
          </a:p>
          <a:p>
            <a:pPr marL="0" indent="0">
              <a:buNone/>
            </a:pPr>
            <a:r>
              <a:rPr lang="en-US" altLang="zh-CN" sz="1800" b="1" dirty="0"/>
              <a:t>FROM crop, plan, farmland</a:t>
            </a:r>
          </a:p>
          <a:p>
            <a:pPr marL="0" indent="0">
              <a:buNone/>
            </a:pPr>
            <a:r>
              <a:rPr lang="en-US" altLang="zh-CN" sz="1800" b="1" dirty="0"/>
              <a:t>WHERE </a:t>
            </a:r>
            <a:r>
              <a:rPr lang="en-US" altLang="zh-CN" sz="1800" b="1" dirty="0" err="1"/>
              <a:t>crop.Cname</a:t>
            </a:r>
            <a:r>
              <a:rPr lang="en-US" altLang="zh-CN" sz="1800" b="1" dirty="0"/>
              <a:t> = </a:t>
            </a:r>
            <a:r>
              <a:rPr lang="en-US" altLang="zh-CN" sz="1800" b="1" dirty="0" err="1"/>
              <a:t>plan.CropName</a:t>
            </a:r>
            <a:r>
              <a:rPr lang="en-US" altLang="zh-CN" sz="1800" b="1" dirty="0"/>
              <a:t> AND </a:t>
            </a:r>
            <a:r>
              <a:rPr lang="en-US" altLang="zh-CN" sz="1800" b="1" dirty="0" err="1"/>
              <a:t>farmland.LID</a:t>
            </a:r>
            <a:r>
              <a:rPr lang="en-US" altLang="zh-CN" sz="1800" b="1" dirty="0"/>
              <a:t> = </a:t>
            </a:r>
            <a:r>
              <a:rPr lang="en-US" altLang="zh-CN" sz="1800" b="1" dirty="0" err="1"/>
              <a:t>plan.LandID</a:t>
            </a:r>
            <a:endParaRPr lang="en-US" altLang="zh-CN" sz="1800" b="1" dirty="0"/>
          </a:p>
          <a:p>
            <a:pPr marL="0" indent="0">
              <a:buNone/>
            </a:pPr>
            <a:r>
              <a:rPr lang="en-US" altLang="zh-CN" sz="1800" b="1" dirty="0"/>
              <a:t>ORDER BY </a:t>
            </a:r>
            <a:r>
              <a:rPr lang="en-US" altLang="zh-CN" sz="1800" b="1" dirty="0" err="1"/>
              <a:t>plan.landID</a:t>
            </a:r>
            <a:r>
              <a:rPr lang="en-US" altLang="zh-CN" sz="1800" b="1" dirty="0"/>
              <a:t>, </a:t>
            </a:r>
            <a:r>
              <a:rPr lang="en-US" altLang="zh-CN" sz="1800" b="1" dirty="0" err="1"/>
              <a:t>crop.Cname</a:t>
            </a:r>
            <a:r>
              <a:rPr lang="en-US" altLang="zh-CN" sz="1800" b="1" dirty="0"/>
              <a:t>, </a:t>
            </a:r>
            <a:r>
              <a:rPr lang="en-US" altLang="zh-CN" sz="1800" b="1" dirty="0" err="1"/>
              <a:t>plan.TimeOfYear</a:t>
            </a:r>
            <a:r>
              <a:rPr lang="en-US" altLang="zh-CN" sz="1800" b="1" dirty="0"/>
              <a:t>;</a:t>
            </a:r>
          </a:p>
        </p:txBody>
      </p:sp>
      <p:pic>
        <p:nvPicPr>
          <p:cNvPr id="2" name="图片 1">
            <a:extLst>
              <a:ext uri="{FF2B5EF4-FFF2-40B4-BE49-F238E27FC236}">
                <a16:creationId xmlns:a16="http://schemas.microsoft.com/office/drawing/2014/main" id="{64D5AB57-8922-4EC6-AFC6-69B54423B20C}"/>
              </a:ext>
            </a:extLst>
          </p:cNvPr>
          <p:cNvPicPr>
            <a:picLocks noChangeAspect="1"/>
          </p:cNvPicPr>
          <p:nvPr/>
        </p:nvPicPr>
        <p:blipFill>
          <a:blip r:embed="rId2"/>
          <a:stretch>
            <a:fillRect/>
          </a:stretch>
        </p:blipFill>
        <p:spPr>
          <a:xfrm>
            <a:off x="7528692" y="2970167"/>
            <a:ext cx="4409531" cy="3780764"/>
          </a:xfrm>
          <a:prstGeom prst="rect">
            <a:avLst/>
          </a:prstGeom>
        </p:spPr>
      </p:pic>
    </p:spTree>
    <p:extLst>
      <p:ext uri="{BB962C8B-B14F-4D97-AF65-F5344CB8AC3E}">
        <p14:creationId xmlns:p14="http://schemas.microsoft.com/office/powerpoint/2010/main" val="3513766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A0AB2-90EB-4473-B81E-42867210955C}"/>
              </a:ext>
            </a:extLst>
          </p:cNvPr>
          <p:cNvSpPr>
            <a:spLocks noGrp="1"/>
          </p:cNvSpPr>
          <p:nvPr>
            <p:ph idx="1"/>
          </p:nvPr>
        </p:nvSpPr>
        <p:spPr>
          <a:xfrm>
            <a:off x="976414" y="233919"/>
            <a:ext cx="9601200" cy="5302405"/>
          </a:xfrm>
        </p:spPr>
        <p:txBody>
          <a:bodyPr/>
          <a:lstStyle/>
          <a:p>
            <a:pPr marL="0" indent="0">
              <a:buNone/>
            </a:pPr>
            <a:r>
              <a:rPr lang="en-US" altLang="zh-CN" dirty="0"/>
              <a:t>Q16.</a:t>
            </a:r>
            <a:endParaRPr lang="zh-CN" altLang="zh-CN" dirty="0"/>
          </a:p>
          <a:p>
            <a:pPr marL="0" indent="0">
              <a:buNone/>
            </a:pPr>
            <a:r>
              <a:rPr lang="en-US" altLang="zh-CN" b="1" dirty="0"/>
              <a:t>Retrieve the contacts of purchasers who buy wheat.</a:t>
            </a:r>
            <a:endParaRPr lang="zh-CN" altLang="zh-CN" b="1" dirty="0"/>
          </a:p>
          <a:p>
            <a:pPr marL="0" indent="0">
              <a:buNone/>
            </a:pPr>
            <a:endParaRPr lang="en-US" altLang="zh-CN" b="1" dirty="0"/>
          </a:p>
          <a:p>
            <a:pPr marL="0" indent="0">
              <a:buNone/>
            </a:pPr>
            <a:r>
              <a:rPr lang="en-US" altLang="zh-CN" b="1" dirty="0"/>
              <a:t>SELECT </a:t>
            </a:r>
            <a:r>
              <a:rPr lang="en-US" altLang="zh-CN" b="1" dirty="0" err="1"/>
              <a:t>P.Contact</a:t>
            </a:r>
            <a:endParaRPr lang="zh-CN" altLang="zh-CN" b="1" dirty="0"/>
          </a:p>
          <a:p>
            <a:pPr marL="0" indent="0">
              <a:buNone/>
            </a:pPr>
            <a:r>
              <a:rPr lang="en-US" altLang="zh-CN" b="1" dirty="0"/>
              <a:t>FROM Purchaser AS P</a:t>
            </a:r>
            <a:endParaRPr lang="zh-CN" altLang="zh-CN" b="1" dirty="0"/>
          </a:p>
          <a:p>
            <a:pPr marL="0" indent="0">
              <a:buNone/>
            </a:pPr>
            <a:r>
              <a:rPr lang="en-US" altLang="zh-CN" b="1" dirty="0"/>
              <a:t>WHERE </a:t>
            </a:r>
            <a:r>
              <a:rPr lang="en-US" altLang="zh-CN" b="1" dirty="0" err="1"/>
              <a:t>P.Company</a:t>
            </a:r>
            <a:r>
              <a:rPr lang="en-US" altLang="zh-CN" b="1" dirty="0"/>
              <a:t> in (SELECT  Purchaser</a:t>
            </a:r>
            <a:endParaRPr lang="zh-CN" altLang="zh-CN" b="1" dirty="0"/>
          </a:p>
          <a:p>
            <a:pPr marL="0" indent="0">
              <a:buNone/>
            </a:pPr>
            <a:r>
              <a:rPr lang="en-US" altLang="zh-CN" b="1" dirty="0"/>
              <a:t>                  FROM Purchase as B</a:t>
            </a:r>
            <a:endParaRPr lang="zh-CN" altLang="zh-CN" b="1" dirty="0"/>
          </a:p>
          <a:p>
            <a:pPr marL="0" indent="0">
              <a:buNone/>
            </a:pPr>
            <a:r>
              <a:rPr lang="en-US" altLang="zh-CN" b="1" dirty="0"/>
              <a:t>                  WHERE </a:t>
            </a:r>
            <a:r>
              <a:rPr lang="en-US" altLang="zh-CN" b="1" dirty="0" err="1"/>
              <a:t>B.Crop</a:t>
            </a:r>
            <a:r>
              <a:rPr lang="en-US" altLang="zh-CN" b="1" dirty="0"/>
              <a:t> ='wheat')</a:t>
            </a:r>
            <a:endParaRPr lang="zh-CN" altLang="zh-CN" b="1" dirty="0"/>
          </a:p>
          <a:p>
            <a:pPr marL="0" indent="0">
              <a:buNone/>
            </a:pPr>
            <a:r>
              <a:rPr lang="en-US" altLang="zh-CN" dirty="0"/>
              <a:t> </a:t>
            </a:r>
            <a:endParaRPr lang="zh-CN" altLang="zh-CN" dirty="0"/>
          </a:p>
          <a:p>
            <a:pPr marL="0" indent="0">
              <a:buNone/>
            </a:pPr>
            <a:endParaRPr lang="zh-CN" altLang="en-US" dirty="0"/>
          </a:p>
        </p:txBody>
      </p:sp>
      <p:pic>
        <p:nvPicPr>
          <p:cNvPr id="5" name="图片 6">
            <a:extLst>
              <a:ext uri="{FF2B5EF4-FFF2-40B4-BE49-F238E27FC236}">
                <a16:creationId xmlns:a16="http://schemas.microsoft.com/office/drawing/2014/main" id="{DD872A53-4510-4FE6-8093-19BBBE7B760F}"/>
              </a:ext>
            </a:extLst>
          </p:cNvPr>
          <p:cNvPicPr/>
          <p:nvPr/>
        </p:nvPicPr>
        <p:blipFill>
          <a:blip r:embed="rId2"/>
          <a:stretch>
            <a:fillRect/>
          </a:stretch>
        </p:blipFill>
        <p:spPr>
          <a:xfrm>
            <a:off x="6293796" y="2772383"/>
            <a:ext cx="4921790" cy="3442679"/>
          </a:xfrm>
          <a:prstGeom prst="rect">
            <a:avLst/>
          </a:prstGeom>
        </p:spPr>
      </p:pic>
    </p:spTree>
    <p:extLst>
      <p:ext uri="{BB962C8B-B14F-4D97-AF65-F5344CB8AC3E}">
        <p14:creationId xmlns:p14="http://schemas.microsoft.com/office/powerpoint/2010/main" val="2915640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76AC4-771E-4C07-8890-6FA6E8B455CA}"/>
              </a:ext>
            </a:extLst>
          </p:cNvPr>
          <p:cNvSpPr>
            <a:spLocks noGrp="1"/>
          </p:cNvSpPr>
          <p:nvPr>
            <p:ph idx="1"/>
          </p:nvPr>
        </p:nvSpPr>
        <p:spPr>
          <a:xfrm>
            <a:off x="945931" y="196220"/>
            <a:ext cx="9601200" cy="5403166"/>
          </a:xfrm>
        </p:spPr>
        <p:txBody>
          <a:bodyPr/>
          <a:lstStyle/>
          <a:p>
            <a:pPr marL="0" indent="0">
              <a:buNone/>
            </a:pPr>
            <a:r>
              <a:rPr lang="en-US" altLang="zh-CN" dirty="0"/>
              <a:t>Query 17</a:t>
            </a:r>
          </a:p>
          <a:p>
            <a:pPr marL="0" indent="0">
              <a:buNone/>
            </a:pPr>
            <a:r>
              <a:rPr lang="en-US" altLang="zh-CN" b="1" dirty="0"/>
              <a:t>Retrieve the </a:t>
            </a:r>
            <a:r>
              <a:rPr lang="en-US" altLang="zh-CN" b="1" dirty="0" err="1"/>
              <a:t>LandID</a:t>
            </a:r>
            <a:r>
              <a:rPr lang="en-US" altLang="zh-CN" b="1" dirty="0"/>
              <a:t> of all farmland where is planted wheat, corn or soybean any time of a year.</a:t>
            </a:r>
            <a:endParaRPr lang="zh-CN" altLang="zh-CN" b="1" dirty="0"/>
          </a:p>
          <a:p>
            <a:pPr marL="0" indent="0">
              <a:buNone/>
            </a:pPr>
            <a:r>
              <a:rPr lang="en-US" altLang="zh-CN" b="1" dirty="0"/>
              <a:t> </a:t>
            </a:r>
            <a:endParaRPr lang="zh-CN" altLang="zh-CN" b="1" dirty="0"/>
          </a:p>
          <a:p>
            <a:pPr marL="0" indent="0">
              <a:buNone/>
            </a:pPr>
            <a:r>
              <a:rPr lang="en-US" altLang="zh-CN" b="1" dirty="0"/>
              <a:t>SELECT DISTINCT </a:t>
            </a:r>
            <a:r>
              <a:rPr lang="en-US" altLang="zh-CN" b="1" dirty="0" err="1"/>
              <a:t>LandID</a:t>
            </a:r>
            <a:endParaRPr lang="zh-CN" altLang="zh-CN" b="1" dirty="0"/>
          </a:p>
          <a:p>
            <a:pPr marL="0" indent="0">
              <a:buNone/>
            </a:pPr>
            <a:r>
              <a:rPr lang="en-US" altLang="zh-CN" b="1" dirty="0"/>
              <a:t>FROM plan</a:t>
            </a:r>
            <a:endParaRPr lang="zh-CN" altLang="zh-CN" b="1" dirty="0"/>
          </a:p>
          <a:p>
            <a:pPr marL="0" indent="0">
              <a:buNone/>
            </a:pPr>
            <a:r>
              <a:rPr lang="en-US" altLang="zh-CN" b="1" dirty="0"/>
              <a:t>WHERE </a:t>
            </a:r>
            <a:r>
              <a:rPr lang="en-US" altLang="zh-CN" b="1" dirty="0" err="1"/>
              <a:t>plan.CropName</a:t>
            </a:r>
            <a:r>
              <a:rPr lang="en-US" altLang="zh-CN" b="1" dirty="0"/>
              <a:t> IN ('wheat', 'corn', 'soybean');</a:t>
            </a:r>
            <a:endParaRPr lang="zh-CN" altLang="zh-CN" b="1" dirty="0"/>
          </a:p>
          <a:p>
            <a:pPr marL="0" indent="0">
              <a:buNone/>
            </a:pPr>
            <a:endParaRPr lang="zh-CN" altLang="en-US" dirty="0"/>
          </a:p>
        </p:txBody>
      </p:sp>
      <p:pic>
        <p:nvPicPr>
          <p:cNvPr id="4" name="图片 1">
            <a:extLst>
              <a:ext uri="{FF2B5EF4-FFF2-40B4-BE49-F238E27FC236}">
                <a16:creationId xmlns:a16="http://schemas.microsoft.com/office/drawing/2014/main" id="{7F37F1B8-07DC-4076-A9D6-6163BCF034AF}"/>
              </a:ext>
            </a:extLst>
          </p:cNvPr>
          <p:cNvPicPr/>
          <p:nvPr/>
        </p:nvPicPr>
        <p:blipFill>
          <a:blip r:embed="rId2"/>
          <a:stretch>
            <a:fillRect/>
          </a:stretch>
        </p:blipFill>
        <p:spPr>
          <a:xfrm>
            <a:off x="6968359" y="2727434"/>
            <a:ext cx="4820943" cy="3752194"/>
          </a:xfrm>
          <a:prstGeom prst="rect">
            <a:avLst/>
          </a:prstGeom>
        </p:spPr>
      </p:pic>
    </p:spTree>
    <p:extLst>
      <p:ext uri="{BB962C8B-B14F-4D97-AF65-F5344CB8AC3E}">
        <p14:creationId xmlns:p14="http://schemas.microsoft.com/office/powerpoint/2010/main" val="136617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连接线">
            <a:extLst>
              <a:ext uri="{FF2B5EF4-FFF2-40B4-BE49-F238E27FC236}">
                <a16:creationId xmlns:a16="http://schemas.microsoft.com/office/drawing/2014/main" id="{8F181136-ECB0-4AA5-9E7A-4C6221214558}"/>
              </a:ext>
            </a:extLst>
          </p:cNvPr>
          <p:cNvCxnSpPr>
            <a:cxnSpLocks/>
          </p:cNvCxnSpPr>
          <p:nvPr/>
        </p:nvCxnSpPr>
        <p:spPr>
          <a:xfrm flipV="1">
            <a:off x="7333629" y="2390190"/>
            <a:ext cx="404011" cy="28385"/>
          </a:xfrm>
          <a:prstGeom prst="line">
            <a:avLst/>
          </a:prstGeom>
          <a:ln w="4500" cap="flat">
            <a:solidFill>
              <a:srgbClr val="236EA1"/>
            </a:solidFill>
            <a:bevel/>
          </a:ln>
        </p:spPr>
      </p:cxnSp>
      <p:cxnSp>
        <p:nvCxnSpPr>
          <p:cNvPr id="218" name="连接线">
            <a:extLst>
              <a:ext uri="{FF2B5EF4-FFF2-40B4-BE49-F238E27FC236}">
                <a16:creationId xmlns:a16="http://schemas.microsoft.com/office/drawing/2014/main" id="{DF40F681-16A2-4D97-B4EA-F09B14944AB0}"/>
              </a:ext>
            </a:extLst>
          </p:cNvPr>
          <p:cNvCxnSpPr>
            <a:cxnSpLocks/>
          </p:cNvCxnSpPr>
          <p:nvPr/>
        </p:nvCxnSpPr>
        <p:spPr>
          <a:xfrm flipV="1">
            <a:off x="7335571" y="2426864"/>
            <a:ext cx="404011" cy="28385"/>
          </a:xfrm>
          <a:prstGeom prst="line">
            <a:avLst/>
          </a:prstGeom>
          <a:ln w="4500" cap="flat">
            <a:solidFill>
              <a:srgbClr val="236EA1"/>
            </a:solidFill>
            <a:bevel/>
          </a:ln>
        </p:spPr>
      </p:cxnSp>
      <p:cxnSp>
        <p:nvCxnSpPr>
          <p:cNvPr id="262" name="连接线">
            <a:extLst>
              <a:ext uri="{FF2B5EF4-FFF2-40B4-BE49-F238E27FC236}">
                <a16:creationId xmlns:a16="http://schemas.microsoft.com/office/drawing/2014/main" id="{66DCF619-D6F9-4FA1-B440-BDE9AE504FD9}"/>
              </a:ext>
            </a:extLst>
          </p:cNvPr>
          <p:cNvCxnSpPr>
            <a:cxnSpLocks/>
          </p:cNvCxnSpPr>
          <p:nvPr/>
        </p:nvCxnSpPr>
        <p:spPr>
          <a:xfrm flipV="1">
            <a:off x="4461814" y="3813487"/>
            <a:ext cx="751452" cy="22663"/>
          </a:xfrm>
          <a:prstGeom prst="line">
            <a:avLst/>
          </a:prstGeom>
          <a:ln w="4500" cap="flat">
            <a:solidFill>
              <a:srgbClr val="236EA1"/>
            </a:solidFill>
            <a:bevel/>
          </a:ln>
        </p:spPr>
      </p:cxnSp>
      <p:cxnSp>
        <p:nvCxnSpPr>
          <p:cNvPr id="259" name="连接线">
            <a:extLst>
              <a:ext uri="{FF2B5EF4-FFF2-40B4-BE49-F238E27FC236}">
                <a16:creationId xmlns:a16="http://schemas.microsoft.com/office/drawing/2014/main" id="{67358809-BFE8-4107-AE20-3C0378878544}"/>
              </a:ext>
            </a:extLst>
          </p:cNvPr>
          <p:cNvCxnSpPr>
            <a:cxnSpLocks/>
          </p:cNvCxnSpPr>
          <p:nvPr/>
        </p:nvCxnSpPr>
        <p:spPr>
          <a:xfrm flipV="1">
            <a:off x="4461814" y="3777760"/>
            <a:ext cx="751452" cy="22663"/>
          </a:xfrm>
          <a:prstGeom prst="line">
            <a:avLst/>
          </a:prstGeom>
          <a:ln w="4500" cap="flat">
            <a:solidFill>
              <a:srgbClr val="236EA1"/>
            </a:solidFill>
            <a:bevel/>
          </a:ln>
        </p:spPr>
      </p:cxnSp>
      <p:cxnSp>
        <p:nvCxnSpPr>
          <p:cNvPr id="244" name="双线条连接线">
            <a:extLst>
              <a:ext uri="{FF2B5EF4-FFF2-40B4-BE49-F238E27FC236}">
                <a16:creationId xmlns:a16="http://schemas.microsoft.com/office/drawing/2014/main" id="{464AD9EB-0F88-43F4-825F-4563F42B0A79}"/>
              </a:ext>
            </a:extLst>
          </p:cNvPr>
          <p:cNvCxnSpPr>
            <a:cxnSpLocks/>
          </p:cNvCxnSpPr>
          <p:nvPr/>
        </p:nvCxnSpPr>
        <p:spPr>
          <a:xfrm flipH="1" flipV="1">
            <a:off x="5537444" y="3272889"/>
            <a:ext cx="1" cy="288910"/>
          </a:xfrm>
          <a:prstGeom prst="line">
            <a:avLst/>
          </a:prstGeom>
          <a:ln w="4500" cap="flat">
            <a:solidFill>
              <a:srgbClr val="236EA1"/>
            </a:solidFill>
            <a:bevel/>
          </a:ln>
        </p:spPr>
      </p:cxnSp>
      <p:cxnSp>
        <p:nvCxnSpPr>
          <p:cNvPr id="247" name="双线条连接线">
            <a:extLst>
              <a:ext uri="{FF2B5EF4-FFF2-40B4-BE49-F238E27FC236}">
                <a16:creationId xmlns:a16="http://schemas.microsoft.com/office/drawing/2014/main" id="{C69ED7C3-3C44-4677-8E8E-0AF17B0EB30C}"/>
              </a:ext>
            </a:extLst>
          </p:cNvPr>
          <p:cNvCxnSpPr>
            <a:cxnSpLocks/>
          </p:cNvCxnSpPr>
          <p:nvPr/>
        </p:nvCxnSpPr>
        <p:spPr>
          <a:xfrm flipH="1" flipV="1">
            <a:off x="5566019" y="3272889"/>
            <a:ext cx="1" cy="288910"/>
          </a:xfrm>
          <a:prstGeom prst="line">
            <a:avLst/>
          </a:prstGeom>
          <a:ln w="4500" cap="flat">
            <a:solidFill>
              <a:srgbClr val="236EA1"/>
            </a:solidFill>
            <a:bevel/>
          </a:ln>
        </p:spPr>
      </p:cxnSp>
      <p:cxnSp>
        <p:nvCxnSpPr>
          <p:cNvPr id="243" name="双线条连接线">
            <a:extLst>
              <a:ext uri="{FF2B5EF4-FFF2-40B4-BE49-F238E27FC236}">
                <a16:creationId xmlns:a16="http://schemas.microsoft.com/office/drawing/2014/main" id="{670B2346-11BF-43F4-8487-5D220695310F}"/>
              </a:ext>
            </a:extLst>
          </p:cNvPr>
          <p:cNvCxnSpPr>
            <a:cxnSpLocks/>
          </p:cNvCxnSpPr>
          <p:nvPr/>
        </p:nvCxnSpPr>
        <p:spPr>
          <a:xfrm>
            <a:off x="5492994" y="2613302"/>
            <a:ext cx="85191" cy="278554"/>
          </a:xfrm>
          <a:prstGeom prst="line">
            <a:avLst/>
          </a:prstGeom>
          <a:ln w="4500" cap="flat">
            <a:solidFill>
              <a:srgbClr val="236EA1"/>
            </a:solidFill>
            <a:bevel/>
          </a:ln>
        </p:spPr>
      </p:cxnSp>
      <p:cxnSp>
        <p:nvCxnSpPr>
          <p:cNvPr id="236" name="双线条连接线">
            <a:extLst>
              <a:ext uri="{FF2B5EF4-FFF2-40B4-BE49-F238E27FC236}">
                <a16:creationId xmlns:a16="http://schemas.microsoft.com/office/drawing/2014/main" id="{FE219D26-329F-4385-A7EA-B0EB9AEE205D}"/>
              </a:ext>
            </a:extLst>
          </p:cNvPr>
          <p:cNvCxnSpPr>
            <a:cxnSpLocks/>
          </p:cNvCxnSpPr>
          <p:nvPr/>
        </p:nvCxnSpPr>
        <p:spPr>
          <a:xfrm flipV="1">
            <a:off x="8650072" y="3766554"/>
            <a:ext cx="205572" cy="14488"/>
          </a:xfrm>
          <a:prstGeom prst="line">
            <a:avLst/>
          </a:prstGeom>
          <a:ln w="4500" cap="flat">
            <a:solidFill>
              <a:srgbClr val="236EA1"/>
            </a:solidFill>
            <a:bevel/>
          </a:ln>
        </p:spPr>
      </p:cxnSp>
      <p:cxnSp>
        <p:nvCxnSpPr>
          <p:cNvPr id="239" name="双线条连接线">
            <a:extLst>
              <a:ext uri="{FF2B5EF4-FFF2-40B4-BE49-F238E27FC236}">
                <a16:creationId xmlns:a16="http://schemas.microsoft.com/office/drawing/2014/main" id="{55421DD9-2CF5-4B8F-BB20-4195F8BA6086}"/>
              </a:ext>
            </a:extLst>
          </p:cNvPr>
          <p:cNvCxnSpPr>
            <a:cxnSpLocks/>
          </p:cNvCxnSpPr>
          <p:nvPr/>
        </p:nvCxnSpPr>
        <p:spPr>
          <a:xfrm flipV="1">
            <a:off x="8640833" y="3731679"/>
            <a:ext cx="205572" cy="14488"/>
          </a:xfrm>
          <a:prstGeom prst="line">
            <a:avLst/>
          </a:prstGeom>
          <a:ln w="4500" cap="flat">
            <a:solidFill>
              <a:srgbClr val="236EA1"/>
            </a:solidFill>
            <a:bevel/>
          </a:ln>
        </p:spPr>
      </p:cxnSp>
      <p:cxnSp>
        <p:nvCxnSpPr>
          <p:cNvPr id="230" name="直接连接符 229">
            <a:extLst>
              <a:ext uri="{FF2B5EF4-FFF2-40B4-BE49-F238E27FC236}">
                <a16:creationId xmlns:a16="http://schemas.microsoft.com/office/drawing/2014/main" id="{0ED48307-9A24-4984-9B5D-A2474357EE6C}"/>
              </a:ext>
            </a:extLst>
          </p:cNvPr>
          <p:cNvCxnSpPr>
            <a:cxnSpLocks/>
          </p:cNvCxnSpPr>
          <p:nvPr/>
        </p:nvCxnSpPr>
        <p:spPr>
          <a:xfrm>
            <a:off x="5887397" y="2417759"/>
            <a:ext cx="464314" cy="18202"/>
          </a:xfrm>
          <a:prstGeom prst="line">
            <a:avLst/>
          </a:prstGeom>
          <a:ln w="9525" cmpd="sng">
            <a:solidFill>
              <a:schemeClr val="accent5"/>
            </a:solidFill>
          </a:ln>
          <a:effectLst/>
        </p:spPr>
        <p:style>
          <a:lnRef idx="1">
            <a:schemeClr val="accent5"/>
          </a:lnRef>
          <a:fillRef idx="0">
            <a:schemeClr val="accent5"/>
          </a:fillRef>
          <a:effectRef idx="0">
            <a:schemeClr val="accent5"/>
          </a:effectRef>
          <a:fontRef idx="minor">
            <a:schemeClr val="tx1"/>
          </a:fontRef>
        </p:style>
      </p:cxnSp>
      <p:cxnSp>
        <p:nvCxnSpPr>
          <p:cNvPr id="225" name="直接连接符 224">
            <a:extLst>
              <a:ext uri="{FF2B5EF4-FFF2-40B4-BE49-F238E27FC236}">
                <a16:creationId xmlns:a16="http://schemas.microsoft.com/office/drawing/2014/main" id="{50434D33-E3B4-4A9F-9C14-D95997FF105C}"/>
              </a:ext>
            </a:extLst>
          </p:cNvPr>
          <p:cNvCxnSpPr>
            <a:cxnSpLocks/>
          </p:cNvCxnSpPr>
          <p:nvPr/>
        </p:nvCxnSpPr>
        <p:spPr>
          <a:xfrm>
            <a:off x="5879739" y="2380475"/>
            <a:ext cx="464314" cy="18202"/>
          </a:xfrm>
          <a:prstGeom prst="line">
            <a:avLst/>
          </a:prstGeom>
          <a:ln w="9525" cmpd="sng">
            <a:solidFill>
              <a:schemeClr val="accent5"/>
            </a:solidFill>
          </a:ln>
          <a:effectLst/>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B54CD12B-C7BE-F24B-805D-B2DEB83192BE}"/>
              </a:ext>
            </a:extLst>
          </p:cNvPr>
          <p:cNvSpPr>
            <a:spLocks noGrp="1"/>
          </p:cNvSpPr>
          <p:nvPr>
            <p:ph type="title"/>
          </p:nvPr>
        </p:nvSpPr>
        <p:spPr>
          <a:xfrm>
            <a:off x="1075764" y="295369"/>
            <a:ext cx="9601200" cy="712694"/>
          </a:xfrm>
        </p:spPr>
        <p:txBody>
          <a:bodyPr/>
          <a:lstStyle/>
          <a:p>
            <a:r>
              <a:rPr lang="en-US" b="1" dirty="0"/>
              <a:t>Entity-Relationships Diagram</a:t>
            </a:r>
          </a:p>
        </p:txBody>
      </p:sp>
      <p:grpSp>
        <p:nvGrpSpPr>
          <p:cNvPr id="3" name="Group312">
            <a:extLst>
              <a:ext uri="{FF2B5EF4-FFF2-40B4-BE49-F238E27FC236}">
                <a16:creationId xmlns:a16="http://schemas.microsoft.com/office/drawing/2014/main" id="{B574A433-5FC4-4BE4-A7B2-04913AC74614}"/>
              </a:ext>
            </a:extLst>
          </p:cNvPr>
          <p:cNvGrpSpPr/>
          <p:nvPr/>
        </p:nvGrpSpPr>
        <p:grpSpPr>
          <a:xfrm>
            <a:off x="974297" y="1158637"/>
            <a:ext cx="11006483" cy="5392210"/>
            <a:chOff x="490500" y="1364847"/>
            <a:chExt cx="8163000" cy="3999153"/>
          </a:xfrm>
        </p:grpSpPr>
        <p:cxnSp>
          <p:nvCxnSpPr>
            <p:cNvPr id="80" name="连接线">
              <a:extLst>
                <a:ext uri="{FF2B5EF4-FFF2-40B4-BE49-F238E27FC236}">
                  <a16:creationId xmlns:a16="http://schemas.microsoft.com/office/drawing/2014/main" id="{FB6B7C09-69EA-4B95-8B19-EB41D5633D85}"/>
                </a:ext>
              </a:extLst>
            </p:cNvPr>
            <p:cNvCxnSpPr>
              <a:cxnSpLocks/>
            </p:cNvCxnSpPr>
            <p:nvPr/>
          </p:nvCxnSpPr>
          <p:spPr>
            <a:xfrm flipV="1">
              <a:off x="5487085" y="3477154"/>
              <a:ext cx="182181" cy="101291"/>
            </a:xfrm>
            <a:prstGeom prst="line">
              <a:avLst/>
            </a:prstGeom>
            <a:ln w="4500" cap="flat">
              <a:solidFill>
                <a:srgbClr val="236EA1"/>
              </a:solidFill>
              <a:bevel/>
            </a:ln>
          </p:spPr>
        </p:cxnSp>
        <p:cxnSp>
          <p:nvCxnSpPr>
            <p:cNvPr id="41" name="双线条连接线">
              <a:extLst>
                <a:ext uri="{FF2B5EF4-FFF2-40B4-BE49-F238E27FC236}">
                  <a16:creationId xmlns:a16="http://schemas.microsoft.com/office/drawing/2014/main" id="{C25862B4-95D3-4073-8C39-578FD6C4E571}"/>
                </a:ext>
              </a:extLst>
            </p:cNvPr>
            <p:cNvCxnSpPr>
              <a:cxnSpLocks/>
            </p:cNvCxnSpPr>
            <p:nvPr/>
          </p:nvCxnSpPr>
          <p:spPr>
            <a:xfrm>
              <a:off x="3818028" y="2446307"/>
              <a:ext cx="63182" cy="206591"/>
            </a:xfrm>
            <a:prstGeom prst="line">
              <a:avLst/>
            </a:prstGeom>
            <a:ln w="4500" cap="flat">
              <a:solidFill>
                <a:srgbClr val="236EA1"/>
              </a:solidFill>
              <a:bevel/>
            </a:ln>
          </p:spPr>
        </p:cxnSp>
        <p:grpSp>
          <p:nvGrpSpPr>
            <p:cNvPr id="4" name="属性">
              <a:extLst>
                <a:ext uri="{FF2B5EF4-FFF2-40B4-BE49-F238E27FC236}">
                  <a16:creationId xmlns:a16="http://schemas.microsoft.com/office/drawing/2014/main" id="{3900ABFF-8A4D-4FD5-A60A-1C54AAA55AD5}"/>
                </a:ext>
              </a:extLst>
            </p:cNvPr>
            <p:cNvGrpSpPr/>
            <p:nvPr/>
          </p:nvGrpSpPr>
          <p:grpSpPr>
            <a:xfrm>
              <a:off x="490500" y="3364654"/>
              <a:ext cx="513000" cy="306000"/>
              <a:chOff x="490500" y="3364654"/>
              <a:chExt cx="513000" cy="306000"/>
            </a:xfrm>
          </p:grpSpPr>
          <p:sp>
            <p:nvSpPr>
              <p:cNvPr id="200" name="任意形状 101">
                <a:extLst>
                  <a:ext uri="{FF2B5EF4-FFF2-40B4-BE49-F238E27FC236}">
                    <a16:creationId xmlns:a16="http://schemas.microsoft.com/office/drawing/2014/main" id="{61C9A41E-61B5-439E-AA76-69F2A0C643EF}"/>
                  </a:ext>
                </a:extLst>
              </p:cNvPr>
              <p:cNvSpPr/>
              <p:nvPr/>
            </p:nvSpPr>
            <p:spPr>
              <a:xfrm>
                <a:off x="490500" y="3364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201" name="Text 313">
                <a:extLst>
                  <a:ext uri="{FF2B5EF4-FFF2-40B4-BE49-F238E27FC236}">
                    <a16:creationId xmlns:a16="http://schemas.microsoft.com/office/drawing/2014/main" id="{CEFF09BA-271D-473F-91DC-73D421A07B46}"/>
                  </a:ext>
                </a:extLst>
              </p:cNvPr>
              <p:cNvSpPr txBox="1"/>
              <p:nvPr/>
            </p:nvSpPr>
            <p:spPr>
              <a:xfrm>
                <a:off x="490500" y="3427654"/>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Contact</a:t>
                </a:r>
              </a:p>
            </p:txBody>
          </p:sp>
        </p:grpSp>
        <p:grpSp>
          <p:nvGrpSpPr>
            <p:cNvPr id="5" name="属性">
              <a:extLst>
                <a:ext uri="{FF2B5EF4-FFF2-40B4-BE49-F238E27FC236}">
                  <a16:creationId xmlns:a16="http://schemas.microsoft.com/office/drawing/2014/main" id="{7EE9AEEF-2383-4E6B-A015-2F56C468A948}"/>
                </a:ext>
              </a:extLst>
            </p:cNvPr>
            <p:cNvGrpSpPr/>
            <p:nvPr/>
          </p:nvGrpSpPr>
          <p:grpSpPr>
            <a:xfrm>
              <a:off x="490500" y="2959654"/>
              <a:ext cx="513000" cy="306000"/>
              <a:chOff x="490500" y="2959654"/>
              <a:chExt cx="513000" cy="306000"/>
            </a:xfrm>
          </p:grpSpPr>
          <p:sp>
            <p:nvSpPr>
              <p:cNvPr id="198" name="任意形状 104">
                <a:extLst>
                  <a:ext uri="{FF2B5EF4-FFF2-40B4-BE49-F238E27FC236}">
                    <a16:creationId xmlns:a16="http://schemas.microsoft.com/office/drawing/2014/main" id="{82BD7F9A-1F97-4A81-9959-3696B295EC3F}"/>
                  </a:ext>
                </a:extLst>
              </p:cNvPr>
              <p:cNvSpPr/>
              <p:nvPr/>
            </p:nvSpPr>
            <p:spPr>
              <a:xfrm>
                <a:off x="490500" y="2959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9" name="Text 314">
                <a:extLst>
                  <a:ext uri="{FF2B5EF4-FFF2-40B4-BE49-F238E27FC236}">
                    <a16:creationId xmlns:a16="http://schemas.microsoft.com/office/drawing/2014/main" id="{04279297-A586-4584-83D1-99B73DEEEC05}"/>
                  </a:ext>
                </a:extLst>
              </p:cNvPr>
              <p:cNvSpPr txBox="1"/>
              <p:nvPr/>
            </p:nvSpPr>
            <p:spPr>
              <a:xfrm>
                <a:off x="490500" y="3022654"/>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a:t>
                </a:r>
                <a:r>
                  <a:rPr lang="en-US" sz="1000" u="sng" dirty="0" err="1">
                    <a:solidFill>
                      <a:srgbClr val="303030"/>
                    </a:solidFill>
                    <a:latin typeface="Arial"/>
                  </a:rPr>
                  <a:t>honeNo</a:t>
                </a:r>
                <a:endParaRPr sz="1000" u="sng" dirty="0">
                  <a:solidFill>
                    <a:srgbClr val="303030"/>
                  </a:solidFill>
                  <a:latin typeface="Arial"/>
                </a:endParaRPr>
              </a:p>
            </p:txBody>
          </p:sp>
        </p:grpSp>
        <p:grpSp>
          <p:nvGrpSpPr>
            <p:cNvPr id="6" name="属性">
              <a:extLst>
                <a:ext uri="{FF2B5EF4-FFF2-40B4-BE49-F238E27FC236}">
                  <a16:creationId xmlns:a16="http://schemas.microsoft.com/office/drawing/2014/main" id="{6795DF3B-1AC9-4FC7-AD96-21CABEEBA5D4}"/>
                </a:ext>
              </a:extLst>
            </p:cNvPr>
            <p:cNvGrpSpPr/>
            <p:nvPr/>
          </p:nvGrpSpPr>
          <p:grpSpPr>
            <a:xfrm>
              <a:off x="796539" y="3684154"/>
              <a:ext cx="913459" cy="306000"/>
              <a:chOff x="796539" y="3684154"/>
              <a:chExt cx="913459" cy="306000"/>
            </a:xfrm>
          </p:grpSpPr>
          <p:sp>
            <p:nvSpPr>
              <p:cNvPr id="196" name="任意形状 107">
                <a:extLst>
                  <a:ext uri="{FF2B5EF4-FFF2-40B4-BE49-F238E27FC236}">
                    <a16:creationId xmlns:a16="http://schemas.microsoft.com/office/drawing/2014/main" id="{362014F6-9AE8-49EC-9760-FE83E1F40609}"/>
                  </a:ext>
                </a:extLst>
              </p:cNvPr>
              <p:cNvSpPr/>
              <p:nvPr/>
            </p:nvSpPr>
            <p:spPr>
              <a:xfrm>
                <a:off x="796539" y="3684154"/>
                <a:ext cx="91345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7" name="Text 315">
                <a:extLst>
                  <a:ext uri="{FF2B5EF4-FFF2-40B4-BE49-F238E27FC236}">
                    <a16:creationId xmlns:a16="http://schemas.microsoft.com/office/drawing/2014/main" id="{11C5EA31-0A16-4D76-8DAF-2424EDAC078B}"/>
                  </a:ext>
                </a:extLst>
              </p:cNvPr>
              <p:cNvSpPr txBox="1"/>
              <p:nvPr/>
            </p:nvSpPr>
            <p:spPr>
              <a:xfrm>
                <a:off x="864870" y="3760652"/>
                <a:ext cx="783705" cy="166501"/>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StartOfContract</a:t>
                </a:r>
                <a:endParaRPr sz="1000" dirty="0">
                  <a:solidFill>
                    <a:srgbClr val="303030"/>
                  </a:solidFill>
                  <a:latin typeface="Arial"/>
                </a:endParaRPr>
              </a:p>
            </p:txBody>
          </p:sp>
        </p:grpSp>
        <p:grpSp>
          <p:nvGrpSpPr>
            <p:cNvPr id="7" name="属性">
              <a:extLst>
                <a:ext uri="{FF2B5EF4-FFF2-40B4-BE49-F238E27FC236}">
                  <a16:creationId xmlns:a16="http://schemas.microsoft.com/office/drawing/2014/main" id="{1896A064-C7F7-4E18-85FE-7C3256119589}"/>
                </a:ext>
              </a:extLst>
            </p:cNvPr>
            <p:cNvGrpSpPr/>
            <p:nvPr/>
          </p:nvGrpSpPr>
          <p:grpSpPr>
            <a:xfrm>
              <a:off x="1804500" y="2613154"/>
              <a:ext cx="513000" cy="306000"/>
              <a:chOff x="1804500" y="2613154"/>
              <a:chExt cx="513000" cy="306000"/>
            </a:xfrm>
          </p:grpSpPr>
          <p:sp>
            <p:nvSpPr>
              <p:cNvPr id="194" name="任意形状 110">
                <a:extLst>
                  <a:ext uri="{FF2B5EF4-FFF2-40B4-BE49-F238E27FC236}">
                    <a16:creationId xmlns:a16="http://schemas.microsoft.com/office/drawing/2014/main" id="{015A9CF3-4654-4407-9E3C-1CC33F42AA85}"/>
                  </a:ext>
                </a:extLst>
              </p:cNvPr>
              <p:cNvSpPr/>
              <p:nvPr/>
            </p:nvSpPr>
            <p:spPr>
              <a:xfrm>
                <a:off x="1804500" y="2613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5" name="Text 316">
                <a:extLst>
                  <a:ext uri="{FF2B5EF4-FFF2-40B4-BE49-F238E27FC236}">
                    <a16:creationId xmlns:a16="http://schemas.microsoft.com/office/drawing/2014/main" id="{56E6FD2D-EDA0-4A95-9C93-A426D9C6361B}"/>
                  </a:ext>
                </a:extLst>
              </p:cNvPr>
              <p:cNvSpPr txBox="1"/>
              <p:nvPr/>
            </p:nvSpPr>
            <p:spPr>
              <a:xfrm>
                <a:off x="1804500" y="2676154"/>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company</a:t>
                </a:r>
              </a:p>
            </p:txBody>
          </p:sp>
        </p:grpSp>
        <p:grpSp>
          <p:nvGrpSpPr>
            <p:cNvPr id="8" name="属性">
              <a:extLst>
                <a:ext uri="{FF2B5EF4-FFF2-40B4-BE49-F238E27FC236}">
                  <a16:creationId xmlns:a16="http://schemas.microsoft.com/office/drawing/2014/main" id="{3BDAA3D5-DC94-46D5-958F-8A0A1A3C4197}"/>
                </a:ext>
              </a:extLst>
            </p:cNvPr>
            <p:cNvGrpSpPr/>
            <p:nvPr/>
          </p:nvGrpSpPr>
          <p:grpSpPr>
            <a:xfrm>
              <a:off x="1709998" y="3998479"/>
              <a:ext cx="925652" cy="306000"/>
              <a:chOff x="1709998" y="3998479"/>
              <a:chExt cx="925652" cy="306000"/>
            </a:xfrm>
          </p:grpSpPr>
          <p:sp>
            <p:nvSpPr>
              <p:cNvPr id="192" name="任意形状 113">
                <a:extLst>
                  <a:ext uri="{FF2B5EF4-FFF2-40B4-BE49-F238E27FC236}">
                    <a16:creationId xmlns:a16="http://schemas.microsoft.com/office/drawing/2014/main" id="{C07DE1D0-ABFF-4424-89EC-17FC002579D5}"/>
                  </a:ext>
                </a:extLst>
              </p:cNvPr>
              <p:cNvSpPr/>
              <p:nvPr/>
            </p:nvSpPr>
            <p:spPr>
              <a:xfrm>
                <a:off x="1709998" y="3998479"/>
                <a:ext cx="925652"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3" name="Text 317">
                <a:extLst>
                  <a:ext uri="{FF2B5EF4-FFF2-40B4-BE49-F238E27FC236}">
                    <a16:creationId xmlns:a16="http://schemas.microsoft.com/office/drawing/2014/main" id="{126BB155-6916-4762-8170-C186B22A8A8C}"/>
                  </a:ext>
                </a:extLst>
              </p:cNvPr>
              <p:cNvSpPr txBox="1"/>
              <p:nvPr/>
            </p:nvSpPr>
            <p:spPr>
              <a:xfrm>
                <a:off x="1804499" y="4061478"/>
                <a:ext cx="802935" cy="230175"/>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EndOfContract</a:t>
                </a:r>
                <a:endParaRPr sz="1000" dirty="0">
                  <a:solidFill>
                    <a:srgbClr val="303030"/>
                  </a:solidFill>
                  <a:latin typeface="Arial"/>
                </a:endParaRPr>
              </a:p>
            </p:txBody>
          </p:sp>
        </p:grpSp>
        <p:grpSp>
          <p:nvGrpSpPr>
            <p:cNvPr id="9" name="属性">
              <a:extLst>
                <a:ext uri="{FF2B5EF4-FFF2-40B4-BE49-F238E27FC236}">
                  <a16:creationId xmlns:a16="http://schemas.microsoft.com/office/drawing/2014/main" id="{DDFA408B-7125-4E3A-AA3A-90F9F185A29A}"/>
                </a:ext>
              </a:extLst>
            </p:cNvPr>
            <p:cNvGrpSpPr/>
            <p:nvPr/>
          </p:nvGrpSpPr>
          <p:grpSpPr>
            <a:xfrm>
              <a:off x="1107000" y="2613154"/>
              <a:ext cx="513000" cy="306000"/>
              <a:chOff x="1107000" y="2613154"/>
              <a:chExt cx="513000" cy="306000"/>
            </a:xfrm>
          </p:grpSpPr>
          <p:sp>
            <p:nvSpPr>
              <p:cNvPr id="190" name="任意形状 116">
                <a:extLst>
                  <a:ext uri="{FF2B5EF4-FFF2-40B4-BE49-F238E27FC236}">
                    <a16:creationId xmlns:a16="http://schemas.microsoft.com/office/drawing/2014/main" id="{A417A5D7-CA95-4DEE-9822-DD7579D30617}"/>
                  </a:ext>
                </a:extLst>
              </p:cNvPr>
              <p:cNvSpPr/>
              <p:nvPr/>
            </p:nvSpPr>
            <p:spPr>
              <a:xfrm>
                <a:off x="1107000" y="2613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91" name="Text 318">
                <a:extLst>
                  <a:ext uri="{FF2B5EF4-FFF2-40B4-BE49-F238E27FC236}">
                    <a16:creationId xmlns:a16="http://schemas.microsoft.com/office/drawing/2014/main" id="{EBF07288-D9B9-4382-84D6-B7E5F6825C46}"/>
                  </a:ext>
                </a:extLst>
              </p:cNvPr>
              <p:cNvSpPr txBox="1"/>
              <p:nvPr/>
            </p:nvSpPr>
            <p:spPr>
              <a:xfrm>
                <a:off x="1107000" y="2676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Address</a:t>
                </a:r>
              </a:p>
            </p:txBody>
          </p:sp>
        </p:grpSp>
        <p:cxnSp>
          <p:nvCxnSpPr>
            <p:cNvPr id="11" name="连接线">
              <a:extLst>
                <a:ext uri="{FF2B5EF4-FFF2-40B4-BE49-F238E27FC236}">
                  <a16:creationId xmlns:a16="http://schemas.microsoft.com/office/drawing/2014/main" id="{83D469B9-F677-433A-9943-B68FB5C809AF}"/>
                </a:ext>
              </a:extLst>
            </p:cNvPr>
            <p:cNvCxnSpPr>
              <a:cxnSpLocks/>
              <a:endCxn id="10" idx="7"/>
            </p:cNvCxnSpPr>
            <p:nvPr/>
          </p:nvCxnSpPr>
          <p:spPr>
            <a:xfrm flipH="1" flipV="1">
              <a:off x="1860362" y="3546195"/>
              <a:ext cx="167830" cy="453780"/>
            </a:xfrm>
            <a:prstGeom prst="line">
              <a:avLst/>
            </a:prstGeom>
            <a:ln w="4500" cap="flat">
              <a:solidFill>
                <a:srgbClr val="236EA1"/>
              </a:solidFill>
              <a:bevel/>
            </a:ln>
          </p:spPr>
        </p:cxnSp>
        <p:cxnSp>
          <p:nvCxnSpPr>
            <p:cNvPr id="12" name="连接线">
              <a:extLst>
                <a:ext uri="{FF2B5EF4-FFF2-40B4-BE49-F238E27FC236}">
                  <a16:creationId xmlns:a16="http://schemas.microsoft.com/office/drawing/2014/main" id="{77D85E98-B5E2-41AE-AB46-268EF811098B}"/>
                </a:ext>
              </a:extLst>
            </p:cNvPr>
            <p:cNvCxnSpPr>
              <a:cxnSpLocks/>
              <a:stCxn id="10" idx="6"/>
            </p:cNvCxnSpPr>
            <p:nvPr/>
          </p:nvCxnSpPr>
          <p:spPr>
            <a:xfrm flipH="1">
              <a:off x="1237501" y="3546195"/>
              <a:ext cx="208872" cy="137959"/>
            </a:xfrm>
            <a:prstGeom prst="line">
              <a:avLst/>
            </a:prstGeom>
            <a:ln w="4500" cap="flat">
              <a:solidFill>
                <a:srgbClr val="236EA1"/>
              </a:solidFill>
              <a:bevel/>
            </a:ln>
          </p:spPr>
        </p:cxnSp>
        <p:cxnSp>
          <p:nvCxnSpPr>
            <p:cNvPr id="13" name="连接线">
              <a:extLst>
                <a:ext uri="{FF2B5EF4-FFF2-40B4-BE49-F238E27FC236}">
                  <a16:creationId xmlns:a16="http://schemas.microsoft.com/office/drawing/2014/main" id="{B3930E8F-6F86-46B6-B1C6-EC2998301FF6}"/>
                </a:ext>
              </a:extLst>
            </p:cNvPr>
            <p:cNvCxnSpPr>
              <a:cxnSpLocks/>
              <a:stCxn id="10" idx="9"/>
              <a:endCxn id="201" idx="3"/>
            </p:cNvCxnSpPr>
            <p:nvPr/>
          </p:nvCxnSpPr>
          <p:spPr>
            <a:xfrm flipH="1">
              <a:off x="1003500" y="3444428"/>
              <a:ext cx="235879" cy="73226"/>
            </a:xfrm>
            <a:prstGeom prst="line">
              <a:avLst/>
            </a:prstGeom>
            <a:ln w="4500" cap="flat">
              <a:solidFill>
                <a:srgbClr val="236EA1"/>
              </a:solidFill>
              <a:bevel/>
            </a:ln>
          </p:spPr>
        </p:cxnSp>
        <p:cxnSp>
          <p:nvCxnSpPr>
            <p:cNvPr id="14" name="连接线">
              <a:extLst>
                <a:ext uri="{FF2B5EF4-FFF2-40B4-BE49-F238E27FC236}">
                  <a16:creationId xmlns:a16="http://schemas.microsoft.com/office/drawing/2014/main" id="{8EDA5E47-69C4-4C34-B973-3D0B1A971A61}"/>
                </a:ext>
              </a:extLst>
            </p:cNvPr>
            <p:cNvCxnSpPr>
              <a:cxnSpLocks/>
              <a:endCxn id="10" idx="8"/>
            </p:cNvCxnSpPr>
            <p:nvPr/>
          </p:nvCxnSpPr>
          <p:spPr>
            <a:xfrm>
              <a:off x="918666" y="3225154"/>
              <a:ext cx="320713" cy="15742"/>
            </a:xfrm>
            <a:prstGeom prst="line">
              <a:avLst/>
            </a:prstGeom>
            <a:ln w="4500" cap="flat">
              <a:solidFill>
                <a:srgbClr val="236EA1"/>
              </a:solidFill>
              <a:bevel/>
            </a:ln>
          </p:spPr>
        </p:cxnSp>
        <p:cxnSp>
          <p:nvCxnSpPr>
            <p:cNvPr id="15" name="连接线">
              <a:extLst>
                <a:ext uri="{FF2B5EF4-FFF2-40B4-BE49-F238E27FC236}">
                  <a16:creationId xmlns:a16="http://schemas.microsoft.com/office/drawing/2014/main" id="{68A53905-963E-4264-BD79-6AA3ED3D87CD}"/>
                </a:ext>
              </a:extLst>
            </p:cNvPr>
            <p:cNvCxnSpPr>
              <a:cxnSpLocks/>
              <a:endCxn id="10" idx="5"/>
            </p:cNvCxnSpPr>
            <p:nvPr/>
          </p:nvCxnSpPr>
          <p:spPr>
            <a:xfrm>
              <a:off x="1363501" y="2909629"/>
              <a:ext cx="82872" cy="229499"/>
            </a:xfrm>
            <a:prstGeom prst="line">
              <a:avLst/>
            </a:prstGeom>
            <a:ln w="4500" cap="flat">
              <a:solidFill>
                <a:srgbClr val="236EA1"/>
              </a:solidFill>
              <a:bevel/>
            </a:ln>
          </p:spPr>
        </p:cxnSp>
        <p:cxnSp>
          <p:nvCxnSpPr>
            <p:cNvPr id="16" name="连接线">
              <a:extLst>
                <a:ext uri="{FF2B5EF4-FFF2-40B4-BE49-F238E27FC236}">
                  <a16:creationId xmlns:a16="http://schemas.microsoft.com/office/drawing/2014/main" id="{AF0D37F9-E9A9-4ECB-9965-87E52BC661AC}"/>
                </a:ext>
              </a:extLst>
            </p:cNvPr>
            <p:cNvCxnSpPr>
              <a:cxnSpLocks/>
              <a:endCxn id="10" idx="4"/>
            </p:cNvCxnSpPr>
            <p:nvPr/>
          </p:nvCxnSpPr>
          <p:spPr>
            <a:xfrm flipH="1">
              <a:off x="1860362" y="2909629"/>
              <a:ext cx="200640" cy="229499"/>
            </a:xfrm>
            <a:prstGeom prst="line">
              <a:avLst/>
            </a:prstGeom>
            <a:ln w="4500" cap="flat">
              <a:solidFill>
                <a:srgbClr val="236EA1"/>
              </a:solidFill>
              <a:bevel/>
            </a:ln>
          </p:spPr>
        </p:cxnSp>
        <p:sp>
          <p:nvSpPr>
            <p:cNvPr id="18" name="关系">
              <a:extLst>
                <a:ext uri="{FF2B5EF4-FFF2-40B4-BE49-F238E27FC236}">
                  <a16:creationId xmlns:a16="http://schemas.microsoft.com/office/drawing/2014/main" id="{46ADBF28-3563-45F2-B0A4-E717A4A7D732}"/>
                </a:ext>
              </a:extLst>
            </p:cNvPr>
            <p:cNvSpPr/>
            <p:nvPr/>
          </p:nvSpPr>
          <p:spPr>
            <a:xfrm>
              <a:off x="2189252" y="3148654"/>
              <a:ext cx="929248" cy="370346"/>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PURCHASE</a:t>
              </a:r>
            </a:p>
          </p:txBody>
        </p:sp>
        <p:grpSp>
          <p:nvGrpSpPr>
            <p:cNvPr id="19" name="属性">
              <a:extLst>
                <a:ext uri="{FF2B5EF4-FFF2-40B4-BE49-F238E27FC236}">
                  <a16:creationId xmlns:a16="http://schemas.microsoft.com/office/drawing/2014/main" id="{7445DAB6-1596-4DD4-8F12-6D71D00CBB85}"/>
                </a:ext>
              </a:extLst>
            </p:cNvPr>
            <p:cNvGrpSpPr/>
            <p:nvPr/>
          </p:nvGrpSpPr>
          <p:grpSpPr>
            <a:xfrm>
              <a:off x="2431314" y="3684154"/>
              <a:ext cx="522525" cy="306000"/>
              <a:chOff x="2431314" y="3684154"/>
              <a:chExt cx="522525" cy="306000"/>
            </a:xfrm>
          </p:grpSpPr>
          <p:sp>
            <p:nvSpPr>
              <p:cNvPr id="188" name="任意形状 133">
                <a:extLst>
                  <a:ext uri="{FF2B5EF4-FFF2-40B4-BE49-F238E27FC236}">
                    <a16:creationId xmlns:a16="http://schemas.microsoft.com/office/drawing/2014/main" id="{EE3315C2-052E-46F2-8505-903CA5095C23}"/>
                  </a:ext>
                </a:extLst>
              </p:cNvPr>
              <p:cNvSpPr/>
              <p:nvPr/>
            </p:nvSpPr>
            <p:spPr>
              <a:xfrm>
                <a:off x="2431314" y="3684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9" name="Text 319">
                <a:extLst>
                  <a:ext uri="{FF2B5EF4-FFF2-40B4-BE49-F238E27FC236}">
                    <a16:creationId xmlns:a16="http://schemas.microsoft.com/office/drawing/2014/main" id="{FC05CCA2-EF20-46A4-98BD-5171996E3633}"/>
                  </a:ext>
                </a:extLst>
              </p:cNvPr>
              <p:cNvSpPr txBox="1"/>
              <p:nvPr/>
            </p:nvSpPr>
            <p:spPr>
              <a:xfrm>
                <a:off x="2440839" y="3747154"/>
                <a:ext cx="513000"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UnitPrice</a:t>
                </a:r>
                <a:endParaRPr sz="1000" dirty="0">
                  <a:solidFill>
                    <a:srgbClr val="303030"/>
                  </a:solidFill>
                  <a:latin typeface="Arial"/>
                </a:endParaRPr>
              </a:p>
            </p:txBody>
          </p:sp>
        </p:grpSp>
        <p:grpSp>
          <p:nvGrpSpPr>
            <p:cNvPr id="20" name="属性">
              <a:extLst>
                <a:ext uri="{FF2B5EF4-FFF2-40B4-BE49-F238E27FC236}">
                  <a16:creationId xmlns:a16="http://schemas.microsoft.com/office/drawing/2014/main" id="{0491BDF6-E7BB-43BE-896C-C2C952F6D7F4}"/>
                </a:ext>
              </a:extLst>
            </p:cNvPr>
            <p:cNvGrpSpPr/>
            <p:nvPr/>
          </p:nvGrpSpPr>
          <p:grpSpPr>
            <a:xfrm>
              <a:off x="2383689" y="2653654"/>
              <a:ext cx="513000" cy="306000"/>
              <a:chOff x="2383689" y="2653654"/>
              <a:chExt cx="513000" cy="306000"/>
            </a:xfrm>
          </p:grpSpPr>
          <p:sp>
            <p:nvSpPr>
              <p:cNvPr id="186" name="任意形状 136">
                <a:extLst>
                  <a:ext uri="{FF2B5EF4-FFF2-40B4-BE49-F238E27FC236}">
                    <a16:creationId xmlns:a16="http://schemas.microsoft.com/office/drawing/2014/main" id="{B054157C-30F6-4F1A-AEEB-5930A6E3C3B7}"/>
                  </a:ext>
                </a:extLst>
              </p:cNvPr>
              <p:cNvSpPr/>
              <p:nvPr/>
            </p:nvSpPr>
            <p:spPr>
              <a:xfrm>
                <a:off x="2383689" y="2653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7" name="Text 320">
                <a:extLst>
                  <a:ext uri="{FF2B5EF4-FFF2-40B4-BE49-F238E27FC236}">
                    <a16:creationId xmlns:a16="http://schemas.microsoft.com/office/drawing/2014/main" id="{DDC15675-A921-4B13-8A35-2C67664D3C25}"/>
                  </a:ext>
                </a:extLst>
              </p:cNvPr>
              <p:cNvSpPr txBox="1"/>
              <p:nvPr/>
            </p:nvSpPr>
            <p:spPr>
              <a:xfrm>
                <a:off x="2383689" y="27166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Quantity</a:t>
                </a:r>
              </a:p>
            </p:txBody>
          </p:sp>
        </p:grpSp>
        <p:cxnSp>
          <p:nvCxnSpPr>
            <p:cNvPr id="21" name="连接线">
              <a:extLst>
                <a:ext uri="{FF2B5EF4-FFF2-40B4-BE49-F238E27FC236}">
                  <a16:creationId xmlns:a16="http://schemas.microsoft.com/office/drawing/2014/main" id="{921964FC-9A1B-453C-B101-89B5EE2FCF11}"/>
                </a:ext>
              </a:extLst>
            </p:cNvPr>
            <p:cNvCxnSpPr>
              <a:cxnSpLocks/>
              <a:endCxn id="18" idx="1"/>
            </p:cNvCxnSpPr>
            <p:nvPr/>
          </p:nvCxnSpPr>
          <p:spPr>
            <a:xfrm>
              <a:off x="2640190" y="2959654"/>
              <a:ext cx="13686" cy="189000"/>
            </a:xfrm>
            <a:prstGeom prst="line">
              <a:avLst/>
            </a:prstGeom>
            <a:ln w="4500" cap="flat">
              <a:solidFill>
                <a:srgbClr val="236EA1"/>
              </a:solidFill>
              <a:bevel/>
            </a:ln>
          </p:spPr>
        </p:cxnSp>
        <p:cxnSp>
          <p:nvCxnSpPr>
            <p:cNvPr id="22" name="连接线">
              <a:extLst>
                <a:ext uri="{FF2B5EF4-FFF2-40B4-BE49-F238E27FC236}">
                  <a16:creationId xmlns:a16="http://schemas.microsoft.com/office/drawing/2014/main" id="{587989DF-E2DA-4A86-907D-92ABF03CFA85}"/>
                </a:ext>
              </a:extLst>
            </p:cNvPr>
            <p:cNvCxnSpPr>
              <a:cxnSpLocks/>
              <a:stCxn id="18" idx="3"/>
            </p:cNvCxnSpPr>
            <p:nvPr/>
          </p:nvCxnSpPr>
          <p:spPr>
            <a:xfrm flipH="1">
              <a:off x="2640190" y="3519000"/>
              <a:ext cx="13686" cy="165154"/>
            </a:xfrm>
            <a:prstGeom prst="line">
              <a:avLst/>
            </a:prstGeom>
            <a:ln w="4500" cap="flat">
              <a:solidFill>
                <a:srgbClr val="236EA1"/>
              </a:solidFill>
              <a:bevel/>
            </a:ln>
          </p:spPr>
        </p:cxnSp>
        <p:sp>
          <p:nvSpPr>
            <p:cNvPr id="24" name="实体">
              <a:extLst>
                <a:ext uri="{FF2B5EF4-FFF2-40B4-BE49-F238E27FC236}">
                  <a16:creationId xmlns:a16="http://schemas.microsoft.com/office/drawing/2014/main" id="{67291590-D74B-465F-8E2B-7A0D1FA844C3}"/>
                </a:ext>
              </a:extLst>
            </p:cNvPr>
            <p:cNvSpPr/>
            <p:nvPr/>
          </p:nvSpPr>
          <p:spPr>
            <a:xfrm>
              <a:off x="3631500" y="31486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CROP</a:t>
              </a:r>
            </a:p>
          </p:txBody>
        </p:sp>
        <p:sp>
          <p:nvSpPr>
            <p:cNvPr id="25" name="关系">
              <a:extLst>
                <a:ext uri="{FF2B5EF4-FFF2-40B4-BE49-F238E27FC236}">
                  <a16:creationId xmlns:a16="http://schemas.microsoft.com/office/drawing/2014/main" id="{4420FA34-A131-4C4D-B369-B3D8EA935220}"/>
                </a:ext>
              </a:extLst>
            </p:cNvPr>
            <p:cNvSpPr/>
            <p:nvPr/>
          </p:nvSpPr>
          <p:spPr>
            <a:xfrm>
              <a:off x="3579378" y="2637000"/>
              <a:ext cx="616500" cy="322654"/>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PLAN</a:t>
              </a:r>
            </a:p>
          </p:txBody>
        </p:sp>
        <p:grpSp>
          <p:nvGrpSpPr>
            <p:cNvPr id="26" name="属性">
              <a:extLst>
                <a:ext uri="{FF2B5EF4-FFF2-40B4-BE49-F238E27FC236}">
                  <a16:creationId xmlns:a16="http://schemas.microsoft.com/office/drawing/2014/main" id="{B6939D65-C3B7-412F-8DB9-F5816C33CD16}"/>
                </a:ext>
              </a:extLst>
            </p:cNvPr>
            <p:cNvGrpSpPr/>
            <p:nvPr/>
          </p:nvGrpSpPr>
          <p:grpSpPr>
            <a:xfrm>
              <a:off x="2962878" y="3589654"/>
              <a:ext cx="513000" cy="306000"/>
              <a:chOff x="2962878" y="3589654"/>
              <a:chExt cx="513000" cy="306000"/>
            </a:xfrm>
          </p:grpSpPr>
          <p:sp>
            <p:nvSpPr>
              <p:cNvPr id="184" name="任意形状 144">
                <a:extLst>
                  <a:ext uri="{FF2B5EF4-FFF2-40B4-BE49-F238E27FC236}">
                    <a16:creationId xmlns:a16="http://schemas.microsoft.com/office/drawing/2014/main" id="{0C65B5E7-C3E3-4787-80FB-81A77D5FF84C}"/>
                  </a:ext>
                </a:extLst>
              </p:cNvPr>
              <p:cNvSpPr/>
              <p:nvPr/>
            </p:nvSpPr>
            <p:spPr>
              <a:xfrm>
                <a:off x="2962878" y="3589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5" name="Text 321">
                <a:extLst>
                  <a:ext uri="{FF2B5EF4-FFF2-40B4-BE49-F238E27FC236}">
                    <a16:creationId xmlns:a16="http://schemas.microsoft.com/office/drawing/2014/main" id="{3D9E2CE3-588D-45FB-ADCD-E757351CCD8E}"/>
                  </a:ext>
                </a:extLst>
              </p:cNvPr>
              <p:cNvSpPr txBox="1"/>
              <p:nvPr/>
            </p:nvSpPr>
            <p:spPr>
              <a:xfrm>
                <a:off x="2962878" y="3652654"/>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Cname</a:t>
                </a:r>
              </a:p>
            </p:txBody>
          </p:sp>
        </p:grpSp>
        <p:grpSp>
          <p:nvGrpSpPr>
            <p:cNvPr id="27" name="属性">
              <a:extLst>
                <a:ext uri="{FF2B5EF4-FFF2-40B4-BE49-F238E27FC236}">
                  <a16:creationId xmlns:a16="http://schemas.microsoft.com/office/drawing/2014/main" id="{DF63E948-97A6-4AFA-940B-3358D3A7249B}"/>
                </a:ext>
              </a:extLst>
            </p:cNvPr>
            <p:cNvGrpSpPr/>
            <p:nvPr/>
          </p:nvGrpSpPr>
          <p:grpSpPr>
            <a:xfrm>
              <a:off x="4167000" y="3589654"/>
              <a:ext cx="607589" cy="306000"/>
              <a:chOff x="4167000" y="3589654"/>
              <a:chExt cx="607589" cy="306000"/>
            </a:xfrm>
          </p:grpSpPr>
          <p:sp>
            <p:nvSpPr>
              <p:cNvPr id="182" name="任意形状 147">
                <a:extLst>
                  <a:ext uri="{FF2B5EF4-FFF2-40B4-BE49-F238E27FC236}">
                    <a16:creationId xmlns:a16="http://schemas.microsoft.com/office/drawing/2014/main" id="{CFDE0A15-7BF5-4465-9925-349944417927}"/>
                  </a:ext>
                </a:extLst>
              </p:cNvPr>
              <p:cNvSpPr/>
              <p:nvPr/>
            </p:nvSpPr>
            <p:spPr>
              <a:xfrm>
                <a:off x="4167000" y="3589654"/>
                <a:ext cx="558825"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3" name="Text 322">
                <a:extLst>
                  <a:ext uri="{FF2B5EF4-FFF2-40B4-BE49-F238E27FC236}">
                    <a16:creationId xmlns:a16="http://schemas.microsoft.com/office/drawing/2014/main" id="{CA5AB4D2-2392-47B6-B50D-03D4BBAD136F}"/>
                  </a:ext>
                </a:extLst>
              </p:cNvPr>
              <p:cNvSpPr txBox="1"/>
              <p:nvPr/>
            </p:nvSpPr>
            <p:spPr>
              <a:xfrm>
                <a:off x="4167000" y="3628807"/>
                <a:ext cx="607589" cy="203847"/>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SeedBrand</a:t>
                </a:r>
              </a:p>
            </p:txBody>
          </p:sp>
        </p:grpSp>
        <p:grpSp>
          <p:nvGrpSpPr>
            <p:cNvPr id="28" name="属性">
              <a:extLst>
                <a:ext uri="{FF2B5EF4-FFF2-40B4-BE49-F238E27FC236}">
                  <a16:creationId xmlns:a16="http://schemas.microsoft.com/office/drawing/2014/main" id="{7B97AFEC-02C8-4A8E-98EB-C7519BA7F799}"/>
                </a:ext>
              </a:extLst>
            </p:cNvPr>
            <p:cNvGrpSpPr/>
            <p:nvPr/>
          </p:nvGrpSpPr>
          <p:grpSpPr>
            <a:xfrm>
              <a:off x="2755349" y="4091500"/>
              <a:ext cx="1024650" cy="357129"/>
              <a:chOff x="2755349" y="4091500"/>
              <a:chExt cx="1024650" cy="357129"/>
            </a:xfrm>
          </p:grpSpPr>
          <p:sp>
            <p:nvSpPr>
              <p:cNvPr id="180" name="任意形状 150">
                <a:extLst>
                  <a:ext uri="{FF2B5EF4-FFF2-40B4-BE49-F238E27FC236}">
                    <a16:creationId xmlns:a16="http://schemas.microsoft.com/office/drawing/2014/main" id="{F8D5A29F-5443-4596-96F5-664D22CFCC7D}"/>
                  </a:ext>
                </a:extLst>
              </p:cNvPr>
              <p:cNvSpPr/>
              <p:nvPr/>
            </p:nvSpPr>
            <p:spPr>
              <a:xfrm>
                <a:off x="2755349" y="4091500"/>
                <a:ext cx="1024650" cy="357129"/>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81" name="Text 323">
                <a:extLst>
                  <a:ext uri="{FF2B5EF4-FFF2-40B4-BE49-F238E27FC236}">
                    <a16:creationId xmlns:a16="http://schemas.microsoft.com/office/drawing/2014/main" id="{C62398A8-A0E7-4FA1-9791-B3E29D07C2FA}"/>
                  </a:ext>
                </a:extLst>
              </p:cNvPr>
              <p:cNvSpPr txBox="1"/>
              <p:nvPr/>
            </p:nvSpPr>
            <p:spPr>
              <a:xfrm>
                <a:off x="2838524" y="4175553"/>
                <a:ext cx="883125" cy="21007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MaxStorageTime</a:t>
                </a:r>
                <a:endParaRPr sz="1000" dirty="0">
                  <a:solidFill>
                    <a:srgbClr val="303030"/>
                  </a:solidFill>
                  <a:latin typeface="Arial"/>
                </a:endParaRPr>
              </a:p>
            </p:txBody>
          </p:sp>
        </p:grpSp>
        <p:grpSp>
          <p:nvGrpSpPr>
            <p:cNvPr id="29" name="属性">
              <a:extLst>
                <a:ext uri="{FF2B5EF4-FFF2-40B4-BE49-F238E27FC236}">
                  <a16:creationId xmlns:a16="http://schemas.microsoft.com/office/drawing/2014/main" id="{920AE779-3320-4C91-B023-6C83E20767FA}"/>
                </a:ext>
              </a:extLst>
            </p:cNvPr>
            <p:cNvGrpSpPr/>
            <p:nvPr/>
          </p:nvGrpSpPr>
          <p:grpSpPr>
            <a:xfrm>
              <a:off x="3593250" y="4495054"/>
              <a:ext cx="513000" cy="306000"/>
              <a:chOff x="3593250" y="4495054"/>
              <a:chExt cx="513000" cy="306000"/>
            </a:xfrm>
          </p:grpSpPr>
          <p:sp>
            <p:nvSpPr>
              <p:cNvPr id="178" name="任意形状 153">
                <a:extLst>
                  <a:ext uri="{FF2B5EF4-FFF2-40B4-BE49-F238E27FC236}">
                    <a16:creationId xmlns:a16="http://schemas.microsoft.com/office/drawing/2014/main" id="{3444E961-FC5D-42B3-B6E7-643458F19120}"/>
                  </a:ext>
                </a:extLst>
              </p:cNvPr>
              <p:cNvSpPr/>
              <p:nvPr/>
            </p:nvSpPr>
            <p:spPr>
              <a:xfrm>
                <a:off x="3593250" y="44950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9" name="Text 324">
                <a:extLst>
                  <a:ext uri="{FF2B5EF4-FFF2-40B4-BE49-F238E27FC236}">
                    <a16:creationId xmlns:a16="http://schemas.microsoft.com/office/drawing/2014/main" id="{0AAC209C-4E91-4E5B-97AD-E1B0B2D8C795}"/>
                  </a:ext>
                </a:extLst>
              </p:cNvPr>
              <p:cNvSpPr txBox="1"/>
              <p:nvPr/>
            </p:nvSpPr>
            <p:spPr>
              <a:xfrm>
                <a:off x="3593250" y="4558054"/>
                <a:ext cx="513000"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YieldE</a:t>
                </a:r>
                <a:r>
                  <a:rPr lang="en-US" sz="1000" dirty="0" err="1">
                    <a:solidFill>
                      <a:srgbClr val="303030"/>
                    </a:solidFill>
                    <a:latin typeface="Arial"/>
                  </a:rPr>
                  <a:t>xp</a:t>
                </a:r>
                <a:endParaRPr sz="1000" dirty="0">
                  <a:solidFill>
                    <a:srgbClr val="303030"/>
                  </a:solidFill>
                  <a:latin typeface="Arial"/>
                </a:endParaRPr>
              </a:p>
            </p:txBody>
          </p:sp>
        </p:grpSp>
        <p:cxnSp>
          <p:nvCxnSpPr>
            <p:cNvPr id="30" name="连接线">
              <a:extLst>
                <a:ext uri="{FF2B5EF4-FFF2-40B4-BE49-F238E27FC236}">
                  <a16:creationId xmlns:a16="http://schemas.microsoft.com/office/drawing/2014/main" id="{EEB7ACAA-B021-48DF-9876-457A10D222E4}"/>
                </a:ext>
              </a:extLst>
            </p:cNvPr>
            <p:cNvCxnSpPr>
              <a:cxnSpLocks/>
              <a:endCxn id="24" idx="9"/>
            </p:cNvCxnSpPr>
            <p:nvPr/>
          </p:nvCxnSpPr>
          <p:spPr>
            <a:xfrm rot="-1630007">
              <a:off x="3193827" y="3483904"/>
              <a:ext cx="463224" cy="0"/>
            </a:xfrm>
            <a:prstGeom prst="line">
              <a:avLst/>
            </a:prstGeom>
            <a:ln w="4500" cap="flat">
              <a:solidFill>
                <a:srgbClr val="236EA1"/>
              </a:solidFill>
              <a:bevel/>
            </a:ln>
          </p:spPr>
        </p:cxnSp>
        <p:cxnSp>
          <p:nvCxnSpPr>
            <p:cNvPr id="31" name="连接线">
              <a:extLst>
                <a:ext uri="{FF2B5EF4-FFF2-40B4-BE49-F238E27FC236}">
                  <a16:creationId xmlns:a16="http://schemas.microsoft.com/office/drawing/2014/main" id="{78F65C7F-2EFA-4B94-BC62-D301469AA1CA}"/>
                </a:ext>
              </a:extLst>
            </p:cNvPr>
            <p:cNvCxnSpPr>
              <a:cxnSpLocks/>
              <a:stCxn id="24" idx="11"/>
            </p:cNvCxnSpPr>
            <p:nvPr/>
          </p:nvCxnSpPr>
          <p:spPr>
            <a:xfrm rot="2229868">
              <a:off x="4108948" y="3483904"/>
              <a:ext cx="350105" cy="0"/>
            </a:xfrm>
            <a:prstGeom prst="line">
              <a:avLst/>
            </a:prstGeom>
            <a:ln w="4500" cap="flat">
              <a:solidFill>
                <a:srgbClr val="236EA1"/>
              </a:solidFill>
              <a:bevel/>
            </a:ln>
          </p:spPr>
        </p:cxnSp>
        <p:cxnSp>
          <p:nvCxnSpPr>
            <p:cNvPr id="32" name="连接线">
              <a:extLst>
                <a:ext uri="{FF2B5EF4-FFF2-40B4-BE49-F238E27FC236}">
                  <a16:creationId xmlns:a16="http://schemas.microsoft.com/office/drawing/2014/main" id="{431749AA-4F0C-4791-9646-E01B080F2EA9}"/>
                </a:ext>
              </a:extLst>
            </p:cNvPr>
            <p:cNvCxnSpPr>
              <a:cxnSpLocks/>
              <a:endCxn id="24" idx="6"/>
            </p:cNvCxnSpPr>
            <p:nvPr/>
          </p:nvCxnSpPr>
          <p:spPr>
            <a:xfrm flipV="1">
              <a:off x="3313839" y="3454654"/>
              <a:ext cx="445911" cy="636846"/>
            </a:xfrm>
            <a:prstGeom prst="line">
              <a:avLst/>
            </a:prstGeom>
            <a:ln w="4500" cap="flat">
              <a:solidFill>
                <a:srgbClr val="236EA1"/>
              </a:solidFill>
              <a:bevel/>
            </a:ln>
          </p:spPr>
        </p:cxnSp>
        <p:cxnSp>
          <p:nvCxnSpPr>
            <p:cNvPr id="33" name="连接线">
              <a:extLst>
                <a:ext uri="{FF2B5EF4-FFF2-40B4-BE49-F238E27FC236}">
                  <a16:creationId xmlns:a16="http://schemas.microsoft.com/office/drawing/2014/main" id="{39E0D74C-9D8E-4F43-A21D-09B80A6E73DD}"/>
                </a:ext>
              </a:extLst>
            </p:cNvPr>
            <p:cNvCxnSpPr>
              <a:cxnSpLocks/>
              <a:endCxn id="24" idx="3"/>
            </p:cNvCxnSpPr>
            <p:nvPr/>
          </p:nvCxnSpPr>
          <p:spPr>
            <a:xfrm flipV="1">
              <a:off x="3867750" y="3454654"/>
              <a:ext cx="20250" cy="1040400"/>
            </a:xfrm>
            <a:prstGeom prst="line">
              <a:avLst/>
            </a:prstGeom>
            <a:ln w="4500" cap="flat">
              <a:solidFill>
                <a:srgbClr val="236EA1"/>
              </a:solidFill>
              <a:bevel/>
            </a:ln>
          </p:spPr>
        </p:cxnSp>
        <p:grpSp>
          <p:nvGrpSpPr>
            <p:cNvPr id="34" name="属性">
              <a:extLst>
                <a:ext uri="{FF2B5EF4-FFF2-40B4-BE49-F238E27FC236}">
                  <a16:creationId xmlns:a16="http://schemas.microsoft.com/office/drawing/2014/main" id="{488322B4-904A-4FC1-8529-D99EBFA438E3}"/>
                </a:ext>
              </a:extLst>
            </p:cNvPr>
            <p:cNvGrpSpPr/>
            <p:nvPr/>
          </p:nvGrpSpPr>
          <p:grpSpPr>
            <a:xfrm>
              <a:off x="4166999" y="4152154"/>
              <a:ext cx="616499" cy="306000"/>
              <a:chOff x="4166999" y="4152154"/>
              <a:chExt cx="616499" cy="306000"/>
            </a:xfrm>
          </p:grpSpPr>
          <p:sp>
            <p:nvSpPr>
              <p:cNvPr id="176" name="任意形状 161">
                <a:extLst>
                  <a:ext uri="{FF2B5EF4-FFF2-40B4-BE49-F238E27FC236}">
                    <a16:creationId xmlns:a16="http://schemas.microsoft.com/office/drawing/2014/main" id="{48DDEB5E-F08B-4D28-ACB6-E60738B34F07}"/>
                  </a:ext>
                </a:extLst>
              </p:cNvPr>
              <p:cNvSpPr/>
              <p:nvPr/>
            </p:nvSpPr>
            <p:spPr>
              <a:xfrm>
                <a:off x="4166999" y="4152154"/>
                <a:ext cx="61649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7" name="Text 325">
                <a:extLst>
                  <a:ext uri="{FF2B5EF4-FFF2-40B4-BE49-F238E27FC236}">
                    <a16:creationId xmlns:a16="http://schemas.microsoft.com/office/drawing/2014/main" id="{DB7C618D-E22E-4236-BC6A-A79196B92248}"/>
                  </a:ext>
                </a:extLst>
              </p:cNvPr>
              <p:cNvSpPr txBox="1"/>
              <p:nvPr/>
            </p:nvSpPr>
            <p:spPr>
              <a:xfrm>
                <a:off x="4166999" y="4212722"/>
                <a:ext cx="616497" cy="182432"/>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GrowTime</a:t>
                </a:r>
                <a:endParaRPr sz="1000" dirty="0">
                  <a:solidFill>
                    <a:srgbClr val="303030"/>
                  </a:solidFill>
                  <a:latin typeface="Arial"/>
                </a:endParaRPr>
              </a:p>
            </p:txBody>
          </p:sp>
        </p:grpSp>
        <p:cxnSp>
          <p:nvCxnSpPr>
            <p:cNvPr id="35" name="连接线">
              <a:extLst>
                <a:ext uri="{FF2B5EF4-FFF2-40B4-BE49-F238E27FC236}">
                  <a16:creationId xmlns:a16="http://schemas.microsoft.com/office/drawing/2014/main" id="{786314E2-BF72-436E-BD9B-396A7C41F624}"/>
                </a:ext>
              </a:extLst>
            </p:cNvPr>
            <p:cNvCxnSpPr>
              <a:cxnSpLocks/>
              <a:stCxn id="24" idx="7"/>
            </p:cNvCxnSpPr>
            <p:nvPr/>
          </p:nvCxnSpPr>
          <p:spPr>
            <a:xfrm rot="4300861">
              <a:off x="3751087" y="3821764"/>
              <a:ext cx="773416" cy="0"/>
            </a:xfrm>
            <a:prstGeom prst="line">
              <a:avLst/>
            </a:prstGeom>
            <a:ln w="4500" cap="flat">
              <a:solidFill>
                <a:srgbClr val="236EA1"/>
              </a:solidFill>
              <a:bevel/>
            </a:ln>
          </p:spPr>
        </p:cxnSp>
        <p:grpSp>
          <p:nvGrpSpPr>
            <p:cNvPr id="37" name="属性">
              <a:extLst>
                <a:ext uri="{FF2B5EF4-FFF2-40B4-BE49-F238E27FC236}">
                  <a16:creationId xmlns:a16="http://schemas.microsoft.com/office/drawing/2014/main" id="{BB571C6A-8BD8-4DB1-98D0-5C6710E34038}"/>
                </a:ext>
              </a:extLst>
            </p:cNvPr>
            <p:cNvGrpSpPr/>
            <p:nvPr/>
          </p:nvGrpSpPr>
          <p:grpSpPr>
            <a:xfrm>
              <a:off x="2881878" y="2853154"/>
              <a:ext cx="711000" cy="330218"/>
              <a:chOff x="2881878" y="2853154"/>
              <a:chExt cx="711000" cy="330218"/>
            </a:xfrm>
          </p:grpSpPr>
          <p:sp>
            <p:nvSpPr>
              <p:cNvPr id="174" name="任意形状 166">
                <a:extLst>
                  <a:ext uri="{FF2B5EF4-FFF2-40B4-BE49-F238E27FC236}">
                    <a16:creationId xmlns:a16="http://schemas.microsoft.com/office/drawing/2014/main" id="{1AE5BFFC-4841-4B68-B97E-668782D69869}"/>
                  </a:ext>
                </a:extLst>
              </p:cNvPr>
              <p:cNvSpPr/>
              <p:nvPr/>
            </p:nvSpPr>
            <p:spPr>
              <a:xfrm>
                <a:off x="2881878" y="2853154"/>
                <a:ext cx="711000" cy="330218"/>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5" name="Text 326">
                <a:extLst>
                  <a:ext uri="{FF2B5EF4-FFF2-40B4-BE49-F238E27FC236}">
                    <a16:creationId xmlns:a16="http://schemas.microsoft.com/office/drawing/2014/main" id="{4225D8A7-666B-4DCE-886D-ADCD85F9B908}"/>
                  </a:ext>
                </a:extLst>
              </p:cNvPr>
              <p:cNvSpPr txBox="1"/>
              <p:nvPr/>
            </p:nvSpPr>
            <p:spPr>
              <a:xfrm>
                <a:off x="2943828" y="2925679"/>
                <a:ext cx="630000" cy="19424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TimeOfYear</a:t>
                </a:r>
                <a:endParaRPr sz="1000" dirty="0">
                  <a:solidFill>
                    <a:srgbClr val="303030"/>
                  </a:solidFill>
                  <a:latin typeface="Arial"/>
                </a:endParaRPr>
              </a:p>
            </p:txBody>
          </p:sp>
        </p:grpSp>
        <p:grpSp>
          <p:nvGrpSpPr>
            <p:cNvPr id="38" name="属性">
              <a:extLst>
                <a:ext uri="{FF2B5EF4-FFF2-40B4-BE49-F238E27FC236}">
                  <a16:creationId xmlns:a16="http://schemas.microsoft.com/office/drawing/2014/main" id="{CDEE55C7-52B4-4081-91CD-7F097B68BA6B}"/>
                </a:ext>
              </a:extLst>
            </p:cNvPr>
            <p:cNvGrpSpPr/>
            <p:nvPr/>
          </p:nvGrpSpPr>
          <p:grpSpPr>
            <a:xfrm>
              <a:off x="4270500" y="2662654"/>
              <a:ext cx="513000" cy="306000"/>
              <a:chOff x="4270500" y="2662654"/>
              <a:chExt cx="513000" cy="306000"/>
            </a:xfrm>
          </p:grpSpPr>
          <p:sp>
            <p:nvSpPr>
              <p:cNvPr id="172" name="任意形状 169">
                <a:extLst>
                  <a:ext uri="{FF2B5EF4-FFF2-40B4-BE49-F238E27FC236}">
                    <a16:creationId xmlns:a16="http://schemas.microsoft.com/office/drawing/2014/main" id="{D54C1091-4A57-41B8-A728-E7D90A963862}"/>
                  </a:ext>
                </a:extLst>
              </p:cNvPr>
              <p:cNvSpPr/>
              <p:nvPr/>
            </p:nvSpPr>
            <p:spPr>
              <a:xfrm>
                <a:off x="4270500" y="26626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3" name="Text 327">
                <a:extLst>
                  <a:ext uri="{FF2B5EF4-FFF2-40B4-BE49-F238E27FC236}">
                    <a16:creationId xmlns:a16="http://schemas.microsoft.com/office/drawing/2014/main" id="{957259CE-9632-43B3-99B9-793DBA9CA684}"/>
                  </a:ext>
                </a:extLst>
              </p:cNvPr>
              <p:cNvSpPr txBox="1"/>
              <p:nvPr/>
            </p:nvSpPr>
            <p:spPr>
              <a:xfrm>
                <a:off x="4270500" y="27256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Fertilizer</a:t>
                </a:r>
              </a:p>
            </p:txBody>
          </p:sp>
        </p:grpSp>
        <p:cxnSp>
          <p:nvCxnSpPr>
            <p:cNvPr id="39" name="连接线">
              <a:extLst>
                <a:ext uri="{FF2B5EF4-FFF2-40B4-BE49-F238E27FC236}">
                  <a16:creationId xmlns:a16="http://schemas.microsoft.com/office/drawing/2014/main" id="{D4BA2769-F13D-4417-AC43-50EB11BFE886}"/>
                </a:ext>
              </a:extLst>
            </p:cNvPr>
            <p:cNvCxnSpPr>
              <a:cxnSpLocks/>
              <a:endCxn id="25" idx="0"/>
            </p:cNvCxnSpPr>
            <p:nvPr/>
          </p:nvCxnSpPr>
          <p:spPr>
            <a:xfrm flipV="1">
              <a:off x="3313248" y="2798327"/>
              <a:ext cx="266130" cy="54827"/>
            </a:xfrm>
            <a:prstGeom prst="line">
              <a:avLst/>
            </a:prstGeom>
            <a:ln w="4500" cap="flat">
              <a:solidFill>
                <a:srgbClr val="236EA1"/>
              </a:solidFill>
              <a:bevel/>
            </a:ln>
          </p:spPr>
        </p:cxnSp>
        <p:cxnSp>
          <p:nvCxnSpPr>
            <p:cNvPr id="40" name="连接线">
              <a:extLst>
                <a:ext uri="{FF2B5EF4-FFF2-40B4-BE49-F238E27FC236}">
                  <a16:creationId xmlns:a16="http://schemas.microsoft.com/office/drawing/2014/main" id="{D0A9B429-72B0-4347-8DF0-7292A892F1D7}"/>
                </a:ext>
              </a:extLst>
            </p:cNvPr>
            <p:cNvCxnSpPr>
              <a:cxnSpLocks/>
              <a:stCxn id="25" idx="2"/>
            </p:cNvCxnSpPr>
            <p:nvPr/>
          </p:nvCxnSpPr>
          <p:spPr>
            <a:xfrm>
              <a:off x="4195878" y="2798327"/>
              <a:ext cx="74622" cy="17327"/>
            </a:xfrm>
            <a:prstGeom prst="line">
              <a:avLst/>
            </a:prstGeom>
            <a:ln w="4500" cap="flat">
              <a:solidFill>
                <a:srgbClr val="236EA1"/>
              </a:solidFill>
              <a:bevel/>
            </a:ln>
          </p:spPr>
        </p:cxnSp>
        <p:sp>
          <p:nvSpPr>
            <p:cNvPr id="42" name="实体">
              <a:extLst>
                <a:ext uri="{FF2B5EF4-FFF2-40B4-BE49-F238E27FC236}">
                  <a16:creationId xmlns:a16="http://schemas.microsoft.com/office/drawing/2014/main" id="{A117B0C3-DCE3-486E-B808-1A0C6C7B2CB9}"/>
                </a:ext>
              </a:extLst>
            </p:cNvPr>
            <p:cNvSpPr/>
            <p:nvPr/>
          </p:nvSpPr>
          <p:spPr>
            <a:xfrm>
              <a:off x="3494866" y="2136679"/>
              <a:ext cx="659159"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FARMLAND</a:t>
              </a:r>
            </a:p>
          </p:txBody>
        </p:sp>
        <p:grpSp>
          <p:nvGrpSpPr>
            <p:cNvPr id="43" name="属性">
              <a:extLst>
                <a:ext uri="{FF2B5EF4-FFF2-40B4-BE49-F238E27FC236}">
                  <a16:creationId xmlns:a16="http://schemas.microsoft.com/office/drawing/2014/main" id="{A2680BE8-20A4-466D-86EE-958B26A76E3B}"/>
                </a:ext>
              </a:extLst>
            </p:cNvPr>
            <p:cNvGrpSpPr/>
            <p:nvPr/>
          </p:nvGrpSpPr>
          <p:grpSpPr>
            <a:xfrm>
              <a:off x="2871000" y="1764000"/>
              <a:ext cx="513000" cy="306000"/>
              <a:chOff x="2871000" y="1764000"/>
              <a:chExt cx="513000" cy="306000"/>
            </a:xfrm>
          </p:grpSpPr>
          <p:sp>
            <p:nvSpPr>
              <p:cNvPr id="170" name="任意形状 176">
                <a:extLst>
                  <a:ext uri="{FF2B5EF4-FFF2-40B4-BE49-F238E27FC236}">
                    <a16:creationId xmlns:a16="http://schemas.microsoft.com/office/drawing/2014/main" id="{46768A79-9F57-4513-9EF1-CEE7F59B39EF}"/>
                  </a:ext>
                </a:extLst>
              </p:cNvPr>
              <p:cNvSpPr/>
              <p:nvPr/>
            </p:nvSpPr>
            <p:spPr>
              <a:xfrm>
                <a:off x="2871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71" name="Text 328">
                <a:extLst>
                  <a:ext uri="{FF2B5EF4-FFF2-40B4-BE49-F238E27FC236}">
                    <a16:creationId xmlns:a16="http://schemas.microsoft.com/office/drawing/2014/main" id="{E451A6EA-A3A0-4105-8CF7-BC5D55C0D2E8}"/>
                  </a:ext>
                </a:extLst>
              </p:cNvPr>
              <p:cNvSpPr txBox="1"/>
              <p:nvPr/>
            </p:nvSpPr>
            <p:spPr>
              <a:xfrm>
                <a:off x="2871000" y="1827000"/>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LID</a:t>
                </a:r>
              </a:p>
            </p:txBody>
          </p:sp>
        </p:grpSp>
        <p:grpSp>
          <p:nvGrpSpPr>
            <p:cNvPr id="44" name="属性">
              <a:extLst>
                <a:ext uri="{FF2B5EF4-FFF2-40B4-BE49-F238E27FC236}">
                  <a16:creationId xmlns:a16="http://schemas.microsoft.com/office/drawing/2014/main" id="{D1279A37-3F9D-451D-9BA5-368A1AE223BF}"/>
                </a:ext>
              </a:extLst>
            </p:cNvPr>
            <p:cNvGrpSpPr/>
            <p:nvPr/>
          </p:nvGrpSpPr>
          <p:grpSpPr>
            <a:xfrm>
              <a:off x="4392000" y="1764000"/>
              <a:ext cx="513000" cy="306000"/>
              <a:chOff x="4392000" y="1764000"/>
              <a:chExt cx="513000" cy="306000"/>
            </a:xfrm>
          </p:grpSpPr>
          <p:sp>
            <p:nvSpPr>
              <p:cNvPr id="168" name="任意形状 179">
                <a:extLst>
                  <a:ext uri="{FF2B5EF4-FFF2-40B4-BE49-F238E27FC236}">
                    <a16:creationId xmlns:a16="http://schemas.microsoft.com/office/drawing/2014/main" id="{7CD6DB3B-FEBF-4F8B-92D4-8B8A1DF63397}"/>
                  </a:ext>
                </a:extLst>
              </p:cNvPr>
              <p:cNvSpPr/>
              <p:nvPr/>
            </p:nvSpPr>
            <p:spPr>
              <a:xfrm>
                <a:off x="4392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9" name="Text 329">
                <a:extLst>
                  <a:ext uri="{FF2B5EF4-FFF2-40B4-BE49-F238E27FC236}">
                    <a16:creationId xmlns:a16="http://schemas.microsoft.com/office/drawing/2014/main" id="{93FA405E-F353-4606-8AC4-715DED9A0107}"/>
                  </a:ext>
                </a:extLst>
              </p:cNvPr>
              <p:cNvSpPr txBox="1"/>
              <p:nvPr/>
            </p:nvSpPr>
            <p:spPr>
              <a:xfrm>
                <a:off x="4392000" y="1827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SoilType</a:t>
                </a:r>
              </a:p>
            </p:txBody>
          </p:sp>
        </p:grpSp>
        <p:grpSp>
          <p:nvGrpSpPr>
            <p:cNvPr id="45" name="属性">
              <a:extLst>
                <a:ext uri="{FF2B5EF4-FFF2-40B4-BE49-F238E27FC236}">
                  <a16:creationId xmlns:a16="http://schemas.microsoft.com/office/drawing/2014/main" id="{42C532F1-7CF3-48D1-8DE5-EED688E1708A}"/>
                </a:ext>
              </a:extLst>
            </p:cNvPr>
            <p:cNvGrpSpPr/>
            <p:nvPr/>
          </p:nvGrpSpPr>
          <p:grpSpPr>
            <a:xfrm>
              <a:off x="3631500" y="1696500"/>
              <a:ext cx="513000" cy="306000"/>
              <a:chOff x="3631500" y="1696500"/>
              <a:chExt cx="513000" cy="306000"/>
            </a:xfrm>
          </p:grpSpPr>
          <p:sp>
            <p:nvSpPr>
              <p:cNvPr id="166" name="任意形状 182">
                <a:extLst>
                  <a:ext uri="{FF2B5EF4-FFF2-40B4-BE49-F238E27FC236}">
                    <a16:creationId xmlns:a16="http://schemas.microsoft.com/office/drawing/2014/main" id="{733E4905-92D6-4A53-B5D3-DFF6C135E12B}"/>
                  </a:ext>
                </a:extLst>
              </p:cNvPr>
              <p:cNvSpPr/>
              <p:nvPr/>
            </p:nvSpPr>
            <p:spPr>
              <a:xfrm>
                <a:off x="3631500" y="16965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7" name="Text 330">
                <a:extLst>
                  <a:ext uri="{FF2B5EF4-FFF2-40B4-BE49-F238E27FC236}">
                    <a16:creationId xmlns:a16="http://schemas.microsoft.com/office/drawing/2014/main" id="{D3BD23D6-B875-4D43-A13A-3FAC57D902BD}"/>
                  </a:ext>
                </a:extLst>
              </p:cNvPr>
              <p:cNvSpPr txBox="1"/>
              <p:nvPr/>
            </p:nvSpPr>
            <p:spPr>
              <a:xfrm>
                <a:off x="3631500" y="17595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Area</a:t>
                </a:r>
              </a:p>
            </p:txBody>
          </p:sp>
        </p:grpSp>
        <p:cxnSp>
          <p:nvCxnSpPr>
            <p:cNvPr id="46" name="连接线">
              <a:extLst>
                <a:ext uri="{FF2B5EF4-FFF2-40B4-BE49-F238E27FC236}">
                  <a16:creationId xmlns:a16="http://schemas.microsoft.com/office/drawing/2014/main" id="{B11D9C90-ACAC-4CBA-B1FA-1C178EE35AF2}"/>
                </a:ext>
              </a:extLst>
            </p:cNvPr>
            <p:cNvCxnSpPr>
              <a:cxnSpLocks/>
              <a:stCxn id="42" idx="5"/>
            </p:cNvCxnSpPr>
            <p:nvPr/>
          </p:nvCxnSpPr>
          <p:spPr>
            <a:xfrm flipH="1" flipV="1">
              <a:off x="3393526" y="1926525"/>
              <a:ext cx="266130" cy="210154"/>
            </a:xfrm>
            <a:prstGeom prst="line">
              <a:avLst/>
            </a:prstGeom>
            <a:ln w="4500" cap="flat">
              <a:solidFill>
                <a:srgbClr val="236EA1"/>
              </a:solidFill>
              <a:bevel/>
            </a:ln>
          </p:spPr>
        </p:cxnSp>
        <p:cxnSp>
          <p:nvCxnSpPr>
            <p:cNvPr id="47" name="连接线">
              <a:extLst>
                <a:ext uri="{FF2B5EF4-FFF2-40B4-BE49-F238E27FC236}">
                  <a16:creationId xmlns:a16="http://schemas.microsoft.com/office/drawing/2014/main" id="{1F5273DF-BD53-4E77-A525-CB4944C2F5D2}"/>
                </a:ext>
              </a:extLst>
            </p:cNvPr>
            <p:cNvCxnSpPr>
              <a:cxnSpLocks/>
              <a:stCxn id="42" idx="1"/>
            </p:cNvCxnSpPr>
            <p:nvPr/>
          </p:nvCxnSpPr>
          <p:spPr>
            <a:xfrm flipV="1">
              <a:off x="3824446" y="2012025"/>
              <a:ext cx="73079" cy="124654"/>
            </a:xfrm>
            <a:prstGeom prst="line">
              <a:avLst/>
            </a:prstGeom>
            <a:ln w="4500" cap="flat">
              <a:solidFill>
                <a:srgbClr val="236EA1"/>
              </a:solidFill>
              <a:bevel/>
            </a:ln>
          </p:spPr>
        </p:cxnSp>
        <p:cxnSp>
          <p:nvCxnSpPr>
            <p:cNvPr id="48" name="连接线">
              <a:extLst>
                <a:ext uri="{FF2B5EF4-FFF2-40B4-BE49-F238E27FC236}">
                  <a16:creationId xmlns:a16="http://schemas.microsoft.com/office/drawing/2014/main" id="{97DA37BC-183D-43E2-9AA9-AB9C8E442DB7}"/>
                </a:ext>
              </a:extLst>
            </p:cNvPr>
            <p:cNvCxnSpPr>
              <a:cxnSpLocks/>
              <a:stCxn id="42" idx="4"/>
            </p:cNvCxnSpPr>
            <p:nvPr/>
          </p:nvCxnSpPr>
          <p:spPr>
            <a:xfrm flipV="1">
              <a:off x="3989235" y="1926525"/>
              <a:ext cx="412290" cy="210154"/>
            </a:xfrm>
            <a:prstGeom prst="line">
              <a:avLst/>
            </a:prstGeom>
            <a:ln w="4500" cap="flat">
              <a:solidFill>
                <a:srgbClr val="236EA1"/>
              </a:solidFill>
              <a:bevel/>
            </a:ln>
          </p:spPr>
        </p:cxnSp>
        <p:sp>
          <p:nvSpPr>
            <p:cNvPr id="50" name="关系">
              <a:extLst>
                <a:ext uri="{FF2B5EF4-FFF2-40B4-BE49-F238E27FC236}">
                  <a16:creationId xmlns:a16="http://schemas.microsoft.com/office/drawing/2014/main" id="{49BEC6B7-0715-44A9-ACED-10C5A04824C4}"/>
                </a:ext>
              </a:extLst>
            </p:cNvPr>
            <p:cNvSpPr/>
            <p:nvPr/>
          </p:nvSpPr>
          <p:spPr>
            <a:xfrm>
              <a:off x="4392000" y="2117329"/>
              <a:ext cx="855000" cy="373500"/>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TAKE_CARE</a:t>
              </a:r>
            </a:p>
          </p:txBody>
        </p:sp>
        <p:sp>
          <p:nvSpPr>
            <p:cNvPr id="51" name="实体">
              <a:extLst>
                <a:ext uri="{FF2B5EF4-FFF2-40B4-BE49-F238E27FC236}">
                  <a16:creationId xmlns:a16="http://schemas.microsoft.com/office/drawing/2014/main" id="{76D164C1-79FA-4E78-8AB3-BCB024231ED1}"/>
                </a:ext>
              </a:extLst>
            </p:cNvPr>
            <p:cNvSpPr/>
            <p:nvPr/>
          </p:nvSpPr>
          <p:spPr>
            <a:xfrm>
              <a:off x="5503500" y="21271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FARMER</a:t>
              </a:r>
            </a:p>
          </p:txBody>
        </p:sp>
        <p:sp>
          <p:nvSpPr>
            <p:cNvPr id="52" name="关系">
              <a:extLst>
                <a:ext uri="{FF2B5EF4-FFF2-40B4-BE49-F238E27FC236}">
                  <a16:creationId xmlns:a16="http://schemas.microsoft.com/office/drawing/2014/main" id="{AC202C7C-E538-4F8F-8A37-8C7626E0F8F4}"/>
                </a:ext>
              </a:extLst>
            </p:cNvPr>
            <p:cNvSpPr/>
            <p:nvPr/>
          </p:nvSpPr>
          <p:spPr>
            <a:xfrm>
              <a:off x="5269294" y="1364847"/>
              <a:ext cx="907405" cy="426153"/>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LEADERSHIP</a:t>
              </a:r>
            </a:p>
          </p:txBody>
        </p:sp>
        <p:cxnSp>
          <p:nvCxnSpPr>
            <p:cNvPr id="53" name="连接线">
              <a:extLst>
                <a:ext uri="{FF2B5EF4-FFF2-40B4-BE49-F238E27FC236}">
                  <a16:creationId xmlns:a16="http://schemas.microsoft.com/office/drawing/2014/main" id="{728DE322-CC08-41B9-BF9E-CBE181E4D313}"/>
                </a:ext>
              </a:extLst>
            </p:cNvPr>
            <p:cNvCxnSpPr>
              <a:cxnSpLocks/>
              <a:stCxn id="51" idx="5"/>
              <a:endCxn id="52" idx="0"/>
            </p:cNvCxnSpPr>
            <p:nvPr/>
          </p:nvCxnSpPr>
          <p:spPr>
            <a:xfrm flipH="1" flipV="1">
              <a:off x="5269294" y="1577924"/>
              <a:ext cx="362456" cy="549230"/>
            </a:xfrm>
            <a:prstGeom prst="line">
              <a:avLst/>
            </a:prstGeom>
            <a:ln w="4500" cap="flat">
              <a:solidFill>
                <a:srgbClr val="236EA1"/>
              </a:solidFill>
              <a:bevel/>
            </a:ln>
          </p:spPr>
        </p:cxnSp>
        <p:cxnSp>
          <p:nvCxnSpPr>
            <p:cNvPr id="54" name="连接线">
              <a:extLst>
                <a:ext uri="{FF2B5EF4-FFF2-40B4-BE49-F238E27FC236}">
                  <a16:creationId xmlns:a16="http://schemas.microsoft.com/office/drawing/2014/main" id="{192F9FFB-ACCF-4F6E-8D7A-3DE45C28FD70}"/>
                </a:ext>
              </a:extLst>
            </p:cNvPr>
            <p:cNvCxnSpPr>
              <a:cxnSpLocks/>
              <a:stCxn id="51" idx="4"/>
              <a:endCxn id="52" idx="2"/>
            </p:cNvCxnSpPr>
            <p:nvPr/>
          </p:nvCxnSpPr>
          <p:spPr>
            <a:xfrm flipV="1">
              <a:off x="5888250" y="1577924"/>
              <a:ext cx="288449" cy="549230"/>
            </a:xfrm>
            <a:prstGeom prst="line">
              <a:avLst/>
            </a:prstGeom>
            <a:ln w="4500" cap="flat">
              <a:solidFill>
                <a:srgbClr val="236EA1"/>
              </a:solidFill>
              <a:bevel/>
            </a:ln>
          </p:spPr>
        </p:cxnSp>
        <p:grpSp>
          <p:nvGrpSpPr>
            <p:cNvPr id="56" name="属性">
              <a:extLst>
                <a:ext uri="{FF2B5EF4-FFF2-40B4-BE49-F238E27FC236}">
                  <a16:creationId xmlns:a16="http://schemas.microsoft.com/office/drawing/2014/main" id="{C845C607-4878-4C02-B717-A8E11E54CB43}"/>
                </a:ext>
              </a:extLst>
            </p:cNvPr>
            <p:cNvGrpSpPr/>
            <p:nvPr/>
          </p:nvGrpSpPr>
          <p:grpSpPr>
            <a:xfrm>
              <a:off x="6502500" y="2127154"/>
              <a:ext cx="513000" cy="306000"/>
              <a:chOff x="6502500" y="2127154"/>
              <a:chExt cx="513000" cy="306000"/>
            </a:xfrm>
          </p:grpSpPr>
          <p:sp>
            <p:nvSpPr>
              <p:cNvPr id="164" name="任意形状 195">
                <a:extLst>
                  <a:ext uri="{FF2B5EF4-FFF2-40B4-BE49-F238E27FC236}">
                    <a16:creationId xmlns:a16="http://schemas.microsoft.com/office/drawing/2014/main" id="{CD88717C-B369-405F-B44A-CD15613E77EA}"/>
                  </a:ext>
                </a:extLst>
              </p:cNvPr>
              <p:cNvSpPr/>
              <p:nvPr/>
            </p:nvSpPr>
            <p:spPr>
              <a:xfrm>
                <a:off x="6502500" y="2127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5" name="Text 331">
                <a:extLst>
                  <a:ext uri="{FF2B5EF4-FFF2-40B4-BE49-F238E27FC236}">
                    <a16:creationId xmlns:a16="http://schemas.microsoft.com/office/drawing/2014/main" id="{50CFC464-A018-4FB4-B2B8-2B2386C25233}"/>
                  </a:ext>
                </a:extLst>
              </p:cNvPr>
              <p:cNvSpPr txBox="1"/>
              <p:nvPr/>
            </p:nvSpPr>
            <p:spPr>
              <a:xfrm>
                <a:off x="6502500" y="2190154"/>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Name</a:t>
                </a:r>
              </a:p>
            </p:txBody>
          </p:sp>
        </p:grpSp>
        <p:grpSp>
          <p:nvGrpSpPr>
            <p:cNvPr id="57" name="属性">
              <a:extLst>
                <a:ext uri="{FF2B5EF4-FFF2-40B4-BE49-F238E27FC236}">
                  <a16:creationId xmlns:a16="http://schemas.microsoft.com/office/drawing/2014/main" id="{B2E45659-5F98-4D1C-A7BA-3D8ACA6D1F36}"/>
                </a:ext>
              </a:extLst>
            </p:cNvPr>
            <p:cNvGrpSpPr/>
            <p:nvPr/>
          </p:nvGrpSpPr>
          <p:grpSpPr>
            <a:xfrm>
              <a:off x="6291000" y="2484000"/>
              <a:ext cx="513000" cy="306000"/>
              <a:chOff x="6291000" y="2484000"/>
              <a:chExt cx="513000" cy="306000"/>
            </a:xfrm>
          </p:grpSpPr>
          <p:sp>
            <p:nvSpPr>
              <p:cNvPr id="162" name="任意形状 198">
                <a:extLst>
                  <a:ext uri="{FF2B5EF4-FFF2-40B4-BE49-F238E27FC236}">
                    <a16:creationId xmlns:a16="http://schemas.microsoft.com/office/drawing/2014/main" id="{B858A9BA-5261-4EE8-AA1A-37CD1949ACE1}"/>
                  </a:ext>
                </a:extLst>
              </p:cNvPr>
              <p:cNvSpPr/>
              <p:nvPr/>
            </p:nvSpPr>
            <p:spPr>
              <a:xfrm>
                <a:off x="6291000" y="248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3" name="Text 332">
                <a:extLst>
                  <a:ext uri="{FF2B5EF4-FFF2-40B4-BE49-F238E27FC236}">
                    <a16:creationId xmlns:a16="http://schemas.microsoft.com/office/drawing/2014/main" id="{21E4C249-21A9-40F5-836F-5EDE17F8942E}"/>
                  </a:ext>
                </a:extLst>
              </p:cNvPr>
              <p:cNvSpPr txBox="1"/>
              <p:nvPr/>
            </p:nvSpPr>
            <p:spPr>
              <a:xfrm>
                <a:off x="6291000" y="2547000"/>
                <a:ext cx="513000" cy="180000"/>
              </a:xfrm>
              <a:prstGeom prst="rect">
                <a:avLst/>
              </a:prstGeom>
              <a:noFill/>
            </p:spPr>
            <p:txBody>
              <a:bodyPr wrap="square" lIns="36000" tIns="0" rIns="36000" bIns="0" rtlCol="0" anchor="ctr"/>
              <a:lstStyle/>
              <a:p>
                <a:pPr algn="ctr">
                  <a:lnSpc>
                    <a:spcPct val="100000"/>
                  </a:lnSpc>
                </a:pPr>
                <a:r>
                  <a:rPr lang="en-US" sz="1000" u="sng" dirty="0">
                    <a:solidFill>
                      <a:srgbClr val="303030"/>
                    </a:solidFill>
                    <a:latin typeface="Arial"/>
                  </a:rPr>
                  <a:t>F</a:t>
                </a:r>
                <a:r>
                  <a:rPr sz="1000" u="sng" dirty="0">
                    <a:solidFill>
                      <a:srgbClr val="303030"/>
                    </a:solidFill>
                    <a:latin typeface="Arial"/>
                  </a:rPr>
                  <a:t>ID</a:t>
                </a:r>
              </a:p>
            </p:txBody>
          </p:sp>
        </p:grpSp>
        <p:grpSp>
          <p:nvGrpSpPr>
            <p:cNvPr id="58" name="属性">
              <a:extLst>
                <a:ext uri="{FF2B5EF4-FFF2-40B4-BE49-F238E27FC236}">
                  <a16:creationId xmlns:a16="http://schemas.microsoft.com/office/drawing/2014/main" id="{0D545777-492A-4FE3-94E0-0C90AFF398C8}"/>
                </a:ext>
              </a:extLst>
            </p:cNvPr>
            <p:cNvGrpSpPr/>
            <p:nvPr/>
          </p:nvGrpSpPr>
          <p:grpSpPr>
            <a:xfrm>
              <a:off x="5868000" y="2769307"/>
              <a:ext cx="513000" cy="306000"/>
              <a:chOff x="5868000" y="2769307"/>
              <a:chExt cx="513000" cy="306000"/>
            </a:xfrm>
          </p:grpSpPr>
          <p:sp>
            <p:nvSpPr>
              <p:cNvPr id="160" name="任意形状 201">
                <a:extLst>
                  <a:ext uri="{FF2B5EF4-FFF2-40B4-BE49-F238E27FC236}">
                    <a16:creationId xmlns:a16="http://schemas.microsoft.com/office/drawing/2014/main" id="{D5CEEAEE-8092-4E0F-8E09-5C311415CBA9}"/>
                  </a:ext>
                </a:extLst>
              </p:cNvPr>
              <p:cNvSpPr/>
              <p:nvPr/>
            </p:nvSpPr>
            <p:spPr>
              <a:xfrm>
                <a:off x="58680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61" name="Text 333">
                <a:extLst>
                  <a:ext uri="{FF2B5EF4-FFF2-40B4-BE49-F238E27FC236}">
                    <a16:creationId xmlns:a16="http://schemas.microsoft.com/office/drawing/2014/main" id="{9B85DCD1-8244-4A91-84E8-7BAF98A4329C}"/>
                  </a:ext>
                </a:extLst>
              </p:cNvPr>
              <p:cNvSpPr txBox="1"/>
              <p:nvPr/>
            </p:nvSpPr>
            <p:spPr>
              <a:xfrm>
                <a:off x="5868000" y="2832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Gender</a:t>
                </a:r>
              </a:p>
            </p:txBody>
          </p:sp>
        </p:grpSp>
        <p:grpSp>
          <p:nvGrpSpPr>
            <p:cNvPr id="59" name="属性">
              <a:extLst>
                <a:ext uri="{FF2B5EF4-FFF2-40B4-BE49-F238E27FC236}">
                  <a16:creationId xmlns:a16="http://schemas.microsoft.com/office/drawing/2014/main" id="{1DE21DAC-8DCD-4082-9950-A04CBEFCC45C}"/>
                </a:ext>
              </a:extLst>
            </p:cNvPr>
            <p:cNvGrpSpPr/>
            <p:nvPr/>
          </p:nvGrpSpPr>
          <p:grpSpPr>
            <a:xfrm>
              <a:off x="5251500" y="2769307"/>
              <a:ext cx="513000" cy="306000"/>
              <a:chOff x="5251500" y="2769307"/>
              <a:chExt cx="513000" cy="306000"/>
            </a:xfrm>
          </p:grpSpPr>
          <p:sp>
            <p:nvSpPr>
              <p:cNvPr id="158" name="任意形状 204">
                <a:extLst>
                  <a:ext uri="{FF2B5EF4-FFF2-40B4-BE49-F238E27FC236}">
                    <a16:creationId xmlns:a16="http://schemas.microsoft.com/office/drawing/2014/main" id="{A1B21670-3E16-4C0B-91F2-39B1492D1E87}"/>
                  </a:ext>
                </a:extLst>
              </p:cNvPr>
              <p:cNvSpPr/>
              <p:nvPr/>
            </p:nvSpPr>
            <p:spPr>
              <a:xfrm>
                <a:off x="52515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9" name="Text 334">
                <a:extLst>
                  <a:ext uri="{FF2B5EF4-FFF2-40B4-BE49-F238E27FC236}">
                    <a16:creationId xmlns:a16="http://schemas.microsoft.com/office/drawing/2014/main" id="{700653FA-42AE-4FE2-B58D-DBA1D99A8690}"/>
                  </a:ext>
                </a:extLst>
              </p:cNvPr>
              <p:cNvSpPr txBox="1"/>
              <p:nvPr/>
            </p:nvSpPr>
            <p:spPr>
              <a:xfrm>
                <a:off x="5251500" y="2832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Bdate</a:t>
                </a:r>
              </a:p>
            </p:txBody>
          </p:sp>
        </p:grpSp>
        <p:grpSp>
          <p:nvGrpSpPr>
            <p:cNvPr id="60" name="属性">
              <a:extLst>
                <a:ext uri="{FF2B5EF4-FFF2-40B4-BE49-F238E27FC236}">
                  <a16:creationId xmlns:a16="http://schemas.microsoft.com/office/drawing/2014/main" id="{09A68F7D-585D-424F-9769-543989C0EBB1}"/>
                </a:ext>
              </a:extLst>
            </p:cNvPr>
            <p:cNvGrpSpPr/>
            <p:nvPr/>
          </p:nvGrpSpPr>
          <p:grpSpPr>
            <a:xfrm>
              <a:off x="4801500" y="2484000"/>
              <a:ext cx="621000" cy="306000"/>
              <a:chOff x="4801500" y="2484000"/>
              <a:chExt cx="621000" cy="306000"/>
            </a:xfrm>
          </p:grpSpPr>
          <p:sp>
            <p:nvSpPr>
              <p:cNvPr id="156" name="任意形状 207">
                <a:extLst>
                  <a:ext uri="{FF2B5EF4-FFF2-40B4-BE49-F238E27FC236}">
                    <a16:creationId xmlns:a16="http://schemas.microsoft.com/office/drawing/2014/main" id="{8B5C4D93-E48C-41C8-813C-B71A587912EC}"/>
                  </a:ext>
                </a:extLst>
              </p:cNvPr>
              <p:cNvSpPr/>
              <p:nvPr/>
            </p:nvSpPr>
            <p:spPr>
              <a:xfrm>
                <a:off x="4801500" y="2484000"/>
                <a:ext cx="621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7" name="Text 335">
                <a:extLst>
                  <a:ext uri="{FF2B5EF4-FFF2-40B4-BE49-F238E27FC236}">
                    <a16:creationId xmlns:a16="http://schemas.microsoft.com/office/drawing/2014/main" id="{3260C1B2-2821-4D6A-80CD-988B9FD1C26B}"/>
                  </a:ext>
                </a:extLst>
              </p:cNvPr>
              <p:cNvSpPr txBox="1"/>
              <p:nvPr/>
            </p:nvSpPr>
            <p:spPr>
              <a:xfrm>
                <a:off x="4871400" y="2547000"/>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PhoneNo</a:t>
                </a:r>
                <a:endParaRPr sz="1000" u="sng" dirty="0">
                  <a:solidFill>
                    <a:srgbClr val="303030"/>
                  </a:solidFill>
                  <a:latin typeface="Arial"/>
                </a:endParaRPr>
              </a:p>
            </p:txBody>
          </p:sp>
        </p:grpSp>
        <p:cxnSp>
          <p:nvCxnSpPr>
            <p:cNvPr id="61" name="连接线">
              <a:extLst>
                <a:ext uri="{FF2B5EF4-FFF2-40B4-BE49-F238E27FC236}">
                  <a16:creationId xmlns:a16="http://schemas.microsoft.com/office/drawing/2014/main" id="{0633EAE2-D233-4A89-9F22-64DEBDF97C9E}"/>
                </a:ext>
              </a:extLst>
            </p:cNvPr>
            <p:cNvCxnSpPr>
              <a:cxnSpLocks/>
              <a:endCxn id="51" idx="9"/>
            </p:cNvCxnSpPr>
            <p:nvPr/>
          </p:nvCxnSpPr>
          <p:spPr>
            <a:xfrm rot="-1240358">
              <a:off x="5154387" y="2420327"/>
              <a:ext cx="360726" cy="0"/>
            </a:xfrm>
            <a:prstGeom prst="line">
              <a:avLst/>
            </a:prstGeom>
            <a:ln w="4500" cap="flat">
              <a:solidFill>
                <a:srgbClr val="236EA1"/>
              </a:solidFill>
              <a:bevel/>
            </a:ln>
          </p:spPr>
        </p:cxnSp>
        <p:cxnSp>
          <p:nvCxnSpPr>
            <p:cNvPr id="62" name="连接线">
              <a:extLst>
                <a:ext uri="{FF2B5EF4-FFF2-40B4-BE49-F238E27FC236}">
                  <a16:creationId xmlns:a16="http://schemas.microsoft.com/office/drawing/2014/main" id="{B1CE0394-0F6A-4877-8149-9796345B77C3}"/>
                </a:ext>
              </a:extLst>
            </p:cNvPr>
            <p:cNvCxnSpPr>
              <a:cxnSpLocks/>
              <a:endCxn id="51" idx="6"/>
            </p:cNvCxnSpPr>
            <p:nvPr/>
          </p:nvCxnSpPr>
          <p:spPr>
            <a:xfrm rot="-4187373">
              <a:off x="5390771" y="2601230"/>
              <a:ext cx="358208" cy="0"/>
            </a:xfrm>
            <a:prstGeom prst="line">
              <a:avLst/>
            </a:prstGeom>
            <a:ln w="4500" cap="flat">
              <a:solidFill>
                <a:srgbClr val="236EA1"/>
              </a:solidFill>
              <a:bevel/>
            </a:ln>
          </p:spPr>
        </p:cxnSp>
        <p:cxnSp>
          <p:nvCxnSpPr>
            <p:cNvPr id="63" name="连接线">
              <a:extLst>
                <a:ext uri="{FF2B5EF4-FFF2-40B4-BE49-F238E27FC236}">
                  <a16:creationId xmlns:a16="http://schemas.microsoft.com/office/drawing/2014/main" id="{E7522CA8-9D9A-4ABA-BDA6-C420A73555C5}"/>
                </a:ext>
              </a:extLst>
            </p:cNvPr>
            <p:cNvCxnSpPr>
              <a:cxnSpLocks/>
              <a:endCxn id="51" idx="7"/>
            </p:cNvCxnSpPr>
            <p:nvPr/>
          </p:nvCxnSpPr>
          <p:spPr>
            <a:xfrm rot="-7505982">
              <a:off x="5800941" y="2601230"/>
              <a:ext cx="410869" cy="0"/>
            </a:xfrm>
            <a:prstGeom prst="line">
              <a:avLst/>
            </a:prstGeom>
            <a:ln w="4500" cap="flat">
              <a:solidFill>
                <a:srgbClr val="236EA1"/>
              </a:solidFill>
              <a:bevel/>
            </a:ln>
          </p:spPr>
        </p:cxnSp>
        <p:cxnSp>
          <p:nvCxnSpPr>
            <p:cNvPr id="64" name="连接线">
              <a:extLst>
                <a:ext uri="{FF2B5EF4-FFF2-40B4-BE49-F238E27FC236}">
                  <a16:creationId xmlns:a16="http://schemas.microsoft.com/office/drawing/2014/main" id="{18248E45-7859-40FE-8B54-846605D11754}"/>
                </a:ext>
              </a:extLst>
            </p:cNvPr>
            <p:cNvCxnSpPr>
              <a:cxnSpLocks/>
              <a:stCxn id="51" idx="2"/>
            </p:cNvCxnSpPr>
            <p:nvPr/>
          </p:nvCxnSpPr>
          <p:spPr>
            <a:xfrm>
              <a:off x="6016500" y="2280154"/>
              <a:ext cx="486000" cy="0"/>
            </a:xfrm>
            <a:prstGeom prst="line">
              <a:avLst/>
            </a:prstGeom>
            <a:ln w="4500" cap="flat">
              <a:solidFill>
                <a:srgbClr val="236EA1"/>
              </a:solidFill>
              <a:bevel/>
            </a:ln>
          </p:spPr>
        </p:cxnSp>
        <p:cxnSp>
          <p:nvCxnSpPr>
            <p:cNvPr id="65" name="连接线">
              <a:extLst>
                <a:ext uri="{FF2B5EF4-FFF2-40B4-BE49-F238E27FC236}">
                  <a16:creationId xmlns:a16="http://schemas.microsoft.com/office/drawing/2014/main" id="{6D1EE582-2C89-458B-908D-77DC39A009BE}"/>
                </a:ext>
              </a:extLst>
            </p:cNvPr>
            <p:cNvCxnSpPr>
              <a:cxnSpLocks/>
              <a:stCxn id="51" idx="11"/>
            </p:cNvCxnSpPr>
            <p:nvPr/>
          </p:nvCxnSpPr>
          <p:spPr>
            <a:xfrm rot="1445773">
              <a:off x="5998991" y="2438687"/>
              <a:ext cx="401857" cy="0"/>
            </a:xfrm>
            <a:prstGeom prst="line">
              <a:avLst/>
            </a:prstGeom>
            <a:ln w="4500" cap="flat">
              <a:solidFill>
                <a:srgbClr val="236EA1"/>
              </a:solidFill>
              <a:bevel/>
            </a:ln>
          </p:spPr>
        </p:cxnSp>
        <p:grpSp>
          <p:nvGrpSpPr>
            <p:cNvPr id="66" name="属性">
              <a:extLst>
                <a:ext uri="{FF2B5EF4-FFF2-40B4-BE49-F238E27FC236}">
                  <a16:creationId xmlns:a16="http://schemas.microsoft.com/office/drawing/2014/main" id="{7A4E3B01-05D0-43AE-980D-4DC43E39F4BE}"/>
                </a:ext>
              </a:extLst>
            </p:cNvPr>
            <p:cNvGrpSpPr/>
            <p:nvPr/>
          </p:nvGrpSpPr>
          <p:grpSpPr>
            <a:xfrm>
              <a:off x="7101000" y="1764000"/>
              <a:ext cx="513000" cy="306000"/>
              <a:chOff x="7101000" y="1764000"/>
              <a:chExt cx="513000" cy="306000"/>
            </a:xfrm>
          </p:grpSpPr>
          <p:sp>
            <p:nvSpPr>
              <p:cNvPr id="154" name="任意形状 215">
                <a:extLst>
                  <a:ext uri="{FF2B5EF4-FFF2-40B4-BE49-F238E27FC236}">
                    <a16:creationId xmlns:a16="http://schemas.microsoft.com/office/drawing/2014/main" id="{BE199C0B-A72A-47DC-9848-2C024947DA2D}"/>
                  </a:ext>
                </a:extLst>
              </p:cNvPr>
              <p:cNvSpPr/>
              <p:nvPr/>
            </p:nvSpPr>
            <p:spPr>
              <a:xfrm>
                <a:off x="7101000" y="1764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5" name="Text 336">
                <a:extLst>
                  <a:ext uri="{FF2B5EF4-FFF2-40B4-BE49-F238E27FC236}">
                    <a16:creationId xmlns:a16="http://schemas.microsoft.com/office/drawing/2014/main" id="{0D0F2618-5C50-4BCE-9E7C-56C35C10F2A5}"/>
                  </a:ext>
                </a:extLst>
              </p:cNvPr>
              <p:cNvSpPr txBox="1"/>
              <p:nvPr/>
            </p:nvSpPr>
            <p:spPr>
              <a:xfrm>
                <a:off x="7101000" y="1827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Lname</a:t>
                </a:r>
              </a:p>
            </p:txBody>
          </p:sp>
        </p:grpSp>
        <p:grpSp>
          <p:nvGrpSpPr>
            <p:cNvPr id="67" name="属性">
              <a:extLst>
                <a:ext uri="{FF2B5EF4-FFF2-40B4-BE49-F238E27FC236}">
                  <a16:creationId xmlns:a16="http://schemas.microsoft.com/office/drawing/2014/main" id="{44ED97DA-5BEC-4BA0-9FC1-D993DFC5AB53}"/>
                </a:ext>
              </a:extLst>
            </p:cNvPr>
            <p:cNvGrpSpPr/>
            <p:nvPr/>
          </p:nvGrpSpPr>
          <p:grpSpPr>
            <a:xfrm>
              <a:off x="7204500" y="2136154"/>
              <a:ext cx="513000" cy="306000"/>
              <a:chOff x="7204500" y="2136154"/>
              <a:chExt cx="513000" cy="306000"/>
            </a:xfrm>
          </p:grpSpPr>
          <p:sp>
            <p:nvSpPr>
              <p:cNvPr id="152" name="任意形状 218">
                <a:extLst>
                  <a:ext uri="{FF2B5EF4-FFF2-40B4-BE49-F238E27FC236}">
                    <a16:creationId xmlns:a16="http://schemas.microsoft.com/office/drawing/2014/main" id="{EED10CCF-92F8-4BFA-8E91-3EBD399D39A2}"/>
                  </a:ext>
                </a:extLst>
              </p:cNvPr>
              <p:cNvSpPr/>
              <p:nvPr/>
            </p:nvSpPr>
            <p:spPr>
              <a:xfrm>
                <a:off x="7204500" y="2136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3" name="Text 337">
                <a:extLst>
                  <a:ext uri="{FF2B5EF4-FFF2-40B4-BE49-F238E27FC236}">
                    <a16:creationId xmlns:a16="http://schemas.microsoft.com/office/drawing/2014/main" id="{BB5E6011-EE24-4692-9DD3-162FE98DF9AD}"/>
                  </a:ext>
                </a:extLst>
              </p:cNvPr>
              <p:cNvSpPr txBox="1"/>
              <p:nvPr/>
            </p:nvSpPr>
            <p:spPr>
              <a:xfrm>
                <a:off x="7204500" y="2199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Minit</a:t>
                </a:r>
              </a:p>
            </p:txBody>
          </p:sp>
        </p:grpSp>
        <p:grpSp>
          <p:nvGrpSpPr>
            <p:cNvPr id="68" name="属性">
              <a:extLst>
                <a:ext uri="{FF2B5EF4-FFF2-40B4-BE49-F238E27FC236}">
                  <a16:creationId xmlns:a16="http://schemas.microsoft.com/office/drawing/2014/main" id="{587C45F9-66C0-47C2-AB86-09BE604A5D9D}"/>
                </a:ext>
              </a:extLst>
            </p:cNvPr>
            <p:cNvGrpSpPr/>
            <p:nvPr/>
          </p:nvGrpSpPr>
          <p:grpSpPr>
            <a:xfrm>
              <a:off x="7101000" y="2508307"/>
              <a:ext cx="513000" cy="306000"/>
              <a:chOff x="7101000" y="2508307"/>
              <a:chExt cx="513000" cy="306000"/>
            </a:xfrm>
          </p:grpSpPr>
          <p:sp>
            <p:nvSpPr>
              <p:cNvPr id="150" name="任意形状 221">
                <a:extLst>
                  <a:ext uri="{FF2B5EF4-FFF2-40B4-BE49-F238E27FC236}">
                    <a16:creationId xmlns:a16="http://schemas.microsoft.com/office/drawing/2014/main" id="{D69AE2C0-5A0A-4029-929B-DD9C07490DCF}"/>
                  </a:ext>
                </a:extLst>
              </p:cNvPr>
              <p:cNvSpPr/>
              <p:nvPr/>
            </p:nvSpPr>
            <p:spPr>
              <a:xfrm>
                <a:off x="7101000" y="2508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51" name="Text 338">
                <a:extLst>
                  <a:ext uri="{FF2B5EF4-FFF2-40B4-BE49-F238E27FC236}">
                    <a16:creationId xmlns:a16="http://schemas.microsoft.com/office/drawing/2014/main" id="{05DE0F62-6D86-42D1-826E-61B0BF2DE2CD}"/>
                  </a:ext>
                </a:extLst>
              </p:cNvPr>
              <p:cNvSpPr txBox="1"/>
              <p:nvPr/>
            </p:nvSpPr>
            <p:spPr>
              <a:xfrm>
                <a:off x="7101000" y="2571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Fname</a:t>
                </a:r>
              </a:p>
            </p:txBody>
          </p:sp>
        </p:grpSp>
        <p:cxnSp>
          <p:nvCxnSpPr>
            <p:cNvPr id="69" name="连接线">
              <a:extLst>
                <a:ext uri="{FF2B5EF4-FFF2-40B4-BE49-F238E27FC236}">
                  <a16:creationId xmlns:a16="http://schemas.microsoft.com/office/drawing/2014/main" id="{422163DA-8F1F-4759-9B6E-6A7469D6B766}"/>
                </a:ext>
              </a:extLst>
            </p:cNvPr>
            <p:cNvCxnSpPr/>
            <p:nvPr/>
          </p:nvCxnSpPr>
          <p:spPr>
            <a:xfrm rot="-3253932">
              <a:off x="6859950" y="2040437"/>
              <a:ext cx="304259" cy="0"/>
            </a:xfrm>
            <a:prstGeom prst="line">
              <a:avLst/>
            </a:prstGeom>
            <a:ln w="4500" cap="flat">
              <a:solidFill>
                <a:srgbClr val="236EA1"/>
              </a:solidFill>
              <a:bevel/>
            </a:ln>
          </p:spPr>
        </p:cxnSp>
        <p:cxnSp>
          <p:nvCxnSpPr>
            <p:cNvPr id="70" name="连接线">
              <a:extLst>
                <a:ext uri="{FF2B5EF4-FFF2-40B4-BE49-F238E27FC236}">
                  <a16:creationId xmlns:a16="http://schemas.microsoft.com/office/drawing/2014/main" id="{EABFA7AF-4296-4A54-AE24-5549F13A2104}"/>
                </a:ext>
              </a:extLst>
            </p:cNvPr>
            <p:cNvCxnSpPr/>
            <p:nvPr/>
          </p:nvCxnSpPr>
          <p:spPr>
            <a:xfrm rot="163579">
              <a:off x="7015393" y="2284654"/>
              <a:ext cx="189214" cy="0"/>
            </a:xfrm>
            <a:prstGeom prst="line">
              <a:avLst/>
            </a:prstGeom>
            <a:ln w="4500" cap="flat">
              <a:solidFill>
                <a:srgbClr val="236EA1"/>
              </a:solidFill>
              <a:bevel/>
            </a:ln>
          </p:spPr>
        </p:cxnSp>
        <p:cxnSp>
          <p:nvCxnSpPr>
            <p:cNvPr id="71" name="连接线">
              <a:extLst>
                <a:ext uri="{FF2B5EF4-FFF2-40B4-BE49-F238E27FC236}">
                  <a16:creationId xmlns:a16="http://schemas.microsoft.com/office/drawing/2014/main" id="{3633D3C2-E69E-4F8C-97D9-152CE8CA4248}"/>
                </a:ext>
              </a:extLst>
            </p:cNvPr>
            <p:cNvCxnSpPr/>
            <p:nvPr/>
          </p:nvCxnSpPr>
          <p:spPr>
            <a:xfrm rot="3367320">
              <a:off x="6852561" y="2528870"/>
              <a:ext cx="319038" cy="0"/>
            </a:xfrm>
            <a:prstGeom prst="line">
              <a:avLst/>
            </a:prstGeom>
            <a:ln w="4500" cap="flat">
              <a:solidFill>
                <a:srgbClr val="236EA1"/>
              </a:solidFill>
              <a:bevel/>
            </a:ln>
          </p:spPr>
        </p:cxnSp>
        <p:sp>
          <p:nvSpPr>
            <p:cNvPr id="72" name="关系">
              <a:extLst>
                <a:ext uri="{FF2B5EF4-FFF2-40B4-BE49-F238E27FC236}">
                  <a16:creationId xmlns:a16="http://schemas.microsoft.com/office/drawing/2014/main" id="{A9C10AA5-6EE2-4631-BD12-3EC98FBBCEAF}"/>
                </a:ext>
              </a:extLst>
            </p:cNvPr>
            <p:cNvSpPr/>
            <p:nvPr/>
          </p:nvSpPr>
          <p:spPr>
            <a:xfrm>
              <a:off x="4564050" y="3111832"/>
              <a:ext cx="621000" cy="352347"/>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STORE</a:t>
              </a:r>
            </a:p>
          </p:txBody>
        </p:sp>
        <p:cxnSp>
          <p:nvCxnSpPr>
            <p:cNvPr id="73" name="双线条连接线">
              <a:extLst>
                <a:ext uri="{FF2B5EF4-FFF2-40B4-BE49-F238E27FC236}">
                  <a16:creationId xmlns:a16="http://schemas.microsoft.com/office/drawing/2014/main" id="{913814D1-B9D3-4F53-9285-EC94FDFC8EE4}"/>
                </a:ext>
              </a:extLst>
            </p:cNvPr>
            <p:cNvCxnSpPr>
              <a:cxnSpLocks/>
              <a:stCxn id="24" idx="2"/>
              <a:endCxn id="72" idx="0"/>
            </p:cNvCxnSpPr>
            <p:nvPr/>
          </p:nvCxnSpPr>
          <p:spPr>
            <a:xfrm flipV="1">
              <a:off x="4144500" y="3288006"/>
              <a:ext cx="419550" cy="13648"/>
            </a:xfrm>
            <a:prstGeom prst="line">
              <a:avLst/>
            </a:prstGeom>
            <a:ln w="4500" cap="flat">
              <a:solidFill>
                <a:srgbClr val="236EA1"/>
              </a:solidFill>
              <a:bevel/>
            </a:ln>
          </p:spPr>
        </p:cxnSp>
        <p:cxnSp>
          <p:nvCxnSpPr>
            <p:cNvPr id="74" name="双线条连接线">
              <a:extLst>
                <a:ext uri="{FF2B5EF4-FFF2-40B4-BE49-F238E27FC236}">
                  <a16:creationId xmlns:a16="http://schemas.microsoft.com/office/drawing/2014/main" id="{2A7C58D0-0D83-4AEA-80EE-5582519ECA3A}"/>
                </a:ext>
              </a:extLst>
            </p:cNvPr>
            <p:cNvCxnSpPr>
              <a:cxnSpLocks/>
              <a:stCxn id="72" idx="2"/>
            </p:cNvCxnSpPr>
            <p:nvPr/>
          </p:nvCxnSpPr>
          <p:spPr>
            <a:xfrm>
              <a:off x="5185050" y="3288006"/>
              <a:ext cx="316334" cy="18148"/>
            </a:xfrm>
            <a:prstGeom prst="line">
              <a:avLst/>
            </a:prstGeom>
            <a:ln w="4500" cap="flat">
              <a:solidFill>
                <a:srgbClr val="236EA1"/>
              </a:solidFill>
              <a:bevel/>
            </a:ln>
          </p:spPr>
        </p:cxnSp>
        <p:cxnSp>
          <p:nvCxnSpPr>
            <p:cNvPr id="78" name="连接线">
              <a:extLst>
                <a:ext uri="{FF2B5EF4-FFF2-40B4-BE49-F238E27FC236}">
                  <a16:creationId xmlns:a16="http://schemas.microsoft.com/office/drawing/2014/main" id="{B48123A8-DCBA-4942-B677-182B899779A4}"/>
                </a:ext>
              </a:extLst>
            </p:cNvPr>
            <p:cNvCxnSpPr>
              <a:cxnSpLocks/>
            </p:cNvCxnSpPr>
            <p:nvPr/>
          </p:nvCxnSpPr>
          <p:spPr>
            <a:xfrm>
              <a:off x="6996867" y="3309057"/>
              <a:ext cx="166696" cy="5780"/>
            </a:xfrm>
            <a:prstGeom prst="line">
              <a:avLst/>
            </a:prstGeom>
            <a:ln w="4500" cap="flat">
              <a:solidFill>
                <a:srgbClr val="236EA1"/>
              </a:solidFill>
              <a:bevel/>
            </a:ln>
          </p:spPr>
        </p:cxnSp>
        <p:sp>
          <p:nvSpPr>
            <p:cNvPr id="79" name="实体">
              <a:extLst>
                <a:ext uri="{FF2B5EF4-FFF2-40B4-BE49-F238E27FC236}">
                  <a16:creationId xmlns:a16="http://schemas.microsoft.com/office/drawing/2014/main" id="{EC56DA31-E637-4332-97BE-D504C6DA5747}"/>
                </a:ext>
              </a:extLst>
            </p:cNvPr>
            <p:cNvSpPr/>
            <p:nvPr/>
          </p:nvSpPr>
          <p:spPr>
            <a:xfrm>
              <a:off x="7164000" y="3144154"/>
              <a:ext cx="513000"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a:solidFill>
                    <a:srgbClr val="303030"/>
                  </a:solidFill>
                  <a:latin typeface="Arial"/>
                </a:rPr>
                <a:t>BARN</a:t>
              </a:r>
            </a:p>
          </p:txBody>
        </p:sp>
        <p:cxnSp>
          <p:nvCxnSpPr>
            <p:cNvPr id="81" name="连接线">
              <a:extLst>
                <a:ext uri="{FF2B5EF4-FFF2-40B4-BE49-F238E27FC236}">
                  <a16:creationId xmlns:a16="http://schemas.microsoft.com/office/drawing/2014/main" id="{A417C0F6-7C75-48B3-934B-C9B0BD9CC30C}"/>
                </a:ext>
              </a:extLst>
            </p:cNvPr>
            <p:cNvCxnSpPr>
              <a:cxnSpLocks/>
            </p:cNvCxnSpPr>
            <p:nvPr/>
          </p:nvCxnSpPr>
          <p:spPr>
            <a:xfrm flipH="1" flipV="1">
              <a:off x="5837149" y="3477154"/>
              <a:ext cx="37086" cy="283498"/>
            </a:xfrm>
            <a:prstGeom prst="line">
              <a:avLst/>
            </a:prstGeom>
            <a:ln w="4500" cap="flat">
              <a:solidFill>
                <a:srgbClr val="236EA1"/>
              </a:solidFill>
              <a:bevel/>
            </a:ln>
          </p:spPr>
        </p:cxnSp>
        <p:cxnSp>
          <p:nvCxnSpPr>
            <p:cNvPr id="82" name="连接线">
              <a:extLst>
                <a:ext uri="{FF2B5EF4-FFF2-40B4-BE49-F238E27FC236}">
                  <a16:creationId xmlns:a16="http://schemas.microsoft.com/office/drawing/2014/main" id="{DBDF52D2-7481-49BA-83CB-C7282AA0BF42}"/>
                </a:ext>
              </a:extLst>
            </p:cNvPr>
            <p:cNvCxnSpPr>
              <a:cxnSpLocks/>
            </p:cNvCxnSpPr>
            <p:nvPr/>
          </p:nvCxnSpPr>
          <p:spPr>
            <a:xfrm>
              <a:off x="6005032" y="3477154"/>
              <a:ext cx="461693" cy="207000"/>
            </a:xfrm>
            <a:prstGeom prst="line">
              <a:avLst/>
            </a:prstGeom>
            <a:ln w="4500" cap="flat">
              <a:solidFill>
                <a:srgbClr val="236EA1"/>
              </a:solidFill>
              <a:bevel/>
            </a:ln>
          </p:spPr>
        </p:cxnSp>
        <p:grpSp>
          <p:nvGrpSpPr>
            <p:cNvPr id="83" name="属性">
              <a:extLst>
                <a:ext uri="{FF2B5EF4-FFF2-40B4-BE49-F238E27FC236}">
                  <a16:creationId xmlns:a16="http://schemas.microsoft.com/office/drawing/2014/main" id="{1059DA36-2A20-47AE-A0F0-106AA54E0EF1}"/>
                </a:ext>
              </a:extLst>
            </p:cNvPr>
            <p:cNvGrpSpPr/>
            <p:nvPr/>
          </p:nvGrpSpPr>
          <p:grpSpPr>
            <a:xfrm>
              <a:off x="5574189" y="3766500"/>
              <a:ext cx="513000" cy="306000"/>
              <a:chOff x="5574189" y="3766500"/>
              <a:chExt cx="513000" cy="306000"/>
            </a:xfrm>
          </p:grpSpPr>
          <p:sp>
            <p:nvSpPr>
              <p:cNvPr id="148" name="任意形状 242">
                <a:extLst>
                  <a:ext uri="{FF2B5EF4-FFF2-40B4-BE49-F238E27FC236}">
                    <a16:creationId xmlns:a16="http://schemas.microsoft.com/office/drawing/2014/main" id="{43ACDDF5-84DC-4E5F-93C0-A4E2E086F837}"/>
                  </a:ext>
                </a:extLst>
              </p:cNvPr>
              <p:cNvSpPr/>
              <p:nvPr/>
            </p:nvSpPr>
            <p:spPr>
              <a:xfrm>
                <a:off x="5574189" y="37665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9" name="Text 339">
                <a:extLst>
                  <a:ext uri="{FF2B5EF4-FFF2-40B4-BE49-F238E27FC236}">
                    <a16:creationId xmlns:a16="http://schemas.microsoft.com/office/drawing/2014/main" id="{197189D4-3E52-433D-8A62-5E022844495C}"/>
                  </a:ext>
                </a:extLst>
              </p:cNvPr>
              <p:cNvSpPr txBox="1"/>
              <p:nvPr/>
            </p:nvSpPr>
            <p:spPr>
              <a:xfrm>
                <a:off x="5574189" y="38295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Humidity</a:t>
                </a:r>
              </a:p>
            </p:txBody>
          </p:sp>
        </p:grpSp>
        <p:grpSp>
          <p:nvGrpSpPr>
            <p:cNvPr id="84" name="属性">
              <a:extLst>
                <a:ext uri="{FF2B5EF4-FFF2-40B4-BE49-F238E27FC236}">
                  <a16:creationId xmlns:a16="http://schemas.microsoft.com/office/drawing/2014/main" id="{4A24A3DE-6903-4CCA-B185-A3F40FBFE2E0}"/>
                </a:ext>
              </a:extLst>
            </p:cNvPr>
            <p:cNvGrpSpPr/>
            <p:nvPr/>
          </p:nvGrpSpPr>
          <p:grpSpPr>
            <a:xfrm>
              <a:off x="6210000" y="3652350"/>
              <a:ext cx="513000" cy="306000"/>
              <a:chOff x="6210000" y="3652350"/>
              <a:chExt cx="513000" cy="306000"/>
            </a:xfrm>
          </p:grpSpPr>
          <p:sp>
            <p:nvSpPr>
              <p:cNvPr id="146" name="任意形状 245">
                <a:extLst>
                  <a:ext uri="{FF2B5EF4-FFF2-40B4-BE49-F238E27FC236}">
                    <a16:creationId xmlns:a16="http://schemas.microsoft.com/office/drawing/2014/main" id="{74408BC7-DC3D-487B-A86E-DF5997B49EAB}"/>
                  </a:ext>
                </a:extLst>
              </p:cNvPr>
              <p:cNvSpPr/>
              <p:nvPr/>
            </p:nvSpPr>
            <p:spPr>
              <a:xfrm>
                <a:off x="6210000" y="365235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7" name="Text 340">
                <a:extLst>
                  <a:ext uri="{FF2B5EF4-FFF2-40B4-BE49-F238E27FC236}">
                    <a16:creationId xmlns:a16="http://schemas.microsoft.com/office/drawing/2014/main" id="{F7D6339B-6CAE-40FE-8128-3DD9A2F8ED28}"/>
                  </a:ext>
                </a:extLst>
              </p:cNvPr>
              <p:cNvSpPr txBox="1"/>
              <p:nvPr/>
            </p:nvSpPr>
            <p:spPr>
              <a:xfrm>
                <a:off x="6210000" y="3715350"/>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Temp</a:t>
                </a:r>
              </a:p>
            </p:txBody>
          </p:sp>
        </p:grpSp>
        <p:grpSp>
          <p:nvGrpSpPr>
            <p:cNvPr id="85" name="属性">
              <a:extLst>
                <a:ext uri="{FF2B5EF4-FFF2-40B4-BE49-F238E27FC236}">
                  <a16:creationId xmlns:a16="http://schemas.microsoft.com/office/drawing/2014/main" id="{9226E271-1F8B-4236-9428-A46925A8FA12}"/>
                </a:ext>
              </a:extLst>
            </p:cNvPr>
            <p:cNvGrpSpPr/>
            <p:nvPr/>
          </p:nvGrpSpPr>
          <p:grpSpPr>
            <a:xfrm>
              <a:off x="5039999" y="3519000"/>
              <a:ext cx="576939" cy="306000"/>
              <a:chOff x="5039999" y="3519000"/>
              <a:chExt cx="576939" cy="306000"/>
            </a:xfrm>
          </p:grpSpPr>
          <p:sp>
            <p:nvSpPr>
              <p:cNvPr id="144" name="任意形状 248">
                <a:extLst>
                  <a:ext uri="{FF2B5EF4-FFF2-40B4-BE49-F238E27FC236}">
                    <a16:creationId xmlns:a16="http://schemas.microsoft.com/office/drawing/2014/main" id="{2790715C-8F62-46D9-A3C5-4FEF44DCD287}"/>
                  </a:ext>
                </a:extLst>
              </p:cNvPr>
              <p:cNvSpPr/>
              <p:nvPr/>
            </p:nvSpPr>
            <p:spPr>
              <a:xfrm>
                <a:off x="5040000" y="3519000"/>
                <a:ext cx="576938"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5" name="Text 341">
                <a:extLst>
                  <a:ext uri="{FF2B5EF4-FFF2-40B4-BE49-F238E27FC236}">
                    <a16:creationId xmlns:a16="http://schemas.microsoft.com/office/drawing/2014/main" id="{1376DD85-4387-4883-8BB4-2A706A5F7EBC}"/>
                  </a:ext>
                </a:extLst>
              </p:cNvPr>
              <p:cNvSpPr txBox="1"/>
              <p:nvPr/>
            </p:nvSpPr>
            <p:spPr>
              <a:xfrm>
                <a:off x="5039999" y="3589654"/>
                <a:ext cx="576939" cy="172346"/>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SectionNo</a:t>
                </a:r>
                <a:endParaRPr sz="1000" dirty="0">
                  <a:solidFill>
                    <a:srgbClr val="303030"/>
                  </a:solidFill>
                  <a:latin typeface="Arial"/>
                </a:endParaRPr>
              </a:p>
            </p:txBody>
          </p:sp>
        </p:grpSp>
        <p:sp>
          <p:nvSpPr>
            <p:cNvPr id="86" name="关系">
              <a:extLst>
                <a:ext uri="{FF2B5EF4-FFF2-40B4-BE49-F238E27FC236}">
                  <a16:creationId xmlns:a16="http://schemas.microsoft.com/office/drawing/2014/main" id="{53D53EFE-FEF3-4846-BA2B-065CB25DBEEC}"/>
                </a:ext>
              </a:extLst>
            </p:cNvPr>
            <p:cNvSpPr/>
            <p:nvPr/>
          </p:nvSpPr>
          <p:spPr>
            <a:xfrm>
              <a:off x="7025323" y="3598654"/>
              <a:ext cx="708827" cy="359696"/>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ADMIN</a:t>
              </a:r>
            </a:p>
          </p:txBody>
        </p:sp>
        <p:sp>
          <p:nvSpPr>
            <p:cNvPr id="87" name="实体">
              <a:extLst>
                <a:ext uri="{FF2B5EF4-FFF2-40B4-BE49-F238E27FC236}">
                  <a16:creationId xmlns:a16="http://schemas.microsoft.com/office/drawing/2014/main" id="{1ABE6D81-FEF6-4ED6-AFF5-99B480EE36ED}"/>
                </a:ext>
              </a:extLst>
            </p:cNvPr>
            <p:cNvSpPr/>
            <p:nvPr/>
          </p:nvSpPr>
          <p:spPr>
            <a:xfrm>
              <a:off x="6923159" y="4068000"/>
              <a:ext cx="810991" cy="306000"/>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BARNADMIN</a:t>
              </a:r>
            </a:p>
          </p:txBody>
        </p:sp>
        <p:grpSp>
          <p:nvGrpSpPr>
            <p:cNvPr id="88" name="属性">
              <a:extLst>
                <a:ext uri="{FF2B5EF4-FFF2-40B4-BE49-F238E27FC236}">
                  <a16:creationId xmlns:a16="http://schemas.microsoft.com/office/drawing/2014/main" id="{D46659E3-3467-42A0-9294-5CFA33E516CE}"/>
                </a:ext>
              </a:extLst>
            </p:cNvPr>
            <p:cNvGrpSpPr/>
            <p:nvPr/>
          </p:nvGrpSpPr>
          <p:grpSpPr>
            <a:xfrm>
              <a:off x="7821000" y="2769307"/>
              <a:ext cx="513000" cy="306000"/>
              <a:chOff x="7821000" y="2769307"/>
              <a:chExt cx="513000" cy="306000"/>
            </a:xfrm>
          </p:grpSpPr>
          <p:sp>
            <p:nvSpPr>
              <p:cNvPr id="142" name="任意形状 253">
                <a:extLst>
                  <a:ext uri="{FF2B5EF4-FFF2-40B4-BE49-F238E27FC236}">
                    <a16:creationId xmlns:a16="http://schemas.microsoft.com/office/drawing/2014/main" id="{2B80F625-167C-4A24-9AB1-CF150F1B6FC3}"/>
                  </a:ext>
                </a:extLst>
              </p:cNvPr>
              <p:cNvSpPr/>
              <p:nvPr/>
            </p:nvSpPr>
            <p:spPr>
              <a:xfrm>
                <a:off x="7821000" y="2769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3" name="Text 342">
                <a:extLst>
                  <a:ext uri="{FF2B5EF4-FFF2-40B4-BE49-F238E27FC236}">
                    <a16:creationId xmlns:a16="http://schemas.microsoft.com/office/drawing/2014/main" id="{F3CC6F0E-EA98-421B-B921-91527E555847}"/>
                  </a:ext>
                </a:extLst>
              </p:cNvPr>
              <p:cNvSpPr txBox="1"/>
              <p:nvPr/>
            </p:nvSpPr>
            <p:spPr>
              <a:xfrm>
                <a:off x="7821000" y="2832307"/>
                <a:ext cx="513000" cy="180000"/>
              </a:xfrm>
              <a:prstGeom prst="rect">
                <a:avLst/>
              </a:prstGeom>
              <a:noFill/>
            </p:spPr>
            <p:txBody>
              <a:bodyPr wrap="square" lIns="36000" tIns="0" rIns="36000" bIns="0" rtlCol="0" anchor="ctr"/>
              <a:lstStyle/>
              <a:p>
                <a:pPr algn="ctr">
                  <a:lnSpc>
                    <a:spcPct val="100000"/>
                  </a:lnSpc>
                </a:pPr>
                <a:r>
                  <a:rPr sz="1000" u="sng" dirty="0">
                    <a:solidFill>
                      <a:srgbClr val="303030"/>
                    </a:solidFill>
                    <a:latin typeface="Arial"/>
                  </a:rPr>
                  <a:t>BID</a:t>
                </a:r>
              </a:p>
            </p:txBody>
          </p:sp>
        </p:grpSp>
        <p:grpSp>
          <p:nvGrpSpPr>
            <p:cNvPr id="89" name="属性">
              <a:extLst>
                <a:ext uri="{FF2B5EF4-FFF2-40B4-BE49-F238E27FC236}">
                  <a16:creationId xmlns:a16="http://schemas.microsoft.com/office/drawing/2014/main" id="{544DAF30-8F56-4EC0-B511-C31731D0BCD3}"/>
                </a:ext>
              </a:extLst>
            </p:cNvPr>
            <p:cNvGrpSpPr/>
            <p:nvPr/>
          </p:nvGrpSpPr>
          <p:grpSpPr>
            <a:xfrm>
              <a:off x="7911000" y="3162154"/>
              <a:ext cx="513000" cy="306000"/>
              <a:chOff x="7911000" y="3162154"/>
              <a:chExt cx="513000" cy="306000"/>
            </a:xfrm>
          </p:grpSpPr>
          <p:sp>
            <p:nvSpPr>
              <p:cNvPr id="140" name="任意形状 256">
                <a:extLst>
                  <a:ext uri="{FF2B5EF4-FFF2-40B4-BE49-F238E27FC236}">
                    <a16:creationId xmlns:a16="http://schemas.microsoft.com/office/drawing/2014/main" id="{67F14E39-2BE0-465C-B418-5565DB2DCAA1}"/>
                  </a:ext>
                </a:extLst>
              </p:cNvPr>
              <p:cNvSpPr/>
              <p:nvPr/>
            </p:nvSpPr>
            <p:spPr>
              <a:xfrm>
                <a:off x="7911000" y="3162154"/>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41" name="Text 343">
                <a:extLst>
                  <a:ext uri="{FF2B5EF4-FFF2-40B4-BE49-F238E27FC236}">
                    <a16:creationId xmlns:a16="http://schemas.microsoft.com/office/drawing/2014/main" id="{4D943A48-85B4-40CE-9D6F-4C4BB5A4D277}"/>
                  </a:ext>
                </a:extLst>
              </p:cNvPr>
              <p:cNvSpPr txBox="1"/>
              <p:nvPr/>
            </p:nvSpPr>
            <p:spPr>
              <a:xfrm>
                <a:off x="7911000" y="3225154"/>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Capacity</a:t>
                </a:r>
              </a:p>
            </p:txBody>
          </p:sp>
        </p:grpSp>
        <p:grpSp>
          <p:nvGrpSpPr>
            <p:cNvPr id="90" name="属性">
              <a:extLst>
                <a:ext uri="{FF2B5EF4-FFF2-40B4-BE49-F238E27FC236}">
                  <a16:creationId xmlns:a16="http://schemas.microsoft.com/office/drawing/2014/main" id="{6F0EABE3-EC9F-429B-8F51-7E2CDBDE8E28}"/>
                </a:ext>
              </a:extLst>
            </p:cNvPr>
            <p:cNvGrpSpPr/>
            <p:nvPr/>
          </p:nvGrpSpPr>
          <p:grpSpPr>
            <a:xfrm>
              <a:off x="7911000" y="3663000"/>
              <a:ext cx="513000" cy="306000"/>
              <a:chOff x="7911000" y="3663000"/>
              <a:chExt cx="513000" cy="306000"/>
            </a:xfrm>
          </p:grpSpPr>
          <p:sp>
            <p:nvSpPr>
              <p:cNvPr id="138" name="任意形状 259">
                <a:extLst>
                  <a:ext uri="{FF2B5EF4-FFF2-40B4-BE49-F238E27FC236}">
                    <a16:creationId xmlns:a16="http://schemas.microsoft.com/office/drawing/2014/main" id="{BD4B4FE8-03B2-4B49-B32F-12884C993FEF}"/>
                  </a:ext>
                </a:extLst>
              </p:cNvPr>
              <p:cNvSpPr/>
              <p:nvPr/>
            </p:nvSpPr>
            <p:spPr>
              <a:xfrm>
                <a:off x="7911000" y="3663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9" name="Text 344">
                <a:extLst>
                  <a:ext uri="{FF2B5EF4-FFF2-40B4-BE49-F238E27FC236}">
                    <a16:creationId xmlns:a16="http://schemas.microsoft.com/office/drawing/2014/main" id="{2819A13D-A831-44F4-849E-D86852EAF6FC}"/>
                  </a:ext>
                </a:extLst>
              </p:cNvPr>
              <p:cNvSpPr txBox="1"/>
              <p:nvPr/>
            </p:nvSpPr>
            <p:spPr>
              <a:xfrm>
                <a:off x="7911000" y="3726000"/>
                <a:ext cx="513000" cy="180000"/>
              </a:xfrm>
              <a:prstGeom prst="rect">
                <a:avLst/>
              </a:prstGeom>
              <a:noFill/>
            </p:spPr>
            <p:txBody>
              <a:bodyPr wrap="square" lIns="36000" tIns="0" rIns="36000" bIns="0" rtlCol="0" anchor="ctr"/>
              <a:lstStyle/>
              <a:p>
                <a:pPr algn="ctr">
                  <a:lnSpc>
                    <a:spcPct val="100000"/>
                  </a:lnSpc>
                </a:pPr>
                <a:r>
                  <a:rPr sz="1000" u="sng" dirty="0" err="1">
                    <a:solidFill>
                      <a:srgbClr val="303030"/>
                    </a:solidFill>
                    <a:latin typeface="Arial"/>
                  </a:rPr>
                  <a:t>PNumber</a:t>
                </a:r>
                <a:endParaRPr sz="1000" u="sng" dirty="0">
                  <a:solidFill>
                    <a:srgbClr val="303030"/>
                  </a:solidFill>
                  <a:latin typeface="Arial"/>
                </a:endParaRPr>
              </a:p>
            </p:txBody>
          </p:sp>
        </p:grpSp>
        <p:grpSp>
          <p:nvGrpSpPr>
            <p:cNvPr id="91" name="属性">
              <a:extLst>
                <a:ext uri="{FF2B5EF4-FFF2-40B4-BE49-F238E27FC236}">
                  <a16:creationId xmlns:a16="http://schemas.microsoft.com/office/drawing/2014/main" id="{A312BDE7-E466-4213-BB1A-F0910056E343}"/>
                </a:ext>
              </a:extLst>
            </p:cNvPr>
            <p:cNvGrpSpPr/>
            <p:nvPr/>
          </p:nvGrpSpPr>
          <p:grpSpPr>
            <a:xfrm>
              <a:off x="8140500" y="4068000"/>
              <a:ext cx="513000" cy="306000"/>
              <a:chOff x="8140500" y="4068000"/>
              <a:chExt cx="513000" cy="306000"/>
            </a:xfrm>
          </p:grpSpPr>
          <p:sp>
            <p:nvSpPr>
              <p:cNvPr id="136" name="任意形状 262">
                <a:extLst>
                  <a:ext uri="{FF2B5EF4-FFF2-40B4-BE49-F238E27FC236}">
                    <a16:creationId xmlns:a16="http://schemas.microsoft.com/office/drawing/2014/main" id="{70FFE2EC-9764-429C-A0D5-B1B1A363AA1C}"/>
                  </a:ext>
                </a:extLst>
              </p:cNvPr>
              <p:cNvSpPr/>
              <p:nvPr/>
            </p:nvSpPr>
            <p:spPr>
              <a:xfrm>
                <a:off x="8140500" y="4068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7" name="Text 345">
                <a:extLst>
                  <a:ext uri="{FF2B5EF4-FFF2-40B4-BE49-F238E27FC236}">
                    <a16:creationId xmlns:a16="http://schemas.microsoft.com/office/drawing/2014/main" id="{0639BF24-B3FE-4C09-A257-637670BB570A}"/>
                  </a:ext>
                </a:extLst>
              </p:cNvPr>
              <p:cNvSpPr txBox="1"/>
              <p:nvPr/>
            </p:nvSpPr>
            <p:spPr>
              <a:xfrm>
                <a:off x="8140500" y="4131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Gender</a:t>
                </a:r>
              </a:p>
            </p:txBody>
          </p:sp>
        </p:grpSp>
        <p:grpSp>
          <p:nvGrpSpPr>
            <p:cNvPr id="92" name="属性">
              <a:extLst>
                <a:ext uri="{FF2B5EF4-FFF2-40B4-BE49-F238E27FC236}">
                  <a16:creationId xmlns:a16="http://schemas.microsoft.com/office/drawing/2014/main" id="{956F7F24-0B86-4AB1-8E82-9B857DE4E073}"/>
                </a:ext>
              </a:extLst>
            </p:cNvPr>
            <p:cNvGrpSpPr/>
            <p:nvPr/>
          </p:nvGrpSpPr>
          <p:grpSpPr>
            <a:xfrm>
              <a:off x="7911000" y="4473000"/>
              <a:ext cx="513000" cy="306000"/>
              <a:chOff x="7911000" y="4473000"/>
              <a:chExt cx="513000" cy="306000"/>
            </a:xfrm>
          </p:grpSpPr>
          <p:sp>
            <p:nvSpPr>
              <p:cNvPr id="134" name="任意形状 265">
                <a:extLst>
                  <a:ext uri="{FF2B5EF4-FFF2-40B4-BE49-F238E27FC236}">
                    <a16:creationId xmlns:a16="http://schemas.microsoft.com/office/drawing/2014/main" id="{BF4F221B-48F7-4A4E-BFB4-321F080A0331}"/>
                  </a:ext>
                </a:extLst>
              </p:cNvPr>
              <p:cNvSpPr/>
              <p:nvPr/>
            </p:nvSpPr>
            <p:spPr>
              <a:xfrm>
                <a:off x="7911000" y="4473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5" name="Text 346">
                <a:extLst>
                  <a:ext uri="{FF2B5EF4-FFF2-40B4-BE49-F238E27FC236}">
                    <a16:creationId xmlns:a16="http://schemas.microsoft.com/office/drawing/2014/main" id="{C418171A-5017-4822-8499-CD85695D12EC}"/>
                  </a:ext>
                </a:extLst>
              </p:cNvPr>
              <p:cNvSpPr txBox="1"/>
              <p:nvPr/>
            </p:nvSpPr>
            <p:spPr>
              <a:xfrm>
                <a:off x="7911000" y="4536000"/>
                <a:ext cx="513000" cy="180000"/>
              </a:xfrm>
              <a:prstGeom prst="rect">
                <a:avLst/>
              </a:prstGeom>
              <a:noFill/>
            </p:spPr>
            <p:txBody>
              <a:bodyPr wrap="square" lIns="36000" tIns="0" rIns="36000" bIns="0" rtlCol="0" anchor="ctr"/>
              <a:lstStyle/>
              <a:p>
                <a:pPr algn="ctr">
                  <a:lnSpc>
                    <a:spcPct val="100000"/>
                  </a:lnSpc>
                </a:pPr>
                <a:r>
                  <a:rPr sz="1000" u="sng">
                    <a:solidFill>
                      <a:srgbClr val="303030"/>
                    </a:solidFill>
                    <a:latin typeface="Arial"/>
                  </a:rPr>
                  <a:t>AdminID</a:t>
                </a:r>
              </a:p>
            </p:txBody>
          </p:sp>
        </p:grpSp>
        <p:grpSp>
          <p:nvGrpSpPr>
            <p:cNvPr id="93" name="属性">
              <a:extLst>
                <a:ext uri="{FF2B5EF4-FFF2-40B4-BE49-F238E27FC236}">
                  <a16:creationId xmlns:a16="http://schemas.microsoft.com/office/drawing/2014/main" id="{4C123012-17AD-4817-AEC5-3CDA04027DF9}"/>
                </a:ext>
              </a:extLst>
            </p:cNvPr>
            <p:cNvGrpSpPr/>
            <p:nvPr/>
          </p:nvGrpSpPr>
          <p:grpSpPr>
            <a:xfrm>
              <a:off x="7164000" y="4587300"/>
              <a:ext cx="513000" cy="306000"/>
              <a:chOff x="7164000" y="4587300"/>
              <a:chExt cx="513000" cy="306000"/>
            </a:xfrm>
          </p:grpSpPr>
          <p:sp>
            <p:nvSpPr>
              <p:cNvPr id="132" name="任意形状 268">
                <a:extLst>
                  <a:ext uri="{FF2B5EF4-FFF2-40B4-BE49-F238E27FC236}">
                    <a16:creationId xmlns:a16="http://schemas.microsoft.com/office/drawing/2014/main" id="{4835B979-4DC8-4480-94FC-48036829189E}"/>
                  </a:ext>
                </a:extLst>
              </p:cNvPr>
              <p:cNvSpPr/>
              <p:nvPr/>
            </p:nvSpPr>
            <p:spPr>
              <a:xfrm>
                <a:off x="7164000" y="45873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3" name="Text 347">
                <a:extLst>
                  <a:ext uri="{FF2B5EF4-FFF2-40B4-BE49-F238E27FC236}">
                    <a16:creationId xmlns:a16="http://schemas.microsoft.com/office/drawing/2014/main" id="{5A23E368-CAE2-44E6-ACE0-6663912D20FC}"/>
                  </a:ext>
                </a:extLst>
              </p:cNvPr>
              <p:cNvSpPr txBox="1"/>
              <p:nvPr/>
            </p:nvSpPr>
            <p:spPr>
              <a:xfrm>
                <a:off x="7164000" y="4621725"/>
                <a:ext cx="513000" cy="18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Name</a:t>
                </a:r>
              </a:p>
            </p:txBody>
          </p:sp>
        </p:grpSp>
        <p:grpSp>
          <p:nvGrpSpPr>
            <p:cNvPr id="94" name="属性">
              <a:extLst>
                <a:ext uri="{FF2B5EF4-FFF2-40B4-BE49-F238E27FC236}">
                  <a16:creationId xmlns:a16="http://schemas.microsoft.com/office/drawing/2014/main" id="{06B00608-CF42-441A-A338-38143ECBD68C}"/>
                </a:ext>
              </a:extLst>
            </p:cNvPr>
            <p:cNvGrpSpPr/>
            <p:nvPr/>
          </p:nvGrpSpPr>
          <p:grpSpPr>
            <a:xfrm>
              <a:off x="6426001" y="4810500"/>
              <a:ext cx="599322" cy="306000"/>
              <a:chOff x="6426001" y="4810500"/>
              <a:chExt cx="599322" cy="306000"/>
            </a:xfrm>
          </p:grpSpPr>
          <p:sp>
            <p:nvSpPr>
              <p:cNvPr id="130" name="任意形状 271">
                <a:extLst>
                  <a:ext uri="{FF2B5EF4-FFF2-40B4-BE49-F238E27FC236}">
                    <a16:creationId xmlns:a16="http://schemas.microsoft.com/office/drawing/2014/main" id="{DF6ABFA3-A6BE-46DC-B557-4A0968DF24DD}"/>
                  </a:ext>
                </a:extLst>
              </p:cNvPr>
              <p:cNvSpPr/>
              <p:nvPr/>
            </p:nvSpPr>
            <p:spPr>
              <a:xfrm>
                <a:off x="6426001" y="4810500"/>
                <a:ext cx="589499"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31" name="Text 348">
                <a:extLst>
                  <a:ext uri="{FF2B5EF4-FFF2-40B4-BE49-F238E27FC236}">
                    <a16:creationId xmlns:a16="http://schemas.microsoft.com/office/drawing/2014/main" id="{AB2F31F6-AFD1-4ED4-8765-F1FC243C5DE6}"/>
                  </a:ext>
                </a:extLst>
              </p:cNvPr>
              <p:cNvSpPr txBox="1"/>
              <p:nvPr/>
            </p:nvSpPr>
            <p:spPr>
              <a:xfrm>
                <a:off x="6435824" y="4873500"/>
                <a:ext cx="589499" cy="1800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Lastname</a:t>
                </a:r>
                <a:endParaRPr sz="1000" dirty="0">
                  <a:solidFill>
                    <a:srgbClr val="303030"/>
                  </a:solidFill>
                  <a:latin typeface="Arial"/>
                </a:endParaRPr>
              </a:p>
            </p:txBody>
          </p:sp>
        </p:grpSp>
        <p:grpSp>
          <p:nvGrpSpPr>
            <p:cNvPr id="95" name="属性">
              <a:extLst>
                <a:ext uri="{FF2B5EF4-FFF2-40B4-BE49-F238E27FC236}">
                  <a16:creationId xmlns:a16="http://schemas.microsoft.com/office/drawing/2014/main" id="{D6D15C17-B86D-4283-945D-259CA4941FAE}"/>
                </a:ext>
              </a:extLst>
            </p:cNvPr>
            <p:cNvGrpSpPr/>
            <p:nvPr/>
          </p:nvGrpSpPr>
          <p:grpSpPr>
            <a:xfrm>
              <a:off x="7164000" y="5058000"/>
              <a:ext cx="513000" cy="306000"/>
              <a:chOff x="7164000" y="5058000"/>
              <a:chExt cx="513000" cy="306000"/>
            </a:xfrm>
          </p:grpSpPr>
          <p:sp>
            <p:nvSpPr>
              <p:cNvPr id="128" name="任意形状 274">
                <a:extLst>
                  <a:ext uri="{FF2B5EF4-FFF2-40B4-BE49-F238E27FC236}">
                    <a16:creationId xmlns:a16="http://schemas.microsoft.com/office/drawing/2014/main" id="{17228DA1-DBFA-4338-8902-F1C255860DD9}"/>
                  </a:ext>
                </a:extLst>
              </p:cNvPr>
              <p:cNvSpPr/>
              <p:nvPr/>
            </p:nvSpPr>
            <p:spPr>
              <a:xfrm>
                <a:off x="7164000" y="5058000"/>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9" name="Text 349">
                <a:extLst>
                  <a:ext uri="{FF2B5EF4-FFF2-40B4-BE49-F238E27FC236}">
                    <a16:creationId xmlns:a16="http://schemas.microsoft.com/office/drawing/2014/main" id="{928164C2-1BE9-4517-9D16-26E0126D0F05}"/>
                  </a:ext>
                </a:extLst>
              </p:cNvPr>
              <p:cNvSpPr txBox="1"/>
              <p:nvPr/>
            </p:nvSpPr>
            <p:spPr>
              <a:xfrm>
                <a:off x="7164000" y="5121000"/>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Mid</a:t>
                </a:r>
              </a:p>
            </p:txBody>
          </p:sp>
        </p:grpSp>
        <p:grpSp>
          <p:nvGrpSpPr>
            <p:cNvPr id="96" name="属性">
              <a:extLst>
                <a:ext uri="{FF2B5EF4-FFF2-40B4-BE49-F238E27FC236}">
                  <a16:creationId xmlns:a16="http://schemas.microsoft.com/office/drawing/2014/main" id="{F09B5F05-09E1-4E65-80CC-4256EA128EB6}"/>
                </a:ext>
              </a:extLst>
            </p:cNvPr>
            <p:cNvGrpSpPr/>
            <p:nvPr/>
          </p:nvGrpSpPr>
          <p:grpSpPr>
            <a:xfrm>
              <a:off x="7820999" y="4886699"/>
              <a:ext cx="832498" cy="358459"/>
              <a:chOff x="7820999" y="4886699"/>
              <a:chExt cx="832498" cy="358459"/>
            </a:xfrm>
          </p:grpSpPr>
          <p:sp>
            <p:nvSpPr>
              <p:cNvPr id="126" name="任意形状 277">
                <a:extLst>
                  <a:ext uri="{FF2B5EF4-FFF2-40B4-BE49-F238E27FC236}">
                    <a16:creationId xmlns:a16="http://schemas.microsoft.com/office/drawing/2014/main" id="{DEA91C84-B497-47C1-9615-D976C5F64A86}"/>
                  </a:ext>
                </a:extLst>
              </p:cNvPr>
              <p:cNvSpPr/>
              <p:nvPr/>
            </p:nvSpPr>
            <p:spPr>
              <a:xfrm>
                <a:off x="7820999" y="4886699"/>
                <a:ext cx="832484" cy="358459"/>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7" name="Text 350">
                <a:extLst>
                  <a:ext uri="{FF2B5EF4-FFF2-40B4-BE49-F238E27FC236}">
                    <a16:creationId xmlns:a16="http://schemas.microsoft.com/office/drawing/2014/main" id="{D02C89E1-259A-489A-B92A-2B06D7AC6C6E}"/>
                  </a:ext>
                </a:extLst>
              </p:cNvPr>
              <p:cNvSpPr txBox="1"/>
              <p:nvPr/>
            </p:nvSpPr>
            <p:spPr>
              <a:xfrm>
                <a:off x="7820999" y="4940175"/>
                <a:ext cx="832498" cy="184500"/>
              </a:xfrm>
              <a:prstGeom prst="rect">
                <a:avLst/>
              </a:prstGeom>
              <a:noFill/>
            </p:spPr>
            <p:txBody>
              <a:bodyPr wrap="square" lIns="36000" tIns="0" rIns="36000" bIns="0" rtlCol="0" anchor="ctr"/>
              <a:lstStyle/>
              <a:p>
                <a:pPr algn="ctr">
                  <a:lnSpc>
                    <a:spcPct val="100000"/>
                  </a:lnSpc>
                </a:pPr>
                <a:r>
                  <a:rPr sz="1000" dirty="0" err="1">
                    <a:solidFill>
                      <a:srgbClr val="303030"/>
                    </a:solidFill>
                    <a:latin typeface="Arial"/>
                  </a:rPr>
                  <a:t>Firstname</a:t>
                </a:r>
                <a:endParaRPr sz="1000" dirty="0">
                  <a:solidFill>
                    <a:srgbClr val="303030"/>
                  </a:solidFill>
                  <a:latin typeface="Arial"/>
                </a:endParaRPr>
              </a:p>
            </p:txBody>
          </p:sp>
        </p:grpSp>
        <p:cxnSp>
          <p:nvCxnSpPr>
            <p:cNvPr id="97" name="连接线">
              <a:extLst>
                <a:ext uri="{FF2B5EF4-FFF2-40B4-BE49-F238E27FC236}">
                  <a16:creationId xmlns:a16="http://schemas.microsoft.com/office/drawing/2014/main" id="{E3529933-6832-461C-BDC2-49F40E547A97}"/>
                </a:ext>
              </a:extLst>
            </p:cNvPr>
            <p:cNvCxnSpPr>
              <a:cxnSpLocks/>
              <a:stCxn id="79" idx="1"/>
            </p:cNvCxnSpPr>
            <p:nvPr/>
          </p:nvCxnSpPr>
          <p:spPr>
            <a:xfrm rot="19861013">
              <a:off x="7391831" y="3033230"/>
              <a:ext cx="457839" cy="0"/>
            </a:xfrm>
            <a:prstGeom prst="line">
              <a:avLst/>
            </a:prstGeom>
            <a:ln w="4500" cap="flat">
              <a:solidFill>
                <a:srgbClr val="236EA1"/>
              </a:solidFill>
              <a:bevel/>
            </a:ln>
          </p:spPr>
        </p:cxnSp>
        <p:cxnSp>
          <p:nvCxnSpPr>
            <p:cNvPr id="98" name="连接线">
              <a:extLst>
                <a:ext uri="{FF2B5EF4-FFF2-40B4-BE49-F238E27FC236}">
                  <a16:creationId xmlns:a16="http://schemas.microsoft.com/office/drawing/2014/main" id="{E1AC107D-9633-413A-8BBE-37BE57C2ADA5}"/>
                </a:ext>
              </a:extLst>
            </p:cNvPr>
            <p:cNvCxnSpPr>
              <a:cxnSpLocks/>
              <a:stCxn id="79" idx="2"/>
            </p:cNvCxnSpPr>
            <p:nvPr/>
          </p:nvCxnSpPr>
          <p:spPr>
            <a:xfrm rot="263922">
              <a:off x="7676654" y="3306154"/>
              <a:ext cx="234691" cy="0"/>
            </a:xfrm>
            <a:prstGeom prst="line">
              <a:avLst/>
            </a:prstGeom>
            <a:ln w="4500" cap="flat">
              <a:solidFill>
                <a:srgbClr val="236EA1"/>
              </a:solidFill>
              <a:bevel/>
            </a:ln>
          </p:spPr>
        </p:cxnSp>
        <p:cxnSp>
          <p:nvCxnSpPr>
            <p:cNvPr id="99" name="双线条连接线">
              <a:extLst>
                <a:ext uri="{FF2B5EF4-FFF2-40B4-BE49-F238E27FC236}">
                  <a16:creationId xmlns:a16="http://schemas.microsoft.com/office/drawing/2014/main" id="{DAF8145B-0966-44AE-B853-0F06FBAEB507}"/>
                </a:ext>
              </a:extLst>
            </p:cNvPr>
            <p:cNvCxnSpPr>
              <a:cxnSpLocks/>
              <a:stCxn id="86" idx="1"/>
              <a:endCxn id="79" idx="3"/>
            </p:cNvCxnSpPr>
            <p:nvPr/>
          </p:nvCxnSpPr>
          <p:spPr>
            <a:xfrm flipV="1">
              <a:off x="7379737" y="3450154"/>
              <a:ext cx="40763" cy="148500"/>
            </a:xfrm>
            <a:prstGeom prst="line">
              <a:avLst/>
            </a:prstGeom>
            <a:ln w="4500" cap="flat">
              <a:solidFill>
                <a:srgbClr val="236EA1"/>
              </a:solidFill>
              <a:bevel/>
            </a:ln>
          </p:spPr>
        </p:cxnSp>
        <p:cxnSp>
          <p:nvCxnSpPr>
            <p:cNvPr id="100" name="双线条连接线">
              <a:extLst>
                <a:ext uri="{FF2B5EF4-FFF2-40B4-BE49-F238E27FC236}">
                  <a16:creationId xmlns:a16="http://schemas.microsoft.com/office/drawing/2014/main" id="{4E4CC3B7-26D0-434B-A91E-C8DBCC272FCE}"/>
                </a:ext>
              </a:extLst>
            </p:cNvPr>
            <p:cNvCxnSpPr>
              <a:cxnSpLocks/>
              <a:stCxn id="87" idx="1"/>
              <a:endCxn id="86" idx="3"/>
            </p:cNvCxnSpPr>
            <p:nvPr/>
          </p:nvCxnSpPr>
          <p:spPr>
            <a:xfrm flipV="1">
              <a:off x="7328655" y="3958350"/>
              <a:ext cx="51082" cy="109650"/>
            </a:xfrm>
            <a:prstGeom prst="line">
              <a:avLst/>
            </a:prstGeom>
            <a:ln w="4500" cap="flat">
              <a:solidFill>
                <a:srgbClr val="236EA1"/>
              </a:solidFill>
              <a:bevel/>
            </a:ln>
          </p:spPr>
        </p:cxnSp>
        <p:cxnSp>
          <p:nvCxnSpPr>
            <p:cNvPr id="101" name="连接线">
              <a:extLst>
                <a:ext uri="{FF2B5EF4-FFF2-40B4-BE49-F238E27FC236}">
                  <a16:creationId xmlns:a16="http://schemas.microsoft.com/office/drawing/2014/main" id="{2B9FFFCC-C3BC-47A8-A145-5FC17CB4BBB5}"/>
                </a:ext>
              </a:extLst>
            </p:cNvPr>
            <p:cNvCxnSpPr>
              <a:cxnSpLocks/>
              <a:stCxn id="87" idx="10"/>
            </p:cNvCxnSpPr>
            <p:nvPr/>
          </p:nvCxnSpPr>
          <p:spPr>
            <a:xfrm flipV="1">
              <a:off x="7734150" y="3949066"/>
              <a:ext cx="293520" cy="195434"/>
            </a:xfrm>
            <a:prstGeom prst="line">
              <a:avLst/>
            </a:prstGeom>
            <a:ln w="4500" cap="flat">
              <a:solidFill>
                <a:srgbClr val="236EA1"/>
              </a:solidFill>
              <a:bevel/>
            </a:ln>
          </p:spPr>
        </p:cxnSp>
        <p:cxnSp>
          <p:nvCxnSpPr>
            <p:cNvPr id="102" name="连接线">
              <a:extLst>
                <a:ext uri="{FF2B5EF4-FFF2-40B4-BE49-F238E27FC236}">
                  <a16:creationId xmlns:a16="http://schemas.microsoft.com/office/drawing/2014/main" id="{9F3DFD7C-D9F6-4E4F-B974-409793FF7BC2}"/>
                </a:ext>
              </a:extLst>
            </p:cNvPr>
            <p:cNvCxnSpPr>
              <a:cxnSpLocks/>
              <a:stCxn id="87" idx="2"/>
              <a:endCxn id="137" idx="1"/>
            </p:cNvCxnSpPr>
            <p:nvPr/>
          </p:nvCxnSpPr>
          <p:spPr>
            <a:xfrm>
              <a:off x="7734150" y="4221000"/>
              <a:ext cx="406350" cy="0"/>
            </a:xfrm>
            <a:prstGeom prst="line">
              <a:avLst/>
            </a:prstGeom>
            <a:ln w="4500" cap="flat">
              <a:solidFill>
                <a:srgbClr val="236EA1"/>
              </a:solidFill>
              <a:bevel/>
            </a:ln>
          </p:spPr>
        </p:cxnSp>
        <p:cxnSp>
          <p:nvCxnSpPr>
            <p:cNvPr id="103" name="连接线">
              <a:extLst>
                <a:ext uri="{FF2B5EF4-FFF2-40B4-BE49-F238E27FC236}">
                  <a16:creationId xmlns:a16="http://schemas.microsoft.com/office/drawing/2014/main" id="{57587684-EF4F-400A-A02B-9F6912255176}"/>
                </a:ext>
              </a:extLst>
            </p:cNvPr>
            <p:cNvCxnSpPr>
              <a:cxnSpLocks/>
              <a:stCxn id="87" idx="11"/>
            </p:cNvCxnSpPr>
            <p:nvPr/>
          </p:nvCxnSpPr>
          <p:spPr>
            <a:xfrm>
              <a:off x="7734150" y="4297500"/>
              <a:ext cx="349200" cy="174675"/>
            </a:xfrm>
            <a:prstGeom prst="line">
              <a:avLst/>
            </a:prstGeom>
            <a:ln w="4500" cap="flat">
              <a:solidFill>
                <a:srgbClr val="236EA1"/>
              </a:solidFill>
              <a:bevel/>
            </a:ln>
          </p:spPr>
        </p:cxnSp>
        <p:cxnSp>
          <p:nvCxnSpPr>
            <p:cNvPr id="104" name="连接线">
              <a:extLst>
                <a:ext uri="{FF2B5EF4-FFF2-40B4-BE49-F238E27FC236}">
                  <a16:creationId xmlns:a16="http://schemas.microsoft.com/office/drawing/2014/main" id="{FB6B39AA-EF3C-40DF-BFCB-037C1F38C795}"/>
                </a:ext>
              </a:extLst>
            </p:cNvPr>
            <p:cNvCxnSpPr>
              <a:cxnSpLocks/>
              <a:endCxn id="87" idx="3"/>
            </p:cNvCxnSpPr>
            <p:nvPr/>
          </p:nvCxnSpPr>
          <p:spPr>
            <a:xfrm flipH="1" flipV="1">
              <a:off x="7328655" y="4374000"/>
              <a:ext cx="91845" cy="213300"/>
            </a:xfrm>
            <a:prstGeom prst="line">
              <a:avLst/>
            </a:prstGeom>
            <a:ln w="4500" cap="flat">
              <a:solidFill>
                <a:srgbClr val="236EA1"/>
              </a:solidFill>
              <a:bevel/>
            </a:ln>
          </p:spPr>
        </p:cxnSp>
        <p:cxnSp>
          <p:nvCxnSpPr>
            <p:cNvPr id="105" name="连接线">
              <a:extLst>
                <a:ext uri="{FF2B5EF4-FFF2-40B4-BE49-F238E27FC236}">
                  <a16:creationId xmlns:a16="http://schemas.microsoft.com/office/drawing/2014/main" id="{FC8158FC-ADF7-4578-9C7E-B21B03C39F34}"/>
                </a:ext>
              </a:extLst>
            </p:cNvPr>
            <p:cNvCxnSpPr>
              <a:cxnSpLocks/>
              <a:endCxn id="133" idx="1"/>
            </p:cNvCxnSpPr>
            <p:nvPr/>
          </p:nvCxnSpPr>
          <p:spPr>
            <a:xfrm flipV="1">
              <a:off x="6923160" y="4711725"/>
              <a:ext cx="240840" cy="135496"/>
            </a:xfrm>
            <a:prstGeom prst="line">
              <a:avLst/>
            </a:prstGeom>
            <a:ln w="4500" cap="flat">
              <a:solidFill>
                <a:srgbClr val="236EA1"/>
              </a:solidFill>
              <a:bevel/>
            </a:ln>
          </p:spPr>
        </p:cxnSp>
        <p:cxnSp>
          <p:nvCxnSpPr>
            <p:cNvPr id="106" name="连接线">
              <a:extLst>
                <a:ext uri="{FF2B5EF4-FFF2-40B4-BE49-F238E27FC236}">
                  <a16:creationId xmlns:a16="http://schemas.microsoft.com/office/drawing/2014/main" id="{F0685484-1CDF-4550-974C-5FCF301842C8}"/>
                </a:ext>
              </a:extLst>
            </p:cNvPr>
            <p:cNvCxnSpPr>
              <a:cxnSpLocks/>
            </p:cNvCxnSpPr>
            <p:nvPr/>
          </p:nvCxnSpPr>
          <p:spPr>
            <a:xfrm flipV="1">
              <a:off x="7420500" y="4886699"/>
              <a:ext cx="0" cy="166802"/>
            </a:xfrm>
            <a:prstGeom prst="line">
              <a:avLst/>
            </a:prstGeom>
            <a:ln w="4500" cap="flat">
              <a:solidFill>
                <a:srgbClr val="236EA1"/>
              </a:solidFill>
              <a:bevel/>
            </a:ln>
          </p:spPr>
        </p:cxnSp>
        <p:cxnSp>
          <p:nvCxnSpPr>
            <p:cNvPr id="107" name="连接线">
              <a:extLst>
                <a:ext uri="{FF2B5EF4-FFF2-40B4-BE49-F238E27FC236}">
                  <a16:creationId xmlns:a16="http://schemas.microsoft.com/office/drawing/2014/main" id="{B2DE0B59-ADFA-416F-B83B-5ED2DC4786AD}"/>
                </a:ext>
              </a:extLst>
            </p:cNvPr>
            <p:cNvCxnSpPr>
              <a:cxnSpLocks/>
              <a:stCxn id="133" idx="3"/>
            </p:cNvCxnSpPr>
            <p:nvPr/>
          </p:nvCxnSpPr>
          <p:spPr>
            <a:xfrm>
              <a:off x="7677000" y="4711725"/>
              <a:ext cx="383490" cy="185621"/>
            </a:xfrm>
            <a:prstGeom prst="line">
              <a:avLst/>
            </a:prstGeom>
            <a:ln w="4500" cap="flat">
              <a:solidFill>
                <a:srgbClr val="236EA1"/>
              </a:solidFill>
              <a:bevel/>
            </a:ln>
          </p:spPr>
        </p:cxnSp>
        <p:sp>
          <p:nvSpPr>
            <p:cNvPr id="108" name="Text 351">
              <a:extLst>
                <a:ext uri="{FF2B5EF4-FFF2-40B4-BE49-F238E27FC236}">
                  <a16:creationId xmlns:a16="http://schemas.microsoft.com/office/drawing/2014/main" id="{5504CB20-442F-4966-AFF2-2B3C61DB4BDA}"/>
                </a:ext>
              </a:extLst>
            </p:cNvPr>
            <p:cNvSpPr txBox="1"/>
            <p:nvPr/>
          </p:nvSpPr>
          <p:spPr>
            <a:xfrm>
              <a:off x="2165103" y="3175654"/>
              <a:ext cx="99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t>
              </a:r>
            </a:p>
          </p:txBody>
        </p:sp>
        <p:sp>
          <p:nvSpPr>
            <p:cNvPr id="109" name="Text 352">
              <a:extLst>
                <a:ext uri="{FF2B5EF4-FFF2-40B4-BE49-F238E27FC236}">
                  <a16:creationId xmlns:a16="http://schemas.microsoft.com/office/drawing/2014/main" id="{6851B1F4-2DAC-4017-8372-19F0B47F7626}"/>
                </a:ext>
              </a:extLst>
            </p:cNvPr>
            <p:cNvSpPr txBox="1"/>
            <p:nvPr/>
          </p:nvSpPr>
          <p:spPr>
            <a:xfrm>
              <a:off x="3082950" y="3213754"/>
              <a:ext cx="108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M</a:t>
              </a:r>
            </a:p>
          </p:txBody>
        </p:sp>
        <p:sp>
          <p:nvSpPr>
            <p:cNvPr id="110" name="Text 353">
              <a:extLst>
                <a:ext uri="{FF2B5EF4-FFF2-40B4-BE49-F238E27FC236}">
                  <a16:creationId xmlns:a16="http://schemas.microsoft.com/office/drawing/2014/main" id="{FA73D3E6-9235-4841-9BE5-F2BDEE890A41}"/>
                </a:ext>
              </a:extLst>
            </p:cNvPr>
            <p:cNvSpPr txBox="1"/>
            <p:nvPr/>
          </p:nvSpPr>
          <p:spPr>
            <a:xfrm>
              <a:off x="3910500" y="2985307"/>
              <a:ext cx="108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M</a:t>
              </a:r>
            </a:p>
          </p:txBody>
        </p:sp>
        <p:sp>
          <p:nvSpPr>
            <p:cNvPr id="111" name="Text 354">
              <a:extLst>
                <a:ext uri="{FF2B5EF4-FFF2-40B4-BE49-F238E27FC236}">
                  <a16:creationId xmlns:a16="http://schemas.microsoft.com/office/drawing/2014/main" id="{C7FBC9AA-663C-4CB7-BDF3-E7E7EC30D81A}"/>
                </a:ext>
              </a:extLst>
            </p:cNvPr>
            <p:cNvSpPr txBox="1"/>
            <p:nvPr/>
          </p:nvSpPr>
          <p:spPr>
            <a:xfrm>
              <a:off x="3910500" y="2547000"/>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2" name="Text 355">
              <a:extLst>
                <a:ext uri="{FF2B5EF4-FFF2-40B4-BE49-F238E27FC236}">
                  <a16:creationId xmlns:a16="http://schemas.microsoft.com/office/drawing/2014/main" id="{274A76F4-F49F-494E-8B95-A185008F9487}"/>
                </a:ext>
              </a:extLst>
            </p:cNvPr>
            <p:cNvSpPr txBox="1"/>
            <p:nvPr/>
          </p:nvSpPr>
          <p:spPr>
            <a:xfrm>
              <a:off x="4315500" y="317565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13" name="Text 356">
              <a:extLst>
                <a:ext uri="{FF2B5EF4-FFF2-40B4-BE49-F238E27FC236}">
                  <a16:creationId xmlns:a16="http://schemas.microsoft.com/office/drawing/2014/main" id="{09C69322-8D62-47C2-993D-C18ED24B2CC0}"/>
                </a:ext>
              </a:extLst>
            </p:cNvPr>
            <p:cNvSpPr txBox="1"/>
            <p:nvPr/>
          </p:nvSpPr>
          <p:spPr>
            <a:xfrm>
              <a:off x="5284594" y="3175654"/>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4" name="Text 357">
              <a:extLst>
                <a:ext uri="{FF2B5EF4-FFF2-40B4-BE49-F238E27FC236}">
                  <a16:creationId xmlns:a16="http://schemas.microsoft.com/office/drawing/2014/main" id="{7D97EE28-C791-401D-A56F-33522B0E33CE}"/>
                </a:ext>
              </a:extLst>
            </p:cNvPr>
            <p:cNvSpPr txBox="1"/>
            <p:nvPr/>
          </p:nvSpPr>
          <p:spPr>
            <a:xfrm>
              <a:off x="6210000" y="3175654"/>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5" name="Text 358">
              <a:extLst>
                <a:ext uri="{FF2B5EF4-FFF2-40B4-BE49-F238E27FC236}">
                  <a16:creationId xmlns:a16="http://schemas.microsoft.com/office/drawing/2014/main" id="{7B1300E2-13CB-4FFE-8223-1BBE9B104A41}"/>
                </a:ext>
              </a:extLst>
            </p:cNvPr>
            <p:cNvSpPr txBox="1"/>
            <p:nvPr/>
          </p:nvSpPr>
          <p:spPr>
            <a:xfrm>
              <a:off x="4374000" y="2173500"/>
              <a:ext cx="99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N</a:t>
              </a:r>
            </a:p>
          </p:txBody>
        </p:sp>
        <p:sp>
          <p:nvSpPr>
            <p:cNvPr id="116" name="Text 359">
              <a:extLst>
                <a:ext uri="{FF2B5EF4-FFF2-40B4-BE49-F238E27FC236}">
                  <a16:creationId xmlns:a16="http://schemas.microsoft.com/office/drawing/2014/main" id="{6AFF4710-30CB-43BF-B5BF-66780F4FD55A}"/>
                </a:ext>
              </a:extLst>
            </p:cNvPr>
            <p:cNvSpPr txBox="1"/>
            <p:nvPr/>
          </p:nvSpPr>
          <p:spPr>
            <a:xfrm>
              <a:off x="5251500" y="2173500"/>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17" name="Text 360">
              <a:extLst>
                <a:ext uri="{FF2B5EF4-FFF2-40B4-BE49-F238E27FC236}">
                  <a16:creationId xmlns:a16="http://schemas.microsoft.com/office/drawing/2014/main" id="{F58B54FF-66B9-406E-BA06-A860346D4202}"/>
                </a:ext>
              </a:extLst>
            </p:cNvPr>
            <p:cNvSpPr txBox="1"/>
            <p:nvPr/>
          </p:nvSpPr>
          <p:spPr>
            <a:xfrm>
              <a:off x="5139150" y="1535400"/>
              <a:ext cx="90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1</a:t>
              </a:r>
            </a:p>
          </p:txBody>
        </p:sp>
        <p:sp>
          <p:nvSpPr>
            <p:cNvPr id="118" name="Text 361">
              <a:extLst>
                <a:ext uri="{FF2B5EF4-FFF2-40B4-BE49-F238E27FC236}">
                  <a16:creationId xmlns:a16="http://schemas.microsoft.com/office/drawing/2014/main" id="{7EA9DB40-957A-4A1E-B585-3FA60B617905}"/>
                </a:ext>
              </a:extLst>
            </p:cNvPr>
            <p:cNvSpPr txBox="1"/>
            <p:nvPr/>
          </p:nvSpPr>
          <p:spPr>
            <a:xfrm>
              <a:off x="6216789" y="1535400"/>
              <a:ext cx="99000" cy="90000"/>
            </a:xfrm>
            <a:prstGeom prst="rect">
              <a:avLst/>
            </a:prstGeom>
            <a:noFill/>
          </p:spPr>
          <p:txBody>
            <a:bodyPr wrap="square" lIns="36000" tIns="0" rIns="36000" bIns="0" rtlCol="0" anchor="ctr"/>
            <a:lstStyle/>
            <a:p>
              <a:pPr algn="ctr">
                <a:lnSpc>
                  <a:spcPct val="100000"/>
                </a:lnSpc>
              </a:pPr>
              <a:r>
                <a:rPr sz="1000" dirty="0">
                  <a:solidFill>
                    <a:srgbClr val="303030"/>
                  </a:solidFill>
                  <a:latin typeface="Arial"/>
                </a:rPr>
                <a:t>N</a:t>
              </a:r>
            </a:p>
          </p:txBody>
        </p:sp>
        <p:sp>
          <p:nvSpPr>
            <p:cNvPr id="119" name="Text 362">
              <a:extLst>
                <a:ext uri="{FF2B5EF4-FFF2-40B4-BE49-F238E27FC236}">
                  <a16:creationId xmlns:a16="http://schemas.microsoft.com/office/drawing/2014/main" id="{D00EAF35-A080-4E17-896E-876F2CAFEEF6}"/>
                </a:ext>
              </a:extLst>
            </p:cNvPr>
            <p:cNvSpPr txBox="1"/>
            <p:nvPr/>
          </p:nvSpPr>
          <p:spPr>
            <a:xfrm>
              <a:off x="7002000" y="317565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20" name="Text 363">
              <a:extLst>
                <a:ext uri="{FF2B5EF4-FFF2-40B4-BE49-F238E27FC236}">
                  <a16:creationId xmlns:a16="http://schemas.microsoft.com/office/drawing/2014/main" id="{1DD07B9D-2080-4708-A128-BC59E1424FE3}"/>
                </a:ext>
              </a:extLst>
            </p:cNvPr>
            <p:cNvSpPr txBox="1"/>
            <p:nvPr/>
          </p:nvSpPr>
          <p:spPr>
            <a:xfrm>
              <a:off x="7483500" y="3479404"/>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sp>
          <p:nvSpPr>
            <p:cNvPr id="121" name="Text 364">
              <a:extLst>
                <a:ext uri="{FF2B5EF4-FFF2-40B4-BE49-F238E27FC236}">
                  <a16:creationId xmlns:a16="http://schemas.microsoft.com/office/drawing/2014/main" id="{F351A7CD-BBBE-4B86-B5AE-7AAF9304414E}"/>
                </a:ext>
              </a:extLst>
            </p:cNvPr>
            <p:cNvSpPr txBox="1"/>
            <p:nvPr/>
          </p:nvSpPr>
          <p:spPr>
            <a:xfrm>
              <a:off x="7483500" y="3936827"/>
              <a:ext cx="90000" cy="9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1</a:t>
              </a:r>
            </a:p>
          </p:txBody>
        </p:sp>
        <p:grpSp>
          <p:nvGrpSpPr>
            <p:cNvPr id="122" name="属性">
              <a:extLst>
                <a:ext uri="{FF2B5EF4-FFF2-40B4-BE49-F238E27FC236}">
                  <a16:creationId xmlns:a16="http://schemas.microsoft.com/office/drawing/2014/main" id="{DCF04261-C7C9-4826-8492-89645C9693A8}"/>
                </a:ext>
              </a:extLst>
            </p:cNvPr>
            <p:cNvGrpSpPr/>
            <p:nvPr/>
          </p:nvGrpSpPr>
          <p:grpSpPr>
            <a:xfrm>
              <a:off x="4653000" y="3822307"/>
              <a:ext cx="513000" cy="306000"/>
              <a:chOff x="4653000" y="3822307"/>
              <a:chExt cx="513000" cy="306000"/>
            </a:xfrm>
          </p:grpSpPr>
          <p:sp>
            <p:nvSpPr>
              <p:cNvPr id="124" name="任意形状 305">
                <a:extLst>
                  <a:ext uri="{FF2B5EF4-FFF2-40B4-BE49-F238E27FC236}">
                    <a16:creationId xmlns:a16="http://schemas.microsoft.com/office/drawing/2014/main" id="{07DE0A09-47FD-4407-94A3-97FB87EE4934}"/>
                  </a:ext>
                </a:extLst>
              </p:cNvPr>
              <p:cNvSpPr/>
              <p:nvPr/>
            </p:nvSpPr>
            <p:spPr>
              <a:xfrm>
                <a:off x="4653000" y="3822307"/>
                <a:ext cx="513000" cy="306000"/>
              </a:xfrm>
              <a:custGeom>
                <a:avLst/>
                <a:gdLst/>
                <a:ahLst/>
                <a:cxnLst/>
                <a:rect l="0" t="0" r="0" b="0"/>
                <a:pathLst>
                  <a:path w="513000" h="306000">
                    <a:moveTo>
                      <a:pt x="0" y="0"/>
                    </a:moveTo>
                    <a:moveTo>
                      <a:pt x="513000" y="153000"/>
                    </a:moveTo>
                    <a:cubicBezTo>
                      <a:pt x="513000" y="237500"/>
                      <a:pt x="398161" y="306000"/>
                      <a:pt x="256500" y="306000"/>
                    </a:cubicBezTo>
                    <a:cubicBezTo>
                      <a:pt x="114839" y="306000"/>
                      <a:pt x="0" y="237500"/>
                      <a:pt x="0" y="153000"/>
                    </a:cubicBezTo>
                    <a:cubicBezTo>
                      <a:pt x="0" y="68500"/>
                      <a:pt x="114839" y="0"/>
                      <a:pt x="256500" y="0"/>
                    </a:cubicBezTo>
                    <a:cubicBezTo>
                      <a:pt x="398161" y="0"/>
                      <a:pt x="513000" y="68500"/>
                      <a:pt x="513000" y="153000"/>
                    </a:cubicBez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sp>
          <p:sp>
            <p:nvSpPr>
              <p:cNvPr id="125" name="Text 365">
                <a:extLst>
                  <a:ext uri="{FF2B5EF4-FFF2-40B4-BE49-F238E27FC236}">
                    <a16:creationId xmlns:a16="http://schemas.microsoft.com/office/drawing/2014/main" id="{E0021BB6-8C6A-42B5-A417-CA88845E9D69}"/>
                  </a:ext>
                </a:extLst>
              </p:cNvPr>
              <p:cNvSpPr txBox="1"/>
              <p:nvPr/>
            </p:nvSpPr>
            <p:spPr>
              <a:xfrm>
                <a:off x="4653000" y="3885307"/>
                <a:ext cx="513000" cy="180000"/>
              </a:xfrm>
              <a:prstGeom prst="rect">
                <a:avLst/>
              </a:prstGeom>
              <a:noFill/>
            </p:spPr>
            <p:txBody>
              <a:bodyPr wrap="square" lIns="36000" tIns="0" rIns="36000" bIns="0" rtlCol="0" anchor="ctr"/>
              <a:lstStyle/>
              <a:p>
                <a:pPr algn="ctr">
                  <a:lnSpc>
                    <a:spcPct val="100000"/>
                  </a:lnSpc>
                </a:pPr>
                <a:r>
                  <a:rPr sz="1000">
                    <a:solidFill>
                      <a:srgbClr val="303030"/>
                    </a:solidFill>
                    <a:latin typeface="Arial"/>
                  </a:rPr>
                  <a:t>Stock</a:t>
                </a:r>
              </a:p>
            </p:txBody>
          </p:sp>
        </p:grpSp>
        <p:cxnSp>
          <p:nvCxnSpPr>
            <p:cNvPr id="123" name="连接线">
              <a:extLst>
                <a:ext uri="{FF2B5EF4-FFF2-40B4-BE49-F238E27FC236}">
                  <a16:creationId xmlns:a16="http://schemas.microsoft.com/office/drawing/2014/main" id="{886D9FB3-F1FB-45E7-BBAB-BEB2B01A0324}"/>
                </a:ext>
              </a:extLst>
            </p:cNvPr>
            <p:cNvCxnSpPr>
              <a:cxnSpLocks/>
              <a:stCxn id="72" idx="3"/>
            </p:cNvCxnSpPr>
            <p:nvPr/>
          </p:nvCxnSpPr>
          <p:spPr>
            <a:xfrm>
              <a:off x="4874550" y="3464179"/>
              <a:ext cx="54000" cy="367653"/>
            </a:xfrm>
            <a:prstGeom prst="line">
              <a:avLst/>
            </a:prstGeom>
            <a:ln w="4500" cap="flat">
              <a:solidFill>
                <a:srgbClr val="236EA1"/>
              </a:solidFill>
              <a:bevel/>
            </a:ln>
          </p:spPr>
        </p:cxnSp>
        <p:sp>
          <p:nvSpPr>
            <p:cNvPr id="10" name="实体">
              <a:extLst>
                <a:ext uri="{FF2B5EF4-FFF2-40B4-BE49-F238E27FC236}">
                  <a16:creationId xmlns:a16="http://schemas.microsoft.com/office/drawing/2014/main" id="{67FE8065-982B-4371-8412-AB6576A4A92E}"/>
                </a:ext>
              </a:extLst>
            </p:cNvPr>
            <p:cNvSpPr/>
            <p:nvPr/>
          </p:nvSpPr>
          <p:spPr>
            <a:xfrm>
              <a:off x="1239379" y="3139128"/>
              <a:ext cx="827977" cy="407067"/>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sz="1000" dirty="0">
                  <a:solidFill>
                    <a:srgbClr val="303030"/>
                  </a:solidFill>
                  <a:latin typeface="Arial"/>
                </a:rPr>
                <a:t>PURCHASER</a:t>
              </a:r>
            </a:p>
          </p:txBody>
        </p:sp>
      </p:grpSp>
      <p:cxnSp>
        <p:nvCxnSpPr>
          <p:cNvPr id="203" name="直接连接符 202">
            <a:extLst>
              <a:ext uri="{FF2B5EF4-FFF2-40B4-BE49-F238E27FC236}">
                <a16:creationId xmlns:a16="http://schemas.microsoft.com/office/drawing/2014/main" id="{E9CB7CBA-0901-447E-87D5-147132032949}"/>
              </a:ext>
            </a:extLst>
          </p:cNvPr>
          <p:cNvCxnSpPr/>
          <p:nvPr/>
        </p:nvCxnSpPr>
        <p:spPr>
          <a:xfrm>
            <a:off x="7096418" y="4363139"/>
            <a:ext cx="690610" cy="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1" name="双线条连接线">
            <a:extLst>
              <a:ext uri="{FF2B5EF4-FFF2-40B4-BE49-F238E27FC236}">
                <a16:creationId xmlns:a16="http://schemas.microsoft.com/office/drawing/2014/main" id="{9A0827AA-7FA5-41EA-A47D-A1AA88511264}"/>
              </a:ext>
            </a:extLst>
          </p:cNvPr>
          <p:cNvCxnSpPr>
            <a:cxnSpLocks/>
          </p:cNvCxnSpPr>
          <p:nvPr/>
        </p:nvCxnSpPr>
        <p:spPr>
          <a:xfrm flipV="1">
            <a:off x="10246818" y="4630446"/>
            <a:ext cx="68876" cy="172954"/>
          </a:xfrm>
          <a:prstGeom prst="line">
            <a:avLst/>
          </a:prstGeom>
          <a:ln w="4500" cap="flat">
            <a:solidFill>
              <a:srgbClr val="236EA1"/>
            </a:solidFill>
            <a:bevel/>
          </a:ln>
        </p:spPr>
      </p:cxnSp>
      <p:cxnSp>
        <p:nvCxnSpPr>
          <p:cNvPr id="233" name="双线条连接线">
            <a:extLst>
              <a:ext uri="{FF2B5EF4-FFF2-40B4-BE49-F238E27FC236}">
                <a16:creationId xmlns:a16="http://schemas.microsoft.com/office/drawing/2014/main" id="{75548F9A-9BD1-4409-B673-9A03A9409DEA}"/>
              </a:ext>
            </a:extLst>
          </p:cNvPr>
          <p:cNvCxnSpPr>
            <a:cxnSpLocks/>
          </p:cNvCxnSpPr>
          <p:nvPr/>
        </p:nvCxnSpPr>
        <p:spPr>
          <a:xfrm flipV="1">
            <a:off x="10305413" y="3977939"/>
            <a:ext cx="62423" cy="209523"/>
          </a:xfrm>
          <a:prstGeom prst="line">
            <a:avLst/>
          </a:prstGeom>
          <a:ln w="4500" cap="flat">
            <a:solidFill>
              <a:srgbClr val="236EA1"/>
            </a:solidFill>
            <a:bevel/>
          </a:ln>
        </p:spPr>
      </p:cxnSp>
      <p:cxnSp>
        <p:nvCxnSpPr>
          <p:cNvPr id="241" name="连接线">
            <a:extLst>
              <a:ext uri="{FF2B5EF4-FFF2-40B4-BE49-F238E27FC236}">
                <a16:creationId xmlns:a16="http://schemas.microsoft.com/office/drawing/2014/main" id="{72340E5E-53C9-45C0-85AF-1364188D3138}"/>
              </a:ext>
            </a:extLst>
          </p:cNvPr>
          <p:cNvCxnSpPr>
            <a:cxnSpLocks/>
          </p:cNvCxnSpPr>
          <p:nvPr/>
        </p:nvCxnSpPr>
        <p:spPr>
          <a:xfrm>
            <a:off x="9747667" y="3741485"/>
            <a:ext cx="224763" cy="7793"/>
          </a:xfrm>
          <a:prstGeom prst="line">
            <a:avLst/>
          </a:prstGeom>
          <a:ln w="4500" cap="flat">
            <a:solidFill>
              <a:srgbClr val="236EA1"/>
            </a:solidFill>
            <a:bevel/>
          </a:ln>
        </p:spPr>
      </p:cxnSp>
      <p:sp>
        <p:nvSpPr>
          <p:cNvPr id="249" name="实体">
            <a:extLst>
              <a:ext uri="{FF2B5EF4-FFF2-40B4-BE49-F238E27FC236}">
                <a16:creationId xmlns:a16="http://schemas.microsoft.com/office/drawing/2014/main" id="{B1FA7488-4199-47B8-A93E-CF10A1B1147E}"/>
              </a:ext>
            </a:extLst>
          </p:cNvPr>
          <p:cNvSpPr/>
          <p:nvPr/>
        </p:nvSpPr>
        <p:spPr>
          <a:xfrm>
            <a:off x="7618670" y="3520491"/>
            <a:ext cx="1010431" cy="494302"/>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endParaRPr sz="1000" dirty="0">
              <a:solidFill>
                <a:srgbClr val="303030"/>
              </a:solidFill>
              <a:latin typeface="Arial"/>
            </a:endParaRPr>
          </a:p>
        </p:txBody>
      </p:sp>
      <p:sp>
        <p:nvSpPr>
          <p:cNvPr id="248" name="实体">
            <a:extLst>
              <a:ext uri="{FF2B5EF4-FFF2-40B4-BE49-F238E27FC236}">
                <a16:creationId xmlns:a16="http://schemas.microsoft.com/office/drawing/2014/main" id="{BD219A50-EAF7-4A9D-80D4-90728F0B656F}"/>
              </a:ext>
            </a:extLst>
          </p:cNvPr>
          <p:cNvSpPr/>
          <p:nvPr/>
        </p:nvSpPr>
        <p:spPr>
          <a:xfrm>
            <a:off x="7681575" y="3567727"/>
            <a:ext cx="888769" cy="412591"/>
          </a:xfrm>
          <a:custGeom>
            <a:avLst/>
            <a:gdLst>
              <a:gd name="connsiteX0" fmla="*/ 0 w 513000"/>
              <a:gd name="connsiteY0" fmla="*/ 153000 h 306000"/>
              <a:gd name="connsiteX1" fmla="*/ 256500 w 513000"/>
              <a:gd name="connsiteY1" fmla="*/ 0 h 306000"/>
              <a:gd name="connsiteX2" fmla="*/ 513000 w 513000"/>
              <a:gd name="connsiteY2" fmla="*/ 153000 h 306000"/>
              <a:gd name="connsiteX3" fmla="*/ 256500 w 513000"/>
              <a:gd name="connsiteY3" fmla="*/ 306000 h 306000"/>
              <a:gd name="connsiteX4" fmla="*/ 384750 w 513000"/>
              <a:gd name="connsiteY4" fmla="*/ 0 h 306000"/>
              <a:gd name="connsiteX5" fmla="*/ 128250 w 513000"/>
              <a:gd name="connsiteY5" fmla="*/ 0 h 306000"/>
              <a:gd name="connsiteX6" fmla="*/ 128250 w 513000"/>
              <a:gd name="connsiteY6" fmla="*/ 306000 h 306000"/>
              <a:gd name="connsiteX7" fmla="*/ 384750 w 513000"/>
              <a:gd name="connsiteY7" fmla="*/ 306000 h 306000"/>
              <a:gd name="connsiteX8" fmla="*/ 0 w 513000"/>
              <a:gd name="connsiteY8" fmla="*/ 76500 h 306000"/>
              <a:gd name="connsiteX9" fmla="*/ 0 w 513000"/>
              <a:gd name="connsiteY9" fmla="*/ 229500 h 306000"/>
              <a:gd name="connsiteX10" fmla="*/ 513000 w 513000"/>
              <a:gd name="connsiteY10" fmla="*/ 76500 h 306000"/>
              <a:gd name="connsiteX11" fmla="*/ 513000 w 513000"/>
              <a:gd name="connsiteY11" fmla="*/ 229500 h 306000"/>
              <a:gd name="rtt" fmla="*/ 63000 h 306000"/>
              <a:gd name="rtb" fmla="*/ 243000 h 30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513000" h="306000">
                <a:moveTo>
                  <a:pt x="0" y="0"/>
                </a:moveTo>
                <a:lnTo>
                  <a:pt x="0" y="306000"/>
                </a:lnTo>
                <a:lnTo>
                  <a:pt x="513000" y="306000"/>
                </a:lnTo>
                <a:lnTo>
                  <a:pt x="513000" y="0"/>
                </a:lnTo>
                <a:lnTo>
                  <a:pt x="0" y="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lang="en-US" sz="1000" dirty="0">
                <a:solidFill>
                  <a:srgbClr val="303030"/>
                </a:solidFill>
                <a:latin typeface="Arial"/>
              </a:rPr>
              <a:t>SECTION</a:t>
            </a:r>
            <a:endParaRPr sz="1000" dirty="0">
              <a:solidFill>
                <a:srgbClr val="303030"/>
              </a:solidFill>
              <a:latin typeface="Arial"/>
            </a:endParaRPr>
          </a:p>
        </p:txBody>
      </p:sp>
      <p:sp>
        <p:nvSpPr>
          <p:cNvPr id="251" name="关系">
            <a:extLst>
              <a:ext uri="{FF2B5EF4-FFF2-40B4-BE49-F238E27FC236}">
                <a16:creationId xmlns:a16="http://schemas.microsoft.com/office/drawing/2014/main" id="{9777935F-CE7C-4F7B-97E3-2EE17F347BB8}"/>
              </a:ext>
            </a:extLst>
          </p:cNvPr>
          <p:cNvSpPr/>
          <p:nvPr/>
        </p:nvSpPr>
        <p:spPr>
          <a:xfrm>
            <a:off x="8769043" y="3455923"/>
            <a:ext cx="1045125" cy="594758"/>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endParaRPr sz="1000" dirty="0">
              <a:solidFill>
                <a:srgbClr val="303030"/>
              </a:solidFill>
              <a:latin typeface="Arial"/>
            </a:endParaRPr>
          </a:p>
        </p:txBody>
      </p:sp>
      <p:sp>
        <p:nvSpPr>
          <p:cNvPr id="252" name="关系">
            <a:extLst>
              <a:ext uri="{FF2B5EF4-FFF2-40B4-BE49-F238E27FC236}">
                <a16:creationId xmlns:a16="http://schemas.microsoft.com/office/drawing/2014/main" id="{6C95B4E1-9588-448D-9D6C-359A5C691EEB}"/>
              </a:ext>
            </a:extLst>
          </p:cNvPr>
          <p:cNvSpPr/>
          <p:nvPr/>
        </p:nvSpPr>
        <p:spPr>
          <a:xfrm>
            <a:off x="8847759" y="3503420"/>
            <a:ext cx="889268" cy="499352"/>
          </a:xfrm>
          <a:custGeom>
            <a:avLst/>
            <a:gdLst>
              <a:gd name="connsiteX0" fmla="*/ 0 w 513000"/>
              <a:gd name="connsiteY0" fmla="*/ 148500 h 297000"/>
              <a:gd name="connsiteX1" fmla="*/ 256500 w 513000"/>
              <a:gd name="connsiteY1" fmla="*/ 0 h 297000"/>
              <a:gd name="connsiteX2" fmla="*/ 513000 w 513000"/>
              <a:gd name="connsiteY2" fmla="*/ 148500 h 297000"/>
              <a:gd name="connsiteX3" fmla="*/ 256500 w 513000"/>
              <a:gd name="connsiteY3" fmla="*/ 297000 h 297000"/>
              <a:gd name="rtt" fmla="*/ 58500 h 297000"/>
              <a:gd name="rtb" fmla="*/ 238500 h 297000"/>
            </a:gdLst>
            <a:ahLst/>
            <a:cxnLst>
              <a:cxn ang="0">
                <a:pos x="connsiteX0" y="connsiteY0"/>
              </a:cxn>
              <a:cxn ang="0">
                <a:pos x="connsiteX1" y="connsiteY1"/>
              </a:cxn>
              <a:cxn ang="0">
                <a:pos x="connsiteX2" y="connsiteY2"/>
              </a:cxn>
              <a:cxn ang="0">
                <a:pos x="connsiteX3" y="connsiteY3"/>
              </a:cxn>
            </a:cxnLst>
            <a:rect l="l" t="rtt" r="r" b="rtb"/>
            <a:pathLst>
              <a:path w="513000" h="297000">
                <a:moveTo>
                  <a:pt x="0" y="148500"/>
                </a:moveTo>
                <a:lnTo>
                  <a:pt x="256500" y="0"/>
                </a:lnTo>
                <a:lnTo>
                  <a:pt x="513000" y="148500"/>
                </a:lnTo>
                <a:lnTo>
                  <a:pt x="256500" y="297000"/>
                </a:lnTo>
                <a:lnTo>
                  <a:pt x="0" y="148500"/>
                </a:lnTo>
                <a:close/>
              </a:path>
            </a:pathLst>
          </a:custGeom>
          <a:gradFill>
            <a:gsLst>
              <a:gs pos="0">
                <a:srgbClr val="FBFBFB"/>
              </a:gs>
              <a:gs pos="100000">
                <a:srgbClr val="EFEFEF"/>
              </a:gs>
            </a:gsLst>
            <a:lin ang="5400000" scaled="0"/>
          </a:gradFill>
          <a:ln w="4500" cap="flat">
            <a:solidFill>
              <a:srgbClr val="6D6D6D"/>
            </a:solidFill>
            <a:bevel/>
          </a:ln>
          <a:effectLst>
            <a:outerShdw dist="12728" dir="2700000" algn="tl" rotWithShape="0">
              <a:srgbClr val="000000">
                <a:alpha val="8000"/>
              </a:srgbClr>
            </a:outerShdw>
          </a:effectLst>
        </p:spPr>
        <p:txBody>
          <a:bodyPr wrap="square" lIns="36000" tIns="0" rIns="36000" bIns="0" rtlCol="0" anchor="ctr"/>
          <a:lstStyle/>
          <a:p>
            <a:pPr algn="ctr">
              <a:lnSpc>
                <a:spcPct val="100000"/>
              </a:lnSpc>
            </a:pPr>
            <a:r>
              <a:rPr lang="en-US" sz="1000" dirty="0">
                <a:solidFill>
                  <a:srgbClr val="303030"/>
                </a:solidFill>
                <a:latin typeface="Arial"/>
              </a:rPr>
              <a:t>SECTION_OF</a:t>
            </a:r>
            <a:endParaRPr sz="1000" dirty="0">
              <a:solidFill>
                <a:srgbClr val="303030"/>
              </a:solidFill>
              <a:latin typeface="Arial"/>
            </a:endParaRPr>
          </a:p>
        </p:txBody>
      </p:sp>
      <p:cxnSp>
        <p:nvCxnSpPr>
          <p:cNvPr id="255" name="连接线">
            <a:extLst>
              <a:ext uri="{FF2B5EF4-FFF2-40B4-BE49-F238E27FC236}">
                <a16:creationId xmlns:a16="http://schemas.microsoft.com/office/drawing/2014/main" id="{74C284D7-9C3B-40AF-BE41-189C552007BA}"/>
              </a:ext>
            </a:extLst>
          </p:cNvPr>
          <p:cNvCxnSpPr>
            <a:cxnSpLocks/>
          </p:cNvCxnSpPr>
          <p:nvPr/>
        </p:nvCxnSpPr>
        <p:spPr>
          <a:xfrm flipV="1">
            <a:off x="3095994" y="3825992"/>
            <a:ext cx="207799" cy="5356"/>
          </a:xfrm>
          <a:prstGeom prst="line">
            <a:avLst/>
          </a:prstGeom>
          <a:ln w="4500" cap="flat">
            <a:solidFill>
              <a:srgbClr val="236EA1"/>
            </a:solidFill>
            <a:bevel/>
          </a:ln>
        </p:spPr>
      </p:cxnSp>
      <p:cxnSp>
        <p:nvCxnSpPr>
          <p:cNvPr id="258" name="连接线">
            <a:extLst>
              <a:ext uri="{FF2B5EF4-FFF2-40B4-BE49-F238E27FC236}">
                <a16:creationId xmlns:a16="http://schemas.microsoft.com/office/drawing/2014/main" id="{31F75B74-EB1A-4731-BF9D-D20DA5AE317C}"/>
              </a:ext>
            </a:extLst>
          </p:cNvPr>
          <p:cNvCxnSpPr>
            <a:cxnSpLocks/>
          </p:cNvCxnSpPr>
          <p:nvPr/>
        </p:nvCxnSpPr>
        <p:spPr>
          <a:xfrm flipV="1">
            <a:off x="3102132" y="3796222"/>
            <a:ext cx="207799" cy="5356"/>
          </a:xfrm>
          <a:prstGeom prst="line">
            <a:avLst/>
          </a:prstGeom>
          <a:ln w="4500" cap="flat">
            <a:solidFill>
              <a:srgbClr val="236EA1"/>
            </a:solidFill>
            <a:bevel/>
          </a:ln>
        </p:spPr>
      </p:cxnSp>
      <p:sp>
        <p:nvSpPr>
          <p:cNvPr id="224" name="文本框 223">
            <a:extLst>
              <a:ext uri="{FF2B5EF4-FFF2-40B4-BE49-F238E27FC236}">
                <a16:creationId xmlns:a16="http://schemas.microsoft.com/office/drawing/2014/main" id="{91643400-4ED8-46F6-BB48-B22585C48075}"/>
              </a:ext>
            </a:extLst>
          </p:cNvPr>
          <p:cNvSpPr txBox="1"/>
          <p:nvPr/>
        </p:nvSpPr>
        <p:spPr>
          <a:xfrm>
            <a:off x="7165246" y="1162053"/>
            <a:ext cx="543739" cy="253916"/>
          </a:xfrm>
          <a:prstGeom prst="rect">
            <a:avLst/>
          </a:prstGeom>
          <a:noFill/>
        </p:spPr>
        <p:txBody>
          <a:bodyPr wrap="none" rtlCol="0">
            <a:spAutoFit/>
          </a:bodyPr>
          <a:lstStyle/>
          <a:p>
            <a:r>
              <a:rPr lang="en-US" altLang="zh-CN" sz="1000" dirty="0"/>
              <a:t>leader</a:t>
            </a:r>
            <a:endParaRPr lang="zh-CN" altLang="en-US" sz="1000" dirty="0"/>
          </a:p>
        </p:txBody>
      </p:sp>
      <p:sp>
        <p:nvSpPr>
          <p:cNvPr id="220" name="文本框 219">
            <a:extLst>
              <a:ext uri="{FF2B5EF4-FFF2-40B4-BE49-F238E27FC236}">
                <a16:creationId xmlns:a16="http://schemas.microsoft.com/office/drawing/2014/main" id="{429B0FCA-D7AC-4533-A16E-BC7A4F86B684}"/>
              </a:ext>
            </a:extLst>
          </p:cNvPr>
          <p:cNvSpPr txBox="1"/>
          <p:nvPr/>
        </p:nvSpPr>
        <p:spPr>
          <a:xfrm>
            <a:off x="8339900" y="1150107"/>
            <a:ext cx="638316" cy="246221"/>
          </a:xfrm>
          <a:prstGeom prst="rect">
            <a:avLst/>
          </a:prstGeom>
          <a:noFill/>
        </p:spPr>
        <p:txBody>
          <a:bodyPr wrap="none" rtlCol="0">
            <a:spAutoFit/>
          </a:bodyPr>
          <a:lstStyle/>
          <a:p>
            <a:r>
              <a:rPr lang="en-US" altLang="zh-CN" sz="1000" dirty="0"/>
              <a:t>member</a:t>
            </a:r>
            <a:endParaRPr lang="zh-CN" altLang="en-US" sz="1000" dirty="0"/>
          </a:p>
        </p:txBody>
      </p:sp>
    </p:spTree>
    <p:extLst>
      <p:ext uri="{BB962C8B-B14F-4D97-AF65-F5344CB8AC3E}">
        <p14:creationId xmlns:p14="http://schemas.microsoft.com/office/powerpoint/2010/main" val="2728008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51604-4C5D-4962-999E-5E28BBD7AFE2}"/>
              </a:ext>
            </a:extLst>
          </p:cNvPr>
          <p:cNvSpPr>
            <a:spLocks noGrp="1"/>
          </p:cNvSpPr>
          <p:nvPr>
            <p:ph idx="1"/>
          </p:nvPr>
        </p:nvSpPr>
        <p:spPr>
          <a:xfrm>
            <a:off x="1040524" y="244044"/>
            <a:ext cx="9601200" cy="5339576"/>
          </a:xfrm>
        </p:spPr>
        <p:txBody>
          <a:bodyPr/>
          <a:lstStyle/>
          <a:p>
            <a:pPr marL="0" indent="0">
              <a:buNone/>
            </a:pPr>
            <a:r>
              <a:rPr lang="en-US" altLang="zh-CN" dirty="0"/>
              <a:t>Query 18 </a:t>
            </a:r>
            <a:endParaRPr lang="zh-CN" altLang="zh-CN" dirty="0"/>
          </a:p>
          <a:p>
            <a:pPr marL="0" indent="0">
              <a:buNone/>
            </a:pPr>
            <a:r>
              <a:rPr lang="en-US" altLang="zh-CN" b="1" dirty="0"/>
              <a:t>Retrieve the names of all famers who do not have supervisors.</a:t>
            </a:r>
            <a:endParaRPr lang="zh-CN" altLang="zh-CN" dirty="0"/>
          </a:p>
          <a:p>
            <a:pPr marL="0" indent="0">
              <a:buNone/>
            </a:pPr>
            <a:r>
              <a:rPr lang="en-US" altLang="zh-CN" dirty="0"/>
              <a:t> </a:t>
            </a:r>
            <a:endParaRPr lang="zh-CN" altLang="zh-CN" dirty="0"/>
          </a:p>
          <a:p>
            <a:pPr marL="0" indent="0">
              <a:buNone/>
            </a:pPr>
            <a:r>
              <a:rPr lang="en-US" altLang="zh-CN" b="1" dirty="0"/>
              <a:t>SELECT </a:t>
            </a:r>
            <a:r>
              <a:rPr lang="en-US" altLang="zh-CN" b="1" dirty="0" err="1"/>
              <a:t>farmer.Fname</a:t>
            </a:r>
            <a:r>
              <a:rPr lang="en-US" altLang="zh-CN" b="1" dirty="0"/>
              <a:t>, </a:t>
            </a:r>
            <a:r>
              <a:rPr lang="en-US" altLang="zh-CN" b="1" dirty="0" err="1"/>
              <a:t>farmer.Lname</a:t>
            </a:r>
            <a:endParaRPr lang="zh-CN" altLang="zh-CN" dirty="0"/>
          </a:p>
          <a:p>
            <a:pPr marL="0" indent="0">
              <a:buNone/>
            </a:pPr>
            <a:r>
              <a:rPr lang="en-US" altLang="zh-CN" b="1" dirty="0"/>
              <a:t>FROM farmer</a:t>
            </a:r>
            <a:endParaRPr lang="zh-CN" altLang="zh-CN" dirty="0"/>
          </a:p>
          <a:p>
            <a:pPr marL="0" indent="0">
              <a:buNone/>
            </a:pPr>
            <a:r>
              <a:rPr lang="en-US" altLang="zh-CN" b="1" dirty="0"/>
              <a:t>WHERE </a:t>
            </a:r>
            <a:r>
              <a:rPr lang="en-US" altLang="zh-CN" b="1" dirty="0" err="1"/>
              <a:t>farmer.LeaderID</a:t>
            </a:r>
            <a:r>
              <a:rPr lang="en-US" altLang="zh-CN" b="1" dirty="0"/>
              <a:t> IS NULL;</a:t>
            </a:r>
            <a:endParaRPr lang="zh-CN" altLang="zh-CN" dirty="0"/>
          </a:p>
          <a:p>
            <a:pPr marL="0" indent="0">
              <a:buNone/>
            </a:pPr>
            <a:endParaRPr lang="zh-CN" altLang="zh-CN" dirty="0"/>
          </a:p>
          <a:p>
            <a:pPr marL="0" indent="0">
              <a:buNone/>
            </a:pPr>
            <a:endParaRPr lang="zh-CN" altLang="en-US" dirty="0"/>
          </a:p>
        </p:txBody>
      </p:sp>
      <p:pic>
        <p:nvPicPr>
          <p:cNvPr id="6" name="Picture 5">
            <a:extLst>
              <a:ext uri="{FF2B5EF4-FFF2-40B4-BE49-F238E27FC236}">
                <a16:creationId xmlns:a16="http://schemas.microsoft.com/office/drawing/2014/main" id="{7C653FE4-D58E-4845-B257-3EA939B94F17}"/>
              </a:ext>
            </a:extLst>
          </p:cNvPr>
          <p:cNvPicPr>
            <a:picLocks noChangeAspect="1"/>
          </p:cNvPicPr>
          <p:nvPr/>
        </p:nvPicPr>
        <p:blipFill>
          <a:blip r:embed="rId2"/>
          <a:stretch>
            <a:fillRect/>
          </a:stretch>
        </p:blipFill>
        <p:spPr>
          <a:xfrm>
            <a:off x="5302103" y="3108959"/>
            <a:ext cx="6728118" cy="3368927"/>
          </a:xfrm>
          <a:prstGeom prst="rect">
            <a:avLst/>
          </a:prstGeom>
        </p:spPr>
      </p:pic>
    </p:spTree>
    <p:extLst>
      <p:ext uri="{BB962C8B-B14F-4D97-AF65-F5344CB8AC3E}">
        <p14:creationId xmlns:p14="http://schemas.microsoft.com/office/powerpoint/2010/main" val="1363877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4A16A-E06A-4D89-8C92-1CBCD6A7D85F}"/>
              </a:ext>
            </a:extLst>
          </p:cNvPr>
          <p:cNvSpPr>
            <a:spLocks noGrp="1"/>
          </p:cNvSpPr>
          <p:nvPr>
            <p:ph idx="1"/>
          </p:nvPr>
        </p:nvSpPr>
        <p:spPr>
          <a:xfrm>
            <a:off x="914400" y="233664"/>
            <a:ext cx="9601200" cy="5428785"/>
          </a:xfrm>
        </p:spPr>
        <p:txBody>
          <a:bodyPr/>
          <a:lstStyle/>
          <a:p>
            <a:pPr marL="0" indent="0">
              <a:buNone/>
            </a:pPr>
            <a:r>
              <a:rPr lang="en-US" altLang="zh-CN" dirty="0"/>
              <a:t>Query 19</a:t>
            </a:r>
            <a:endParaRPr lang="zh-CN" altLang="zh-CN" dirty="0"/>
          </a:p>
          <a:p>
            <a:pPr marL="0" indent="0">
              <a:buNone/>
            </a:pPr>
            <a:r>
              <a:rPr lang="en-US" altLang="zh-CN" b="1" dirty="0"/>
              <a:t>Find the sum of the purchase quantity of all purchasers, the maximum quantity, the minimum quantity, and the average quantity. (i.e. maximum, minimum and average quantity refer to quantity of one kind of corn bought by one purchaser)</a:t>
            </a:r>
            <a:endParaRPr lang="zh-CN" altLang="zh-CN" dirty="0"/>
          </a:p>
          <a:p>
            <a:pPr marL="0" indent="0">
              <a:buNone/>
            </a:pPr>
            <a:r>
              <a:rPr lang="en-US" altLang="zh-CN" b="1" dirty="0"/>
              <a:t> </a:t>
            </a:r>
            <a:endParaRPr lang="zh-CN" altLang="zh-CN" dirty="0"/>
          </a:p>
          <a:p>
            <a:pPr marL="0" indent="0">
              <a:buNone/>
            </a:pPr>
            <a:r>
              <a:rPr lang="en-US" altLang="zh-CN" b="1" dirty="0"/>
              <a:t>SELECT SUM(</a:t>
            </a:r>
            <a:r>
              <a:rPr lang="en-US" altLang="zh-CN" b="1" dirty="0" err="1"/>
              <a:t>purchase.Quantity</a:t>
            </a:r>
            <a:r>
              <a:rPr lang="en-US" altLang="zh-CN" b="1" dirty="0"/>
              <a:t>), MAX(</a:t>
            </a:r>
            <a:r>
              <a:rPr lang="en-US" altLang="zh-CN" b="1" dirty="0" err="1"/>
              <a:t>purchase.Quantity</a:t>
            </a:r>
            <a:r>
              <a:rPr lang="en-US" altLang="zh-CN" b="1" dirty="0"/>
              <a:t>), MIN(</a:t>
            </a:r>
            <a:r>
              <a:rPr lang="en-US" altLang="zh-CN" b="1" dirty="0" err="1"/>
              <a:t>purchase.Quantity</a:t>
            </a:r>
            <a:r>
              <a:rPr lang="en-US" altLang="zh-CN" b="1" dirty="0"/>
              <a:t>), AVG(</a:t>
            </a:r>
            <a:r>
              <a:rPr lang="en-US" altLang="zh-CN" b="1" dirty="0" err="1"/>
              <a:t>purchase.Quantity</a:t>
            </a:r>
            <a:r>
              <a:rPr lang="en-US" altLang="zh-CN" b="1" dirty="0"/>
              <a:t>)</a:t>
            </a:r>
            <a:endParaRPr lang="zh-CN" altLang="zh-CN" dirty="0"/>
          </a:p>
          <a:p>
            <a:pPr marL="0" indent="0">
              <a:buNone/>
            </a:pPr>
            <a:r>
              <a:rPr lang="en-US" altLang="zh-CN" b="1" dirty="0"/>
              <a:t>FROM purchase;</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endParaRPr lang="zh-CN" altLang="en-US" dirty="0"/>
          </a:p>
        </p:txBody>
      </p:sp>
      <p:pic>
        <p:nvPicPr>
          <p:cNvPr id="4" name="图片 2">
            <a:extLst>
              <a:ext uri="{FF2B5EF4-FFF2-40B4-BE49-F238E27FC236}">
                <a16:creationId xmlns:a16="http://schemas.microsoft.com/office/drawing/2014/main" id="{6B5CC2D0-5988-4579-B517-4DB96ED013FA}"/>
              </a:ext>
            </a:extLst>
          </p:cNvPr>
          <p:cNvPicPr/>
          <p:nvPr/>
        </p:nvPicPr>
        <p:blipFill>
          <a:blip r:embed="rId2"/>
          <a:stretch>
            <a:fillRect/>
          </a:stretch>
        </p:blipFill>
        <p:spPr>
          <a:xfrm>
            <a:off x="5738648" y="2853559"/>
            <a:ext cx="5538952" cy="3286767"/>
          </a:xfrm>
          <a:prstGeom prst="rect">
            <a:avLst/>
          </a:prstGeom>
        </p:spPr>
      </p:pic>
    </p:spTree>
    <p:extLst>
      <p:ext uri="{BB962C8B-B14F-4D97-AF65-F5344CB8AC3E}">
        <p14:creationId xmlns:p14="http://schemas.microsoft.com/office/powerpoint/2010/main" val="2934886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2D7E9-342F-40F9-BF74-0CB692C83D6E}"/>
              </a:ext>
            </a:extLst>
          </p:cNvPr>
          <p:cNvSpPr>
            <a:spLocks noGrp="1"/>
          </p:cNvSpPr>
          <p:nvPr>
            <p:ph idx="1"/>
          </p:nvPr>
        </p:nvSpPr>
        <p:spPr>
          <a:xfrm>
            <a:off x="898634" y="222416"/>
            <a:ext cx="9601200" cy="5424268"/>
          </a:xfrm>
        </p:spPr>
        <p:txBody>
          <a:bodyPr/>
          <a:lstStyle/>
          <a:p>
            <a:pPr marL="0" indent="0">
              <a:buNone/>
            </a:pPr>
            <a:r>
              <a:rPr lang="en-US" altLang="zh-CN" dirty="0"/>
              <a:t>Query 20</a:t>
            </a:r>
            <a:endParaRPr lang="zh-CN" altLang="zh-CN" dirty="0"/>
          </a:p>
          <a:p>
            <a:pPr marL="0" indent="0">
              <a:buNone/>
            </a:pPr>
            <a:r>
              <a:rPr lang="en-US" altLang="zh-CN" b="1" dirty="0"/>
              <a:t> Find the sum of the purchase quantity of Walmart, as well as the maximum quantity, the minimum quantity, and the average quantity. (i.e. maximum, minimum and average quantity refer to quantity of one kind of corn bought by Walmart)</a:t>
            </a:r>
            <a:endParaRPr lang="zh-CN" altLang="zh-CN" dirty="0"/>
          </a:p>
          <a:p>
            <a:pPr marL="0" indent="0">
              <a:buNone/>
            </a:pPr>
            <a:r>
              <a:rPr lang="en-US" altLang="zh-CN" b="1" dirty="0"/>
              <a:t> </a:t>
            </a:r>
            <a:endParaRPr lang="zh-CN" altLang="zh-CN" dirty="0"/>
          </a:p>
          <a:p>
            <a:pPr marL="0" indent="0">
              <a:buNone/>
            </a:pPr>
            <a:r>
              <a:rPr lang="en-US" altLang="zh-CN" b="1" dirty="0"/>
              <a:t>SELECT SUM(</a:t>
            </a:r>
            <a:r>
              <a:rPr lang="en-US" altLang="zh-CN" b="1" dirty="0" err="1"/>
              <a:t>purchase.Quantity</a:t>
            </a:r>
            <a:r>
              <a:rPr lang="en-US" altLang="zh-CN" b="1" dirty="0"/>
              <a:t>), MAX(</a:t>
            </a:r>
            <a:r>
              <a:rPr lang="en-US" altLang="zh-CN" b="1" dirty="0" err="1"/>
              <a:t>purchase.Quantity</a:t>
            </a:r>
            <a:r>
              <a:rPr lang="en-US" altLang="zh-CN" b="1" dirty="0"/>
              <a:t>), MIN(</a:t>
            </a:r>
            <a:r>
              <a:rPr lang="en-US" altLang="zh-CN" b="1" dirty="0" err="1"/>
              <a:t>purchase.Quantity</a:t>
            </a:r>
            <a:r>
              <a:rPr lang="en-US" altLang="zh-CN" b="1" dirty="0"/>
              <a:t>), AVG(</a:t>
            </a:r>
            <a:r>
              <a:rPr lang="en-US" altLang="zh-CN" b="1" dirty="0" err="1"/>
              <a:t>purchase.Quantity</a:t>
            </a:r>
            <a:r>
              <a:rPr lang="en-US" altLang="zh-CN" b="1" dirty="0"/>
              <a:t>)</a:t>
            </a:r>
            <a:endParaRPr lang="zh-CN" altLang="zh-CN" dirty="0"/>
          </a:p>
          <a:p>
            <a:pPr marL="0" indent="0">
              <a:buNone/>
            </a:pPr>
            <a:r>
              <a:rPr lang="en-US" altLang="zh-CN" b="1" dirty="0"/>
              <a:t>FROM purchase</a:t>
            </a:r>
            <a:endParaRPr lang="zh-CN" altLang="zh-CN" dirty="0"/>
          </a:p>
          <a:p>
            <a:pPr marL="0" indent="0">
              <a:buNone/>
            </a:pPr>
            <a:r>
              <a:rPr lang="en-US" altLang="zh-CN" b="1" dirty="0"/>
              <a:t>WHERE </a:t>
            </a:r>
            <a:r>
              <a:rPr lang="en-US" altLang="zh-CN" b="1" dirty="0" err="1"/>
              <a:t>purchase.Purchaser</a:t>
            </a:r>
            <a:r>
              <a:rPr lang="en-US" altLang="zh-CN" b="1" dirty="0"/>
              <a:t> = 'Walmart';</a:t>
            </a:r>
            <a:endParaRPr lang="zh-CN" altLang="zh-CN" dirty="0"/>
          </a:p>
          <a:p>
            <a:pPr marL="0" indent="0">
              <a:buNone/>
            </a:pPr>
            <a:endParaRPr lang="zh-CN" altLang="en-US" dirty="0"/>
          </a:p>
        </p:txBody>
      </p:sp>
      <p:pic>
        <p:nvPicPr>
          <p:cNvPr id="4" name="图片 9">
            <a:extLst>
              <a:ext uri="{FF2B5EF4-FFF2-40B4-BE49-F238E27FC236}">
                <a16:creationId xmlns:a16="http://schemas.microsoft.com/office/drawing/2014/main" id="{874CB7FC-51B0-44B9-A697-D5788B93CB06}"/>
              </a:ext>
            </a:extLst>
          </p:cNvPr>
          <p:cNvPicPr/>
          <p:nvPr/>
        </p:nvPicPr>
        <p:blipFill>
          <a:blip r:embed="rId2"/>
          <a:stretch>
            <a:fillRect/>
          </a:stretch>
        </p:blipFill>
        <p:spPr>
          <a:xfrm>
            <a:off x="5801710" y="2932386"/>
            <a:ext cx="5761113" cy="3553814"/>
          </a:xfrm>
          <a:prstGeom prst="rect">
            <a:avLst/>
          </a:prstGeom>
        </p:spPr>
      </p:pic>
    </p:spTree>
    <p:extLst>
      <p:ext uri="{BB962C8B-B14F-4D97-AF65-F5344CB8AC3E}">
        <p14:creationId xmlns:p14="http://schemas.microsoft.com/office/powerpoint/2010/main" val="4099634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3F804-7810-45BB-9178-601963A10AD9}"/>
              </a:ext>
            </a:extLst>
          </p:cNvPr>
          <p:cNvSpPr>
            <a:spLocks noGrp="1"/>
          </p:cNvSpPr>
          <p:nvPr>
            <p:ph idx="1"/>
          </p:nvPr>
        </p:nvSpPr>
        <p:spPr>
          <a:xfrm>
            <a:off x="917917" y="250792"/>
            <a:ext cx="9601200" cy="5332828"/>
          </a:xfrm>
        </p:spPr>
        <p:txBody>
          <a:bodyPr/>
          <a:lstStyle/>
          <a:p>
            <a:pPr marL="0" indent="0">
              <a:buNone/>
            </a:pPr>
            <a:r>
              <a:rPr lang="en-US" altLang="zh-CN" dirty="0"/>
              <a:t>Query 21</a:t>
            </a:r>
            <a:endParaRPr lang="zh-CN" altLang="zh-CN" dirty="0"/>
          </a:p>
          <a:p>
            <a:pPr marL="0" indent="0">
              <a:buNone/>
            </a:pPr>
            <a:r>
              <a:rPr lang="en-US" altLang="zh-CN" b="1" dirty="0"/>
              <a:t> Retrieve the total number of farmlands of the farm.</a:t>
            </a:r>
            <a:endParaRPr lang="zh-CN" altLang="zh-CN" dirty="0"/>
          </a:p>
          <a:p>
            <a:pPr marL="0" indent="0">
              <a:buNone/>
            </a:pPr>
            <a:r>
              <a:rPr lang="en-US" altLang="zh-CN" b="1" dirty="0"/>
              <a:t> </a:t>
            </a:r>
            <a:endParaRPr lang="zh-CN" altLang="zh-CN" dirty="0"/>
          </a:p>
          <a:p>
            <a:pPr marL="0" indent="0">
              <a:buNone/>
            </a:pPr>
            <a:r>
              <a:rPr lang="en-US" altLang="zh-CN" b="1" dirty="0"/>
              <a:t>SELECT COUNT(*)</a:t>
            </a:r>
            <a:endParaRPr lang="zh-CN" altLang="zh-CN" dirty="0"/>
          </a:p>
          <a:p>
            <a:pPr marL="0" indent="0">
              <a:buNone/>
            </a:pPr>
            <a:r>
              <a:rPr lang="en-US" altLang="zh-CN" b="1" dirty="0"/>
              <a:t>FROM farmland;</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endParaRPr lang="zh-CN" altLang="en-US" dirty="0"/>
          </a:p>
        </p:txBody>
      </p:sp>
      <p:pic>
        <p:nvPicPr>
          <p:cNvPr id="4" name="图片 4">
            <a:extLst>
              <a:ext uri="{FF2B5EF4-FFF2-40B4-BE49-F238E27FC236}">
                <a16:creationId xmlns:a16="http://schemas.microsoft.com/office/drawing/2014/main" id="{ACFBC972-12E0-404E-B449-87ECAD652564}"/>
              </a:ext>
            </a:extLst>
          </p:cNvPr>
          <p:cNvPicPr/>
          <p:nvPr/>
        </p:nvPicPr>
        <p:blipFill>
          <a:blip r:embed="rId2"/>
          <a:stretch>
            <a:fillRect/>
          </a:stretch>
        </p:blipFill>
        <p:spPr>
          <a:xfrm>
            <a:off x="6096000" y="2511083"/>
            <a:ext cx="5312898" cy="3908739"/>
          </a:xfrm>
          <a:prstGeom prst="rect">
            <a:avLst/>
          </a:prstGeom>
        </p:spPr>
      </p:pic>
    </p:spTree>
    <p:extLst>
      <p:ext uri="{BB962C8B-B14F-4D97-AF65-F5344CB8AC3E}">
        <p14:creationId xmlns:p14="http://schemas.microsoft.com/office/powerpoint/2010/main" val="338747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45A34-8FA5-449C-B420-E718D1A77686}"/>
              </a:ext>
            </a:extLst>
          </p:cNvPr>
          <p:cNvSpPr>
            <a:spLocks noGrp="1"/>
          </p:cNvSpPr>
          <p:nvPr>
            <p:ph idx="1"/>
          </p:nvPr>
        </p:nvSpPr>
        <p:spPr>
          <a:xfrm>
            <a:off x="945931" y="346919"/>
            <a:ext cx="9601200" cy="5318760"/>
          </a:xfrm>
        </p:spPr>
        <p:txBody>
          <a:bodyPr/>
          <a:lstStyle/>
          <a:p>
            <a:pPr marL="0" indent="0">
              <a:buNone/>
            </a:pPr>
            <a:r>
              <a:rPr lang="en-US" altLang="zh-CN" dirty="0"/>
              <a:t>Query 22</a:t>
            </a:r>
            <a:endParaRPr lang="zh-CN" altLang="zh-CN" dirty="0"/>
          </a:p>
          <a:p>
            <a:pPr marL="0" indent="0">
              <a:buNone/>
            </a:pPr>
            <a:r>
              <a:rPr lang="en-US" altLang="zh-CN" b="1" dirty="0"/>
              <a:t> Retrieve the number of farmlands taken care of by the farmer whose </a:t>
            </a:r>
            <a:r>
              <a:rPr lang="en-US" altLang="zh-CN" b="1" dirty="0" err="1"/>
              <a:t>firstname</a:t>
            </a:r>
            <a:r>
              <a:rPr lang="en-US" altLang="zh-CN" b="1" dirty="0"/>
              <a:t> is ‘Emma’.</a:t>
            </a:r>
            <a:endParaRPr lang="zh-CN" altLang="zh-CN" dirty="0"/>
          </a:p>
          <a:p>
            <a:pPr marL="0" indent="0">
              <a:buNone/>
            </a:pPr>
            <a:r>
              <a:rPr lang="en-US" altLang="zh-CN" b="1" dirty="0"/>
              <a:t> </a:t>
            </a:r>
            <a:endParaRPr lang="zh-CN" altLang="zh-CN" dirty="0"/>
          </a:p>
          <a:p>
            <a:pPr marL="0" indent="0">
              <a:buNone/>
            </a:pPr>
            <a:r>
              <a:rPr lang="en-US" altLang="zh-CN" b="1" dirty="0"/>
              <a:t>SELECT COUNT(*)</a:t>
            </a:r>
            <a:endParaRPr lang="zh-CN" altLang="zh-CN" dirty="0"/>
          </a:p>
          <a:p>
            <a:pPr marL="0" indent="0">
              <a:buNone/>
            </a:pPr>
            <a:r>
              <a:rPr lang="en-US" altLang="zh-CN" b="1" dirty="0"/>
              <a:t>FROM farmland,  farmer</a:t>
            </a:r>
            <a:endParaRPr lang="zh-CN" altLang="zh-CN" dirty="0"/>
          </a:p>
          <a:p>
            <a:pPr marL="0" indent="0">
              <a:buNone/>
            </a:pPr>
            <a:r>
              <a:rPr lang="en-US" altLang="zh-CN" b="1" dirty="0"/>
              <a:t>WHERE </a:t>
            </a:r>
            <a:r>
              <a:rPr lang="en-US" altLang="zh-CN" b="1" dirty="0" err="1"/>
              <a:t>farmer.FID</a:t>
            </a:r>
            <a:r>
              <a:rPr lang="en-US" altLang="zh-CN" b="1" dirty="0"/>
              <a:t> = </a:t>
            </a:r>
            <a:r>
              <a:rPr lang="en-US" altLang="zh-CN" b="1" dirty="0" err="1"/>
              <a:t>farmland.FarmerID</a:t>
            </a:r>
            <a:r>
              <a:rPr lang="en-US" altLang="zh-CN" b="1" dirty="0"/>
              <a:t> AND </a:t>
            </a:r>
            <a:r>
              <a:rPr lang="en-US" altLang="zh-CN" b="1" dirty="0" err="1"/>
              <a:t>farmer.Fname</a:t>
            </a:r>
            <a:r>
              <a:rPr lang="en-US" altLang="zh-CN" b="1" dirty="0"/>
              <a:t> = 'James';</a:t>
            </a:r>
            <a:endParaRPr lang="zh-CN" altLang="zh-CN" dirty="0"/>
          </a:p>
          <a:p>
            <a:pPr marL="0" indent="0">
              <a:buNone/>
            </a:pPr>
            <a:endParaRPr lang="zh-CN" altLang="en-US" dirty="0"/>
          </a:p>
        </p:txBody>
      </p:sp>
      <p:pic>
        <p:nvPicPr>
          <p:cNvPr id="4" name="图片 8">
            <a:extLst>
              <a:ext uri="{FF2B5EF4-FFF2-40B4-BE49-F238E27FC236}">
                <a16:creationId xmlns:a16="http://schemas.microsoft.com/office/drawing/2014/main" id="{C5A5D122-7543-4F75-A24C-D53365177098}"/>
              </a:ext>
            </a:extLst>
          </p:cNvPr>
          <p:cNvPicPr/>
          <p:nvPr/>
        </p:nvPicPr>
        <p:blipFill>
          <a:blip r:embed="rId2"/>
          <a:stretch>
            <a:fillRect/>
          </a:stretch>
        </p:blipFill>
        <p:spPr>
          <a:xfrm>
            <a:off x="6096000" y="3429000"/>
            <a:ext cx="5613509" cy="3082081"/>
          </a:xfrm>
          <a:prstGeom prst="rect">
            <a:avLst/>
          </a:prstGeom>
        </p:spPr>
      </p:pic>
    </p:spTree>
    <p:extLst>
      <p:ext uri="{BB962C8B-B14F-4D97-AF65-F5344CB8AC3E}">
        <p14:creationId xmlns:p14="http://schemas.microsoft.com/office/powerpoint/2010/main" val="91005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14084-384C-4C30-93D6-49AAE2623359}"/>
              </a:ext>
            </a:extLst>
          </p:cNvPr>
          <p:cNvSpPr>
            <a:spLocks noGrp="1"/>
          </p:cNvSpPr>
          <p:nvPr>
            <p:ph idx="1"/>
          </p:nvPr>
        </p:nvSpPr>
        <p:spPr>
          <a:xfrm>
            <a:off x="993227" y="227993"/>
            <a:ext cx="9601200" cy="5339862"/>
          </a:xfrm>
        </p:spPr>
        <p:txBody>
          <a:bodyPr/>
          <a:lstStyle/>
          <a:p>
            <a:pPr marL="0" indent="0">
              <a:buNone/>
            </a:pPr>
            <a:r>
              <a:rPr lang="en-US" altLang="zh-CN" dirty="0"/>
              <a:t>Query 23</a:t>
            </a:r>
            <a:endParaRPr lang="zh-CN" altLang="zh-CN" dirty="0"/>
          </a:p>
          <a:p>
            <a:pPr marL="0" indent="0">
              <a:buNone/>
            </a:pPr>
            <a:r>
              <a:rPr lang="en-US" altLang="zh-CN" b="1" dirty="0"/>
              <a:t> Count the number of distinct temperature values of sections</a:t>
            </a:r>
            <a:endParaRPr lang="zh-CN" altLang="zh-CN" dirty="0"/>
          </a:p>
          <a:p>
            <a:pPr marL="0" indent="0">
              <a:buNone/>
            </a:pPr>
            <a:r>
              <a:rPr lang="en-US" altLang="zh-CN" b="1" dirty="0"/>
              <a:t> </a:t>
            </a:r>
            <a:endParaRPr lang="zh-CN" altLang="zh-CN" dirty="0"/>
          </a:p>
          <a:p>
            <a:pPr marL="0" indent="0">
              <a:buNone/>
            </a:pPr>
            <a:r>
              <a:rPr lang="en-US" altLang="zh-CN" b="1" dirty="0"/>
              <a:t>SELECT COUNT(DISTINCT </a:t>
            </a:r>
            <a:r>
              <a:rPr lang="en-US" altLang="zh-CN" b="1" dirty="0" err="1"/>
              <a:t>section.Temp</a:t>
            </a:r>
            <a:r>
              <a:rPr lang="en-US" altLang="zh-CN" b="1" dirty="0"/>
              <a:t>)</a:t>
            </a:r>
            <a:endParaRPr lang="zh-CN" altLang="zh-CN" dirty="0"/>
          </a:p>
          <a:p>
            <a:pPr marL="0" indent="0">
              <a:buNone/>
            </a:pPr>
            <a:r>
              <a:rPr lang="en-US" altLang="zh-CN" b="1" dirty="0"/>
              <a:t>FROM section;</a:t>
            </a:r>
            <a:endParaRPr lang="zh-CN" altLang="zh-CN" dirty="0"/>
          </a:p>
          <a:p>
            <a:pPr marL="0" indent="0">
              <a:buNone/>
            </a:pPr>
            <a:r>
              <a:rPr lang="en-US" altLang="zh-CN" dirty="0"/>
              <a:t> </a:t>
            </a:r>
            <a:endParaRPr lang="zh-CN" altLang="zh-CN" dirty="0"/>
          </a:p>
          <a:p>
            <a:pPr marL="0" indent="0">
              <a:buNone/>
            </a:pPr>
            <a:endParaRPr lang="zh-CN" altLang="en-US" dirty="0"/>
          </a:p>
        </p:txBody>
      </p:sp>
      <p:pic>
        <p:nvPicPr>
          <p:cNvPr id="6" name="Picture 5">
            <a:extLst>
              <a:ext uri="{FF2B5EF4-FFF2-40B4-BE49-F238E27FC236}">
                <a16:creationId xmlns:a16="http://schemas.microsoft.com/office/drawing/2014/main" id="{48CF81CC-5775-4B6A-B2CF-E7423C235932}"/>
              </a:ext>
            </a:extLst>
          </p:cNvPr>
          <p:cNvPicPr>
            <a:picLocks noChangeAspect="1"/>
          </p:cNvPicPr>
          <p:nvPr/>
        </p:nvPicPr>
        <p:blipFill>
          <a:blip r:embed="rId2"/>
          <a:stretch>
            <a:fillRect/>
          </a:stretch>
        </p:blipFill>
        <p:spPr>
          <a:xfrm>
            <a:off x="3431133" y="3121572"/>
            <a:ext cx="8442571" cy="3344557"/>
          </a:xfrm>
          <a:prstGeom prst="rect">
            <a:avLst/>
          </a:prstGeom>
        </p:spPr>
      </p:pic>
    </p:spTree>
    <p:extLst>
      <p:ext uri="{BB962C8B-B14F-4D97-AF65-F5344CB8AC3E}">
        <p14:creationId xmlns:p14="http://schemas.microsoft.com/office/powerpoint/2010/main" val="3290735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1072055" y="173916"/>
            <a:ext cx="9601200" cy="5480537"/>
          </a:xfrm>
        </p:spPr>
        <p:txBody>
          <a:bodyPr/>
          <a:lstStyle/>
          <a:p>
            <a:pPr marL="0" indent="0">
              <a:buNone/>
            </a:pPr>
            <a:r>
              <a:rPr lang="en-US" altLang="zh-CN" dirty="0"/>
              <a:t>Query 24. </a:t>
            </a:r>
          </a:p>
          <a:p>
            <a:pPr marL="0" indent="0">
              <a:buNone/>
            </a:pPr>
            <a:r>
              <a:rPr lang="en-US" altLang="zh-CN" b="1" dirty="0"/>
              <a:t>For each purchased crop, list the number of company purchasing it, along with the average quantity.</a:t>
            </a:r>
          </a:p>
          <a:p>
            <a:pPr marL="0" indent="0">
              <a:buNone/>
            </a:pPr>
            <a:endParaRPr lang="en-US" altLang="zh-CN" b="1" dirty="0"/>
          </a:p>
          <a:p>
            <a:pPr marL="0" indent="0">
              <a:buNone/>
            </a:pPr>
            <a:r>
              <a:rPr lang="en-US" altLang="zh-CN" b="1" dirty="0"/>
              <a:t>SELECT </a:t>
            </a:r>
            <a:r>
              <a:rPr lang="en-US" altLang="zh-CN" b="1" dirty="0" err="1"/>
              <a:t>purchase.Crop</a:t>
            </a:r>
            <a:r>
              <a:rPr lang="en-US" altLang="zh-CN" b="1" dirty="0"/>
              <a:t>, count(*),</a:t>
            </a:r>
            <a:r>
              <a:rPr lang="en-US" altLang="zh-CN" b="1" dirty="0" err="1"/>
              <a:t>avg</a:t>
            </a:r>
            <a:r>
              <a:rPr lang="en-US" altLang="zh-CN" b="1" dirty="0"/>
              <a:t>(</a:t>
            </a:r>
            <a:r>
              <a:rPr lang="en-US" altLang="zh-CN" b="1" dirty="0" err="1"/>
              <a:t>purchase.Quantity</a:t>
            </a:r>
            <a:r>
              <a:rPr lang="en-US" altLang="zh-CN" b="1" dirty="0"/>
              <a:t>)</a:t>
            </a:r>
          </a:p>
          <a:p>
            <a:pPr marL="0" indent="0">
              <a:buNone/>
            </a:pPr>
            <a:r>
              <a:rPr lang="en-US" altLang="zh-CN" b="1" dirty="0"/>
              <a:t>FROM purchase</a:t>
            </a:r>
          </a:p>
          <a:p>
            <a:pPr marL="0" indent="0">
              <a:buNone/>
            </a:pPr>
            <a:r>
              <a:rPr lang="en-US" altLang="zh-CN" b="1" dirty="0"/>
              <a:t>GROUP BY </a:t>
            </a:r>
            <a:r>
              <a:rPr lang="en-US" altLang="zh-CN" b="1" dirty="0" err="1"/>
              <a:t>purchase.Crop</a:t>
            </a:r>
            <a:r>
              <a:rPr lang="en-US" altLang="zh-CN" b="1" dirty="0"/>
              <a:t>;</a:t>
            </a:r>
          </a:p>
          <a:p>
            <a:pPr marL="0" indent="0">
              <a:buNone/>
            </a:pPr>
            <a:endParaRPr lang="en-US" altLang="zh-CN" dirty="0"/>
          </a:p>
        </p:txBody>
      </p:sp>
      <p:pic>
        <p:nvPicPr>
          <p:cNvPr id="2" name="图片 1">
            <a:extLst>
              <a:ext uri="{FF2B5EF4-FFF2-40B4-BE49-F238E27FC236}">
                <a16:creationId xmlns:a16="http://schemas.microsoft.com/office/drawing/2014/main" id="{BA8A6E96-6A9A-4C81-ACC2-0755C81050A0}"/>
              </a:ext>
            </a:extLst>
          </p:cNvPr>
          <p:cNvPicPr>
            <a:picLocks noChangeAspect="1"/>
          </p:cNvPicPr>
          <p:nvPr/>
        </p:nvPicPr>
        <p:blipFill>
          <a:blip r:embed="rId2"/>
          <a:stretch>
            <a:fillRect/>
          </a:stretch>
        </p:blipFill>
        <p:spPr>
          <a:xfrm>
            <a:off x="4888624" y="2914184"/>
            <a:ext cx="6604438" cy="3554083"/>
          </a:xfrm>
          <a:prstGeom prst="rect">
            <a:avLst/>
          </a:prstGeom>
        </p:spPr>
      </p:pic>
    </p:spTree>
    <p:extLst>
      <p:ext uri="{BB962C8B-B14F-4D97-AF65-F5344CB8AC3E}">
        <p14:creationId xmlns:p14="http://schemas.microsoft.com/office/powerpoint/2010/main" val="5581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970244" y="238209"/>
            <a:ext cx="9601200" cy="5459437"/>
          </a:xfrm>
        </p:spPr>
        <p:txBody>
          <a:bodyPr/>
          <a:lstStyle/>
          <a:p>
            <a:pPr marL="0" indent="0">
              <a:buNone/>
            </a:pPr>
            <a:r>
              <a:rPr lang="en-US" altLang="zh-CN" dirty="0"/>
              <a:t>Query 25</a:t>
            </a:r>
          </a:p>
          <a:p>
            <a:pPr marL="0" indent="0">
              <a:buNone/>
            </a:pPr>
            <a:r>
              <a:rPr lang="en-US" altLang="zh-CN" b="1" dirty="0"/>
              <a:t>For each farmer being in charge of a piece of land, list his or her ID, the fertilizers used in the land, and how many times each fertilizer is used.</a:t>
            </a:r>
          </a:p>
          <a:p>
            <a:pPr marL="0" indent="0">
              <a:buNone/>
            </a:pPr>
            <a:endParaRPr lang="en-US" altLang="zh-CN" b="1" dirty="0"/>
          </a:p>
          <a:p>
            <a:pPr marL="0" indent="0">
              <a:buNone/>
            </a:pPr>
            <a:r>
              <a:rPr lang="en-US" altLang="zh-CN" b="1" dirty="0"/>
              <a:t>select </a:t>
            </a:r>
            <a:r>
              <a:rPr lang="en-US" altLang="zh-CN" b="1" dirty="0" err="1"/>
              <a:t>farmland.FarmerID</a:t>
            </a:r>
            <a:r>
              <a:rPr lang="en-US" altLang="zh-CN" b="1" dirty="0"/>
              <a:t>, </a:t>
            </a:r>
            <a:r>
              <a:rPr lang="en-US" altLang="zh-CN" b="1" dirty="0" err="1"/>
              <a:t>plan.Fertilizer</a:t>
            </a:r>
            <a:r>
              <a:rPr lang="en-US" altLang="zh-CN" b="1" dirty="0"/>
              <a:t>, count(*)</a:t>
            </a:r>
          </a:p>
          <a:p>
            <a:pPr marL="0" indent="0">
              <a:buNone/>
            </a:pPr>
            <a:r>
              <a:rPr lang="en-US" altLang="zh-CN" b="1" dirty="0"/>
              <a:t>from </a:t>
            </a:r>
            <a:r>
              <a:rPr lang="en-US" altLang="zh-CN" b="1" dirty="0" err="1"/>
              <a:t>farmland,plan</a:t>
            </a:r>
            <a:endParaRPr lang="en-US" altLang="zh-CN" b="1" dirty="0"/>
          </a:p>
          <a:p>
            <a:pPr marL="0" indent="0">
              <a:buNone/>
            </a:pPr>
            <a:r>
              <a:rPr lang="en-US" altLang="zh-CN" b="1" dirty="0"/>
              <a:t>where </a:t>
            </a:r>
            <a:r>
              <a:rPr lang="en-US" altLang="zh-CN" b="1" dirty="0" err="1"/>
              <a:t>farmland.LID</a:t>
            </a:r>
            <a:r>
              <a:rPr lang="en-US" altLang="zh-CN" b="1" dirty="0"/>
              <a:t> = </a:t>
            </a:r>
            <a:r>
              <a:rPr lang="en-US" altLang="zh-CN" b="1" dirty="0" err="1"/>
              <a:t>plan.LandID</a:t>
            </a:r>
            <a:r>
              <a:rPr lang="en-US" altLang="zh-CN" b="1" dirty="0"/>
              <a:t> </a:t>
            </a:r>
          </a:p>
          <a:p>
            <a:pPr marL="0" indent="0">
              <a:buNone/>
            </a:pPr>
            <a:r>
              <a:rPr lang="en-US" altLang="zh-CN" b="1" dirty="0"/>
              <a:t>group by </a:t>
            </a:r>
            <a:r>
              <a:rPr lang="en-US" altLang="zh-CN" b="1" dirty="0" err="1"/>
              <a:t>farmland.FarmerID</a:t>
            </a:r>
            <a:r>
              <a:rPr lang="en-US" altLang="zh-CN" b="1" dirty="0"/>
              <a:t>, </a:t>
            </a:r>
            <a:r>
              <a:rPr lang="en-US" altLang="zh-CN" b="1" dirty="0" err="1"/>
              <a:t>plan.Fertilizer</a:t>
            </a:r>
            <a:r>
              <a:rPr lang="en-US" altLang="zh-CN" b="1" dirty="0"/>
              <a:t>;</a:t>
            </a:r>
          </a:p>
          <a:p>
            <a:pPr marL="0" indent="0">
              <a:buNone/>
            </a:pPr>
            <a:endParaRPr lang="zh-CN" altLang="en-US" dirty="0"/>
          </a:p>
        </p:txBody>
      </p:sp>
      <p:pic>
        <p:nvPicPr>
          <p:cNvPr id="2" name="图片 1">
            <a:extLst>
              <a:ext uri="{FF2B5EF4-FFF2-40B4-BE49-F238E27FC236}">
                <a16:creationId xmlns:a16="http://schemas.microsoft.com/office/drawing/2014/main" id="{9F9B948C-7764-42E0-ABEE-56C20B8463A0}"/>
              </a:ext>
            </a:extLst>
          </p:cNvPr>
          <p:cNvPicPr>
            <a:picLocks noChangeAspect="1"/>
          </p:cNvPicPr>
          <p:nvPr/>
        </p:nvPicPr>
        <p:blipFill>
          <a:blip r:embed="rId2"/>
          <a:stretch>
            <a:fillRect/>
          </a:stretch>
        </p:blipFill>
        <p:spPr>
          <a:xfrm>
            <a:off x="6713318" y="1529256"/>
            <a:ext cx="5120491" cy="4781386"/>
          </a:xfrm>
          <a:prstGeom prst="rect">
            <a:avLst/>
          </a:prstGeom>
        </p:spPr>
      </p:pic>
    </p:spTree>
    <p:extLst>
      <p:ext uri="{BB962C8B-B14F-4D97-AF65-F5344CB8AC3E}">
        <p14:creationId xmlns:p14="http://schemas.microsoft.com/office/powerpoint/2010/main" val="104751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1182414" y="390854"/>
            <a:ext cx="9601200" cy="5396132"/>
          </a:xfrm>
        </p:spPr>
        <p:txBody>
          <a:bodyPr/>
          <a:lstStyle/>
          <a:p>
            <a:pPr marL="0" indent="0">
              <a:buNone/>
            </a:pPr>
            <a:r>
              <a:rPr lang="en-US" altLang="zh-CN" dirty="0"/>
              <a:t>Query 26</a:t>
            </a:r>
          </a:p>
          <a:p>
            <a:pPr marL="0" indent="0">
              <a:buNone/>
            </a:pPr>
            <a:r>
              <a:rPr lang="en-US" altLang="zh-CN" b="1" dirty="0"/>
              <a:t>For each plan on which more than two types of fertilizer are used, retrieve the crop name, farmer ID and the number of fertilizer.</a:t>
            </a:r>
          </a:p>
          <a:p>
            <a:pPr marL="0" indent="0">
              <a:buNone/>
            </a:pPr>
            <a:endParaRPr lang="en-US" altLang="zh-CN" b="1" dirty="0"/>
          </a:p>
          <a:p>
            <a:pPr marL="0" indent="0">
              <a:buNone/>
            </a:pPr>
            <a:r>
              <a:rPr lang="en-US" altLang="zh-CN" b="1" dirty="0"/>
              <a:t>select </a:t>
            </a:r>
            <a:r>
              <a:rPr lang="en-US" altLang="zh-CN" b="1" dirty="0" err="1"/>
              <a:t>farmland.FarmerID</a:t>
            </a:r>
            <a:r>
              <a:rPr lang="en-US" altLang="zh-CN" b="1" dirty="0"/>
              <a:t>, </a:t>
            </a:r>
            <a:r>
              <a:rPr lang="en-US" altLang="zh-CN" b="1" dirty="0" err="1"/>
              <a:t>plan.Fertilizer</a:t>
            </a:r>
            <a:r>
              <a:rPr lang="en-US" altLang="zh-CN" b="1" dirty="0"/>
              <a:t>, count(*)</a:t>
            </a:r>
          </a:p>
          <a:p>
            <a:pPr marL="0" indent="0">
              <a:buNone/>
            </a:pPr>
            <a:r>
              <a:rPr lang="en-US" altLang="zh-CN" b="1" dirty="0"/>
              <a:t>from farmland, plan</a:t>
            </a:r>
          </a:p>
          <a:p>
            <a:pPr marL="0" indent="0">
              <a:buNone/>
            </a:pPr>
            <a:r>
              <a:rPr lang="en-US" altLang="zh-CN" b="1" dirty="0"/>
              <a:t>where </a:t>
            </a:r>
            <a:r>
              <a:rPr lang="en-US" altLang="zh-CN" b="1" dirty="0" err="1"/>
              <a:t>farmland.LID</a:t>
            </a:r>
            <a:r>
              <a:rPr lang="en-US" altLang="zh-CN" b="1" dirty="0"/>
              <a:t> = </a:t>
            </a:r>
            <a:r>
              <a:rPr lang="en-US" altLang="zh-CN" b="1" dirty="0" err="1"/>
              <a:t>plan.LandID</a:t>
            </a:r>
            <a:r>
              <a:rPr lang="en-US" altLang="zh-CN" b="1" dirty="0"/>
              <a:t> </a:t>
            </a:r>
          </a:p>
          <a:p>
            <a:pPr marL="0" indent="0">
              <a:buNone/>
            </a:pPr>
            <a:r>
              <a:rPr lang="en-US" altLang="zh-CN" b="1" dirty="0"/>
              <a:t>group by </a:t>
            </a:r>
            <a:r>
              <a:rPr lang="en-US" altLang="zh-CN" b="1" dirty="0" err="1"/>
              <a:t>farmland.FarmerID</a:t>
            </a:r>
            <a:endParaRPr lang="en-US" altLang="zh-CN" b="1" dirty="0"/>
          </a:p>
          <a:p>
            <a:pPr marL="0" indent="0">
              <a:buNone/>
            </a:pPr>
            <a:r>
              <a:rPr lang="en-US" altLang="zh-CN" b="1" dirty="0"/>
              <a:t>having count(*) &gt; 2;</a:t>
            </a:r>
          </a:p>
          <a:p>
            <a:pPr marL="0" indent="0">
              <a:buNone/>
            </a:pPr>
            <a:endParaRPr lang="zh-CN" altLang="en-US" dirty="0"/>
          </a:p>
        </p:txBody>
      </p:sp>
      <p:pic>
        <p:nvPicPr>
          <p:cNvPr id="2" name="图片 1">
            <a:extLst>
              <a:ext uri="{FF2B5EF4-FFF2-40B4-BE49-F238E27FC236}">
                <a16:creationId xmlns:a16="http://schemas.microsoft.com/office/drawing/2014/main" id="{71E69EDE-6A3C-41B2-AC1B-31E36D23A05B}"/>
              </a:ext>
            </a:extLst>
          </p:cNvPr>
          <p:cNvPicPr>
            <a:picLocks noChangeAspect="1"/>
          </p:cNvPicPr>
          <p:nvPr/>
        </p:nvPicPr>
        <p:blipFill>
          <a:blip r:embed="rId2"/>
          <a:stretch>
            <a:fillRect/>
          </a:stretch>
        </p:blipFill>
        <p:spPr>
          <a:xfrm>
            <a:off x="5158773" y="3088920"/>
            <a:ext cx="6705503" cy="3109585"/>
          </a:xfrm>
          <a:prstGeom prst="rect">
            <a:avLst/>
          </a:prstGeom>
        </p:spPr>
      </p:pic>
    </p:spTree>
    <p:extLst>
      <p:ext uri="{BB962C8B-B14F-4D97-AF65-F5344CB8AC3E}">
        <p14:creationId xmlns:p14="http://schemas.microsoft.com/office/powerpoint/2010/main" val="3980318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977462" y="352279"/>
            <a:ext cx="9601200" cy="5458522"/>
          </a:xfrm>
        </p:spPr>
        <p:txBody>
          <a:bodyPr/>
          <a:lstStyle/>
          <a:p>
            <a:pPr marL="0" indent="0">
              <a:buNone/>
            </a:pPr>
            <a:r>
              <a:rPr lang="en-US" altLang="zh-CN" dirty="0"/>
              <a:t>Query 27</a:t>
            </a:r>
          </a:p>
          <a:p>
            <a:pPr marL="0" indent="0">
              <a:buNone/>
            </a:pPr>
            <a:r>
              <a:rPr lang="en-US" altLang="zh-CN" b="1" dirty="0"/>
              <a:t>For each purchaser, retrieve the company name, the phone number, and the number of plans its purchase involves. (i.e. how many plans can potentially yield the product it desires)</a:t>
            </a:r>
          </a:p>
          <a:p>
            <a:pPr marL="0" indent="0">
              <a:buNone/>
            </a:pPr>
            <a:endParaRPr lang="en-US" altLang="zh-CN" b="1" dirty="0"/>
          </a:p>
          <a:p>
            <a:pPr marL="0" indent="0">
              <a:buNone/>
            </a:pPr>
            <a:r>
              <a:rPr lang="en-US" altLang="zh-CN" b="1" dirty="0"/>
              <a:t>SELECT </a:t>
            </a:r>
            <a:r>
              <a:rPr lang="en-US" altLang="zh-CN" b="1" dirty="0" err="1"/>
              <a:t>purchaser.Company</a:t>
            </a:r>
            <a:r>
              <a:rPr lang="en-US" altLang="zh-CN" b="1" dirty="0"/>
              <a:t>, </a:t>
            </a:r>
            <a:r>
              <a:rPr lang="en-US" altLang="zh-CN" b="1" dirty="0" err="1"/>
              <a:t>purchaser.PhoneNo</a:t>
            </a:r>
            <a:r>
              <a:rPr lang="en-US" altLang="zh-CN" b="1" dirty="0"/>
              <a:t>, count(*)</a:t>
            </a:r>
          </a:p>
          <a:p>
            <a:pPr marL="0" indent="0">
              <a:buNone/>
            </a:pPr>
            <a:r>
              <a:rPr lang="en-US" altLang="zh-CN" b="1" dirty="0"/>
              <a:t>FROM purchaser, purchase, plan</a:t>
            </a:r>
          </a:p>
          <a:p>
            <a:pPr marL="0" indent="0">
              <a:buNone/>
            </a:pPr>
            <a:r>
              <a:rPr lang="en-US" altLang="zh-CN" b="1" dirty="0"/>
              <a:t>WHERE </a:t>
            </a:r>
            <a:r>
              <a:rPr lang="en-US" altLang="zh-CN" b="1" dirty="0" err="1"/>
              <a:t>purchase.Crop</a:t>
            </a:r>
            <a:r>
              <a:rPr lang="en-US" altLang="zh-CN" b="1" dirty="0"/>
              <a:t> = </a:t>
            </a:r>
            <a:r>
              <a:rPr lang="en-US" altLang="zh-CN" b="1" dirty="0" err="1"/>
              <a:t>plan.CropName</a:t>
            </a:r>
            <a:r>
              <a:rPr lang="en-US" altLang="zh-CN" b="1" dirty="0"/>
              <a:t> AND </a:t>
            </a:r>
            <a:r>
              <a:rPr lang="en-US" altLang="zh-CN" b="1" dirty="0" err="1"/>
              <a:t>purchaser.Company</a:t>
            </a:r>
            <a:r>
              <a:rPr lang="en-US" altLang="zh-CN" b="1" dirty="0"/>
              <a:t> = </a:t>
            </a:r>
            <a:r>
              <a:rPr lang="en-US" altLang="zh-CN" b="1" dirty="0" err="1"/>
              <a:t>purchase.purchaser</a:t>
            </a:r>
            <a:endParaRPr lang="en-US" altLang="zh-CN" b="1" dirty="0"/>
          </a:p>
          <a:p>
            <a:pPr marL="0" indent="0">
              <a:buNone/>
            </a:pPr>
            <a:r>
              <a:rPr lang="en-US" altLang="zh-CN" b="1" dirty="0"/>
              <a:t>GROUP BY </a:t>
            </a:r>
            <a:r>
              <a:rPr lang="en-US" altLang="zh-CN" b="1" dirty="0" err="1"/>
              <a:t>purchaser.Company</a:t>
            </a:r>
            <a:r>
              <a:rPr lang="en-US" altLang="zh-CN" b="1" dirty="0"/>
              <a:t> </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87F5216F-E656-4230-B5DB-2A60B9FFFC5A}"/>
              </a:ext>
            </a:extLst>
          </p:cNvPr>
          <p:cNvPicPr>
            <a:picLocks noChangeAspect="1"/>
          </p:cNvPicPr>
          <p:nvPr/>
        </p:nvPicPr>
        <p:blipFill>
          <a:blip r:embed="rId2"/>
          <a:stretch>
            <a:fillRect/>
          </a:stretch>
        </p:blipFill>
        <p:spPr>
          <a:xfrm>
            <a:off x="5129415" y="3776460"/>
            <a:ext cx="6524625" cy="2943225"/>
          </a:xfrm>
          <a:prstGeom prst="rect">
            <a:avLst/>
          </a:prstGeom>
        </p:spPr>
      </p:pic>
    </p:spTree>
    <p:extLst>
      <p:ext uri="{BB962C8B-B14F-4D97-AF65-F5344CB8AC3E}">
        <p14:creationId xmlns:p14="http://schemas.microsoft.com/office/powerpoint/2010/main" val="419990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FE9DA2B-04AB-E04B-923C-9074A91373B6}"/>
              </a:ext>
            </a:extLst>
          </p:cNvPr>
          <p:cNvGraphicFramePr>
            <a:graphicFrameLocks noGrp="1"/>
          </p:cNvGraphicFramePr>
          <p:nvPr>
            <p:extLst>
              <p:ext uri="{D42A27DB-BD31-4B8C-83A1-F6EECF244321}">
                <p14:modId xmlns:p14="http://schemas.microsoft.com/office/powerpoint/2010/main" val="3156450069"/>
              </p:ext>
            </p:extLst>
          </p:nvPr>
        </p:nvGraphicFramePr>
        <p:xfrm>
          <a:off x="1147482" y="550911"/>
          <a:ext cx="10595980" cy="6162631"/>
        </p:xfrm>
        <a:graphic>
          <a:graphicData uri="http://schemas.openxmlformats.org/drawingml/2006/table">
            <a:tbl>
              <a:tblPr firstRow="1" bandRow="1">
                <a:tableStyleId>{5C22544A-7EE6-4342-B048-85BDC9FD1C3A}</a:tableStyleId>
              </a:tblPr>
              <a:tblGrid>
                <a:gridCol w="2119196">
                  <a:extLst>
                    <a:ext uri="{9D8B030D-6E8A-4147-A177-3AD203B41FA5}">
                      <a16:colId xmlns:a16="http://schemas.microsoft.com/office/drawing/2014/main" val="826720650"/>
                    </a:ext>
                  </a:extLst>
                </a:gridCol>
                <a:gridCol w="2119196">
                  <a:extLst>
                    <a:ext uri="{9D8B030D-6E8A-4147-A177-3AD203B41FA5}">
                      <a16:colId xmlns:a16="http://schemas.microsoft.com/office/drawing/2014/main" val="4253033804"/>
                    </a:ext>
                  </a:extLst>
                </a:gridCol>
                <a:gridCol w="2119196">
                  <a:extLst>
                    <a:ext uri="{9D8B030D-6E8A-4147-A177-3AD203B41FA5}">
                      <a16:colId xmlns:a16="http://schemas.microsoft.com/office/drawing/2014/main" val="2152166195"/>
                    </a:ext>
                  </a:extLst>
                </a:gridCol>
                <a:gridCol w="2119196">
                  <a:extLst>
                    <a:ext uri="{9D8B030D-6E8A-4147-A177-3AD203B41FA5}">
                      <a16:colId xmlns:a16="http://schemas.microsoft.com/office/drawing/2014/main" val="1293202031"/>
                    </a:ext>
                  </a:extLst>
                </a:gridCol>
                <a:gridCol w="2119196">
                  <a:extLst>
                    <a:ext uri="{9D8B030D-6E8A-4147-A177-3AD203B41FA5}">
                      <a16:colId xmlns:a16="http://schemas.microsoft.com/office/drawing/2014/main" val="1005407398"/>
                    </a:ext>
                  </a:extLst>
                </a:gridCol>
              </a:tblGrid>
              <a:tr h="779470">
                <a:tc>
                  <a:txBody>
                    <a:bodyPr/>
                    <a:lstStyle/>
                    <a:p>
                      <a:pPr algn="ctr"/>
                      <a:r>
                        <a:rPr lang="en-US" sz="2300" dirty="0"/>
                        <a:t>Entity</a:t>
                      </a:r>
                    </a:p>
                  </a:txBody>
                  <a:tcPr/>
                </a:tc>
                <a:tc>
                  <a:txBody>
                    <a:bodyPr/>
                    <a:lstStyle/>
                    <a:p>
                      <a:pPr algn="ctr"/>
                      <a:r>
                        <a:rPr lang="en-US" sz="2300" dirty="0"/>
                        <a:t>Candidate Key(s)</a:t>
                      </a:r>
                    </a:p>
                  </a:txBody>
                  <a:tcPr/>
                </a:tc>
                <a:tc>
                  <a:txBody>
                    <a:bodyPr/>
                    <a:lstStyle/>
                    <a:p>
                      <a:pPr algn="ctr"/>
                      <a:r>
                        <a:rPr lang="en-US" sz="2300" dirty="0"/>
                        <a:t>Primary Key</a:t>
                      </a:r>
                    </a:p>
                  </a:txBody>
                  <a:tcPr/>
                </a:tc>
                <a:tc>
                  <a:txBody>
                    <a:bodyPr/>
                    <a:lstStyle/>
                    <a:p>
                      <a:pPr algn="ctr"/>
                      <a:r>
                        <a:rPr lang="en-US" sz="2300" dirty="0"/>
                        <a:t>Foreign Key(s)</a:t>
                      </a:r>
                    </a:p>
                  </a:txBody>
                  <a:tcPr/>
                </a:tc>
                <a:tc>
                  <a:txBody>
                    <a:bodyPr/>
                    <a:lstStyle/>
                    <a:p>
                      <a:pPr algn="ctr"/>
                      <a:r>
                        <a:rPr lang="en-US" sz="2300" dirty="0"/>
                        <a:t>Composite Key(s)</a:t>
                      </a:r>
                    </a:p>
                  </a:txBody>
                  <a:tcPr/>
                </a:tc>
                <a:extLst>
                  <a:ext uri="{0D108BD9-81ED-4DB2-BD59-A6C34878D82A}">
                    <a16:rowId xmlns:a16="http://schemas.microsoft.com/office/drawing/2014/main" val="2229815411"/>
                  </a:ext>
                </a:extLst>
              </a:tr>
              <a:tr h="779470">
                <a:tc>
                  <a:txBody>
                    <a:bodyPr/>
                    <a:lstStyle/>
                    <a:p>
                      <a:pPr algn="ctr"/>
                      <a:r>
                        <a:rPr lang="en-US" sz="2300" dirty="0"/>
                        <a:t>FARMLAND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FarmerID</a:t>
                      </a:r>
                      <a:r>
                        <a:rPr lang="en-US" altLang="zh-CN" sz="2300" dirty="0"/>
                        <a:t>, LID</a:t>
                      </a:r>
                    </a:p>
                    <a:p>
                      <a:pPr algn="ctr"/>
                      <a:endParaRPr lang="en-US" sz="2300" dirty="0"/>
                    </a:p>
                  </a:txBody>
                  <a:tcPr/>
                </a:tc>
                <a:tc>
                  <a:txBody>
                    <a:bodyPr/>
                    <a:lstStyle/>
                    <a:p>
                      <a:pPr algn="ctr"/>
                      <a:r>
                        <a:rPr lang="en-US" sz="2300" dirty="0"/>
                        <a:t>LID</a:t>
                      </a:r>
                    </a:p>
                  </a:txBody>
                  <a:tcPr/>
                </a:tc>
                <a:tc>
                  <a:txBody>
                    <a:bodyPr/>
                    <a:lstStyle/>
                    <a:p>
                      <a:pPr algn="ctr"/>
                      <a:r>
                        <a:rPr lang="en-US" sz="2300" dirty="0" err="1"/>
                        <a:t>FarmerID</a:t>
                      </a:r>
                      <a:r>
                        <a:rPr lang="zh-CN" altLang="en-US" sz="2300" dirty="0"/>
                        <a:t>，</a:t>
                      </a:r>
                      <a:endParaRPr lang="en-US" altLang="zh-CN" sz="2300" dirty="0"/>
                    </a:p>
                    <a:p>
                      <a:pPr algn="ctr"/>
                      <a:r>
                        <a:rPr lang="en-US" sz="2300" dirty="0"/>
                        <a:t>LID</a:t>
                      </a:r>
                    </a:p>
                  </a:txBody>
                  <a:tcPr/>
                </a:tc>
                <a:tc>
                  <a:txBody>
                    <a:bodyPr/>
                    <a:lstStyle/>
                    <a:p>
                      <a:pPr algn="ctr"/>
                      <a:endParaRPr lang="en-US" sz="2300" dirty="0"/>
                    </a:p>
                  </a:txBody>
                  <a:tcPr/>
                </a:tc>
                <a:extLst>
                  <a:ext uri="{0D108BD9-81ED-4DB2-BD59-A6C34878D82A}">
                    <a16:rowId xmlns:a16="http://schemas.microsoft.com/office/drawing/2014/main" val="2953702403"/>
                  </a:ext>
                </a:extLst>
              </a:tr>
              <a:tr h="615271">
                <a:tc>
                  <a:txBody>
                    <a:bodyPr/>
                    <a:lstStyle/>
                    <a:p>
                      <a:pPr algn="ctr"/>
                      <a:r>
                        <a:rPr lang="en-US" sz="2300" dirty="0"/>
                        <a:t>CROP</a:t>
                      </a:r>
                    </a:p>
                  </a:txBody>
                  <a:tcPr/>
                </a:tc>
                <a:tc>
                  <a:txBody>
                    <a:bodyPr/>
                    <a:lstStyle/>
                    <a:p>
                      <a:pPr algn="ctr"/>
                      <a:endParaRPr lang="en-US" sz="2300" dirty="0"/>
                    </a:p>
                  </a:txBody>
                  <a:tcPr/>
                </a:tc>
                <a:tc>
                  <a:txBody>
                    <a:bodyPr/>
                    <a:lstStyle/>
                    <a:p>
                      <a:pPr algn="ctr"/>
                      <a:r>
                        <a:rPr lang="en-US" sz="2300" dirty="0" err="1"/>
                        <a:t>Cname</a:t>
                      </a:r>
                      <a:endParaRPr lang="en-US" sz="2300" dirty="0"/>
                    </a:p>
                  </a:txBody>
                  <a:tcPr/>
                </a:tc>
                <a:tc>
                  <a:txBody>
                    <a:bodyPr/>
                    <a:lstStyle/>
                    <a:p>
                      <a:pPr algn="ctr"/>
                      <a:r>
                        <a:rPr lang="en-US" sz="2300" dirty="0" err="1"/>
                        <a:t>Cname</a:t>
                      </a:r>
                      <a:endParaRPr lang="en-US" sz="2300" dirty="0"/>
                    </a:p>
                  </a:txBody>
                  <a:tcPr/>
                </a:tc>
                <a:tc>
                  <a:txBody>
                    <a:bodyPr/>
                    <a:lstStyle/>
                    <a:p>
                      <a:pPr algn="ctr"/>
                      <a:endParaRPr lang="en-US" sz="2300"/>
                    </a:p>
                  </a:txBody>
                  <a:tcPr/>
                </a:tc>
                <a:extLst>
                  <a:ext uri="{0D108BD9-81ED-4DB2-BD59-A6C34878D82A}">
                    <a16:rowId xmlns:a16="http://schemas.microsoft.com/office/drawing/2014/main" val="3981266575"/>
                  </a:ext>
                </a:extLst>
              </a:tr>
              <a:tr h="779470">
                <a:tc>
                  <a:txBody>
                    <a:bodyPr/>
                    <a:lstStyle/>
                    <a:p>
                      <a:pPr algn="ctr"/>
                      <a:r>
                        <a:rPr lang="en-US" sz="2300" dirty="0"/>
                        <a:t>FARMER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a:t>FID,</a:t>
                      </a:r>
                    </a:p>
                    <a:p>
                      <a:pPr algn="ctr"/>
                      <a:r>
                        <a:rPr lang="en-US" sz="2300" dirty="0" err="1"/>
                        <a:t>PhoneNo</a:t>
                      </a:r>
                      <a:endParaRPr lang="en-US" sz="2300" dirty="0"/>
                    </a:p>
                  </a:txBody>
                  <a:tcPr/>
                </a:tc>
                <a:tc>
                  <a:txBody>
                    <a:bodyPr/>
                    <a:lstStyle/>
                    <a:p>
                      <a:pPr algn="ctr"/>
                      <a:r>
                        <a:rPr lang="en-US" sz="2300" dirty="0"/>
                        <a:t>FID</a:t>
                      </a:r>
                    </a:p>
                  </a:txBody>
                  <a:tcPr/>
                </a:tc>
                <a:tc>
                  <a:txBody>
                    <a:bodyPr/>
                    <a:lstStyle/>
                    <a:p>
                      <a:pPr algn="ctr"/>
                      <a:r>
                        <a:rPr lang="en-US" sz="2300" dirty="0" err="1"/>
                        <a:t>LeaderID</a:t>
                      </a:r>
                      <a:r>
                        <a:rPr lang="en-US" sz="2300" dirty="0"/>
                        <a:t>,</a:t>
                      </a:r>
                    </a:p>
                    <a:p>
                      <a:pPr algn="ctr"/>
                      <a:r>
                        <a:rPr lang="en-US" sz="2300" dirty="0"/>
                        <a:t>FID</a:t>
                      </a:r>
                    </a:p>
                  </a:txBody>
                  <a:tcPr/>
                </a:tc>
                <a:tc>
                  <a:txBody>
                    <a:bodyPr/>
                    <a:lstStyle/>
                    <a:p>
                      <a:pPr algn="ctr"/>
                      <a:endParaRPr lang="en-US" sz="2300" dirty="0"/>
                    </a:p>
                  </a:txBody>
                  <a:tcPr/>
                </a:tc>
                <a:extLst>
                  <a:ext uri="{0D108BD9-81ED-4DB2-BD59-A6C34878D82A}">
                    <a16:rowId xmlns:a16="http://schemas.microsoft.com/office/drawing/2014/main" val="3967205758"/>
                  </a:ext>
                </a:extLst>
              </a:tr>
              <a:tr h="779470">
                <a:tc>
                  <a:txBody>
                    <a:bodyPr/>
                    <a:lstStyle/>
                    <a:p>
                      <a:pPr algn="ctr"/>
                      <a:r>
                        <a:rPr lang="en-US" sz="2300" dirty="0"/>
                        <a:t>PURCHASER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a:t>Company,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PhoneNo</a:t>
                      </a:r>
                      <a:endParaRPr lang="en-US" altLang="zh-CN" sz="2300" dirty="0"/>
                    </a:p>
                  </a:txBody>
                  <a:tcPr/>
                </a:tc>
                <a:tc>
                  <a:txBody>
                    <a:bodyPr/>
                    <a:lstStyle/>
                    <a:p>
                      <a:pPr algn="ctr"/>
                      <a:r>
                        <a:rPr lang="en-US" sz="2300" dirty="0"/>
                        <a:t>Company</a:t>
                      </a:r>
                    </a:p>
                  </a:txBody>
                  <a:tcPr/>
                </a:tc>
                <a:tc>
                  <a:txBody>
                    <a:bodyPr/>
                    <a:lstStyle/>
                    <a:p>
                      <a:pPr algn="ctr"/>
                      <a:r>
                        <a:rPr lang="en-US" sz="2300" dirty="0"/>
                        <a:t>Company</a:t>
                      </a:r>
                    </a:p>
                  </a:txBody>
                  <a:tcPr/>
                </a:tc>
                <a:tc>
                  <a:txBody>
                    <a:bodyPr/>
                    <a:lstStyle/>
                    <a:p>
                      <a:pPr algn="ctr"/>
                      <a:endParaRPr lang="en-US" sz="2300"/>
                    </a:p>
                  </a:txBody>
                  <a:tcPr/>
                </a:tc>
                <a:extLst>
                  <a:ext uri="{0D108BD9-81ED-4DB2-BD59-A6C34878D82A}">
                    <a16:rowId xmlns:a16="http://schemas.microsoft.com/office/drawing/2014/main" val="2605783804"/>
                  </a:ext>
                </a:extLst>
              </a:tr>
              <a:tr h="779470">
                <a:tc>
                  <a:txBody>
                    <a:bodyPr/>
                    <a:lstStyle/>
                    <a:p>
                      <a:pPr algn="ctr"/>
                      <a:r>
                        <a:rPr lang="en-US" sz="2300" dirty="0"/>
                        <a:t>BARN</a:t>
                      </a:r>
                    </a:p>
                  </a:txBody>
                  <a:tcPr/>
                </a:tc>
                <a:tc>
                  <a:txBody>
                    <a:bodyPr/>
                    <a:lstStyle/>
                    <a:p>
                      <a:pPr algn="ctr"/>
                      <a:r>
                        <a:rPr lang="en-US" sz="2300" dirty="0"/>
                        <a:t>BID, </a:t>
                      </a:r>
                      <a:r>
                        <a:rPr lang="en-US" altLang="zh-CN" sz="2300" dirty="0"/>
                        <a:t>Administrator </a:t>
                      </a:r>
                      <a:endParaRPr lang="en-US" sz="2300" dirty="0"/>
                    </a:p>
                  </a:txBody>
                  <a:tcPr/>
                </a:tc>
                <a:tc>
                  <a:txBody>
                    <a:bodyPr/>
                    <a:lstStyle/>
                    <a:p>
                      <a:pPr algn="ctr"/>
                      <a:r>
                        <a:rPr lang="en-US" sz="2300" dirty="0"/>
                        <a:t>BID</a:t>
                      </a:r>
                    </a:p>
                  </a:txBody>
                  <a:tcPr/>
                </a:tc>
                <a:tc>
                  <a:txBody>
                    <a:bodyPr/>
                    <a:lstStyle/>
                    <a:p>
                      <a:pPr algn="ctr"/>
                      <a:r>
                        <a:rPr lang="en-US" altLang="zh-CN" sz="2300" dirty="0"/>
                        <a:t>Administrator,</a:t>
                      </a:r>
                    </a:p>
                    <a:p>
                      <a:pPr algn="ctr"/>
                      <a:r>
                        <a:rPr lang="en-US" sz="2300" dirty="0"/>
                        <a:t>BID</a:t>
                      </a:r>
                    </a:p>
                  </a:txBody>
                  <a:tcPr/>
                </a:tc>
                <a:tc>
                  <a:txBody>
                    <a:bodyPr/>
                    <a:lstStyle/>
                    <a:p>
                      <a:pPr algn="ctr"/>
                      <a:endParaRPr lang="en-US" sz="2300" dirty="0"/>
                    </a:p>
                  </a:txBody>
                  <a:tcPr/>
                </a:tc>
                <a:extLst>
                  <a:ext uri="{0D108BD9-81ED-4DB2-BD59-A6C34878D82A}">
                    <a16:rowId xmlns:a16="http://schemas.microsoft.com/office/drawing/2014/main" val="1208299973"/>
                  </a:ext>
                </a:extLst>
              </a:tr>
              <a:tr h="779470">
                <a:tc>
                  <a:txBody>
                    <a:bodyPr/>
                    <a:lstStyle/>
                    <a:p>
                      <a:pPr algn="ctr"/>
                      <a:r>
                        <a:rPr lang="en-US" sz="2300" dirty="0"/>
                        <a:t>BARNADMIN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AdminID</a:t>
                      </a:r>
                      <a:r>
                        <a:rPr lang="en-US" altLang="zh-CN" sz="23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300" dirty="0" err="1"/>
                        <a:t>PNumber</a:t>
                      </a:r>
                      <a:endParaRPr lang="en-US" altLang="zh-CN" sz="2300" dirty="0"/>
                    </a:p>
                  </a:txBody>
                  <a:tcPr/>
                </a:tc>
                <a:tc>
                  <a:txBody>
                    <a:bodyPr/>
                    <a:lstStyle/>
                    <a:p>
                      <a:pPr algn="ctr"/>
                      <a:r>
                        <a:rPr lang="en-US" sz="2300" dirty="0" err="1"/>
                        <a:t>AdminID</a:t>
                      </a:r>
                      <a:endParaRPr lang="en-US" sz="2300" dirty="0"/>
                    </a:p>
                  </a:txBody>
                  <a:tcPr/>
                </a:tc>
                <a:tc>
                  <a:txBody>
                    <a:bodyPr/>
                    <a:lstStyle/>
                    <a:p>
                      <a:pPr algn="ctr"/>
                      <a:r>
                        <a:rPr lang="en-US" sz="2300" dirty="0" err="1"/>
                        <a:t>AdminID</a:t>
                      </a:r>
                      <a:endParaRPr lang="en-US" sz="2300" dirty="0"/>
                    </a:p>
                  </a:txBody>
                  <a:tcPr/>
                </a:tc>
                <a:tc>
                  <a:txBody>
                    <a:bodyPr/>
                    <a:lstStyle/>
                    <a:p>
                      <a:pPr algn="ctr"/>
                      <a:endParaRPr lang="en-US" sz="2300"/>
                    </a:p>
                  </a:txBody>
                  <a:tcPr/>
                </a:tc>
                <a:extLst>
                  <a:ext uri="{0D108BD9-81ED-4DB2-BD59-A6C34878D82A}">
                    <a16:rowId xmlns:a16="http://schemas.microsoft.com/office/drawing/2014/main" val="3770439935"/>
                  </a:ext>
                </a:extLst>
              </a:tr>
              <a:tr h="779470">
                <a:tc>
                  <a:txBody>
                    <a:bodyPr/>
                    <a:lstStyle/>
                    <a:p>
                      <a:pPr algn="ctr"/>
                      <a:r>
                        <a:rPr lang="en-US" sz="2300" dirty="0"/>
                        <a:t>SECTION</a:t>
                      </a:r>
                    </a:p>
                  </a:txBody>
                  <a:tcPr/>
                </a:tc>
                <a:tc>
                  <a:txBody>
                    <a:bodyPr/>
                    <a:lstStyle/>
                    <a:p>
                      <a:pPr algn="ctr"/>
                      <a:endParaRPr lang="en-US" sz="2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a:t>
                      </a:r>
                      <a:r>
                        <a:rPr lang="en-US" sz="2300" dirty="0" err="1"/>
                        <a:t>BarnID</a:t>
                      </a:r>
                      <a:r>
                        <a:rPr lang="en-US" sz="2300" dirty="0"/>
                        <a:t>, </a:t>
                      </a:r>
                      <a:r>
                        <a:rPr lang="en-US" sz="2300" dirty="0" err="1"/>
                        <a:t>SectionNo</a:t>
                      </a:r>
                      <a:r>
                        <a:rPr lang="en-US" sz="2300" dirty="0"/>
                        <a:t>}</a:t>
                      </a:r>
                    </a:p>
                  </a:txBody>
                  <a:tcPr/>
                </a:tc>
                <a:tc>
                  <a:txBody>
                    <a:bodyPr/>
                    <a:lstStyle/>
                    <a:p>
                      <a:pPr algn="ctr"/>
                      <a:r>
                        <a:rPr lang="en-US" sz="2300" dirty="0" err="1"/>
                        <a:t>CropName</a:t>
                      </a:r>
                      <a:endParaRPr lang="en-US" sz="2300" dirty="0"/>
                    </a:p>
                    <a:p>
                      <a:pPr algn="ctr"/>
                      <a:r>
                        <a:rPr lang="en-US" sz="2300" dirty="0" err="1"/>
                        <a:t>BarnID</a:t>
                      </a:r>
                      <a:endParaRPr lang="en-US" sz="2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a:t>
                      </a:r>
                      <a:r>
                        <a:rPr lang="en-US" sz="2300" dirty="0" err="1"/>
                        <a:t>BarnID</a:t>
                      </a:r>
                      <a:r>
                        <a:rPr lang="en-US" sz="2300" dirty="0"/>
                        <a:t>, </a:t>
                      </a:r>
                      <a:r>
                        <a:rPr lang="en-US" sz="2300" dirty="0" err="1"/>
                        <a:t>SectionNo</a:t>
                      </a:r>
                      <a:r>
                        <a:rPr lang="en-US" sz="2300" dirty="0"/>
                        <a:t>}</a:t>
                      </a:r>
                    </a:p>
                  </a:txBody>
                  <a:tcPr/>
                </a:tc>
                <a:extLst>
                  <a:ext uri="{0D108BD9-81ED-4DB2-BD59-A6C34878D82A}">
                    <a16:rowId xmlns:a16="http://schemas.microsoft.com/office/drawing/2014/main" val="3112128266"/>
                  </a:ext>
                </a:extLst>
              </a:tr>
            </a:tbl>
          </a:graphicData>
        </a:graphic>
      </p:graphicFrame>
      <p:sp>
        <p:nvSpPr>
          <p:cNvPr id="6" name="TextBox 5">
            <a:extLst>
              <a:ext uri="{FF2B5EF4-FFF2-40B4-BE49-F238E27FC236}">
                <a16:creationId xmlns:a16="http://schemas.microsoft.com/office/drawing/2014/main" id="{15E9AD40-103E-5244-9865-E6A1AC20CD04}"/>
              </a:ext>
            </a:extLst>
          </p:cNvPr>
          <p:cNvSpPr txBox="1"/>
          <p:nvPr/>
        </p:nvSpPr>
        <p:spPr>
          <a:xfrm>
            <a:off x="1147482" y="-81565"/>
            <a:ext cx="3747247" cy="646331"/>
          </a:xfrm>
          <a:prstGeom prst="rect">
            <a:avLst/>
          </a:prstGeom>
          <a:noFill/>
        </p:spPr>
        <p:txBody>
          <a:bodyPr wrap="square" rtlCol="0">
            <a:spAutoFit/>
          </a:bodyPr>
          <a:lstStyle/>
          <a:p>
            <a:r>
              <a:rPr lang="en-US" sz="3600" b="1" dirty="0"/>
              <a:t>List of Keys</a:t>
            </a:r>
          </a:p>
        </p:txBody>
      </p:sp>
    </p:spTree>
    <p:extLst>
      <p:ext uri="{BB962C8B-B14F-4D97-AF65-F5344CB8AC3E}">
        <p14:creationId xmlns:p14="http://schemas.microsoft.com/office/powerpoint/2010/main" val="8820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1136457" y="420274"/>
            <a:ext cx="9601200" cy="5428785"/>
          </a:xfrm>
        </p:spPr>
        <p:txBody>
          <a:bodyPr>
            <a:normAutofit/>
          </a:bodyPr>
          <a:lstStyle/>
          <a:p>
            <a:pPr marL="0" indent="0">
              <a:buNone/>
            </a:pPr>
            <a:r>
              <a:rPr lang="en-US" altLang="zh-CN" dirty="0"/>
              <a:t>Query 28</a:t>
            </a:r>
            <a:endParaRPr lang="en-US" altLang="zh-CN" b="1" dirty="0"/>
          </a:p>
          <a:p>
            <a:pPr marL="0" indent="0">
              <a:buNone/>
            </a:pPr>
            <a:r>
              <a:rPr lang="en-US" altLang="zh-CN" b="1" dirty="0"/>
              <a:t>Retrieve the farmland soil, the farmland area which greater than 20 and the number of soil which greater than 3.</a:t>
            </a:r>
            <a:endParaRPr lang="zh-CN" altLang="zh-CN" dirty="0"/>
          </a:p>
          <a:p>
            <a:pPr marL="0" indent="0">
              <a:buNone/>
            </a:pPr>
            <a:r>
              <a:rPr lang="en-US" altLang="zh-CN" dirty="0"/>
              <a:t> </a:t>
            </a:r>
            <a:endParaRPr lang="zh-CN" altLang="zh-CN" dirty="0"/>
          </a:p>
          <a:p>
            <a:pPr marL="0" indent="0">
              <a:buNone/>
            </a:pPr>
            <a:r>
              <a:rPr lang="en-US" altLang="zh-CN" b="1" dirty="0"/>
              <a:t>select </a:t>
            </a:r>
            <a:r>
              <a:rPr lang="en-US" altLang="zh-CN" b="1" dirty="0" err="1"/>
              <a:t>farmland.Soil,count</a:t>
            </a:r>
            <a:r>
              <a:rPr lang="en-US" altLang="zh-CN" b="1" dirty="0"/>
              <a:t>(*)</a:t>
            </a:r>
            <a:endParaRPr lang="zh-CN" altLang="zh-CN" dirty="0"/>
          </a:p>
          <a:p>
            <a:pPr marL="0" indent="0">
              <a:buNone/>
            </a:pPr>
            <a:r>
              <a:rPr lang="en-US" altLang="zh-CN" b="1" dirty="0"/>
              <a:t>from farmland</a:t>
            </a:r>
            <a:endParaRPr lang="zh-CN" altLang="zh-CN" dirty="0"/>
          </a:p>
          <a:p>
            <a:pPr marL="0" indent="0">
              <a:buNone/>
            </a:pPr>
            <a:r>
              <a:rPr lang="en-US" altLang="zh-CN" b="1" dirty="0"/>
              <a:t>where </a:t>
            </a:r>
            <a:r>
              <a:rPr lang="en-US" altLang="zh-CN" b="1" dirty="0" err="1"/>
              <a:t>farmland.Area</a:t>
            </a:r>
            <a:r>
              <a:rPr lang="en-US" altLang="zh-CN" b="1" dirty="0"/>
              <a:t> &gt; 20 AND Soil in(</a:t>
            </a:r>
            <a:endParaRPr lang="zh-CN" altLang="zh-CN" dirty="0"/>
          </a:p>
          <a:p>
            <a:pPr marL="0" indent="0">
              <a:buNone/>
            </a:pPr>
            <a:r>
              <a:rPr lang="en-US" altLang="zh-CN" b="1" dirty="0"/>
              <a:t>select </a:t>
            </a:r>
            <a:r>
              <a:rPr lang="en-US" altLang="zh-CN" b="1" dirty="0" err="1"/>
              <a:t>farmland.Soil</a:t>
            </a:r>
            <a:endParaRPr lang="zh-CN" altLang="zh-CN" dirty="0"/>
          </a:p>
          <a:p>
            <a:pPr marL="0" indent="0">
              <a:buNone/>
            </a:pPr>
            <a:r>
              <a:rPr lang="en-US" altLang="zh-CN" b="1" dirty="0"/>
              <a:t>from farmland</a:t>
            </a:r>
            <a:endParaRPr lang="zh-CN" altLang="zh-CN" dirty="0"/>
          </a:p>
          <a:p>
            <a:pPr marL="0" indent="0">
              <a:buNone/>
            </a:pPr>
            <a:r>
              <a:rPr lang="en-US" altLang="zh-CN" b="1" dirty="0"/>
              <a:t>group by </a:t>
            </a:r>
            <a:r>
              <a:rPr lang="en-US" altLang="zh-CN" b="1" dirty="0" err="1"/>
              <a:t>farmland.Soil</a:t>
            </a:r>
            <a:endParaRPr lang="zh-CN" altLang="zh-CN" dirty="0"/>
          </a:p>
          <a:p>
            <a:pPr marL="0" indent="0">
              <a:buNone/>
            </a:pPr>
            <a:r>
              <a:rPr lang="en-US" altLang="zh-CN" b="1" dirty="0"/>
              <a:t>having count(*)&gt;3)</a:t>
            </a:r>
            <a:endParaRPr lang="zh-CN" altLang="zh-CN" dirty="0"/>
          </a:p>
          <a:p>
            <a:pPr marL="0" indent="0">
              <a:buNone/>
            </a:pPr>
            <a:r>
              <a:rPr lang="en-US" altLang="zh-CN" b="1" dirty="0"/>
              <a:t>group by </a:t>
            </a:r>
            <a:r>
              <a:rPr lang="en-US" altLang="zh-CN" b="1" dirty="0" err="1"/>
              <a:t>farmland.Soil</a:t>
            </a:r>
            <a:r>
              <a:rPr lang="en-US" altLang="zh-CN" b="1" dirty="0"/>
              <a:t>;</a:t>
            </a:r>
            <a:endParaRPr lang="zh-CN" altLang="zh-CN" dirty="0"/>
          </a:p>
          <a:p>
            <a:pPr marL="0" indent="0">
              <a:buNone/>
            </a:pPr>
            <a:endParaRPr lang="zh-CN" altLang="en-US" dirty="0"/>
          </a:p>
        </p:txBody>
      </p:sp>
      <p:pic>
        <p:nvPicPr>
          <p:cNvPr id="6" name="Picture 5">
            <a:extLst>
              <a:ext uri="{FF2B5EF4-FFF2-40B4-BE49-F238E27FC236}">
                <a16:creationId xmlns:a16="http://schemas.microsoft.com/office/drawing/2014/main" id="{3B9A3F4C-647A-4B56-9E32-580C598669B6}"/>
              </a:ext>
            </a:extLst>
          </p:cNvPr>
          <p:cNvPicPr>
            <a:picLocks noChangeAspect="1"/>
          </p:cNvPicPr>
          <p:nvPr/>
        </p:nvPicPr>
        <p:blipFill>
          <a:blip r:embed="rId2"/>
          <a:stretch>
            <a:fillRect/>
          </a:stretch>
        </p:blipFill>
        <p:spPr>
          <a:xfrm>
            <a:off x="6254944" y="2961983"/>
            <a:ext cx="5540220" cy="3535986"/>
          </a:xfrm>
          <a:prstGeom prst="rect">
            <a:avLst/>
          </a:prstGeom>
        </p:spPr>
      </p:pic>
    </p:spTree>
    <p:extLst>
      <p:ext uri="{BB962C8B-B14F-4D97-AF65-F5344CB8AC3E}">
        <p14:creationId xmlns:p14="http://schemas.microsoft.com/office/powerpoint/2010/main" val="11018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D740D3-C511-8D42-8097-6EF190B1E56A}"/>
              </a:ext>
            </a:extLst>
          </p:cNvPr>
          <p:cNvGraphicFramePr>
            <a:graphicFrameLocks noGrp="1"/>
          </p:cNvGraphicFramePr>
          <p:nvPr>
            <p:extLst/>
          </p:nvPr>
        </p:nvGraphicFramePr>
        <p:xfrm>
          <a:off x="1532965" y="875596"/>
          <a:ext cx="9399492" cy="5807592"/>
        </p:xfrm>
        <a:graphic>
          <a:graphicData uri="http://schemas.openxmlformats.org/drawingml/2006/table">
            <a:tbl>
              <a:tblPr firstRow="1" bandRow="1">
                <a:tableStyleId>{5C22544A-7EE6-4342-B048-85BDC9FD1C3A}</a:tableStyleId>
              </a:tblPr>
              <a:tblGrid>
                <a:gridCol w="2349873">
                  <a:extLst>
                    <a:ext uri="{9D8B030D-6E8A-4147-A177-3AD203B41FA5}">
                      <a16:colId xmlns:a16="http://schemas.microsoft.com/office/drawing/2014/main" val="34444071"/>
                    </a:ext>
                  </a:extLst>
                </a:gridCol>
                <a:gridCol w="2349873">
                  <a:extLst>
                    <a:ext uri="{9D8B030D-6E8A-4147-A177-3AD203B41FA5}">
                      <a16:colId xmlns:a16="http://schemas.microsoft.com/office/drawing/2014/main" val="364856861"/>
                    </a:ext>
                  </a:extLst>
                </a:gridCol>
                <a:gridCol w="2349873">
                  <a:extLst>
                    <a:ext uri="{9D8B030D-6E8A-4147-A177-3AD203B41FA5}">
                      <a16:colId xmlns:a16="http://schemas.microsoft.com/office/drawing/2014/main" val="306146975"/>
                    </a:ext>
                  </a:extLst>
                </a:gridCol>
                <a:gridCol w="2349873">
                  <a:extLst>
                    <a:ext uri="{9D8B030D-6E8A-4147-A177-3AD203B41FA5}">
                      <a16:colId xmlns:a16="http://schemas.microsoft.com/office/drawing/2014/main" val="790270472"/>
                    </a:ext>
                  </a:extLst>
                </a:gridCol>
              </a:tblGrid>
              <a:tr h="725949">
                <a:tc>
                  <a:txBody>
                    <a:bodyPr/>
                    <a:lstStyle/>
                    <a:p>
                      <a:pPr algn="ctr"/>
                      <a:r>
                        <a:rPr lang="en-US" sz="2400" dirty="0"/>
                        <a:t>Relationship</a:t>
                      </a:r>
                    </a:p>
                  </a:txBody>
                  <a:tcPr/>
                </a:tc>
                <a:tc>
                  <a:txBody>
                    <a:bodyPr/>
                    <a:lstStyle/>
                    <a:p>
                      <a:pPr algn="ctr"/>
                      <a:r>
                        <a:rPr lang="en-US" sz="2400" dirty="0"/>
                        <a:t>Type</a:t>
                      </a:r>
                    </a:p>
                  </a:txBody>
                  <a:tcPr/>
                </a:tc>
                <a:tc>
                  <a:txBody>
                    <a:bodyPr/>
                    <a:lstStyle/>
                    <a:p>
                      <a:pPr algn="ctr"/>
                      <a:r>
                        <a:rPr lang="en-US" sz="2400" dirty="0"/>
                        <a:t>From</a:t>
                      </a:r>
                    </a:p>
                  </a:txBody>
                  <a:tcPr/>
                </a:tc>
                <a:tc>
                  <a:txBody>
                    <a:bodyPr/>
                    <a:lstStyle/>
                    <a:p>
                      <a:pPr algn="ctr"/>
                      <a:r>
                        <a:rPr lang="en-US" sz="2400" dirty="0"/>
                        <a:t>To</a:t>
                      </a:r>
                    </a:p>
                  </a:txBody>
                  <a:tcPr/>
                </a:tc>
                <a:extLst>
                  <a:ext uri="{0D108BD9-81ED-4DB2-BD59-A6C34878D82A}">
                    <a16:rowId xmlns:a16="http://schemas.microsoft.com/office/drawing/2014/main" val="1472913225"/>
                  </a:ext>
                </a:extLst>
              </a:tr>
              <a:tr h="725949">
                <a:tc>
                  <a:txBody>
                    <a:bodyPr/>
                    <a:lstStyle/>
                    <a:p>
                      <a:pPr algn="ctr"/>
                      <a:r>
                        <a:rPr lang="en-US" sz="2400" dirty="0"/>
                        <a:t>PLANT</a:t>
                      </a:r>
                    </a:p>
                  </a:txBody>
                  <a:tcPr/>
                </a:tc>
                <a:tc>
                  <a:txBody>
                    <a:bodyPr/>
                    <a:lstStyle/>
                    <a:p>
                      <a:pPr algn="ctr"/>
                      <a:r>
                        <a:rPr lang="en-US" sz="2400" dirty="0"/>
                        <a:t>N:M</a:t>
                      </a:r>
                    </a:p>
                  </a:txBody>
                  <a:tcPr/>
                </a:tc>
                <a:tc>
                  <a:txBody>
                    <a:bodyPr/>
                    <a:lstStyle/>
                    <a:p>
                      <a:pPr algn="ctr"/>
                      <a:r>
                        <a:rPr lang="en-US" sz="2400" dirty="0"/>
                        <a:t>FARMLAND</a:t>
                      </a:r>
                    </a:p>
                  </a:txBody>
                  <a:tcPr/>
                </a:tc>
                <a:tc>
                  <a:txBody>
                    <a:bodyPr/>
                    <a:lstStyle/>
                    <a:p>
                      <a:pPr algn="ctr"/>
                      <a:r>
                        <a:rPr lang="en-US" sz="2400" dirty="0"/>
                        <a:t>CROP</a:t>
                      </a:r>
                    </a:p>
                  </a:txBody>
                  <a:tcPr/>
                </a:tc>
                <a:extLst>
                  <a:ext uri="{0D108BD9-81ED-4DB2-BD59-A6C34878D82A}">
                    <a16:rowId xmlns:a16="http://schemas.microsoft.com/office/drawing/2014/main" val="3376176227"/>
                  </a:ext>
                </a:extLst>
              </a:tr>
              <a:tr h="725949">
                <a:tc>
                  <a:txBody>
                    <a:bodyPr/>
                    <a:lstStyle/>
                    <a:p>
                      <a:pPr algn="ctr"/>
                      <a:r>
                        <a:rPr lang="en-US" sz="2400" dirty="0"/>
                        <a:t>TAKE_CARE</a:t>
                      </a:r>
                    </a:p>
                  </a:txBody>
                  <a:tcPr/>
                </a:tc>
                <a:tc>
                  <a:txBody>
                    <a:bodyPr/>
                    <a:lstStyle/>
                    <a:p>
                      <a:pPr algn="ctr"/>
                      <a:r>
                        <a:rPr lang="en-US" sz="2400" dirty="0"/>
                        <a:t>1:N</a:t>
                      </a:r>
                    </a:p>
                  </a:txBody>
                  <a:tcPr/>
                </a:tc>
                <a:tc>
                  <a:txBody>
                    <a:bodyPr/>
                    <a:lstStyle/>
                    <a:p>
                      <a:pPr algn="ctr"/>
                      <a:r>
                        <a:rPr lang="en-US" sz="2400" dirty="0"/>
                        <a:t>FARMER</a:t>
                      </a:r>
                    </a:p>
                  </a:txBody>
                  <a:tcPr/>
                </a:tc>
                <a:tc>
                  <a:txBody>
                    <a:bodyPr/>
                    <a:lstStyle/>
                    <a:p>
                      <a:pPr algn="ctr"/>
                      <a:r>
                        <a:rPr lang="en-US" sz="2400" dirty="0"/>
                        <a:t>FARMLAND</a:t>
                      </a:r>
                    </a:p>
                  </a:txBody>
                  <a:tcPr/>
                </a:tc>
                <a:extLst>
                  <a:ext uri="{0D108BD9-81ED-4DB2-BD59-A6C34878D82A}">
                    <a16:rowId xmlns:a16="http://schemas.microsoft.com/office/drawing/2014/main" val="4213234740"/>
                  </a:ext>
                </a:extLst>
              </a:tr>
              <a:tr h="725949">
                <a:tc>
                  <a:txBody>
                    <a:bodyPr/>
                    <a:lstStyle/>
                    <a:p>
                      <a:pPr algn="ctr"/>
                      <a:r>
                        <a:rPr lang="en-US" sz="2400" dirty="0"/>
                        <a:t>LEADERSHIP</a:t>
                      </a:r>
                    </a:p>
                  </a:txBody>
                  <a:tcPr/>
                </a:tc>
                <a:tc>
                  <a:txBody>
                    <a:bodyPr/>
                    <a:lstStyle/>
                    <a:p>
                      <a:pPr algn="ctr"/>
                      <a:r>
                        <a:rPr lang="en-US" sz="2400" dirty="0"/>
                        <a:t>1:N</a:t>
                      </a:r>
                    </a:p>
                  </a:txBody>
                  <a:tcPr/>
                </a:tc>
                <a:tc>
                  <a:txBody>
                    <a:bodyPr/>
                    <a:lstStyle/>
                    <a:p>
                      <a:pPr algn="ctr"/>
                      <a:r>
                        <a:rPr lang="en-US" sz="2400" dirty="0"/>
                        <a:t>FARMER</a:t>
                      </a:r>
                    </a:p>
                  </a:txBody>
                  <a:tcPr/>
                </a:tc>
                <a:tc>
                  <a:txBody>
                    <a:bodyPr/>
                    <a:lstStyle/>
                    <a:p>
                      <a:pPr algn="ctr"/>
                      <a:r>
                        <a:rPr lang="en-US" sz="2400" dirty="0"/>
                        <a:t>FARMER</a:t>
                      </a:r>
                    </a:p>
                  </a:txBody>
                  <a:tcPr/>
                </a:tc>
                <a:extLst>
                  <a:ext uri="{0D108BD9-81ED-4DB2-BD59-A6C34878D82A}">
                    <a16:rowId xmlns:a16="http://schemas.microsoft.com/office/drawing/2014/main" val="2958088564"/>
                  </a:ext>
                </a:extLst>
              </a:tr>
              <a:tr h="725949">
                <a:tc>
                  <a:txBody>
                    <a:bodyPr/>
                    <a:lstStyle/>
                    <a:p>
                      <a:pPr algn="ctr"/>
                      <a:r>
                        <a:rPr lang="en-US" sz="2400" dirty="0"/>
                        <a:t>STORE</a:t>
                      </a:r>
                    </a:p>
                  </a:txBody>
                  <a:tcPr/>
                </a:tc>
                <a:tc>
                  <a:txBody>
                    <a:bodyPr/>
                    <a:lstStyle/>
                    <a:p>
                      <a:pPr algn="ctr"/>
                      <a:r>
                        <a:rPr lang="en-US" sz="2400" dirty="0"/>
                        <a:t>1:N</a:t>
                      </a:r>
                    </a:p>
                  </a:txBody>
                  <a:tcPr/>
                </a:tc>
                <a:tc>
                  <a:txBody>
                    <a:bodyPr/>
                    <a:lstStyle/>
                    <a:p>
                      <a:pPr algn="ctr"/>
                      <a:r>
                        <a:rPr lang="en-US" sz="2400" dirty="0"/>
                        <a:t>CROP</a:t>
                      </a:r>
                    </a:p>
                  </a:txBody>
                  <a:tcPr/>
                </a:tc>
                <a:tc>
                  <a:txBody>
                    <a:bodyPr/>
                    <a:lstStyle/>
                    <a:p>
                      <a:pPr algn="ctr"/>
                      <a:r>
                        <a:rPr lang="en-US" sz="2400" dirty="0"/>
                        <a:t>SECTION</a:t>
                      </a:r>
                    </a:p>
                  </a:txBody>
                  <a:tcPr/>
                </a:tc>
                <a:extLst>
                  <a:ext uri="{0D108BD9-81ED-4DB2-BD59-A6C34878D82A}">
                    <a16:rowId xmlns:a16="http://schemas.microsoft.com/office/drawing/2014/main" val="1080778544"/>
                  </a:ext>
                </a:extLst>
              </a:tr>
              <a:tr h="725949">
                <a:tc>
                  <a:txBody>
                    <a:bodyPr/>
                    <a:lstStyle/>
                    <a:p>
                      <a:pPr algn="ctr"/>
                      <a:r>
                        <a:rPr lang="en-US" sz="2400" dirty="0"/>
                        <a:t>SECTION_OF</a:t>
                      </a:r>
                    </a:p>
                  </a:txBody>
                  <a:tcPr/>
                </a:tc>
                <a:tc>
                  <a:txBody>
                    <a:bodyPr/>
                    <a:lstStyle/>
                    <a:p>
                      <a:pPr algn="ctr"/>
                      <a:r>
                        <a:rPr lang="en-US" sz="2400" dirty="0"/>
                        <a:t>1:N</a:t>
                      </a:r>
                    </a:p>
                  </a:txBody>
                  <a:tcPr/>
                </a:tc>
                <a:tc>
                  <a:txBody>
                    <a:bodyPr/>
                    <a:lstStyle/>
                    <a:p>
                      <a:pPr algn="ctr"/>
                      <a:r>
                        <a:rPr lang="en-US" sz="2400" dirty="0"/>
                        <a:t>BARN</a:t>
                      </a:r>
                    </a:p>
                  </a:txBody>
                  <a:tcPr/>
                </a:tc>
                <a:tc>
                  <a:txBody>
                    <a:bodyPr/>
                    <a:lstStyle/>
                    <a:p>
                      <a:pPr algn="ctr"/>
                      <a:r>
                        <a:rPr lang="en-US" sz="2400" dirty="0"/>
                        <a:t>SECTION</a:t>
                      </a:r>
                    </a:p>
                  </a:txBody>
                  <a:tcPr/>
                </a:tc>
                <a:extLst>
                  <a:ext uri="{0D108BD9-81ED-4DB2-BD59-A6C34878D82A}">
                    <a16:rowId xmlns:a16="http://schemas.microsoft.com/office/drawing/2014/main" val="2245407520"/>
                  </a:ext>
                </a:extLst>
              </a:tr>
              <a:tr h="725949">
                <a:tc>
                  <a:txBody>
                    <a:bodyPr/>
                    <a:lstStyle/>
                    <a:p>
                      <a:pPr algn="ctr"/>
                      <a:r>
                        <a:rPr lang="en-US" sz="2400" dirty="0"/>
                        <a:t>PURCHASE</a:t>
                      </a:r>
                    </a:p>
                  </a:txBody>
                  <a:tcPr/>
                </a:tc>
                <a:tc>
                  <a:txBody>
                    <a:bodyPr/>
                    <a:lstStyle/>
                    <a:p>
                      <a:pPr algn="ctr"/>
                      <a:r>
                        <a:rPr lang="en-US" sz="2400" dirty="0"/>
                        <a:t>N:M</a:t>
                      </a:r>
                    </a:p>
                  </a:txBody>
                  <a:tcPr/>
                </a:tc>
                <a:tc>
                  <a:txBody>
                    <a:bodyPr/>
                    <a:lstStyle/>
                    <a:p>
                      <a:pPr algn="ctr"/>
                      <a:r>
                        <a:rPr lang="en-US" sz="2400" dirty="0"/>
                        <a:t>PURCHASER</a:t>
                      </a:r>
                    </a:p>
                  </a:txBody>
                  <a:tcPr/>
                </a:tc>
                <a:tc>
                  <a:txBody>
                    <a:bodyPr/>
                    <a:lstStyle/>
                    <a:p>
                      <a:pPr algn="ctr"/>
                      <a:r>
                        <a:rPr lang="en-US" sz="2400" dirty="0"/>
                        <a:t>CROP</a:t>
                      </a:r>
                    </a:p>
                  </a:txBody>
                  <a:tcPr/>
                </a:tc>
                <a:extLst>
                  <a:ext uri="{0D108BD9-81ED-4DB2-BD59-A6C34878D82A}">
                    <a16:rowId xmlns:a16="http://schemas.microsoft.com/office/drawing/2014/main" val="739365697"/>
                  </a:ext>
                </a:extLst>
              </a:tr>
              <a:tr h="725949">
                <a:tc>
                  <a:txBody>
                    <a:bodyPr/>
                    <a:lstStyle/>
                    <a:p>
                      <a:pPr algn="ctr"/>
                      <a:r>
                        <a:rPr lang="en-US" sz="2400" dirty="0"/>
                        <a:t>ADMIN</a:t>
                      </a:r>
                    </a:p>
                  </a:txBody>
                  <a:tcPr/>
                </a:tc>
                <a:tc>
                  <a:txBody>
                    <a:bodyPr/>
                    <a:lstStyle/>
                    <a:p>
                      <a:pPr algn="ctr"/>
                      <a:r>
                        <a:rPr lang="en-US" sz="2400" dirty="0"/>
                        <a:t>1:1</a:t>
                      </a:r>
                    </a:p>
                  </a:txBody>
                  <a:tcPr/>
                </a:tc>
                <a:tc>
                  <a:txBody>
                    <a:bodyPr/>
                    <a:lstStyle/>
                    <a:p>
                      <a:pPr algn="ctr"/>
                      <a:r>
                        <a:rPr lang="en-US" sz="2400" dirty="0"/>
                        <a:t>BARN</a:t>
                      </a:r>
                    </a:p>
                  </a:txBody>
                  <a:tcPr/>
                </a:tc>
                <a:tc>
                  <a:txBody>
                    <a:bodyPr/>
                    <a:lstStyle/>
                    <a:p>
                      <a:pPr algn="ctr"/>
                      <a:r>
                        <a:rPr lang="en-US" sz="2400" dirty="0"/>
                        <a:t>BARNADMIN</a:t>
                      </a:r>
                    </a:p>
                  </a:txBody>
                  <a:tcPr/>
                </a:tc>
                <a:extLst>
                  <a:ext uri="{0D108BD9-81ED-4DB2-BD59-A6C34878D82A}">
                    <a16:rowId xmlns:a16="http://schemas.microsoft.com/office/drawing/2014/main" val="3518796961"/>
                  </a:ext>
                </a:extLst>
              </a:tr>
            </a:tbl>
          </a:graphicData>
        </a:graphic>
      </p:graphicFrame>
      <p:sp>
        <p:nvSpPr>
          <p:cNvPr id="6" name="TextBox 5">
            <a:extLst>
              <a:ext uri="{FF2B5EF4-FFF2-40B4-BE49-F238E27FC236}">
                <a16:creationId xmlns:a16="http://schemas.microsoft.com/office/drawing/2014/main" id="{F2EB31A1-52E6-9942-99CB-D8C95D7E26EC}"/>
              </a:ext>
            </a:extLst>
          </p:cNvPr>
          <p:cNvSpPr txBox="1"/>
          <p:nvPr/>
        </p:nvSpPr>
        <p:spPr>
          <a:xfrm>
            <a:off x="1024256" y="229265"/>
            <a:ext cx="3596882" cy="646331"/>
          </a:xfrm>
          <a:prstGeom prst="rect">
            <a:avLst/>
          </a:prstGeom>
          <a:noFill/>
        </p:spPr>
        <p:txBody>
          <a:bodyPr wrap="none" rtlCol="0">
            <a:spAutoFit/>
          </a:bodyPr>
          <a:lstStyle/>
          <a:p>
            <a:r>
              <a:rPr lang="en-US" sz="3600" b="1" dirty="0"/>
              <a:t>Relationship Type</a:t>
            </a:r>
          </a:p>
        </p:txBody>
      </p:sp>
    </p:spTree>
    <p:extLst>
      <p:ext uri="{BB962C8B-B14F-4D97-AF65-F5344CB8AC3E}">
        <p14:creationId xmlns:p14="http://schemas.microsoft.com/office/powerpoint/2010/main" val="318438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FA1-9D48-C84D-8165-B15481CD0867}"/>
              </a:ext>
            </a:extLst>
          </p:cNvPr>
          <p:cNvSpPr>
            <a:spLocks noGrp="1"/>
          </p:cNvSpPr>
          <p:nvPr>
            <p:ph type="title"/>
          </p:nvPr>
        </p:nvSpPr>
        <p:spPr>
          <a:xfrm>
            <a:off x="1135488" y="398663"/>
            <a:ext cx="9601200" cy="1485900"/>
          </a:xfrm>
        </p:spPr>
        <p:txBody>
          <a:bodyPr>
            <a:normAutofit/>
          </a:bodyPr>
          <a:lstStyle/>
          <a:p>
            <a:r>
              <a:rPr lang="en-US" sz="3200" b="1" dirty="0"/>
              <a:t>Database Extension</a:t>
            </a:r>
          </a:p>
        </p:txBody>
      </p:sp>
      <p:pic>
        <p:nvPicPr>
          <p:cNvPr id="5" name="图片 5">
            <a:extLst>
              <a:ext uri="{FF2B5EF4-FFF2-40B4-BE49-F238E27FC236}">
                <a16:creationId xmlns:a16="http://schemas.microsoft.com/office/drawing/2014/main" id="{9313D465-1A58-BF43-A480-35A3D97E3967}"/>
              </a:ext>
            </a:extLst>
          </p:cNvPr>
          <p:cNvPicPr/>
          <p:nvPr/>
        </p:nvPicPr>
        <p:blipFill>
          <a:blip r:embed="rId2"/>
          <a:stretch>
            <a:fillRect/>
          </a:stretch>
        </p:blipFill>
        <p:spPr>
          <a:xfrm>
            <a:off x="1288660" y="2746924"/>
            <a:ext cx="4400642" cy="1127671"/>
          </a:xfrm>
          <a:prstGeom prst="rect">
            <a:avLst/>
          </a:prstGeom>
        </p:spPr>
      </p:pic>
      <p:pic>
        <p:nvPicPr>
          <p:cNvPr id="6" name="图片 6">
            <a:extLst>
              <a:ext uri="{FF2B5EF4-FFF2-40B4-BE49-F238E27FC236}">
                <a16:creationId xmlns:a16="http://schemas.microsoft.com/office/drawing/2014/main" id="{DFFF0274-8F89-614D-B167-377075BB1485}"/>
              </a:ext>
            </a:extLst>
          </p:cNvPr>
          <p:cNvPicPr/>
          <p:nvPr/>
        </p:nvPicPr>
        <p:blipFill>
          <a:blip r:embed="rId3"/>
          <a:stretch>
            <a:fillRect/>
          </a:stretch>
        </p:blipFill>
        <p:spPr>
          <a:xfrm>
            <a:off x="6787108" y="4543076"/>
            <a:ext cx="5274310" cy="1377950"/>
          </a:xfrm>
          <a:prstGeom prst="rect">
            <a:avLst/>
          </a:prstGeom>
        </p:spPr>
      </p:pic>
      <p:pic>
        <p:nvPicPr>
          <p:cNvPr id="7" name="图片 7">
            <a:extLst>
              <a:ext uri="{FF2B5EF4-FFF2-40B4-BE49-F238E27FC236}">
                <a16:creationId xmlns:a16="http://schemas.microsoft.com/office/drawing/2014/main" id="{C82BAF56-9359-164F-9749-A64571409C0E}"/>
              </a:ext>
            </a:extLst>
          </p:cNvPr>
          <p:cNvPicPr/>
          <p:nvPr/>
        </p:nvPicPr>
        <p:blipFill>
          <a:blip r:embed="rId4"/>
          <a:stretch>
            <a:fillRect/>
          </a:stretch>
        </p:blipFill>
        <p:spPr>
          <a:xfrm>
            <a:off x="1288660" y="1119779"/>
            <a:ext cx="5105400" cy="1447800"/>
          </a:xfrm>
          <a:prstGeom prst="rect">
            <a:avLst/>
          </a:prstGeom>
        </p:spPr>
      </p:pic>
      <p:pic>
        <p:nvPicPr>
          <p:cNvPr id="4" name="图片 3">
            <a:extLst>
              <a:ext uri="{FF2B5EF4-FFF2-40B4-BE49-F238E27FC236}">
                <a16:creationId xmlns:a16="http://schemas.microsoft.com/office/drawing/2014/main" id="{926A7A8E-392A-4257-88E4-871399C61377}"/>
              </a:ext>
            </a:extLst>
          </p:cNvPr>
          <p:cNvPicPr>
            <a:picLocks noChangeAspect="1"/>
          </p:cNvPicPr>
          <p:nvPr/>
        </p:nvPicPr>
        <p:blipFill>
          <a:blip r:embed="rId5"/>
          <a:stretch>
            <a:fillRect/>
          </a:stretch>
        </p:blipFill>
        <p:spPr>
          <a:xfrm>
            <a:off x="6864081" y="1119779"/>
            <a:ext cx="4914900" cy="3228975"/>
          </a:xfrm>
          <a:prstGeom prst="rect">
            <a:avLst/>
          </a:prstGeom>
        </p:spPr>
      </p:pic>
      <p:pic>
        <p:nvPicPr>
          <p:cNvPr id="9" name="图片 8">
            <a:extLst>
              <a:ext uri="{FF2B5EF4-FFF2-40B4-BE49-F238E27FC236}">
                <a16:creationId xmlns:a16="http://schemas.microsoft.com/office/drawing/2014/main" id="{301839A1-C990-4D48-AA1A-CA86DC8E9338}"/>
              </a:ext>
            </a:extLst>
          </p:cNvPr>
          <p:cNvPicPr>
            <a:picLocks noChangeAspect="1"/>
          </p:cNvPicPr>
          <p:nvPr/>
        </p:nvPicPr>
        <p:blipFill>
          <a:blip r:embed="rId6"/>
          <a:stretch>
            <a:fillRect/>
          </a:stretch>
        </p:blipFill>
        <p:spPr>
          <a:xfrm>
            <a:off x="1278975" y="4067269"/>
            <a:ext cx="5115086" cy="2644591"/>
          </a:xfrm>
          <a:prstGeom prst="rect">
            <a:avLst/>
          </a:prstGeom>
        </p:spPr>
      </p:pic>
      <p:cxnSp>
        <p:nvCxnSpPr>
          <p:cNvPr id="8" name="直接连接符 7">
            <a:extLst>
              <a:ext uri="{FF2B5EF4-FFF2-40B4-BE49-F238E27FC236}">
                <a16:creationId xmlns:a16="http://schemas.microsoft.com/office/drawing/2014/main" id="{BFD85615-FCAE-4FA7-97E7-AA53C05B96FC}"/>
              </a:ext>
            </a:extLst>
          </p:cNvPr>
          <p:cNvCxnSpPr/>
          <p:nvPr/>
        </p:nvCxnSpPr>
        <p:spPr>
          <a:xfrm>
            <a:off x="2229224" y="1296892"/>
            <a:ext cx="442258"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直接连接符 9">
            <a:extLst>
              <a:ext uri="{FF2B5EF4-FFF2-40B4-BE49-F238E27FC236}">
                <a16:creationId xmlns:a16="http://schemas.microsoft.com/office/drawing/2014/main" id="{EB8670D8-1117-4E61-B542-2162179F7E29}"/>
              </a:ext>
            </a:extLst>
          </p:cNvPr>
          <p:cNvCxnSpPr>
            <a:cxnSpLocks/>
          </p:cNvCxnSpPr>
          <p:nvPr/>
        </p:nvCxnSpPr>
        <p:spPr>
          <a:xfrm>
            <a:off x="2498164" y="2892607"/>
            <a:ext cx="346635"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直接连接符 11">
            <a:extLst>
              <a:ext uri="{FF2B5EF4-FFF2-40B4-BE49-F238E27FC236}">
                <a16:creationId xmlns:a16="http://schemas.microsoft.com/office/drawing/2014/main" id="{8A5148F7-0A4C-41F3-9580-75FE5954ABAC}"/>
              </a:ext>
            </a:extLst>
          </p:cNvPr>
          <p:cNvCxnSpPr>
            <a:cxnSpLocks/>
          </p:cNvCxnSpPr>
          <p:nvPr/>
        </p:nvCxnSpPr>
        <p:spPr>
          <a:xfrm>
            <a:off x="7885953" y="1296892"/>
            <a:ext cx="277906"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直接连接符 13">
            <a:extLst>
              <a:ext uri="{FF2B5EF4-FFF2-40B4-BE49-F238E27FC236}">
                <a16:creationId xmlns:a16="http://schemas.microsoft.com/office/drawing/2014/main" id="{7949398F-D6B3-4C59-9410-44D9A0A8A72B}"/>
              </a:ext>
            </a:extLst>
          </p:cNvPr>
          <p:cNvCxnSpPr/>
          <p:nvPr/>
        </p:nvCxnSpPr>
        <p:spPr>
          <a:xfrm>
            <a:off x="1939366" y="4209277"/>
            <a:ext cx="442258"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 name="直接连接符 14">
            <a:extLst>
              <a:ext uri="{FF2B5EF4-FFF2-40B4-BE49-F238E27FC236}">
                <a16:creationId xmlns:a16="http://schemas.microsoft.com/office/drawing/2014/main" id="{0BBD3604-E23E-4F4F-AC1A-008F4EA95201}"/>
              </a:ext>
            </a:extLst>
          </p:cNvPr>
          <p:cNvCxnSpPr>
            <a:cxnSpLocks/>
          </p:cNvCxnSpPr>
          <p:nvPr/>
        </p:nvCxnSpPr>
        <p:spPr>
          <a:xfrm>
            <a:off x="2563905" y="4209277"/>
            <a:ext cx="573742"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直接连接符 16">
            <a:extLst>
              <a:ext uri="{FF2B5EF4-FFF2-40B4-BE49-F238E27FC236}">
                <a16:creationId xmlns:a16="http://schemas.microsoft.com/office/drawing/2014/main" id="{72536163-E5E1-48DC-B46A-2E9CF684E1F9}"/>
              </a:ext>
            </a:extLst>
          </p:cNvPr>
          <p:cNvCxnSpPr>
            <a:cxnSpLocks/>
          </p:cNvCxnSpPr>
          <p:nvPr/>
        </p:nvCxnSpPr>
        <p:spPr>
          <a:xfrm>
            <a:off x="9817179" y="4699348"/>
            <a:ext cx="534068"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2245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057A-0E35-4842-BFDB-23E7196D94A0}"/>
              </a:ext>
            </a:extLst>
          </p:cNvPr>
          <p:cNvSpPr>
            <a:spLocks noGrp="1"/>
          </p:cNvSpPr>
          <p:nvPr>
            <p:ph type="title"/>
          </p:nvPr>
        </p:nvSpPr>
        <p:spPr>
          <a:xfrm>
            <a:off x="843983" y="325191"/>
            <a:ext cx="9601200" cy="782392"/>
          </a:xfrm>
        </p:spPr>
        <p:txBody>
          <a:bodyPr>
            <a:normAutofit/>
          </a:bodyPr>
          <a:lstStyle/>
          <a:p>
            <a:r>
              <a:rPr lang="en-US" sz="3200" b="1" dirty="0"/>
              <a:t>Database Extension</a:t>
            </a:r>
            <a:endParaRPr lang="en-US" sz="3200" dirty="0"/>
          </a:p>
        </p:txBody>
      </p:sp>
      <p:pic>
        <p:nvPicPr>
          <p:cNvPr id="4" name="图片 3">
            <a:extLst>
              <a:ext uri="{FF2B5EF4-FFF2-40B4-BE49-F238E27FC236}">
                <a16:creationId xmlns:a16="http://schemas.microsoft.com/office/drawing/2014/main" id="{A7E58096-FE62-9E4D-833B-53A01DBA1CF0}"/>
              </a:ext>
            </a:extLst>
          </p:cNvPr>
          <p:cNvPicPr/>
          <p:nvPr/>
        </p:nvPicPr>
        <p:blipFill>
          <a:blip r:embed="rId3"/>
          <a:stretch>
            <a:fillRect/>
          </a:stretch>
        </p:blipFill>
        <p:spPr>
          <a:xfrm>
            <a:off x="862195" y="873138"/>
            <a:ext cx="10086251" cy="1416676"/>
          </a:xfrm>
          <a:prstGeom prst="rect">
            <a:avLst/>
          </a:prstGeom>
        </p:spPr>
      </p:pic>
      <p:pic>
        <p:nvPicPr>
          <p:cNvPr id="3" name="图片 2">
            <a:extLst>
              <a:ext uri="{FF2B5EF4-FFF2-40B4-BE49-F238E27FC236}">
                <a16:creationId xmlns:a16="http://schemas.microsoft.com/office/drawing/2014/main" id="{694976B9-6E44-4D3A-9DE1-74FF067AAF1B}"/>
              </a:ext>
            </a:extLst>
          </p:cNvPr>
          <p:cNvPicPr>
            <a:picLocks noChangeAspect="1"/>
          </p:cNvPicPr>
          <p:nvPr/>
        </p:nvPicPr>
        <p:blipFill>
          <a:blip r:embed="rId4"/>
          <a:stretch>
            <a:fillRect/>
          </a:stretch>
        </p:blipFill>
        <p:spPr>
          <a:xfrm>
            <a:off x="843982" y="2412582"/>
            <a:ext cx="6155907" cy="1438275"/>
          </a:xfrm>
          <a:prstGeom prst="rect">
            <a:avLst/>
          </a:prstGeom>
        </p:spPr>
      </p:pic>
      <p:pic>
        <p:nvPicPr>
          <p:cNvPr id="10" name="Picture 9">
            <a:extLst>
              <a:ext uri="{FF2B5EF4-FFF2-40B4-BE49-F238E27FC236}">
                <a16:creationId xmlns:a16="http://schemas.microsoft.com/office/drawing/2014/main" id="{3185A4B9-4D80-469C-96CF-B7E61FB765C9}"/>
              </a:ext>
            </a:extLst>
          </p:cNvPr>
          <p:cNvPicPr>
            <a:picLocks noChangeAspect="1"/>
          </p:cNvPicPr>
          <p:nvPr/>
        </p:nvPicPr>
        <p:blipFill>
          <a:blip r:embed="rId5"/>
          <a:stretch>
            <a:fillRect/>
          </a:stretch>
        </p:blipFill>
        <p:spPr>
          <a:xfrm>
            <a:off x="7065454" y="2412582"/>
            <a:ext cx="5029902" cy="4439270"/>
          </a:xfrm>
          <a:prstGeom prst="rect">
            <a:avLst/>
          </a:prstGeom>
        </p:spPr>
      </p:pic>
      <p:pic>
        <p:nvPicPr>
          <p:cNvPr id="6" name="Picture 5">
            <a:extLst>
              <a:ext uri="{FF2B5EF4-FFF2-40B4-BE49-F238E27FC236}">
                <a16:creationId xmlns:a16="http://schemas.microsoft.com/office/drawing/2014/main" id="{11138B73-9193-4A93-8FD9-85A9A3436C53}"/>
              </a:ext>
            </a:extLst>
          </p:cNvPr>
          <p:cNvPicPr>
            <a:picLocks noChangeAspect="1"/>
          </p:cNvPicPr>
          <p:nvPr/>
        </p:nvPicPr>
        <p:blipFill>
          <a:blip r:embed="rId6"/>
          <a:stretch>
            <a:fillRect/>
          </a:stretch>
        </p:blipFill>
        <p:spPr>
          <a:xfrm>
            <a:off x="2372335" y="3889646"/>
            <a:ext cx="4334480" cy="2962206"/>
          </a:xfrm>
          <a:prstGeom prst="rect">
            <a:avLst/>
          </a:prstGeom>
        </p:spPr>
      </p:pic>
      <p:cxnSp>
        <p:nvCxnSpPr>
          <p:cNvPr id="7" name="直接连接符 6">
            <a:extLst>
              <a:ext uri="{FF2B5EF4-FFF2-40B4-BE49-F238E27FC236}">
                <a16:creationId xmlns:a16="http://schemas.microsoft.com/office/drawing/2014/main" id="{766A62A6-8291-40B7-964C-1B9B74F1A036}"/>
              </a:ext>
            </a:extLst>
          </p:cNvPr>
          <p:cNvCxnSpPr/>
          <p:nvPr/>
        </p:nvCxnSpPr>
        <p:spPr>
          <a:xfrm>
            <a:off x="5325035" y="986118"/>
            <a:ext cx="328706"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直接连接符 8">
            <a:extLst>
              <a:ext uri="{FF2B5EF4-FFF2-40B4-BE49-F238E27FC236}">
                <a16:creationId xmlns:a16="http://schemas.microsoft.com/office/drawing/2014/main" id="{842E8C55-42D0-4472-88C7-3FA0571BBE82}"/>
              </a:ext>
            </a:extLst>
          </p:cNvPr>
          <p:cNvCxnSpPr>
            <a:cxnSpLocks/>
          </p:cNvCxnSpPr>
          <p:nvPr/>
        </p:nvCxnSpPr>
        <p:spPr>
          <a:xfrm>
            <a:off x="1897527" y="2584824"/>
            <a:ext cx="433295"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直接连接符 11">
            <a:extLst>
              <a:ext uri="{FF2B5EF4-FFF2-40B4-BE49-F238E27FC236}">
                <a16:creationId xmlns:a16="http://schemas.microsoft.com/office/drawing/2014/main" id="{D76D6C33-599C-445C-8F04-CF41BAA32B91}"/>
              </a:ext>
            </a:extLst>
          </p:cNvPr>
          <p:cNvCxnSpPr>
            <a:cxnSpLocks/>
          </p:cNvCxnSpPr>
          <p:nvPr/>
        </p:nvCxnSpPr>
        <p:spPr>
          <a:xfrm>
            <a:off x="3445435" y="4058024"/>
            <a:ext cx="654424"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直接连接符 13">
            <a:extLst>
              <a:ext uri="{FF2B5EF4-FFF2-40B4-BE49-F238E27FC236}">
                <a16:creationId xmlns:a16="http://schemas.microsoft.com/office/drawing/2014/main" id="{05A36E33-3545-4825-911D-C4AFB1D632AA}"/>
              </a:ext>
            </a:extLst>
          </p:cNvPr>
          <p:cNvCxnSpPr>
            <a:cxnSpLocks/>
          </p:cNvCxnSpPr>
          <p:nvPr/>
        </p:nvCxnSpPr>
        <p:spPr>
          <a:xfrm>
            <a:off x="4643715" y="4055036"/>
            <a:ext cx="274919" cy="2988"/>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直接连接符 15">
            <a:extLst>
              <a:ext uri="{FF2B5EF4-FFF2-40B4-BE49-F238E27FC236}">
                <a16:creationId xmlns:a16="http://schemas.microsoft.com/office/drawing/2014/main" id="{BE9CF8E5-D275-4728-ACD5-59FA84D5A10E}"/>
              </a:ext>
            </a:extLst>
          </p:cNvPr>
          <p:cNvCxnSpPr>
            <a:cxnSpLocks/>
          </p:cNvCxnSpPr>
          <p:nvPr/>
        </p:nvCxnSpPr>
        <p:spPr>
          <a:xfrm>
            <a:off x="7851354" y="2584824"/>
            <a:ext cx="438012"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 name="直接连接符 19">
            <a:extLst>
              <a:ext uri="{FF2B5EF4-FFF2-40B4-BE49-F238E27FC236}">
                <a16:creationId xmlns:a16="http://schemas.microsoft.com/office/drawing/2014/main" id="{33FA6B8C-71C7-4FC5-BD9C-14A37C0496A2}"/>
              </a:ext>
            </a:extLst>
          </p:cNvPr>
          <p:cNvCxnSpPr>
            <a:cxnSpLocks/>
          </p:cNvCxnSpPr>
          <p:nvPr/>
        </p:nvCxnSpPr>
        <p:spPr>
          <a:xfrm>
            <a:off x="8523707" y="2584824"/>
            <a:ext cx="674081" cy="0"/>
          </a:xfrm>
          <a:prstGeom prst="line">
            <a:avLst/>
          </a:prstGeom>
          <a:ln w="31750">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8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B19102-0B01-4F38-B9CD-F43A87642037}"/>
              </a:ext>
            </a:extLst>
          </p:cNvPr>
          <p:cNvSpPr>
            <a:spLocks noGrp="1"/>
          </p:cNvSpPr>
          <p:nvPr>
            <p:ph idx="1"/>
          </p:nvPr>
        </p:nvSpPr>
        <p:spPr>
          <a:xfrm>
            <a:off x="1371600" y="349405"/>
            <a:ext cx="9601200" cy="5517995"/>
          </a:xfrm>
        </p:spPr>
        <p:txBody>
          <a:bodyPr>
            <a:normAutofit/>
          </a:bodyPr>
          <a:lstStyle/>
          <a:p>
            <a:pPr marL="0" indent="0">
              <a:buNone/>
            </a:pPr>
            <a:r>
              <a:rPr lang="en-US" altLang="zh-CN" dirty="0"/>
              <a:t>Query 0</a:t>
            </a:r>
            <a:endParaRPr lang="zh-CN" altLang="zh-CN" dirty="0"/>
          </a:p>
          <a:p>
            <a:pPr marL="0" indent="0">
              <a:buNone/>
            </a:pPr>
            <a:r>
              <a:rPr lang="en-US" altLang="zh-CN" b="1" dirty="0"/>
              <a:t>Retrieve the birth date and the phone number of the farmer(s) whose name is ‘</a:t>
            </a:r>
            <a:r>
              <a:rPr lang="en-US" altLang="zh-CN" b="1" dirty="0" err="1"/>
              <a:t>Kakala</a:t>
            </a:r>
            <a:r>
              <a:rPr lang="en-US" altLang="zh-CN" b="1" dirty="0"/>
              <a:t> L. Lopez’. </a:t>
            </a:r>
            <a:endParaRPr lang="zh-CN" altLang="zh-CN" dirty="0"/>
          </a:p>
          <a:p>
            <a:pPr marL="0" indent="0">
              <a:buNone/>
            </a:pPr>
            <a:r>
              <a:rPr lang="en-US" altLang="zh-CN" b="1" dirty="0"/>
              <a:t> </a:t>
            </a:r>
            <a:endParaRPr lang="zh-CN" altLang="zh-CN" dirty="0"/>
          </a:p>
          <a:p>
            <a:pPr marL="0" indent="0">
              <a:buNone/>
            </a:pPr>
            <a:r>
              <a:rPr lang="en-US" altLang="zh-CN" b="1" dirty="0"/>
              <a:t>SELECT </a:t>
            </a:r>
            <a:r>
              <a:rPr lang="en-US" altLang="zh-CN" b="1" dirty="0" err="1"/>
              <a:t>farmer.Bdate</a:t>
            </a:r>
            <a:r>
              <a:rPr lang="en-US" altLang="zh-CN" b="1" dirty="0"/>
              <a:t>, </a:t>
            </a:r>
            <a:r>
              <a:rPr lang="en-US" altLang="zh-CN" b="1" dirty="0" err="1"/>
              <a:t>farmer.PhoneNo</a:t>
            </a:r>
            <a:endParaRPr lang="zh-CN" altLang="zh-CN" dirty="0"/>
          </a:p>
          <a:p>
            <a:pPr marL="0" indent="0">
              <a:buNone/>
            </a:pPr>
            <a:r>
              <a:rPr lang="en-US" altLang="zh-CN" b="1" dirty="0"/>
              <a:t>FROM farmer</a:t>
            </a:r>
            <a:endParaRPr lang="zh-CN" altLang="zh-CN" dirty="0"/>
          </a:p>
          <a:p>
            <a:pPr marL="0" indent="0">
              <a:buNone/>
            </a:pPr>
            <a:r>
              <a:rPr lang="en-US" altLang="zh-CN" b="1" dirty="0"/>
              <a:t>WHERE </a:t>
            </a:r>
            <a:r>
              <a:rPr lang="en-US" altLang="zh-CN" b="1" dirty="0" err="1"/>
              <a:t>farmer.Fname</a:t>
            </a:r>
            <a:r>
              <a:rPr lang="en-US" altLang="zh-CN" b="1" dirty="0"/>
              <a:t> = 'Liam' AND </a:t>
            </a:r>
            <a:r>
              <a:rPr lang="en-US" altLang="zh-CN" b="1" dirty="0" err="1"/>
              <a:t>farmer.Minit</a:t>
            </a:r>
            <a:r>
              <a:rPr lang="en-US" altLang="zh-CN" b="1" dirty="0"/>
              <a:t> = 'O’ AND </a:t>
            </a:r>
            <a:r>
              <a:rPr lang="en-US" altLang="zh-CN" b="1" dirty="0" err="1"/>
              <a:t>farmer.Lname</a:t>
            </a:r>
            <a:r>
              <a:rPr lang="en-US" altLang="zh-CN" b="1" dirty="0"/>
              <a:t> = 'Williams‘;</a:t>
            </a:r>
            <a:endParaRPr lang="zh-CN" altLang="zh-CN" dirty="0"/>
          </a:p>
          <a:p>
            <a:pPr marL="0" indent="0">
              <a:buNone/>
            </a:pPr>
            <a:r>
              <a:rPr lang="en-US" altLang="zh-CN" b="1" dirty="0"/>
              <a:t> </a:t>
            </a:r>
            <a:endParaRPr lang="zh-CN" altLang="zh-CN" dirty="0"/>
          </a:p>
          <a:p>
            <a:pPr marL="0" indent="0">
              <a:buNone/>
            </a:pPr>
            <a:endParaRPr lang="zh-CN" altLang="en-US" dirty="0"/>
          </a:p>
        </p:txBody>
      </p:sp>
      <p:pic>
        <p:nvPicPr>
          <p:cNvPr id="2" name="图片 1">
            <a:extLst>
              <a:ext uri="{FF2B5EF4-FFF2-40B4-BE49-F238E27FC236}">
                <a16:creationId xmlns:a16="http://schemas.microsoft.com/office/drawing/2014/main" id="{CB9A982C-2CA9-4B7F-AB58-6E456E176202}"/>
              </a:ext>
            </a:extLst>
          </p:cNvPr>
          <p:cNvPicPr>
            <a:picLocks noChangeAspect="1"/>
          </p:cNvPicPr>
          <p:nvPr/>
        </p:nvPicPr>
        <p:blipFill>
          <a:blip r:embed="rId2"/>
          <a:stretch>
            <a:fillRect/>
          </a:stretch>
        </p:blipFill>
        <p:spPr>
          <a:xfrm>
            <a:off x="3321019" y="3965024"/>
            <a:ext cx="8240525" cy="2293883"/>
          </a:xfrm>
          <a:prstGeom prst="rect">
            <a:avLst/>
          </a:prstGeom>
        </p:spPr>
      </p:pic>
    </p:spTree>
    <p:extLst>
      <p:ext uri="{BB962C8B-B14F-4D97-AF65-F5344CB8AC3E}">
        <p14:creationId xmlns:p14="http://schemas.microsoft.com/office/powerpoint/2010/main" val="403622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BE23C-672B-4DB2-81E0-6D8A1910DFAC}"/>
              </a:ext>
            </a:extLst>
          </p:cNvPr>
          <p:cNvSpPr>
            <a:spLocks noGrp="1"/>
          </p:cNvSpPr>
          <p:nvPr>
            <p:ph idx="1"/>
          </p:nvPr>
        </p:nvSpPr>
        <p:spPr>
          <a:xfrm>
            <a:off x="1371600" y="438615"/>
            <a:ext cx="9601200" cy="5428785"/>
          </a:xfrm>
        </p:spPr>
        <p:txBody>
          <a:bodyPr/>
          <a:lstStyle/>
          <a:p>
            <a:pPr marL="0" indent="0">
              <a:buNone/>
            </a:pPr>
            <a:r>
              <a:rPr lang="en-US" altLang="zh-CN" dirty="0"/>
              <a:t>Query 1</a:t>
            </a:r>
            <a:endParaRPr lang="zh-CN" altLang="zh-CN" dirty="0"/>
          </a:p>
          <a:p>
            <a:pPr marL="0" indent="0">
              <a:buNone/>
            </a:pPr>
            <a:r>
              <a:rPr lang="en-US" altLang="zh-CN" b="1" dirty="0"/>
              <a:t>Retrieve the name and phone number of the farmer who takes charge of the land of which the ID is L008.</a:t>
            </a:r>
            <a:endParaRPr lang="zh-CN" altLang="zh-CN" dirty="0"/>
          </a:p>
          <a:p>
            <a:pPr marL="0" indent="0">
              <a:buNone/>
            </a:pPr>
            <a:r>
              <a:rPr lang="en-US" altLang="zh-CN" dirty="0"/>
              <a:t> </a:t>
            </a:r>
            <a:endParaRPr lang="zh-CN" altLang="zh-CN" dirty="0"/>
          </a:p>
          <a:p>
            <a:pPr marL="0" indent="0">
              <a:buNone/>
            </a:pPr>
            <a:r>
              <a:rPr lang="en-US" altLang="zh-CN" b="1" dirty="0"/>
              <a:t>SELECT </a:t>
            </a:r>
            <a:r>
              <a:rPr lang="en-US" altLang="zh-CN" b="1" dirty="0" err="1"/>
              <a:t>farmer.Fname</a:t>
            </a:r>
            <a:r>
              <a:rPr lang="en-US" altLang="zh-CN" b="1" dirty="0"/>
              <a:t>, </a:t>
            </a:r>
            <a:r>
              <a:rPr lang="en-US" altLang="zh-CN" b="1" dirty="0" err="1"/>
              <a:t>farmer.Minit</a:t>
            </a:r>
            <a:r>
              <a:rPr lang="en-US" altLang="zh-CN" b="1" dirty="0"/>
              <a:t>, </a:t>
            </a:r>
            <a:r>
              <a:rPr lang="en-US" altLang="zh-CN" b="1" dirty="0" err="1"/>
              <a:t>farmer.Lname</a:t>
            </a:r>
            <a:r>
              <a:rPr lang="en-US" altLang="zh-CN" b="1" dirty="0"/>
              <a:t>, </a:t>
            </a:r>
            <a:r>
              <a:rPr lang="en-US" altLang="zh-CN" b="1" dirty="0" err="1"/>
              <a:t>farmer.PhoneNo</a:t>
            </a:r>
            <a:endParaRPr lang="zh-CN" altLang="zh-CN" dirty="0"/>
          </a:p>
          <a:p>
            <a:pPr marL="0" indent="0">
              <a:buNone/>
            </a:pPr>
            <a:r>
              <a:rPr lang="en-US" altLang="zh-CN" b="1" dirty="0"/>
              <a:t>FROM farmer, farmland</a:t>
            </a:r>
            <a:endParaRPr lang="zh-CN" altLang="zh-CN" dirty="0"/>
          </a:p>
          <a:p>
            <a:pPr marL="0" indent="0">
              <a:buNone/>
            </a:pPr>
            <a:r>
              <a:rPr lang="en-US" altLang="zh-CN" b="1" dirty="0"/>
              <a:t>WHERE </a:t>
            </a:r>
            <a:r>
              <a:rPr lang="en-US" altLang="zh-CN" b="1" dirty="0" err="1"/>
              <a:t>farmer.FID</a:t>
            </a:r>
            <a:r>
              <a:rPr lang="en-US" altLang="zh-CN" b="1" dirty="0"/>
              <a:t> = </a:t>
            </a:r>
            <a:r>
              <a:rPr lang="en-US" altLang="zh-CN" b="1" dirty="0" err="1"/>
              <a:t>farmland.FarmerID</a:t>
            </a:r>
            <a:r>
              <a:rPr lang="en-US" altLang="zh-CN" b="1" dirty="0"/>
              <a:t> AND </a:t>
            </a:r>
            <a:r>
              <a:rPr lang="en-US" altLang="zh-CN" b="1" dirty="0" err="1"/>
              <a:t>farmland.LID</a:t>
            </a:r>
            <a:r>
              <a:rPr lang="en-US" altLang="zh-CN" b="1" dirty="0"/>
              <a:t> = 'L008'</a:t>
            </a:r>
            <a:endParaRPr lang="zh-CN" altLang="zh-CN" dirty="0"/>
          </a:p>
          <a:p>
            <a:pPr marL="0" indent="0">
              <a:buNone/>
            </a:pPr>
            <a:endParaRPr lang="zh-CN" altLang="en-US" dirty="0"/>
          </a:p>
        </p:txBody>
      </p:sp>
      <p:pic>
        <p:nvPicPr>
          <p:cNvPr id="4" name="Picture 3">
            <a:extLst>
              <a:ext uri="{FF2B5EF4-FFF2-40B4-BE49-F238E27FC236}">
                <a16:creationId xmlns:a16="http://schemas.microsoft.com/office/drawing/2014/main" id="{00C5448A-B461-41D9-9DC7-9F98161C99F7}"/>
              </a:ext>
            </a:extLst>
          </p:cNvPr>
          <p:cNvPicPr/>
          <p:nvPr/>
        </p:nvPicPr>
        <p:blipFill>
          <a:blip r:embed="rId2">
            <a:extLst>
              <a:ext uri="{28A0092B-C50C-407E-A947-70E740481C1C}">
                <a14:useLocalDpi xmlns:a14="http://schemas.microsoft.com/office/drawing/2010/main" val="0"/>
              </a:ext>
            </a:extLst>
          </a:blip>
          <a:stretch>
            <a:fillRect/>
          </a:stretch>
        </p:blipFill>
        <p:spPr>
          <a:xfrm>
            <a:off x="5715155" y="3585341"/>
            <a:ext cx="5727700" cy="2750185"/>
          </a:xfrm>
          <a:prstGeom prst="rect">
            <a:avLst/>
          </a:prstGeom>
        </p:spPr>
      </p:pic>
    </p:spTree>
    <p:extLst>
      <p:ext uri="{BB962C8B-B14F-4D97-AF65-F5344CB8AC3E}">
        <p14:creationId xmlns:p14="http://schemas.microsoft.com/office/powerpoint/2010/main" val="6824589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{9A154BDC-40E9-1649-BD94-63F7D69C8596}tf10001072</Template>
  <TotalTime>2576</TotalTime>
  <Words>1441</Words>
  <Application>Microsoft Office PowerPoint</Application>
  <PresentationFormat>宽屏</PresentationFormat>
  <Paragraphs>445</Paragraphs>
  <Slides>40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华文楷体</vt:lpstr>
      <vt:lpstr>宋体</vt:lpstr>
      <vt:lpstr>Arial</vt:lpstr>
      <vt:lpstr>Calibri</vt:lpstr>
      <vt:lpstr>Franklin Gothic Book</vt:lpstr>
      <vt:lpstr>Times New Roman</vt:lpstr>
      <vt:lpstr>Crop</vt:lpstr>
      <vt:lpstr>FARM DATABASE</vt:lpstr>
      <vt:lpstr>Referential Integrity Constraint Diagram</vt:lpstr>
      <vt:lpstr>Entity-Relationships Diagram</vt:lpstr>
      <vt:lpstr>PowerPoint 演示文稿</vt:lpstr>
      <vt:lpstr>PowerPoint 演示文稿</vt:lpstr>
      <vt:lpstr>Database Extension</vt:lpstr>
      <vt:lpstr>Database Extension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农场数据库</dc:title>
  <dc:creator>2658715614@qq.com</dc:creator>
  <cp:lastModifiedBy>潘 舒宁</cp:lastModifiedBy>
  <cp:revision>156</cp:revision>
  <dcterms:created xsi:type="dcterms:W3CDTF">2018-03-24T13:15:31Z</dcterms:created>
  <dcterms:modified xsi:type="dcterms:W3CDTF">2018-04-23T06:30:49Z</dcterms:modified>
</cp:coreProperties>
</file>