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E5"/>
    <a:srgbClr val="071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76625-6AED-467D-31BC-0B7E0184E160}" v="34" dt="2024-06-11T02:27:21.548"/>
    <p1510:client id="{151A0494-9247-80C0-921E-CE46882505E6}" v="186" dt="2024-06-10T15:27:06.063"/>
    <p1510:client id="{B98F7AAD-ACDF-FC20-DB3E-FF39845D1C71}" v="48" dt="2024-06-10T15:09:14.476"/>
    <p1510:client id="{BCC1FD77-9E76-F932-3E39-731786EFCDF5}" v="2138" dt="2024-06-10T15:02:35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C3DF8-7D37-4AE6-A78E-163E590F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4F301F-79A1-498F-A28D-77989001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FC784-2EBE-4597-9506-8BFAD7E2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E9-F273-4D5D-8E22-167DA2C8417A}" type="datetimeFigureOut">
              <a:rPr lang="es-PE" smtClean="0"/>
              <a:t>10/06/2024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5BAA8-E908-450E-B95B-7FCAB41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B109AB-6340-4C12-8084-4DCBC336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9D4-09A7-4C5F-87EC-078373E6E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666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96799-CD4B-4BF4-899A-B922279F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77E905-ED20-4FF8-BA4B-44202A11B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5042E-0493-4286-992A-E8E7B3A6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E9-F273-4D5D-8E22-167DA2C8417A}" type="datetimeFigureOut">
              <a:rPr lang="es-PE" smtClean="0"/>
              <a:t>10/06/2024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8B078-FBBF-4618-A296-BF5377B9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2FB4F-7CAD-446F-9DF3-A682DBC0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9D4-09A7-4C5F-87EC-078373E6E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25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FFD7A-1830-4E57-B1AC-10885191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53C2AB-E7FE-45DB-87AA-EE66905DA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8254F9-F5D1-4CE5-B6C6-6C740ABE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E9-F273-4D5D-8E22-167DA2C8417A}" type="datetimeFigureOut">
              <a:rPr lang="es-PE" smtClean="0"/>
              <a:t>10/06/2024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444A4-01A2-4736-AC25-9B230C4F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A8AD4-61B9-4C72-942A-CC6D5408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9D4-09A7-4C5F-87EC-078373E6E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464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B31C8-01A5-4349-9D38-427934F4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7ED61-2A07-4F05-8B67-EF13ED5A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0EC6E-87DA-4F91-A0D8-C6417393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E9-F273-4D5D-8E22-167DA2C8417A}" type="datetimeFigureOut">
              <a:rPr lang="es-PE" smtClean="0"/>
              <a:t>10/06/2024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B4CC65-FD81-48FB-B7AD-5079BA9E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39561-CF58-4105-9182-2B868EC1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9D4-09A7-4C5F-87EC-078373E6E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401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A8C0-C730-4AFF-A3B6-4AED9372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9F75F-9451-4ACD-8A08-160B622A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CFF1C-852E-48B7-9C5D-9220D0A3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E9-F273-4D5D-8E22-167DA2C8417A}" type="datetimeFigureOut">
              <a:rPr lang="es-PE" smtClean="0"/>
              <a:t>10/06/2024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4A588-45C8-4AAE-9BA9-CF24129D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ED842-E253-4E55-BF1F-20C14A6B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9D4-09A7-4C5F-87EC-078373E6E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16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B76D5-F76F-4DBB-979E-AADB4FE1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B201C-3423-4F45-99F6-723BBE76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E22D50-D8C1-4A3F-AF68-D4DEDBEC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ED89D7-9E3A-4412-A240-1145C396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E9-F273-4D5D-8E22-167DA2C8417A}" type="datetimeFigureOut">
              <a:rPr lang="es-PE" smtClean="0"/>
              <a:t>10/06/2024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0412B-4A12-47F0-AF1E-9DE26BE8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20BEC5-B225-424F-8BC3-CA4E280E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9D4-09A7-4C5F-87EC-078373E6E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44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EEC95-D11C-45FC-B234-0A2E31B4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26585B-F413-4008-91B6-BEF47A7D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5E4723-986F-4B6F-9493-F5161144A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8492A0-5C2B-47C0-A040-7F2C21612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78BB41-9F90-4C9B-AE03-1BFFF61BA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021F70-F8C5-4142-BAE4-F1F89F9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E9-F273-4D5D-8E22-167DA2C8417A}" type="datetimeFigureOut">
              <a:rPr lang="es-PE" smtClean="0"/>
              <a:t>10/06/2024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361E15-0F86-4FCF-B1EE-5CBE14E1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503D8B-9ACE-4980-BE23-B04C17AF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9D4-09A7-4C5F-87EC-078373E6E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79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C4DA2-D210-4477-9AFF-5FE24313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FD3152-3BD5-4329-AE7B-E634AEF3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E9-F273-4D5D-8E22-167DA2C8417A}" type="datetimeFigureOut">
              <a:rPr lang="es-PE" smtClean="0"/>
              <a:t>10/06/2024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DCE919-EF72-45AA-A25F-D627E542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746157-A99C-4156-9C09-4ED3F7E5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9D4-09A7-4C5F-87EC-078373E6E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933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6108FB-7597-40B7-86A0-E38B27A2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E9-F273-4D5D-8E22-167DA2C8417A}" type="datetimeFigureOut">
              <a:rPr lang="es-PE" smtClean="0"/>
              <a:t>10/06/2024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FE2879-B084-4B97-9A91-30908E77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A447CD-6182-414A-B19E-95B26D0F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9D4-09A7-4C5F-87EC-078373E6E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88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5E5D6-8369-4C81-B983-A53339B4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3DCBD-E088-4F98-8577-341F65E1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6309DB-F699-4740-9F91-863298D82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882E53-CAB5-418D-8EB4-A1E32735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E9-F273-4D5D-8E22-167DA2C8417A}" type="datetimeFigureOut">
              <a:rPr lang="es-PE" smtClean="0"/>
              <a:t>10/06/2024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9A557D-EF8B-4C97-8194-3AE1DC97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C076A-219B-4CD8-8CAA-2F959F12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9D4-09A7-4C5F-87EC-078373E6E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591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3866-125A-4E9D-B99E-32441D8F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D7D74F-7F8C-4056-8C70-33B3FC698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20106B-45B2-46B7-AE0C-390477EF5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6817FD-B58D-462D-A22D-8CE6D676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E9-F273-4D5D-8E22-167DA2C8417A}" type="datetimeFigureOut">
              <a:rPr lang="es-PE" smtClean="0"/>
              <a:t>10/06/2024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FCF9E-B9E6-454B-8112-C25EBC99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C427D-0A09-48C1-B308-2DE743F2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9D4-09A7-4C5F-87EC-078373E6E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889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190E7C-F1B2-46CB-9C1C-549C1B31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4613E6-E8C4-46E3-A86D-27DAF450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5C876-DD6D-4657-AF7E-A4D798B9E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FEE9-F273-4D5D-8E22-167DA2C8417A}" type="datetimeFigureOut">
              <a:rPr lang="es-PE" smtClean="0"/>
              <a:t>10/06/2024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4FE481-7D71-43DE-8D10-5C0133627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DDDF1-8BF7-4BC0-B2F1-6C0AD76FB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99D4-09A7-4C5F-87EC-078373E6EF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512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irtual.uni.pe/user/profile.php?id=2162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ECA1EB0-CDA1-44E3-B1EF-C15D5C056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FE050E-012B-48E6-AE25-22176AB67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95" y="808833"/>
            <a:ext cx="10058400" cy="286999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AC42C3E-5E1C-4EC3-88BE-DEBE9CABBC10}"/>
              </a:ext>
            </a:extLst>
          </p:cNvPr>
          <p:cNvSpPr txBox="1"/>
          <p:nvPr/>
        </p:nvSpPr>
        <p:spPr>
          <a:xfrm>
            <a:off x="2458695" y="5247735"/>
            <a:ext cx="744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“Ciencia y Tecnología al Servicio del País”</a:t>
            </a:r>
          </a:p>
        </p:txBody>
      </p:sp>
    </p:spTree>
    <p:extLst>
      <p:ext uri="{BB962C8B-B14F-4D97-AF65-F5344CB8AC3E}">
        <p14:creationId xmlns:p14="http://schemas.microsoft.com/office/powerpoint/2010/main" val="424782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7461169-7043-3F5B-807E-2F48A0E3FA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EE59A9-E5E9-C16F-B523-163175BF8774}"/>
              </a:ext>
            </a:extLst>
          </p:cNvPr>
          <p:cNvSpPr txBox="1"/>
          <p:nvPr/>
        </p:nvSpPr>
        <p:spPr>
          <a:xfrm>
            <a:off x="1553516" y="467555"/>
            <a:ext cx="8544560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b="1">
                <a:solidFill>
                  <a:srgbClr val="C00000"/>
                </a:solidFill>
                <a:latin typeface="+mj-lt"/>
              </a:rPr>
              <a:t>Registro de usuario</a:t>
            </a:r>
            <a:endParaRPr lang="es-PE" sz="4000" b="1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D945BCD-4334-9653-6E54-6A98982952D3}"/>
              </a:ext>
            </a:extLst>
          </p:cNvPr>
          <p:cNvGrpSpPr/>
          <p:nvPr/>
        </p:nvGrpSpPr>
        <p:grpSpPr>
          <a:xfrm>
            <a:off x="729302" y="2462093"/>
            <a:ext cx="4177665" cy="983582"/>
            <a:chOff x="0" y="0"/>
            <a:chExt cx="4177983" cy="983945"/>
          </a:xfrm>
        </p:grpSpPr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E1D32C29-B000-3FC0-15AD-ADE3DE88DAEF}"/>
                </a:ext>
              </a:extLst>
            </p:cNvPr>
            <p:cNvCxnSpPr/>
            <p:nvPr/>
          </p:nvCxnSpPr>
          <p:spPr>
            <a:xfrm>
              <a:off x="776287" y="422915"/>
              <a:ext cx="998265" cy="1084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CE9E2DD-351E-42EE-1FFF-122E19E88A36}"/>
                </a:ext>
              </a:extLst>
            </p:cNvPr>
            <p:cNvSpPr/>
            <p:nvPr/>
          </p:nvSpPr>
          <p:spPr>
            <a:xfrm>
              <a:off x="1790828" y="0"/>
              <a:ext cx="2387155" cy="8458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4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CU01: Login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6C88E3F-A4ED-202B-DE03-839028B9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2" y="0"/>
              <a:ext cx="714375" cy="63817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1F34447-033E-D089-1310-B70C021DDB06}"/>
                </a:ext>
              </a:extLst>
            </p:cNvPr>
            <p:cNvSpPr/>
            <p:nvPr/>
          </p:nvSpPr>
          <p:spPr>
            <a:xfrm>
              <a:off x="0" y="707720"/>
              <a:ext cx="838200" cy="2762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accent2"/>
              </a:solidFill>
            </a:ln>
          </p:spPr>
          <p:txBody>
            <a:bodyPr anchor="t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Usuario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Picture 571205634">
            <a:extLst>
              <a:ext uri="{FF2B5EF4-FFF2-40B4-BE49-F238E27FC236}">
                <a16:creationId xmlns:a16="http://schemas.microsoft.com/office/drawing/2014/main" id="{7425A5B5-D95D-D304-302E-65405C327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4"/>
          <a:stretch>
            <a:fillRect/>
          </a:stretch>
        </p:blipFill>
        <p:spPr>
          <a:xfrm>
            <a:off x="6024391" y="1707783"/>
            <a:ext cx="5884312" cy="2904521"/>
          </a:xfrm>
          <a:prstGeom prst="rect">
            <a:avLst/>
          </a:prstGeom>
        </p:spPr>
      </p:pic>
      <p:grpSp>
        <p:nvGrpSpPr>
          <p:cNvPr id="11" name="Rectángulo 1">
            <a:extLst>
              <a:ext uri="{FF2B5EF4-FFF2-40B4-BE49-F238E27FC236}">
                <a16:creationId xmlns:a16="http://schemas.microsoft.com/office/drawing/2014/main" id="{94842B74-2E26-A7A6-3988-F9AF5EBE1636}"/>
              </a:ext>
            </a:extLst>
          </p:cNvPr>
          <p:cNvGrpSpPr/>
          <p:nvPr/>
        </p:nvGrpSpPr>
        <p:grpSpPr>
          <a:xfrm>
            <a:off x="2673568" y="4838632"/>
            <a:ext cx="6298982" cy="1465548"/>
            <a:chOff x="0" y="0"/>
            <a:chExt cx="5810250" cy="118110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06AE4AE-CB00-4AF2-7A88-6263BF97824A}"/>
                </a:ext>
              </a:extLst>
            </p:cNvPr>
            <p:cNvSpPr/>
            <p:nvPr/>
          </p:nvSpPr>
          <p:spPr>
            <a:xfrm>
              <a:off x="1847850" y="0"/>
              <a:ext cx="2209800" cy="11811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6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VALIDAR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lecha: a la derecha 12">
              <a:extLst>
                <a:ext uri="{FF2B5EF4-FFF2-40B4-BE49-F238E27FC236}">
                  <a16:creationId xmlns:a16="http://schemas.microsoft.com/office/drawing/2014/main" id="{8A029D1C-E416-D1AE-F985-4121C4BB67B7}"/>
                </a:ext>
              </a:extLst>
            </p:cNvPr>
            <p:cNvSpPr/>
            <p:nvPr/>
          </p:nvSpPr>
          <p:spPr>
            <a:xfrm>
              <a:off x="962025" y="166688"/>
              <a:ext cx="714375" cy="361950"/>
            </a:xfrm>
            <a:prstGeom prst="rightArrow">
              <a:avLst/>
            </a:prstGeom>
            <a:solidFill>
              <a:srgbClr val="ED7D3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s-PE"/>
            </a:p>
          </p:txBody>
        </p:sp>
        <p:sp>
          <p:nvSpPr>
            <p:cNvPr id="14" name="Flecha: a la derecha 13">
              <a:extLst>
                <a:ext uri="{FF2B5EF4-FFF2-40B4-BE49-F238E27FC236}">
                  <a16:creationId xmlns:a16="http://schemas.microsoft.com/office/drawing/2014/main" id="{60DE6466-ADF8-62C9-1473-9BB18976235C}"/>
                </a:ext>
              </a:extLst>
            </p:cNvPr>
            <p:cNvSpPr/>
            <p:nvPr/>
          </p:nvSpPr>
          <p:spPr>
            <a:xfrm>
              <a:off x="962025" y="590550"/>
              <a:ext cx="714375" cy="361950"/>
            </a:xfrm>
            <a:prstGeom prst="rightArrow">
              <a:avLst/>
            </a:prstGeom>
            <a:solidFill>
              <a:srgbClr val="ED7D3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s-PE"/>
            </a:p>
          </p:txBody>
        </p:sp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id="{F913BD2D-A026-6EA2-22D2-09BB3E0F8B85}"/>
                </a:ext>
              </a:extLst>
            </p:cNvPr>
            <p:cNvSpPr/>
            <p:nvPr/>
          </p:nvSpPr>
          <p:spPr>
            <a:xfrm>
              <a:off x="4210050" y="347663"/>
              <a:ext cx="600075" cy="423862"/>
            </a:xfrm>
            <a:prstGeom prst="rightArrow">
              <a:avLst/>
            </a:prstGeom>
            <a:solidFill>
              <a:srgbClr val="ED7D3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s-PE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F29CBD2-A7EC-2B5B-4D6D-DBEB9A939137}"/>
                </a:ext>
              </a:extLst>
            </p:cNvPr>
            <p:cNvSpPr/>
            <p:nvPr/>
          </p:nvSpPr>
          <p:spPr>
            <a:xfrm>
              <a:off x="133350" y="0"/>
              <a:ext cx="638175" cy="271463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bg1"/>
              </a:solidFill>
            </a:ln>
          </p:spPr>
          <p:txBody>
            <a:bodyPr anchor="t"/>
            <a:lstStyle/>
            <a:p>
              <a:pPr algn="just">
                <a:lnSpc>
                  <a:spcPct val="106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codigo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2400EA5-D0C6-8D98-EFF1-324C1CC5B0E0}"/>
                </a:ext>
              </a:extLst>
            </p:cNvPr>
            <p:cNvSpPr/>
            <p:nvPr/>
          </p:nvSpPr>
          <p:spPr>
            <a:xfrm>
              <a:off x="0" y="590550"/>
              <a:ext cx="771525" cy="254793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bg1"/>
              </a:solidFill>
            </a:ln>
          </p:spPr>
          <p:txBody>
            <a:bodyPr anchor="t"/>
            <a:lstStyle/>
            <a:p>
              <a:pPr algn="just">
                <a:lnSpc>
                  <a:spcPct val="106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19AFB91A-D9E9-250A-A53E-53B780F9C3BC}"/>
                </a:ext>
              </a:extLst>
            </p:cNvPr>
            <p:cNvSpPr/>
            <p:nvPr/>
          </p:nvSpPr>
          <p:spPr>
            <a:xfrm>
              <a:off x="4962525" y="347663"/>
              <a:ext cx="847725" cy="2762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bg1"/>
              </a:solidFill>
            </a:ln>
          </p:spPr>
          <p:txBody>
            <a:bodyPr anchor="t"/>
            <a:lstStyle/>
            <a:p>
              <a:pPr algn="just">
                <a:lnSpc>
                  <a:spcPct val="106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LoginDTO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56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7461169-7043-3F5B-807E-2F48A0E3FA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1DF8FA-2BFD-499A-B6A0-4A2571E25128}"/>
              </a:ext>
            </a:extLst>
          </p:cNvPr>
          <p:cNvSpPr txBox="1"/>
          <p:nvPr/>
        </p:nvSpPr>
        <p:spPr>
          <a:xfrm>
            <a:off x="1823720" y="269709"/>
            <a:ext cx="8544560" cy="8309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b="1">
                <a:solidFill>
                  <a:srgbClr val="C00000"/>
                </a:solidFill>
                <a:latin typeface="+mj-lt"/>
              </a:rPr>
              <a:t>Registro de prestamos</a:t>
            </a:r>
            <a:endParaRPr lang="es-PE" sz="4000" b="1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68EFD54-BFFB-C1B8-950C-8B35F24B29BF}"/>
              </a:ext>
            </a:extLst>
          </p:cNvPr>
          <p:cNvGrpSpPr/>
          <p:nvPr/>
        </p:nvGrpSpPr>
        <p:grpSpPr>
          <a:xfrm>
            <a:off x="744313" y="1989419"/>
            <a:ext cx="4616108" cy="1623205"/>
            <a:chOff x="0" y="-32967"/>
            <a:chExt cx="4100841" cy="1025999"/>
          </a:xfrm>
        </p:grpSpPr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9C1D78C8-DBF5-923C-4957-4807AD4DD484}"/>
                </a:ext>
              </a:extLst>
            </p:cNvPr>
            <p:cNvCxnSpPr/>
            <p:nvPr/>
          </p:nvCxnSpPr>
          <p:spPr>
            <a:xfrm>
              <a:off x="776287" y="422915"/>
              <a:ext cx="998265" cy="10844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F56850A-7415-FB32-AB2A-112B92569F8A}"/>
                </a:ext>
              </a:extLst>
            </p:cNvPr>
            <p:cNvSpPr/>
            <p:nvPr/>
          </p:nvSpPr>
          <p:spPr>
            <a:xfrm>
              <a:off x="1891288" y="-32967"/>
              <a:ext cx="2209553" cy="9334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600" b="1">
                  <a:solidFill>
                    <a:srgbClr val="000000"/>
                  </a:solidFill>
                  <a:effectLst/>
                  <a:latin typeface="Arial"/>
                  <a:ea typeface="Calibri"/>
                  <a:cs typeface="Calibri"/>
                </a:rPr>
                <a:t>CU02: </a:t>
              </a:r>
              <a:r>
                <a:rPr lang="en-US" sz="1600" b="1" err="1">
                  <a:solidFill>
                    <a:srgbClr val="000000"/>
                  </a:solidFill>
                  <a:effectLst/>
                  <a:latin typeface="Arial"/>
                  <a:ea typeface="Calibri"/>
                  <a:cs typeface="Calibri"/>
                </a:rPr>
                <a:t>Registro</a:t>
              </a:r>
              <a:r>
                <a:rPr lang="en-US" sz="1600" b="1">
                  <a:solidFill>
                    <a:srgbClr val="000000"/>
                  </a:solidFill>
                  <a:effectLst/>
                  <a:latin typeface="Arial"/>
                  <a:ea typeface="Calibri"/>
                  <a:cs typeface="Calibri"/>
                </a:rPr>
                <a:t> de </a:t>
              </a:r>
              <a:r>
                <a:rPr lang="en-US" sz="1600" b="1" err="1">
                  <a:solidFill>
                    <a:srgbClr val="000000"/>
                  </a:solidFill>
                  <a:effectLst/>
                  <a:latin typeface="Arial"/>
                  <a:ea typeface="Calibri"/>
                  <a:cs typeface="Calibri"/>
                </a:rPr>
                <a:t>pr</a:t>
              </a:r>
              <a:r>
                <a:rPr lang="en-US" sz="1600" b="1" err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é</a:t>
              </a:r>
              <a:r>
                <a:rPr lang="en-US" sz="1600" b="1" err="1">
                  <a:solidFill>
                    <a:srgbClr val="000000"/>
                  </a:solidFill>
                  <a:effectLst/>
                  <a:latin typeface="Arial"/>
                  <a:ea typeface="Calibri"/>
                  <a:cs typeface="Calibri"/>
                </a:rPr>
                <a:t>stamo</a:t>
              </a:r>
              <a:endParaRPr lang="es-PE" sz="1600">
                <a:solidFill>
                  <a:srgbClr val="595959"/>
                </a:solidFill>
                <a:effectLst/>
                <a:latin typeface="Arial"/>
                <a:ea typeface="Calibri"/>
                <a:cs typeface="Calibri"/>
              </a:endParaRP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E8A03B4-2CE5-2440-457F-5338AD9CD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2" y="0"/>
              <a:ext cx="714375" cy="638175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7A3F87B-8AA3-3E52-A2E7-327991819B53}"/>
                </a:ext>
              </a:extLst>
            </p:cNvPr>
            <p:cNvSpPr/>
            <p:nvPr/>
          </p:nvSpPr>
          <p:spPr>
            <a:xfrm>
              <a:off x="0" y="662282"/>
              <a:ext cx="914835" cy="33075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bg1"/>
              </a:solidFill>
            </a:ln>
          </p:spPr>
          <p:txBody>
            <a:bodyPr anchor="t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Bibliotecario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413FEAFE-980B-A820-1800-1DDA53A0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601" y="4906770"/>
            <a:ext cx="8319760" cy="1680102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552FBCD-CBEA-5EC3-6AD3-54727E735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29" y="1303376"/>
            <a:ext cx="5450432" cy="341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7461169-7043-3F5B-807E-2F48A0E3FA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1DF8FA-2BFD-499A-B6A0-4A2571E25128}"/>
              </a:ext>
            </a:extLst>
          </p:cNvPr>
          <p:cNvSpPr txBox="1"/>
          <p:nvPr/>
        </p:nvSpPr>
        <p:spPr>
          <a:xfrm>
            <a:off x="1537970" y="453807"/>
            <a:ext cx="8544560" cy="7078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b="1">
                <a:solidFill>
                  <a:srgbClr val="C00000"/>
                </a:solidFill>
                <a:latin typeface="+mj-lt"/>
              </a:rPr>
              <a:t>Registro de Devoluciones</a:t>
            </a:r>
            <a:endParaRPr lang="es-PE" sz="4000" b="1">
              <a:solidFill>
                <a:srgbClr val="C00000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0E361DB-29CC-26AF-391F-B6EAD445F93F}"/>
              </a:ext>
            </a:extLst>
          </p:cNvPr>
          <p:cNvGrpSpPr/>
          <p:nvPr/>
        </p:nvGrpSpPr>
        <p:grpSpPr>
          <a:xfrm>
            <a:off x="685801" y="2113856"/>
            <a:ext cx="4557712" cy="1091487"/>
            <a:chOff x="0" y="-19050"/>
            <a:chExt cx="4177664" cy="1002995"/>
          </a:xfrm>
        </p:grpSpPr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6F0A64DC-363F-6517-5225-1C341EF7F030}"/>
                </a:ext>
              </a:extLst>
            </p:cNvPr>
            <p:cNvCxnSpPr/>
            <p:nvPr/>
          </p:nvCxnSpPr>
          <p:spPr>
            <a:xfrm>
              <a:off x="776287" y="422915"/>
              <a:ext cx="998265" cy="10844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CFCFDEE-1548-5FF1-A062-1439A94B1722}"/>
                </a:ext>
              </a:extLst>
            </p:cNvPr>
            <p:cNvSpPr/>
            <p:nvPr/>
          </p:nvSpPr>
          <p:spPr>
            <a:xfrm>
              <a:off x="1968111" y="-19050"/>
              <a:ext cx="2209553" cy="9334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4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CU02: Registro de devoluci</a:t>
              </a:r>
              <a:r>
                <a:rPr lang="en-US" sz="1400" b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ó</a:t>
              </a:r>
              <a:r>
                <a:rPr lang="en-US" sz="14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42FCB13-44BB-8B27-730E-799BC7E0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2" y="0"/>
              <a:ext cx="714375" cy="638175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D5128CB-A631-DB1C-062D-EFB52921DD37}"/>
                </a:ext>
              </a:extLst>
            </p:cNvPr>
            <p:cNvSpPr/>
            <p:nvPr/>
          </p:nvSpPr>
          <p:spPr>
            <a:xfrm>
              <a:off x="0" y="707720"/>
              <a:ext cx="838200" cy="2762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bg1"/>
              </a:solidFill>
            </a:ln>
          </p:spPr>
          <p:txBody>
            <a:bodyPr anchor="t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Bibliotecario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A8115A25-1B74-5B16-C77B-3846CC2A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050" y="4744144"/>
            <a:ext cx="7455849" cy="1641224"/>
          </a:xfrm>
          <a:prstGeom prst="rect">
            <a:avLst/>
          </a:prstGeom>
        </p:spPr>
      </p:pic>
      <p:pic>
        <p:nvPicPr>
          <p:cNvPr id="11" name="Imagen 10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88188017-6198-260C-6BB4-6F095FA7B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79" y="1447621"/>
            <a:ext cx="5919672" cy="312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9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7461169-7043-3F5B-807E-2F48A0E3FAAF}"/>
              </a:ext>
            </a:extLst>
          </p:cNvPr>
          <p:cNvSpPr/>
          <p:nvPr/>
        </p:nvSpPr>
        <p:spPr>
          <a:xfrm>
            <a:off x="11575" y="-14287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1DF8FA-2BFD-499A-B6A0-4A2571E25128}"/>
              </a:ext>
            </a:extLst>
          </p:cNvPr>
          <p:cNvSpPr txBox="1"/>
          <p:nvPr/>
        </p:nvSpPr>
        <p:spPr>
          <a:xfrm>
            <a:off x="1537970" y="453807"/>
            <a:ext cx="854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>
                <a:solidFill>
                  <a:srgbClr val="C00000"/>
                </a:solidFill>
                <a:latin typeface="+mj-lt"/>
              </a:rPr>
              <a:t>Agregar falta a un alumno</a:t>
            </a:r>
            <a:endParaRPr lang="es-PE" sz="4000" b="1">
              <a:solidFill>
                <a:srgbClr val="C00000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6799917-5671-5B34-4A5D-839859B21127}"/>
              </a:ext>
            </a:extLst>
          </p:cNvPr>
          <p:cNvGrpSpPr/>
          <p:nvPr/>
        </p:nvGrpSpPr>
        <p:grpSpPr>
          <a:xfrm>
            <a:off x="747713" y="1629787"/>
            <a:ext cx="4195762" cy="1113413"/>
            <a:chOff x="0" y="-19050"/>
            <a:chExt cx="4177664" cy="1002995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C2D12B2-5269-739E-BC0E-457CBDDDDB78}"/>
                </a:ext>
              </a:extLst>
            </p:cNvPr>
            <p:cNvCxnSpPr/>
            <p:nvPr/>
          </p:nvCxnSpPr>
          <p:spPr>
            <a:xfrm>
              <a:off x="776287" y="422915"/>
              <a:ext cx="998265" cy="10844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5E5FA1D-CD9F-FC5B-414E-62038806B167}"/>
                </a:ext>
              </a:extLst>
            </p:cNvPr>
            <p:cNvSpPr/>
            <p:nvPr/>
          </p:nvSpPr>
          <p:spPr>
            <a:xfrm>
              <a:off x="1968111" y="-19050"/>
              <a:ext cx="2209553" cy="9334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s-PE" sz="14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CU04: Agregar falta a un alumno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697AE56-3BF8-E7EA-88C9-050C3B5A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2" y="0"/>
              <a:ext cx="714375" cy="638175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751DCE0-F0F8-AE53-141D-020DB5FDF9EE}"/>
                </a:ext>
              </a:extLst>
            </p:cNvPr>
            <p:cNvSpPr/>
            <p:nvPr/>
          </p:nvSpPr>
          <p:spPr>
            <a:xfrm>
              <a:off x="0" y="707720"/>
              <a:ext cx="838200" cy="2762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bg1"/>
              </a:solidFill>
            </a:ln>
          </p:spPr>
          <p:txBody>
            <a:bodyPr anchor="t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Administrador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6625CCE6-1211-9E5C-3679-98C83919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62" y="4681964"/>
            <a:ext cx="7668968" cy="1489749"/>
          </a:xfrm>
          <a:prstGeom prst="rect">
            <a:avLst/>
          </a:prstGeom>
        </p:spPr>
      </p:pic>
      <p:pic>
        <p:nvPicPr>
          <p:cNvPr id="17" name="Imagen 16" descr="Diagrama&#10;&#10;Descripción generada automáticamente">
            <a:extLst>
              <a:ext uri="{FF2B5EF4-FFF2-40B4-BE49-F238E27FC236}">
                <a16:creationId xmlns:a16="http://schemas.microsoft.com/office/drawing/2014/main" id="{B5B12158-B721-39F5-A970-5E0B790B9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8" y="1322032"/>
            <a:ext cx="4688561" cy="300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7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7461169-7043-3F5B-807E-2F48A0E3FA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1DF8FA-2BFD-499A-B6A0-4A2571E25128}"/>
              </a:ext>
            </a:extLst>
          </p:cNvPr>
          <p:cNvSpPr txBox="1"/>
          <p:nvPr/>
        </p:nvSpPr>
        <p:spPr>
          <a:xfrm>
            <a:off x="1537970" y="453807"/>
            <a:ext cx="8544560" cy="7078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b="1">
                <a:solidFill>
                  <a:srgbClr val="C00000"/>
                </a:solidFill>
                <a:latin typeface="+mj-lt"/>
              </a:rPr>
              <a:t>Penalizar a un alumno</a:t>
            </a:r>
            <a:endParaRPr lang="es-PE" sz="4000" b="1">
              <a:solidFill>
                <a:srgbClr val="C00000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407AC6B-B873-F3A9-6562-D35E950BD575}"/>
              </a:ext>
            </a:extLst>
          </p:cNvPr>
          <p:cNvGrpSpPr/>
          <p:nvPr/>
        </p:nvGrpSpPr>
        <p:grpSpPr>
          <a:xfrm>
            <a:off x="948622" y="2200957"/>
            <a:ext cx="4489766" cy="1012191"/>
            <a:chOff x="0" y="-19050"/>
            <a:chExt cx="4177664" cy="1002995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71FFE620-D9CC-89A0-B42D-97E8A31A8AD6}"/>
                </a:ext>
              </a:extLst>
            </p:cNvPr>
            <p:cNvCxnSpPr/>
            <p:nvPr/>
          </p:nvCxnSpPr>
          <p:spPr>
            <a:xfrm>
              <a:off x="776287" y="422915"/>
              <a:ext cx="998265" cy="10844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360EE97-35D0-EB14-F0F9-A885BDDD89D1}"/>
                </a:ext>
              </a:extLst>
            </p:cNvPr>
            <p:cNvSpPr/>
            <p:nvPr/>
          </p:nvSpPr>
          <p:spPr>
            <a:xfrm>
              <a:off x="1968111" y="-19050"/>
              <a:ext cx="2209553" cy="9334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s-PE" sz="14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CU05: Penalizar a un alumno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76872641-FE42-499B-5030-D981AB92E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2" y="0"/>
              <a:ext cx="714375" cy="638175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E073B8C-4BDB-8EEA-3331-3F1CBACBB46D}"/>
                </a:ext>
              </a:extLst>
            </p:cNvPr>
            <p:cNvSpPr/>
            <p:nvPr/>
          </p:nvSpPr>
          <p:spPr>
            <a:xfrm>
              <a:off x="0" y="707720"/>
              <a:ext cx="838200" cy="2762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bg1"/>
              </a:solidFill>
            </a:ln>
          </p:spPr>
          <p:txBody>
            <a:bodyPr anchor="t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Administrador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5" name="Imagen 1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C1CF34EF-9D94-2900-CA14-B002B8C12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1372591"/>
            <a:ext cx="5556623" cy="320258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6F2A689-501E-B9AC-582E-C6134A0A8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152" y="4766501"/>
            <a:ext cx="6809125" cy="12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7461169-7043-3F5B-807E-2F48A0E3FAAF}"/>
              </a:ext>
            </a:extLst>
          </p:cNvPr>
          <p:cNvSpPr/>
          <p:nvPr/>
        </p:nvSpPr>
        <p:spPr>
          <a:xfrm>
            <a:off x="0" y="-14377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1DF8FA-2BFD-499A-B6A0-4A2571E25128}"/>
              </a:ext>
            </a:extLst>
          </p:cNvPr>
          <p:cNvSpPr txBox="1"/>
          <p:nvPr/>
        </p:nvSpPr>
        <p:spPr>
          <a:xfrm>
            <a:off x="1537970" y="453807"/>
            <a:ext cx="8544560" cy="7078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b="1">
                <a:solidFill>
                  <a:srgbClr val="C00000"/>
                </a:solidFill>
                <a:latin typeface="+mj-lt"/>
              </a:rPr>
              <a:t>Registro pago por penalización</a:t>
            </a:r>
            <a:endParaRPr lang="es-PE" sz="4000" b="1">
              <a:solidFill>
                <a:srgbClr val="C00000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9195A86-AC71-25A6-9382-02C40F41A317}"/>
              </a:ext>
            </a:extLst>
          </p:cNvPr>
          <p:cNvGrpSpPr/>
          <p:nvPr/>
        </p:nvGrpSpPr>
        <p:grpSpPr>
          <a:xfrm>
            <a:off x="542074" y="2021027"/>
            <a:ext cx="4415687" cy="1127808"/>
            <a:chOff x="-247120" y="0"/>
            <a:chExt cx="5838294" cy="1505087"/>
          </a:xfrm>
        </p:grpSpPr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CBAAB052-791F-5D6C-7E7C-17CB3CB7670D}"/>
                </a:ext>
              </a:extLst>
            </p:cNvPr>
            <p:cNvCxnSpPr/>
            <p:nvPr/>
          </p:nvCxnSpPr>
          <p:spPr>
            <a:xfrm>
              <a:off x="1010624" y="654755"/>
              <a:ext cx="1299611" cy="16065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EEA4E89-FCA8-391F-9C10-733AB656A68A}"/>
                </a:ext>
              </a:extLst>
            </p:cNvPr>
            <p:cNvSpPr/>
            <p:nvPr/>
          </p:nvSpPr>
          <p:spPr>
            <a:xfrm>
              <a:off x="2310235" y="0"/>
              <a:ext cx="3280939" cy="13828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s-PE" sz="14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CU0</a:t>
              </a:r>
              <a:r>
                <a:rPr lang="es-PE" sz="1400" b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r>
                <a:rPr lang="es-PE" sz="14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</a:t>
              </a:r>
              <a:r>
                <a:rPr lang="es-PE" sz="1400" b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PE" sz="14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s-PE" sz="1400" b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egistrar pago 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s-PE" sz="1400" b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 un alumno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BCE4711-149B-6FC9-2C88-EED17DDC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1" y="28221"/>
              <a:ext cx="930023" cy="945433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2AC1C78-B3AC-9FA7-5820-859232874B44}"/>
                </a:ext>
              </a:extLst>
            </p:cNvPr>
            <p:cNvSpPr/>
            <p:nvPr/>
          </p:nvSpPr>
          <p:spPr>
            <a:xfrm>
              <a:off x="-247120" y="961561"/>
              <a:ext cx="1642496" cy="54352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bg1"/>
              </a:solidFill>
            </a:ln>
          </p:spPr>
          <p:txBody>
            <a:bodyPr anchor="t"/>
            <a:lstStyle/>
            <a:p>
              <a:pPr algn="ctr">
                <a:lnSpc>
                  <a:spcPct val="105000"/>
                </a:lnSpc>
                <a:spcBef>
                  <a:spcPts val="900"/>
                </a:spcBef>
                <a:spcAft>
                  <a:spcPts val="9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Administrador</a:t>
              </a:r>
              <a:endParaRPr lang="es-PE" sz="1200">
                <a:solidFill>
                  <a:srgbClr val="59595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5" name="Picture 899573585">
            <a:extLst>
              <a:ext uri="{FF2B5EF4-FFF2-40B4-BE49-F238E27FC236}">
                <a16:creationId xmlns:a16="http://schemas.microsoft.com/office/drawing/2014/main" id="{B6789670-8DC5-8B5F-B450-8B8B02BF4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44" y="1715938"/>
            <a:ext cx="6251455" cy="28546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89E87D8-1ACD-4EFB-B158-5897F92E5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283" y="4586066"/>
            <a:ext cx="624927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8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7461169-7043-3F5B-807E-2F48A0E3FA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>
                <a:latin typeface="+mj-lt"/>
              </a:rPr>
              <a:t>3.PROCESOS DE LOS SERVICIOS</a:t>
            </a:r>
            <a:endParaRPr lang="es-PE" sz="1800" b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CCF04F-6CCA-6664-47CD-617DF5B80FA7}"/>
              </a:ext>
            </a:extLst>
          </p:cNvPr>
          <p:cNvSpPr txBox="1"/>
          <p:nvPr/>
        </p:nvSpPr>
        <p:spPr>
          <a:xfrm>
            <a:off x="3049191" y="2229922"/>
            <a:ext cx="60936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>
                <a:solidFill>
                  <a:srgbClr val="C00000"/>
                </a:solidFill>
                <a:latin typeface="Times New Roman"/>
                <a:cs typeface="Times New Roman"/>
              </a:rPr>
              <a:t>4. PRUEBA DE LOS SERVICIOS EN POSTMAN</a:t>
            </a:r>
          </a:p>
        </p:txBody>
      </p:sp>
    </p:spTree>
    <p:extLst>
      <p:ext uri="{BB962C8B-B14F-4D97-AF65-F5344CB8AC3E}">
        <p14:creationId xmlns:p14="http://schemas.microsoft.com/office/powerpoint/2010/main" val="9041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AE079A-BC78-4517-A60F-9A20274312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/>
              <a:t>z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F463F0-E3A3-4BBD-8867-27517343CA0C}"/>
              </a:ext>
            </a:extLst>
          </p:cNvPr>
          <p:cNvSpPr txBox="1"/>
          <p:nvPr/>
        </p:nvSpPr>
        <p:spPr>
          <a:xfrm>
            <a:off x="340578" y="771294"/>
            <a:ext cx="955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Ingeniería Industrial y de Sistemas - FIIS</a:t>
            </a:r>
            <a:endParaRPr lang="es-PE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3FB34C-6FBA-4FCA-9601-B3032BFCA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21" y="165630"/>
            <a:ext cx="1586949" cy="193421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5439AA2-628A-4D08-9BB8-EF3F8138DB17}"/>
              </a:ext>
            </a:extLst>
          </p:cNvPr>
          <p:cNvSpPr txBox="1"/>
          <p:nvPr/>
        </p:nvSpPr>
        <p:spPr>
          <a:xfrm>
            <a:off x="2020956" y="2053176"/>
            <a:ext cx="81500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Gestión de la </a:t>
            </a:r>
            <a:r>
              <a:rPr lang="es-MX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s-MX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la FIIS</a:t>
            </a:r>
            <a:r>
              <a:rPr lang="es-E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PE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69E8CC-94B8-4EFF-9FA4-2DAED0E65F37}"/>
              </a:ext>
            </a:extLst>
          </p:cNvPr>
          <p:cNvSpPr txBox="1"/>
          <p:nvPr/>
        </p:nvSpPr>
        <p:spPr>
          <a:xfrm>
            <a:off x="2787814" y="3191949"/>
            <a:ext cx="59237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Curso: </a:t>
            </a:r>
            <a:r>
              <a:rPr lang="es-P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 Orientada a Objetos</a:t>
            </a:r>
          </a:p>
          <a:p>
            <a:pPr algn="ctr"/>
            <a:r>
              <a:rPr lang="es-PE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Docente: </a:t>
            </a:r>
            <a:r>
              <a:rPr lang="es-PE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Mg. Eric Gustavo Coronel Castillo</a:t>
            </a:r>
            <a:endParaRPr lang="es-PE" sz="2400" b="1"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B2D316-1A15-4537-8A75-519301FF4F88}"/>
              </a:ext>
            </a:extLst>
          </p:cNvPr>
          <p:cNvSpPr txBox="1"/>
          <p:nvPr/>
        </p:nvSpPr>
        <p:spPr>
          <a:xfrm>
            <a:off x="343554" y="4118516"/>
            <a:ext cx="5200502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PE" sz="2400" b="1">
                <a:solidFill>
                  <a:srgbClr val="C00000"/>
                </a:solidFill>
                <a:latin typeface="Times New Roman"/>
                <a:cs typeface="Times New Roman"/>
              </a:rPr>
              <a:t>Integrantes:</a:t>
            </a:r>
          </a:p>
          <a:p>
            <a:endParaRPr lang="es-PE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4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Fernandez Rojas Gary David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4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Tapia Arevalo, Kevin </a:t>
            </a:r>
            <a:r>
              <a:rPr lang="pt-PT" sz="2400" b="0" i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Alexis</a:t>
            </a:r>
            <a:r>
              <a:rPr lang="pt-PT" sz="24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24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Cornejo Palomino José </a:t>
            </a:r>
            <a:r>
              <a:rPr lang="pt-PT" sz="2400" b="0" i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Julián</a:t>
            </a:r>
            <a:r>
              <a:rPr lang="pt-PT" sz="24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 </a:t>
            </a:r>
            <a:endParaRPr lang="es-PE" sz="2400" kern="0">
              <a:solidFill>
                <a:schemeClr val="bg1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  <p:pic>
        <p:nvPicPr>
          <p:cNvPr id="1026" name="Picture 2" descr="Qué es la Programación Orientada a Objetos?">
            <a:extLst>
              <a:ext uri="{FF2B5EF4-FFF2-40B4-BE49-F238E27FC236}">
                <a16:creationId xmlns:a16="http://schemas.microsoft.com/office/drawing/2014/main" id="{9C6F2CEB-FBAE-4278-BF31-A0F6CE2F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612" y="4587393"/>
            <a:ext cx="2468880" cy="1851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hay ninguna descripción de la foto disponible.">
            <a:extLst>
              <a:ext uri="{FF2B5EF4-FFF2-40B4-BE49-F238E27FC236}">
                <a16:creationId xmlns:a16="http://schemas.microsoft.com/office/drawing/2014/main" id="{31BBF8BE-0A8C-4144-ABF2-D758EA50C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8" t="38371" r="6921" b="31556"/>
          <a:stretch/>
        </p:blipFill>
        <p:spPr bwMode="auto">
          <a:xfrm>
            <a:off x="5543490" y="4583973"/>
            <a:ext cx="3129280" cy="1855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5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666BD9-9DE4-4D0D-A4FB-3DF1315B5E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/>
              <a:t>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507593-8E4D-41A8-9D7F-E80EAE621273}"/>
              </a:ext>
            </a:extLst>
          </p:cNvPr>
          <p:cNvSpPr txBox="1"/>
          <p:nvPr/>
        </p:nvSpPr>
        <p:spPr>
          <a:xfrm>
            <a:off x="947420" y="645160"/>
            <a:ext cx="10721340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5400" b="1">
                <a:solidFill>
                  <a:srgbClr val="C00000"/>
                </a:solidFill>
                <a:latin typeface="Times New Roman"/>
                <a:cs typeface="Times New Roman"/>
              </a:rPr>
              <a:t>PROYECTO:</a:t>
            </a:r>
            <a:endParaRPr lang="es-MX" sz="5400" b="1">
              <a:latin typeface="Times New Roman"/>
              <a:cs typeface="Times New Roman"/>
            </a:endParaRPr>
          </a:p>
          <a:p>
            <a:pPr algn="ctr"/>
            <a:r>
              <a:rPr lang="es-MX" sz="5400">
                <a:latin typeface="Times New Roman"/>
                <a:cs typeface="Times New Roman"/>
              </a:rPr>
              <a:t>Implementación de una aplicación de un sistema para la gestión de préstamo y organización de libros y usuarios de manera óptima en una Biblioteca de la FIIS</a:t>
            </a:r>
            <a:endParaRPr lang="es-PE" sz="5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1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B8C4522-DA37-46B4-8D2E-B95DCEAC1559}"/>
              </a:ext>
            </a:extLst>
          </p:cNvPr>
          <p:cNvSpPr/>
          <p:nvPr/>
        </p:nvSpPr>
        <p:spPr>
          <a:xfrm>
            <a:off x="8963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C12F26-C304-4986-BEFF-E5C861DA3D0A}"/>
              </a:ext>
            </a:extLst>
          </p:cNvPr>
          <p:cNvSpPr txBox="1"/>
          <p:nvPr/>
        </p:nvSpPr>
        <p:spPr>
          <a:xfrm>
            <a:off x="314960" y="198094"/>
            <a:ext cx="854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latin typeface="+mj-lt"/>
              </a:rPr>
              <a:t>Backend del Proyecto</a:t>
            </a:r>
            <a:r>
              <a:rPr lang="es-MX" sz="3600" b="1"/>
              <a:t>:</a:t>
            </a:r>
            <a:endParaRPr lang="es-PE" sz="3600" b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F19AA7-843B-407E-8386-0791DD53138F}"/>
              </a:ext>
            </a:extLst>
          </p:cNvPr>
          <p:cNvSpPr txBox="1"/>
          <p:nvPr/>
        </p:nvSpPr>
        <p:spPr>
          <a:xfrm>
            <a:off x="530859" y="1610473"/>
            <a:ext cx="55829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s-MX" sz="2400" b="1">
                <a:solidFill>
                  <a:srgbClr val="C00000"/>
                </a:solidFill>
                <a:latin typeface="Times New Roman"/>
                <a:cs typeface="Times New Roman"/>
              </a:rPr>
              <a:t>CONTEXTUALIZACION</a:t>
            </a:r>
          </a:p>
          <a:p>
            <a:pPr marL="285750" indent="-285750">
              <a:buFontTx/>
              <a:buChar char="-"/>
            </a:pPr>
            <a:r>
              <a:rPr lang="es-MX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Contexto</a:t>
            </a:r>
          </a:p>
          <a:p>
            <a:pPr marL="285750" indent="-285750">
              <a:buFontTx/>
              <a:buChar char="-"/>
            </a:pPr>
            <a:r>
              <a:rPr lang="es-MX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  <a:p>
            <a:pPr marL="285750" indent="-285750">
              <a:buFontTx/>
              <a:buChar char="-"/>
            </a:pPr>
            <a:r>
              <a:rPr lang="es-MX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Solución</a:t>
            </a:r>
          </a:p>
          <a:p>
            <a:pPr marL="285750" indent="-285750">
              <a:buFontTx/>
              <a:buChar char="-"/>
            </a:pPr>
            <a:r>
              <a:rPr lang="es-MX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Indicadores</a:t>
            </a:r>
          </a:p>
          <a:p>
            <a:pPr marL="285750" indent="-285750">
              <a:buFontTx/>
              <a:buChar char="-"/>
            </a:pPr>
            <a:r>
              <a:rPr lang="es-MX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Alcance y Limites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2FD0629-F351-4CEB-8AAF-E1539936A806}"/>
              </a:ext>
            </a:extLst>
          </p:cNvPr>
          <p:cNvSpPr txBox="1"/>
          <p:nvPr/>
        </p:nvSpPr>
        <p:spPr>
          <a:xfrm>
            <a:off x="530860" y="969021"/>
            <a:ext cx="1109471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CONTENIDO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47EEDA-6921-47ED-826E-1B4F65B391B2}"/>
              </a:ext>
            </a:extLst>
          </p:cNvPr>
          <p:cNvSpPr txBox="1"/>
          <p:nvPr/>
        </p:nvSpPr>
        <p:spPr>
          <a:xfrm>
            <a:off x="6113780" y="1610473"/>
            <a:ext cx="54990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b="1">
                <a:solidFill>
                  <a:srgbClr val="C00000"/>
                </a:solidFill>
                <a:latin typeface="Times New Roman"/>
                <a:cs typeface="Times New Roman"/>
              </a:rPr>
              <a:t>2. BASE DE DATOS</a:t>
            </a:r>
          </a:p>
          <a:p>
            <a:pPr marL="285750" indent="-285750">
              <a:buFontTx/>
              <a:buChar char="-"/>
            </a:pPr>
            <a:r>
              <a:rPr lang="es-MX">
                <a:latin typeface="Times New Roman" panose="02020603050405020304" pitchFamily="18" charset="0"/>
                <a:cs typeface="Times New Roman" panose="02020603050405020304" pitchFamily="18" charset="0"/>
              </a:rPr>
              <a:t>Modelo de la Base de Datos</a:t>
            </a:r>
          </a:p>
          <a:p>
            <a:pPr marL="285750" indent="-285750">
              <a:buFontTx/>
              <a:buChar char="-"/>
            </a:pPr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EF46B6-B280-44F8-AE53-0D70A9DD0D71}"/>
              </a:ext>
            </a:extLst>
          </p:cNvPr>
          <p:cNvSpPr txBox="1"/>
          <p:nvPr/>
        </p:nvSpPr>
        <p:spPr>
          <a:xfrm>
            <a:off x="6126480" y="3925855"/>
            <a:ext cx="548639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2400" b="1">
                <a:solidFill>
                  <a:srgbClr val="C00000"/>
                </a:solidFill>
                <a:latin typeface="Times New Roman"/>
                <a:cs typeface="Times New Roman"/>
              </a:rPr>
              <a:t>4. PRUEBA DE LOS SERVICIOS EN POSTMAN</a:t>
            </a:r>
          </a:p>
          <a:p>
            <a:pPr marL="285750" indent="-285750">
              <a:buFontTx/>
              <a:buChar char="-"/>
            </a:pPr>
            <a:r>
              <a:rPr lang="es-MX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Demostración de los servicios usando postman</a:t>
            </a:r>
          </a:p>
          <a:p>
            <a:pPr marL="285750" indent="-285750">
              <a:buFontTx/>
              <a:buChar char="-"/>
            </a:pPr>
            <a:endParaRPr lang="es-MX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C7A41D-5E89-4C0E-A818-6511B3445A4C}"/>
              </a:ext>
            </a:extLst>
          </p:cNvPr>
          <p:cNvSpPr txBox="1"/>
          <p:nvPr/>
        </p:nvSpPr>
        <p:spPr>
          <a:xfrm>
            <a:off x="530858" y="3916319"/>
            <a:ext cx="558292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2400" b="1">
                <a:solidFill>
                  <a:srgbClr val="C00000"/>
                </a:solidFill>
                <a:latin typeface="Times New Roman"/>
                <a:cs typeface="Times New Roman"/>
              </a:rPr>
              <a:t>3. PROCESOS DE LOS SERVICIOS</a:t>
            </a:r>
          </a:p>
          <a:p>
            <a:pPr marL="285750" indent="-285750">
              <a:buFontTx/>
              <a:buChar char="-"/>
            </a:pPr>
            <a:r>
              <a:rPr lang="es-MX" sz="2400" err="1">
                <a:latin typeface="Times New Roman"/>
                <a:cs typeface="Times New Roman"/>
              </a:rPr>
              <a:t>Controller</a:t>
            </a:r>
            <a:endParaRPr lang="es-MX" sz="2400">
              <a:latin typeface="Times New Roman"/>
              <a:cs typeface="Times New Roman"/>
            </a:endParaRPr>
          </a:p>
          <a:p>
            <a:pPr marL="285750" indent="-285750">
              <a:buFontTx/>
              <a:buChar char="-"/>
            </a:pPr>
            <a:r>
              <a:rPr lang="es-MX" sz="2400">
                <a:latin typeface="Times New Roman"/>
                <a:cs typeface="Times New Roman"/>
              </a:rPr>
              <a:t>DTO</a:t>
            </a:r>
          </a:p>
          <a:p>
            <a:pPr marL="285750" indent="-285750">
              <a:buFontTx/>
              <a:buChar char="-"/>
            </a:pPr>
            <a:r>
              <a:rPr lang="es-MX" sz="2400" err="1">
                <a:latin typeface="Times New Roman"/>
                <a:cs typeface="Times New Roman"/>
              </a:rPr>
              <a:t>Services</a:t>
            </a:r>
            <a:endParaRPr lang="es-MX" sz="2400">
              <a:latin typeface="Times New Roman"/>
              <a:cs typeface="Times New Roman"/>
            </a:endParaRPr>
          </a:p>
          <a:p>
            <a:pPr marL="285750" indent="-285750">
              <a:buFontTx/>
              <a:buChar char="-"/>
            </a:pPr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16053B-0951-4C99-BF48-C7530D362F21}"/>
              </a:ext>
            </a:extLst>
          </p:cNvPr>
          <p:cNvSpPr txBox="1"/>
          <p:nvPr/>
        </p:nvSpPr>
        <p:spPr>
          <a:xfrm>
            <a:off x="530858" y="5854373"/>
            <a:ext cx="1107186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2400" b="1">
                <a:latin typeface="Times New Roman"/>
                <a:cs typeface="Times New Roman"/>
              </a:rPr>
              <a:t>5. Conclusiones y Recomendaciones</a:t>
            </a:r>
            <a:endParaRPr lang="es-PE" sz="2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980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7461169-7043-3F5B-807E-2F48A0E3FAAF}"/>
              </a:ext>
            </a:extLst>
          </p:cNvPr>
          <p:cNvSpPr/>
          <p:nvPr/>
        </p:nvSpPr>
        <p:spPr>
          <a:xfrm>
            <a:off x="8963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1DF8FA-2BFD-499A-B6A0-4A2571E25128}"/>
              </a:ext>
            </a:extLst>
          </p:cNvPr>
          <p:cNvSpPr txBox="1"/>
          <p:nvPr/>
        </p:nvSpPr>
        <p:spPr>
          <a:xfrm>
            <a:off x="314960" y="198094"/>
            <a:ext cx="854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latin typeface="+mj-lt"/>
              </a:rPr>
              <a:t>1. CONTEXTUALIZACION</a:t>
            </a:r>
            <a:r>
              <a:rPr lang="es-MX" sz="3600" b="1"/>
              <a:t>:</a:t>
            </a:r>
            <a:endParaRPr lang="es-PE" sz="3600" b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0E9F6D-95D4-4A7E-BB13-590D27206187}"/>
              </a:ext>
            </a:extLst>
          </p:cNvPr>
          <p:cNvSpPr txBox="1"/>
          <p:nvPr/>
        </p:nvSpPr>
        <p:spPr>
          <a:xfrm>
            <a:off x="467359" y="2966321"/>
            <a:ext cx="4623845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/>
              <a:buChar char="§"/>
            </a:pPr>
            <a:endParaRPr lang="es-MX" sz="3200" b="1">
              <a:latin typeface="+mj-lt"/>
              <a:cs typeface="Calibri Light" panose="020F0302020204030204"/>
            </a:endParaRPr>
          </a:p>
          <a:p>
            <a:pPr marL="457200" indent="-457200">
              <a:buFont typeface="Wingdings"/>
              <a:buChar char="§"/>
            </a:pPr>
            <a:r>
              <a:rPr lang="es-MX" sz="3200" b="1">
                <a:latin typeface="+mj-lt"/>
              </a:rPr>
              <a:t>Objetivo</a:t>
            </a:r>
            <a:endParaRPr lang="es-ES" sz="2400">
              <a:cs typeface="Calibri" panose="020F0502020204030204"/>
            </a:endParaRPr>
          </a:p>
          <a:p>
            <a:endParaRPr lang="es-MX" sz="2800">
              <a:latin typeface="+mj-lt"/>
            </a:endParaRPr>
          </a:p>
          <a:p>
            <a:r>
              <a:rPr lang="es-MX" sz="2800">
                <a:latin typeface="+mj-lt"/>
              </a:rPr>
              <a:t>-Gestionar de manera óptima los préstamos y organizar los usuarios y los libros.</a:t>
            </a:r>
            <a:endParaRPr lang="es-MX" sz="2800">
              <a:latin typeface="+mj-lt"/>
              <a:cs typeface="Calibri Ligh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AEC9D9-FFE6-49ED-92D8-9898BD4C5B6B}"/>
              </a:ext>
            </a:extLst>
          </p:cNvPr>
          <p:cNvSpPr txBox="1"/>
          <p:nvPr/>
        </p:nvSpPr>
        <p:spPr>
          <a:xfrm>
            <a:off x="5108392" y="3398121"/>
            <a:ext cx="6182958" cy="2369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MX" sz="2800" b="1">
                <a:latin typeface="+mj-lt"/>
              </a:rPr>
              <a:t>Solución</a:t>
            </a:r>
          </a:p>
          <a:p>
            <a:endParaRPr lang="es-PE" sz="2400">
              <a:latin typeface="+mj-lt"/>
            </a:endParaRPr>
          </a:p>
          <a:p>
            <a:r>
              <a:rPr lang="es-PE" sz="2400">
                <a:latin typeface="+mj-lt"/>
              </a:rPr>
              <a:t>-Desarrollo de una aplicación de un sistema para gestionar los préstamos, organizar los usuarios y los libros implementando el uso de las tablas en Base de Datos. </a:t>
            </a:r>
            <a:endParaRPr lang="es-PE" sz="20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9AE13C-791C-49FA-861A-50FD2178E379}"/>
              </a:ext>
            </a:extLst>
          </p:cNvPr>
          <p:cNvSpPr txBox="1"/>
          <p:nvPr/>
        </p:nvSpPr>
        <p:spPr>
          <a:xfrm>
            <a:off x="467359" y="1252194"/>
            <a:ext cx="1080501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sz="2400" b="1">
                <a:latin typeface="+mj-lt"/>
              </a:rPr>
              <a:t>Contexto</a:t>
            </a:r>
            <a:endParaRPr lang="es-MX" sz="2400" b="1">
              <a:latin typeface="+mj-lt"/>
              <a:ea typeface="Calibri Light"/>
              <a:cs typeface="Calibri Light"/>
            </a:endParaRPr>
          </a:p>
          <a:p>
            <a:endParaRPr lang="es-MX" sz="2400">
              <a:latin typeface="+mj-lt"/>
              <a:ea typeface="Calibri Light"/>
              <a:cs typeface="Calibri Light"/>
            </a:endParaRPr>
          </a:p>
          <a:p>
            <a:r>
              <a:rPr lang="es-MX" sz="2400">
                <a:latin typeface="+mj-lt"/>
              </a:rPr>
              <a:t>-Una biblioteca de la FIIS que presenta problemas en su organización de su información de los libros, usuarios y gestionar los préstamos y penalizaciones etc. </a:t>
            </a:r>
            <a:endParaRPr lang="es-MX" sz="2400"/>
          </a:p>
          <a:p>
            <a:endParaRPr lang="es-PE" sz="3600"/>
          </a:p>
        </p:txBody>
      </p:sp>
    </p:spTree>
    <p:extLst>
      <p:ext uri="{BB962C8B-B14F-4D97-AF65-F5344CB8AC3E}">
        <p14:creationId xmlns:p14="http://schemas.microsoft.com/office/powerpoint/2010/main" val="303594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75EB73B-D00C-2A0A-E091-F026ACD2F0A7}"/>
              </a:ext>
            </a:extLst>
          </p:cNvPr>
          <p:cNvSpPr/>
          <p:nvPr/>
        </p:nvSpPr>
        <p:spPr>
          <a:xfrm>
            <a:off x="-3737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A7DB5D-BA2B-DCCB-2C30-9BDAEBC357B8}"/>
              </a:ext>
            </a:extLst>
          </p:cNvPr>
          <p:cNvSpPr/>
          <p:nvPr/>
        </p:nvSpPr>
        <p:spPr>
          <a:xfrm>
            <a:off x="434376" y="598977"/>
            <a:ext cx="5245652" cy="57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61EEAE-0B5C-11C4-E253-55FAB5944B02}"/>
              </a:ext>
            </a:extLst>
          </p:cNvPr>
          <p:cNvSpPr txBox="1"/>
          <p:nvPr/>
        </p:nvSpPr>
        <p:spPr>
          <a:xfrm>
            <a:off x="479234" y="15408"/>
            <a:ext cx="41144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b="1">
                <a:cs typeface="Calibri"/>
              </a:rPr>
              <a:t>INDICADORES</a:t>
            </a:r>
            <a:endParaRPr lang="es-ES" sz="2800" b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FE9CC1-D723-F726-F835-A2C40A86D63A}"/>
              </a:ext>
            </a:extLst>
          </p:cNvPr>
          <p:cNvSpPr txBox="1"/>
          <p:nvPr/>
        </p:nvSpPr>
        <p:spPr>
          <a:xfrm>
            <a:off x="484061" y="892487"/>
            <a:ext cx="3845510" cy="560153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ea typeface="+mn-lt"/>
                <a:cs typeface="+mn-lt"/>
              </a:rPr>
              <a:t>1. Inicio de sesión del Usuario a la aplicación de la biblioteca</a:t>
            </a:r>
            <a:endParaRPr lang="es-ES" sz="2000">
              <a:cs typeface="Calibri"/>
            </a:endParaRPr>
          </a:p>
          <a:p>
            <a:endParaRPr lang="es-ES" sz="2000">
              <a:cs typeface="Calibri"/>
            </a:endParaRPr>
          </a:p>
          <a:p>
            <a:r>
              <a:rPr lang="es-ES" sz="2000">
                <a:cs typeface="Calibri"/>
              </a:rPr>
              <a:t>2. Realizar prestamos de libros a los alumnos por parte del bibliotecario</a:t>
            </a:r>
          </a:p>
          <a:p>
            <a:endParaRPr lang="es-ES" sz="2000">
              <a:cs typeface="Calibri"/>
            </a:endParaRPr>
          </a:p>
          <a:p>
            <a:r>
              <a:rPr lang="es-ES" sz="2000">
                <a:cs typeface="Calibri"/>
              </a:rPr>
              <a:t>3. </a:t>
            </a:r>
            <a:r>
              <a:rPr lang="es-ES" sz="2000">
                <a:ea typeface="+mn-lt"/>
                <a:cs typeface="+mn-lt"/>
              </a:rPr>
              <a:t>Registrar un libro devuelto y actualizar la base de datos.</a:t>
            </a:r>
            <a:endParaRPr lang="es-ES" sz="2000">
              <a:cs typeface="Calibri"/>
            </a:endParaRPr>
          </a:p>
          <a:p>
            <a:endParaRPr lang="es-ES" sz="2000">
              <a:cs typeface="Calibri"/>
            </a:endParaRPr>
          </a:p>
          <a:p>
            <a:r>
              <a:rPr lang="es-ES" sz="2000">
                <a:cs typeface="Calibri"/>
              </a:rPr>
              <a:t>4. </a:t>
            </a:r>
            <a:r>
              <a:rPr lang="es-ES" sz="2000">
                <a:ea typeface="+mn-lt"/>
                <a:cs typeface="+mn-lt"/>
              </a:rPr>
              <a:t>Agregar faltas cometidas por un alumno por parte del administrador</a:t>
            </a:r>
            <a:endParaRPr lang="es-ES" sz="2000">
              <a:cs typeface="Calibri"/>
            </a:endParaRPr>
          </a:p>
          <a:p>
            <a:endParaRPr lang="es-ES" sz="2000">
              <a:cs typeface="Calibri"/>
            </a:endParaRPr>
          </a:p>
          <a:p>
            <a:r>
              <a:rPr lang="es-ES" sz="2000">
                <a:cs typeface="Calibri"/>
              </a:rPr>
              <a:t>5. Registrar penalizaciones a los que tienen registrado en la base </a:t>
            </a:r>
            <a:br>
              <a:rPr lang="es-ES" sz="2000">
                <a:cs typeface="Calibri"/>
              </a:rPr>
            </a:br>
            <a:r>
              <a:rPr lang="es-ES" sz="2000">
                <a:cs typeface="Calibri"/>
              </a:rPr>
              <a:t>de datos faltas</a:t>
            </a:r>
          </a:p>
          <a:p>
            <a:pPr marL="342900" indent="-342900">
              <a:buFont typeface="Arial"/>
              <a:buChar char="•"/>
            </a:pPr>
            <a:endParaRPr lang="es-ES">
              <a:cs typeface="Calibri"/>
            </a:endParaRPr>
          </a:p>
        </p:txBody>
      </p:sp>
      <p:pic>
        <p:nvPicPr>
          <p:cNvPr id="9" name="Imagen 8" descr="préstamo ilustración vectorial de libro sobre un fondo. símbolos de calidad  premium. iconos vectoriales para concepto y diseño gráfico. 7270362 Vector  en Vecteezy">
            <a:extLst>
              <a:ext uri="{FF2B5EF4-FFF2-40B4-BE49-F238E27FC236}">
                <a16:creationId xmlns:a16="http://schemas.microsoft.com/office/drawing/2014/main" id="{2351C96A-A3A6-68BD-10D6-3734DE6E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39" y="1816909"/>
            <a:ext cx="997331" cy="824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FCAE662F-7944-627E-9D35-A9FC0F533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911" y="2791445"/>
            <a:ext cx="918268" cy="91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FB23A22-E407-278F-A807-740CA1489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592" y="713754"/>
            <a:ext cx="1212989" cy="847449"/>
          </a:xfrm>
          <a:prstGeom prst="rect">
            <a:avLst/>
          </a:prstGeom>
        </p:spPr>
      </p:pic>
      <p:pic>
        <p:nvPicPr>
          <p:cNvPr id="11" name="Imagen 10" descr="Guía De Reglas En Portapapeles. Lista De Límites Y Posibilidades  Ilustraciones svg, vectoriales, clip art vectorizado libre de derechos.  Image 73037216">
            <a:extLst>
              <a:ext uri="{FF2B5EF4-FFF2-40B4-BE49-F238E27FC236}">
                <a16:creationId xmlns:a16="http://schemas.microsoft.com/office/drawing/2014/main" id="{DF2ED3E6-B326-A1C6-69AC-3D5C92EE1F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62" r="606" b="13497"/>
          <a:stretch/>
        </p:blipFill>
        <p:spPr>
          <a:xfrm>
            <a:off x="4172226" y="4419648"/>
            <a:ext cx="1097765" cy="84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474D9D8-D188-F7CD-9629-19F274BA5E99}"/>
              </a:ext>
            </a:extLst>
          </p:cNvPr>
          <p:cNvSpPr/>
          <p:nvPr/>
        </p:nvSpPr>
        <p:spPr>
          <a:xfrm>
            <a:off x="6099680" y="3470281"/>
            <a:ext cx="5234609" cy="289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3EABE8-8D75-2DD7-0AF9-DB859EF8D8C8}"/>
              </a:ext>
            </a:extLst>
          </p:cNvPr>
          <p:cNvSpPr txBox="1"/>
          <p:nvPr/>
        </p:nvSpPr>
        <p:spPr>
          <a:xfrm>
            <a:off x="6100364" y="4364"/>
            <a:ext cx="41144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cs typeface="Calibri"/>
              </a:rPr>
              <a:t>Alcances y Limites</a:t>
            </a:r>
            <a:endParaRPr lang="es-ES" sz="2800" b="1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B19A5FB-0578-B570-C2FD-4DF697125DB7}"/>
              </a:ext>
            </a:extLst>
          </p:cNvPr>
          <p:cNvSpPr/>
          <p:nvPr/>
        </p:nvSpPr>
        <p:spPr>
          <a:xfrm>
            <a:off x="6088637" y="554803"/>
            <a:ext cx="5245652" cy="2860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A45EC3D-974D-A68B-460D-39A1DC71DDD0}"/>
              </a:ext>
            </a:extLst>
          </p:cNvPr>
          <p:cNvSpPr txBox="1"/>
          <p:nvPr/>
        </p:nvSpPr>
        <p:spPr>
          <a:xfrm>
            <a:off x="6105191" y="629528"/>
            <a:ext cx="5209691" cy="34163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s-ES" sz="2400">
                <a:cs typeface="Calibri"/>
              </a:rPr>
              <a:t>El proyecto desarrollara una aplicación para el gestionamiento de los usuarios, préstamo de libros y registro de estos préstamos informes de uso y actividades por parte de los empleados.</a:t>
            </a:r>
          </a:p>
          <a:p>
            <a:pPr marL="342900" indent="-342900">
              <a:buFont typeface="Calibri"/>
              <a:buChar char="-"/>
            </a:pPr>
            <a:endParaRPr lang="es-ES" sz="2400">
              <a:cs typeface="Calibri"/>
            </a:endParaRPr>
          </a:p>
          <a:p>
            <a:pPr marL="342900" indent="-342900">
              <a:buFont typeface="Calibri"/>
              <a:buChar char="-"/>
            </a:pPr>
            <a:endParaRPr lang="es-ES" sz="2400">
              <a:cs typeface="Calibri"/>
            </a:endParaRPr>
          </a:p>
          <a:p>
            <a:pPr marL="342900" indent="-342900">
              <a:buFont typeface="Calibri"/>
              <a:buChar char="-"/>
            </a:pPr>
            <a:endParaRPr lang="es-ES" sz="2400">
              <a:cs typeface="Calibr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576DF6E-FDBE-00E7-0988-E81B3EAFC948}"/>
              </a:ext>
            </a:extLst>
          </p:cNvPr>
          <p:cNvSpPr txBox="1"/>
          <p:nvPr/>
        </p:nvSpPr>
        <p:spPr>
          <a:xfrm>
            <a:off x="6127278" y="3675442"/>
            <a:ext cx="4949857" cy="240065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s-ES">
                <a:cs typeface="Calibri"/>
              </a:rPr>
              <a:t>Interfaz simple y necesaria implementando las características usadas en la base de datos.</a:t>
            </a:r>
          </a:p>
          <a:p>
            <a:pPr marL="342900" indent="-342900">
              <a:buFont typeface="Calibri"/>
              <a:buChar char="-"/>
            </a:pPr>
            <a:endParaRPr lang="es-ES">
              <a:ea typeface="+mn-lt"/>
              <a:cs typeface="+mn-lt"/>
            </a:endParaRPr>
          </a:p>
          <a:p>
            <a:pPr marL="342900" indent="-342900">
              <a:buFont typeface="Calibri"/>
              <a:buChar char="-"/>
            </a:pPr>
            <a:r>
              <a:rPr lang="es-ES">
                <a:ea typeface="+mn-lt"/>
                <a:cs typeface="+mn-lt"/>
              </a:rPr>
              <a:t>Las penalizaciones y faltas están limitadas a retrasos en la devolución de libros y daños o pérdida de ejemplares, siguiendo reglas predefinidas en el sistema.</a:t>
            </a:r>
            <a:endParaRPr lang="es-ES">
              <a:cs typeface="Calibri"/>
            </a:endParaRPr>
          </a:p>
          <a:p>
            <a:pPr marL="342900" indent="-342900">
              <a:buFont typeface="Calibri"/>
              <a:buChar char="-"/>
            </a:pPr>
            <a:endParaRPr lang="es-E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324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7461169-7043-3F5B-807E-2F48A0E3FAAF}"/>
              </a:ext>
            </a:extLst>
          </p:cNvPr>
          <p:cNvSpPr/>
          <p:nvPr/>
        </p:nvSpPr>
        <p:spPr>
          <a:xfrm>
            <a:off x="8963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1DF8FA-2BFD-499A-B6A0-4A2571E25128}"/>
              </a:ext>
            </a:extLst>
          </p:cNvPr>
          <p:cNvSpPr txBox="1"/>
          <p:nvPr/>
        </p:nvSpPr>
        <p:spPr>
          <a:xfrm>
            <a:off x="314960" y="198094"/>
            <a:ext cx="854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rgbClr val="C00000"/>
                </a:solidFill>
                <a:latin typeface="+mj-lt"/>
              </a:rPr>
              <a:t>2. BASE DE DATOS</a:t>
            </a:r>
            <a:r>
              <a:rPr lang="es-MX" sz="3600" b="1">
                <a:solidFill>
                  <a:srgbClr val="C00000"/>
                </a:solidFill>
              </a:rPr>
              <a:t>:</a:t>
            </a:r>
            <a:endParaRPr lang="es-PE" sz="3600" b="1">
              <a:solidFill>
                <a:srgbClr val="C0000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10B1C3-CE8D-9F1F-1E76-60F754F1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8" y="1042519"/>
            <a:ext cx="11202089" cy="48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9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7461169-7043-3F5B-807E-2F48A0E3FAAF}"/>
              </a:ext>
            </a:extLst>
          </p:cNvPr>
          <p:cNvSpPr/>
          <p:nvPr/>
        </p:nvSpPr>
        <p:spPr>
          <a:xfrm>
            <a:off x="8963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1DF8FA-2BFD-499A-B6A0-4A2571E25128}"/>
              </a:ext>
            </a:extLst>
          </p:cNvPr>
          <p:cNvSpPr txBox="1"/>
          <p:nvPr/>
        </p:nvSpPr>
        <p:spPr>
          <a:xfrm>
            <a:off x="314960" y="198094"/>
            <a:ext cx="854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rgbClr val="C00000"/>
                </a:solidFill>
                <a:latin typeface="+mj-lt"/>
              </a:rPr>
              <a:t>2. BASE DE DATOS</a:t>
            </a:r>
            <a:r>
              <a:rPr lang="es-MX" sz="3600" b="1">
                <a:solidFill>
                  <a:srgbClr val="C00000"/>
                </a:solidFill>
              </a:rPr>
              <a:t>:</a:t>
            </a:r>
            <a:endParaRPr lang="es-PE" sz="3600" b="1">
              <a:solidFill>
                <a:srgbClr val="C00000"/>
              </a:solidFill>
            </a:endParaRP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9865AD8F-000C-1738-8F0A-0B167BCD8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5" t="17227" r="4189" b="15756"/>
          <a:stretch/>
        </p:blipFill>
        <p:spPr>
          <a:xfrm>
            <a:off x="1423358" y="1094352"/>
            <a:ext cx="9835534" cy="54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8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7461169-7043-3F5B-807E-2F48A0E3FA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3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1DF8FA-2BFD-499A-B6A0-4A2571E25128}"/>
              </a:ext>
            </a:extLst>
          </p:cNvPr>
          <p:cNvSpPr txBox="1"/>
          <p:nvPr/>
        </p:nvSpPr>
        <p:spPr>
          <a:xfrm>
            <a:off x="-962343" y="210920"/>
            <a:ext cx="854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>
                <a:solidFill>
                  <a:srgbClr val="C00000"/>
                </a:solidFill>
                <a:latin typeface="+mj-lt"/>
              </a:rPr>
              <a:t>3.PROCESOS DE LOS SERVICIOS</a:t>
            </a:r>
            <a:endParaRPr lang="es-PE" sz="3600" b="1">
              <a:solidFill>
                <a:srgbClr val="C00000"/>
              </a:solidFill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EA79DB2-B661-2CB4-845C-8F1CD2A67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11461"/>
              </p:ext>
            </p:extLst>
          </p:nvPr>
        </p:nvGraphicFramePr>
        <p:xfrm>
          <a:off x="1981517" y="932083"/>
          <a:ext cx="5600700" cy="1912812"/>
        </p:xfrm>
        <a:graphic>
          <a:graphicData uri="http://schemas.openxmlformats.org/drawingml/2006/table">
            <a:tbl>
              <a:tblPr firstRow="1" firstCol="1" bandRow="1"/>
              <a:tblGrid>
                <a:gridCol w="1524000">
                  <a:extLst>
                    <a:ext uri="{9D8B030D-6E8A-4147-A177-3AD203B41FA5}">
                      <a16:colId xmlns:a16="http://schemas.microsoft.com/office/drawing/2014/main" val="1962664614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4357061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effectLst/>
                          <a:highlight>
                            <a:srgbClr val="5B9BD5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ACTOR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5B9BD5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effectLst/>
                          <a:highlight>
                            <a:srgbClr val="5B9BD5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DESCRIPCION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5B9BD5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051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Administrador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Responsable del cumplimiento de normativas en la biblioteca. Sanciona a los alumnos con un monto previamente establecido. Gestiona los libros y sus ejemplares. Gestiona a los alumnos y bibliotecarios.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40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Bibliotecario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80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Responsable de registrar los préstamos y devoluciones de los libros. Supervisa a los alumnos y los ejemplares de libro.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32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Alumno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Realiza acciones como búsqueda de libros y las solicitudes de préstamo de estos.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91996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319A2EB-3889-F33C-71BD-E7949221AB47}"/>
              </a:ext>
            </a:extLst>
          </p:cNvPr>
          <p:cNvSpPr txBox="1"/>
          <p:nvPr/>
        </p:nvSpPr>
        <p:spPr>
          <a:xfrm>
            <a:off x="7828915" y="1560101"/>
            <a:ext cx="238156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800" b="1">
                <a:solidFill>
                  <a:srgbClr val="7030A0"/>
                </a:solidFill>
                <a:latin typeface="+mj-lt"/>
              </a:rPr>
              <a:t>Actores</a:t>
            </a:r>
            <a:endParaRPr lang="es-PE" sz="2800" b="1">
              <a:solidFill>
                <a:srgbClr val="7030A0"/>
              </a:solidFill>
            </a:endParaRP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008151F7-EBD0-D007-0122-ACD284849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3958"/>
              </p:ext>
            </p:extLst>
          </p:nvPr>
        </p:nvGraphicFramePr>
        <p:xfrm>
          <a:off x="4900612" y="3309390"/>
          <a:ext cx="5591175" cy="3191196"/>
        </p:xfrm>
        <a:graphic>
          <a:graphicData uri="http://schemas.openxmlformats.org/drawingml/2006/table">
            <a:tbl>
              <a:tblPr firstRow="1" firstCol="1" bandRow="1"/>
              <a:tblGrid>
                <a:gridCol w="1200150">
                  <a:extLst>
                    <a:ext uri="{9D8B030D-6E8A-4147-A177-3AD203B41FA5}">
                      <a16:colId xmlns:a16="http://schemas.microsoft.com/office/drawing/2014/main" val="377832159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3494779093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15434903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Caso de Uso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5B9BD5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Actor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5B9BD5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5B9BD5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248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CU01: Registro de usuario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Alumno/Bibliotecario/Administrador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Este proceso permite al usuario registrarse dentro de la página y recibir determinada identificación.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682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CU02: Registro de préstamos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Bibliotecario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Este proceso permite al bibliotecario registrar los préstamos de ejemplares de libros.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981762"/>
                  </a:ext>
                </a:extLst>
              </a:tr>
              <a:tr h="1225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CU03: Registro y devoluciones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Bibliotecario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Este proceso permite al bibliotecario registrar las devoluciones de ejemplares de libros.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14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CU04: Agregar falta a un alumno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Administrador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Este proceso es aquel por el administrador realiza tras confirmarse que un alumno cometió una falta.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531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CU05: Penalizar alumno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Administrador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000000"/>
                          </a:solidFill>
                          <a:effectLst/>
                          <a:highlight>
                            <a:srgbClr val="DEEAF6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Este proceso permite a un administrador penalizar a un alumno tras haber cometido algún tipo de penalización registrado en la base de datos.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highlight>
                          <a:srgbClr val="DEEAF6"/>
                        </a:highlight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66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CU06: Registrar pago penalización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Administrador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s-PE" sz="100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Este proceso permite al administrador registrar el pago de la penalización para que un alumno deje de estar sancionado/bloqueado.</a:t>
                      </a:r>
                      <a:endParaRPr lang="es-PE" sz="12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47625" anchor="ctr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999468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8AE26345-EF08-C8F1-056E-3BC836162998}"/>
              </a:ext>
            </a:extLst>
          </p:cNvPr>
          <p:cNvSpPr txBox="1"/>
          <p:nvPr/>
        </p:nvSpPr>
        <p:spPr>
          <a:xfrm>
            <a:off x="1528763" y="4381768"/>
            <a:ext cx="238156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800" b="1">
                <a:solidFill>
                  <a:srgbClr val="7030A0"/>
                </a:solidFill>
                <a:latin typeface="+mj-lt"/>
              </a:rPr>
              <a:t>Servicios</a:t>
            </a:r>
            <a:endParaRPr lang="es-PE" sz="28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7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Camila Tapia Arevalo</dc:creator>
  <cp:revision>21</cp:revision>
  <dcterms:created xsi:type="dcterms:W3CDTF">2024-06-10T05:13:05Z</dcterms:created>
  <dcterms:modified xsi:type="dcterms:W3CDTF">2024-06-11T02:28:57Z</dcterms:modified>
</cp:coreProperties>
</file>