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4E818-9000-4CF8-884B-A950AC579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nl-NL" dirty="0"/>
            </a:br>
            <a:r>
              <a:rPr lang="nl-NL" sz="2000" i="1" dirty="0" err="1"/>
              <a:t>R.k.</a:t>
            </a:r>
            <a:r>
              <a:rPr lang="nl-NL" sz="2000" i="1" dirty="0"/>
              <a:t> Basisschool</a:t>
            </a:r>
            <a:br>
              <a:rPr lang="nl-NL" dirty="0"/>
            </a:br>
            <a:r>
              <a:rPr lang="nl-NL" dirty="0"/>
              <a:t>	De Regenboog.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DF7471E9-E882-419B-AC0F-182BFB381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nl-NL" dirty="0"/>
              <a:t>Klas: VICT4V1A</a:t>
            </a:r>
          </a:p>
          <a:p>
            <a:pPr algn="l"/>
            <a:endParaRPr lang="nl-NL" sz="1400" dirty="0"/>
          </a:p>
          <a:p>
            <a:pPr algn="r"/>
            <a:r>
              <a:rPr lang="nl-NL" sz="1200" dirty="0"/>
              <a:t>Gemaakt door: Tristan, Sanne, Julian, Lise en Dian.</a:t>
            </a:r>
            <a:endParaRPr lang="nl-NL" sz="1400" dirty="0"/>
          </a:p>
        </p:txBody>
      </p:sp>
      <p:pic>
        <p:nvPicPr>
          <p:cNvPr id="14" name="Afbeelding 13" descr="Afbeelding met binnen&#10;&#10;Beschrijving is gegenereerd met zeer hoge betrouwbaarheid">
            <a:extLst>
              <a:ext uri="{FF2B5EF4-FFF2-40B4-BE49-F238E27FC236}">
                <a16:creationId xmlns:a16="http://schemas.microsoft.com/office/drawing/2014/main" id="{3BAE3632-0A83-46B3-AAA1-8FADA7A3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8" y="1563167"/>
            <a:ext cx="3599769" cy="10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7256E-7F6F-4A73-A97A-07045E5F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042" y="4125897"/>
            <a:ext cx="9601200" cy="1309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8000" dirty="0"/>
              <a:t>Zijn er nog vragen?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C0536F-B17B-429D-B45D-8996209B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46" y="513720"/>
            <a:ext cx="4621196" cy="42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8522A-D8AB-4B1C-92BC-55CF509D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DD39F-D633-4A8E-A951-0BA5D11D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Huidige situatie.</a:t>
            </a:r>
          </a:p>
          <a:p>
            <a:r>
              <a:rPr lang="nl-NL" dirty="0"/>
              <a:t>Analyse.</a:t>
            </a:r>
          </a:p>
          <a:p>
            <a:r>
              <a:rPr lang="nl-NL" dirty="0"/>
              <a:t>Resultaten.</a:t>
            </a:r>
          </a:p>
          <a:p>
            <a:r>
              <a:rPr lang="nl-NL" dirty="0"/>
              <a:t>Adviezen.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690D94D-C477-4497-AC9D-77B8C066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38" y="1285875"/>
            <a:ext cx="7232087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3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4B7CA-43A5-4E75-B9D1-765081D6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 systeem.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F7155D-84D3-42C7-BBF0-FA7A65A5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Verouderde hardware: </a:t>
            </a:r>
          </a:p>
          <a:p>
            <a:pPr lvl="1"/>
            <a:r>
              <a:rPr lang="nl-NL" dirty="0"/>
              <a:t>Windows 7 en MS-Office 2013.</a:t>
            </a:r>
          </a:p>
          <a:p>
            <a:r>
              <a:rPr lang="nl-NL" dirty="0"/>
              <a:t>Netwerk.</a:t>
            </a:r>
          </a:p>
          <a:p>
            <a:r>
              <a:rPr lang="nl-NL" dirty="0"/>
              <a:t>Te kort aan computers.</a:t>
            </a:r>
          </a:p>
          <a:p>
            <a:r>
              <a:rPr lang="nl-NL" dirty="0"/>
              <a:t>Geen administratieve computer.</a:t>
            </a:r>
          </a:p>
          <a:p>
            <a:r>
              <a:rPr lang="nl-NL" dirty="0"/>
              <a:t>Totaal aantal computers: 95.</a:t>
            </a:r>
          </a:p>
        </p:txBody>
      </p:sp>
      <p:pic>
        <p:nvPicPr>
          <p:cNvPr id="5" name="Afbeelding 4" descr="Afbeelding met scherm, gebouw, elektronica&#10;&#10;Beschrijving is gegenereerd met hoge betrouwbaarheid">
            <a:extLst>
              <a:ext uri="{FF2B5EF4-FFF2-40B4-BE49-F238E27FC236}">
                <a16:creationId xmlns:a16="http://schemas.microsoft.com/office/drawing/2014/main" id="{A2580EF1-2B20-4639-9A9A-08272BB6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00" y="1904999"/>
            <a:ext cx="279044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0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D27F-880E-4977-805B-C3574A54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E7A5A9-23DB-42F1-A87E-A7D2562B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Upgraden van hardware. </a:t>
            </a:r>
          </a:p>
          <a:p>
            <a:r>
              <a:rPr lang="nl-NL" dirty="0"/>
              <a:t>Nieuwe computers per lokaal: 4.</a:t>
            </a:r>
          </a:p>
          <a:p>
            <a:pPr lvl="1"/>
            <a:r>
              <a:rPr lang="nl-NL" dirty="0"/>
              <a:t>Benodigdheden.</a:t>
            </a:r>
          </a:p>
          <a:p>
            <a:pPr lvl="1"/>
            <a:r>
              <a:rPr lang="nl-NL" dirty="0"/>
              <a:t>Bedrading.</a:t>
            </a:r>
          </a:p>
          <a:p>
            <a:r>
              <a:rPr lang="nl-NL" dirty="0"/>
              <a:t>Nieuw systeem voor administratieve taken.</a:t>
            </a:r>
          </a:p>
          <a:p>
            <a:r>
              <a:rPr lang="nl-NL" dirty="0"/>
              <a:t>Netwerk.</a:t>
            </a:r>
          </a:p>
          <a:p>
            <a:pPr lvl="1"/>
            <a:r>
              <a:rPr lang="nl-NL" dirty="0"/>
              <a:t>Nieuwe routers.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A9EC344-BD44-4603-AB81-EF74EB1D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9057">
            <a:off x="7658100" y="1619250"/>
            <a:ext cx="3257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1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792DC-6A98-4076-B390-4399BDB3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aanschaf van nieuwe en vervangend apparatuur.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B2D535-6C84-4715-AE68-6EB0D9AE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Mini Pc’s: </a:t>
            </a:r>
            <a:r>
              <a:rPr lang="nl-NL" i="1" dirty="0"/>
              <a:t>Intel Baby Canyon NUC7I5BN.</a:t>
            </a:r>
          </a:p>
          <a:p>
            <a:pPr lvl="1"/>
            <a:r>
              <a:rPr lang="nl-NL" b="1" dirty="0"/>
              <a:t>Watt: </a:t>
            </a:r>
            <a:r>
              <a:rPr lang="nl-NL" dirty="0"/>
              <a:t>40  + </a:t>
            </a:r>
            <a:r>
              <a:rPr lang="nl-NL" b="1" dirty="0"/>
              <a:t>Ampère: </a:t>
            </a:r>
            <a:r>
              <a:rPr lang="nl-NL" dirty="0"/>
              <a:t>3.2</a:t>
            </a:r>
          </a:p>
          <a:p>
            <a:pPr lvl="2"/>
            <a:r>
              <a:rPr lang="nl-NL" dirty="0"/>
              <a:t>152 x €369 = </a:t>
            </a:r>
            <a:r>
              <a:rPr lang="nl-NL" b="1" u="sng" dirty="0"/>
              <a:t>€56.088,00</a:t>
            </a:r>
            <a:endParaRPr lang="nl-NL" b="1" i="1" dirty="0"/>
          </a:p>
          <a:p>
            <a:r>
              <a:rPr lang="nl-NL" i="1" dirty="0"/>
              <a:t>Toetsenbord + muis.</a:t>
            </a:r>
          </a:p>
          <a:p>
            <a:pPr lvl="1"/>
            <a:r>
              <a:rPr lang="nl-NL" i="1" dirty="0"/>
              <a:t>204 </a:t>
            </a:r>
            <a:r>
              <a:rPr lang="nl-NL" dirty="0"/>
              <a:t>x €11,99 = </a:t>
            </a:r>
            <a:r>
              <a:rPr lang="nl-NL" b="1" u="sng" dirty="0"/>
              <a:t>€2.240,45</a:t>
            </a:r>
            <a:endParaRPr lang="nl-NL" b="1" i="1" u="sng" dirty="0"/>
          </a:p>
          <a:p>
            <a:r>
              <a:rPr lang="nl-NL" i="1" dirty="0"/>
              <a:t>Koptelefoon: ISY IHP1600.</a:t>
            </a:r>
          </a:p>
          <a:p>
            <a:pPr lvl="1"/>
            <a:r>
              <a:rPr lang="nl-NL" i="1" dirty="0"/>
              <a:t>152 x </a:t>
            </a:r>
            <a:r>
              <a:rPr lang="nl-NL" dirty="0"/>
              <a:t>€12,99 = </a:t>
            </a:r>
            <a:r>
              <a:rPr lang="nl-NL" b="1" u="sng" dirty="0"/>
              <a:t>€1.974,48</a:t>
            </a:r>
            <a:endParaRPr lang="nl-NL" b="1" i="1" u="sng" dirty="0"/>
          </a:p>
          <a:p>
            <a:r>
              <a:rPr lang="nl-NL" i="1" dirty="0"/>
              <a:t>Bedrading:</a:t>
            </a:r>
          </a:p>
          <a:p>
            <a:pPr lvl="1"/>
            <a:r>
              <a:rPr lang="nl-NL" b="1" u="sng" dirty="0"/>
              <a:t>€20</a:t>
            </a:r>
            <a:r>
              <a:rPr lang="nl-NL" b="1" dirty="0"/>
              <a:t> </a:t>
            </a:r>
            <a:r>
              <a:rPr lang="nl-NL" dirty="0"/>
              <a:t>tot </a:t>
            </a:r>
            <a:r>
              <a:rPr lang="nl-NL" b="1" u="sng" dirty="0"/>
              <a:t>€40</a:t>
            </a:r>
            <a:r>
              <a:rPr lang="nl-NL" b="1" dirty="0"/>
              <a:t> </a:t>
            </a:r>
            <a:r>
              <a:rPr lang="nl-NL" dirty="0"/>
              <a:t>per kabel.</a:t>
            </a:r>
            <a:endParaRPr lang="nl-NL" i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439ABA6-B3EE-48C0-84F2-3A5D1EE2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5267">
            <a:off x="9335476" y="2055019"/>
            <a:ext cx="2582702" cy="1928812"/>
          </a:xfrm>
          <a:prstGeom prst="rect">
            <a:avLst/>
          </a:prstGeom>
        </p:spPr>
      </p:pic>
      <p:pic>
        <p:nvPicPr>
          <p:cNvPr id="10" name="Afbeelding 9" descr="Afbeelding met elektronica, binnen, zitten&#10;&#10;Beschrijving is gegenereerd met zeer hoge betrouwbaarheid">
            <a:extLst>
              <a:ext uri="{FF2B5EF4-FFF2-40B4-BE49-F238E27FC236}">
                <a16:creationId xmlns:a16="http://schemas.microsoft.com/office/drawing/2014/main" id="{1693EED8-D2DF-4575-BB55-00F9C5D8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27" y="3752850"/>
            <a:ext cx="3962400" cy="222885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63992C8-F257-4309-8553-53D1470B3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627" y="2228850"/>
            <a:ext cx="2286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7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0DCD-9497-4654-9EB2-292056EA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aanschaf software.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48D3F7-7331-492E-91DB-24CB736C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1147"/>
            <a:ext cx="9601200" cy="456487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Office365 Business.</a:t>
            </a:r>
          </a:p>
          <a:p>
            <a:pPr lvl="1"/>
            <a:r>
              <a:rPr lang="nl-NL" dirty="0"/>
              <a:t>€ 8,80 p/maand = 12 maanden </a:t>
            </a:r>
            <a:r>
              <a:rPr lang="nl-NL" b="1" u="sng" dirty="0"/>
              <a:t>€105,60*</a:t>
            </a:r>
          </a:p>
          <a:p>
            <a:pPr marL="530352" lvl="1" indent="0">
              <a:buNone/>
            </a:pPr>
            <a:r>
              <a:rPr lang="nl-NL" b="1" u="sng" dirty="0"/>
              <a:t>* Dit bedrag keer actieve gebruikers.</a:t>
            </a:r>
          </a:p>
          <a:p>
            <a:r>
              <a:rPr lang="nl-NL" dirty="0"/>
              <a:t>Office365 Premium.</a:t>
            </a:r>
          </a:p>
          <a:p>
            <a:pPr lvl="1"/>
            <a:r>
              <a:rPr lang="nl-NL" dirty="0"/>
              <a:t>€10,50 p/maand = 12 maanden </a:t>
            </a:r>
            <a:r>
              <a:rPr lang="nl-NL" b="1" u="sng" dirty="0"/>
              <a:t>€126,00*</a:t>
            </a:r>
          </a:p>
          <a:p>
            <a:pPr marL="530352" lvl="1" indent="0">
              <a:buNone/>
            </a:pPr>
            <a:r>
              <a:rPr lang="nl-NL" b="1" u="sng" dirty="0"/>
              <a:t>* Dit bedrag keer actieve gebruikers.</a:t>
            </a:r>
          </a:p>
          <a:p>
            <a:r>
              <a:rPr lang="nl-NL" dirty="0"/>
              <a:t>Office365 Business Essentials.</a:t>
            </a:r>
          </a:p>
          <a:p>
            <a:pPr lvl="1"/>
            <a:r>
              <a:rPr lang="nl-NL" dirty="0"/>
              <a:t>€4,20 p/maand = 12 maanden </a:t>
            </a:r>
            <a:r>
              <a:rPr lang="nl-NL" b="1" u="sng" dirty="0"/>
              <a:t>€50,40*</a:t>
            </a:r>
          </a:p>
          <a:p>
            <a:r>
              <a:rPr lang="nl-NL"/>
              <a:t>Windows </a:t>
            </a:r>
            <a:r>
              <a:rPr lang="nl-NL" dirty="0"/>
              <a:t>10 Home.</a:t>
            </a:r>
          </a:p>
          <a:p>
            <a:pPr lvl="1"/>
            <a:r>
              <a:rPr lang="nl-NL" b="1" u="sng" dirty="0"/>
              <a:t>€ 135 x aantal gebruikers.</a:t>
            </a:r>
            <a:endParaRPr lang="nl-NL" b="1" dirty="0"/>
          </a:p>
          <a:p>
            <a:r>
              <a:rPr lang="nl-NL" dirty="0"/>
              <a:t>Filternet.</a:t>
            </a:r>
          </a:p>
          <a:p>
            <a:pPr lvl="1"/>
            <a:r>
              <a:rPr lang="nl-NL" i="0" dirty="0"/>
              <a:t>€ 2,50 p/m = 12 maanden </a:t>
            </a:r>
            <a:r>
              <a:rPr lang="nl-NL" b="1" u="sng" dirty="0"/>
              <a:t>€30*</a:t>
            </a:r>
          </a:p>
          <a:p>
            <a:pPr marL="530352" lvl="1" indent="0">
              <a:buNone/>
            </a:pPr>
            <a:r>
              <a:rPr lang="nl-NL" b="1" u="sng" dirty="0"/>
              <a:t>* Dit bedrag keer actieve gebruikers.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04CF881-591A-4233-8418-916BEBC8C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07"/>
          <a:stretch/>
        </p:blipFill>
        <p:spPr>
          <a:xfrm>
            <a:off x="7089455" y="4764605"/>
            <a:ext cx="3186401" cy="95263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F54C6E8-48DB-42F9-B02E-4F23EED3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255" y="1827393"/>
            <a:ext cx="4300099" cy="19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7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55129-5386-4B12-B2F1-B982E62B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aanschaffen Desktop PC.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7BFDA2-CC32-444C-9355-44F03040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Desktop Pc: HP Slimline 260-A101ND.</a:t>
            </a:r>
          </a:p>
          <a:p>
            <a:pPr lvl="1"/>
            <a:r>
              <a:rPr lang="nl-NL" dirty="0"/>
              <a:t>1 x </a:t>
            </a:r>
            <a:r>
              <a:rPr lang="nl-NL" b="1" u="sng" dirty="0"/>
              <a:t>€259,00</a:t>
            </a:r>
          </a:p>
          <a:p>
            <a:r>
              <a:rPr lang="nl-NL" dirty="0"/>
              <a:t>Beeldscherm: BENQ GW2270H.</a:t>
            </a:r>
          </a:p>
          <a:p>
            <a:pPr lvl="1"/>
            <a:r>
              <a:rPr lang="nl-NL" dirty="0"/>
              <a:t>1 x </a:t>
            </a:r>
            <a:r>
              <a:rPr lang="nl-NL" b="1" u="sng" dirty="0"/>
              <a:t>€98,00</a:t>
            </a:r>
          </a:p>
          <a:p>
            <a:pPr marL="530352" lvl="1" indent="0">
              <a:buNone/>
            </a:pPr>
            <a:endParaRPr lang="nl-NL" u="sng" dirty="0"/>
          </a:p>
          <a:p>
            <a:pPr marL="530352" lvl="1" indent="0">
              <a:buNone/>
            </a:pPr>
            <a:endParaRPr lang="nl-NL" u="sng" dirty="0"/>
          </a:p>
          <a:p>
            <a:pPr marL="530352" lvl="1" indent="0" algn="ctr">
              <a:buNone/>
            </a:pPr>
            <a:r>
              <a:rPr lang="nl-NL" b="1" i="0" dirty="0"/>
              <a:t>Overig:</a:t>
            </a:r>
          </a:p>
          <a:p>
            <a:pPr algn="ctr"/>
            <a:r>
              <a:rPr lang="nl-NL" dirty="0"/>
              <a:t>Router: TP-Link Archer C7 V2</a:t>
            </a:r>
          </a:p>
          <a:p>
            <a:pPr lvl="1" algn="ctr"/>
            <a:r>
              <a:rPr lang="nl-NL" dirty="0"/>
              <a:t>4 x €89,00 = </a:t>
            </a:r>
            <a:r>
              <a:rPr lang="nl-NL" b="1" u="sng" dirty="0"/>
              <a:t>€356,60</a:t>
            </a:r>
          </a:p>
        </p:txBody>
      </p:sp>
      <p:pic>
        <p:nvPicPr>
          <p:cNvPr id="7" name="Afbeelding 6" descr="Afbeelding met tafel, elektronica, binnen, zitten&#10;&#10;Beschrijving is gegenereerd met zeer hoge betrouwbaarheid">
            <a:extLst>
              <a:ext uri="{FF2B5EF4-FFF2-40B4-BE49-F238E27FC236}">
                <a16:creationId xmlns:a16="http://schemas.microsoft.com/office/drawing/2014/main" id="{5D019DE7-1584-41D5-B3C5-DA3BC161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4076700"/>
            <a:ext cx="3219450" cy="321542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24538A2-B45D-4565-927C-A412FDDE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631" y="2833687"/>
            <a:ext cx="3182144" cy="237648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15560FA-A411-4E60-BECA-16BD7D96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914" y="1700212"/>
            <a:ext cx="3108809" cy="2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0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A7C24-A1E5-4719-800F-19153DDD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Resultaat.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B6F711-CE87-4B82-8E1F-284E3C64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Gepaste apparatuur gevonden.</a:t>
            </a:r>
          </a:p>
          <a:p>
            <a:r>
              <a:rPr lang="nl-NL" dirty="0"/>
              <a:t>Bedrading veiligheid.</a:t>
            </a:r>
          </a:p>
          <a:p>
            <a:r>
              <a:rPr lang="nl-NL" dirty="0"/>
              <a:t>Overzicht van vervangend apparatuur.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578EC4-CBE1-4F24-A2D8-F7B271F5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171700"/>
            <a:ext cx="5224262" cy="34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4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9F593-37F1-460C-9BBF-22FBB012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Advies.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F60E5-0EBB-4157-B9DD-D2DBE5CA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Netwerk:</a:t>
            </a:r>
          </a:p>
          <a:p>
            <a:pPr lvl="1"/>
            <a:r>
              <a:rPr lang="nl-NL" dirty="0"/>
              <a:t>Router.</a:t>
            </a:r>
          </a:p>
          <a:p>
            <a:r>
              <a:rPr lang="nl-NL" dirty="0"/>
              <a:t>Windows 10 en office pakket.</a:t>
            </a:r>
          </a:p>
          <a:p>
            <a:r>
              <a:rPr lang="nl-NL" dirty="0"/>
              <a:t>Administratieve computer.</a:t>
            </a:r>
          </a:p>
          <a:p>
            <a:r>
              <a:rPr lang="nl-NL"/>
              <a:t>Kabels</a:t>
            </a:r>
            <a:endParaRPr lang="nl-NL" dirty="0"/>
          </a:p>
          <a:p>
            <a:r>
              <a:rPr lang="nl-NL" dirty="0"/>
              <a:t>Extra apparaten.</a:t>
            </a:r>
          </a:p>
          <a:p>
            <a:pPr lvl="1"/>
            <a:r>
              <a:rPr lang="nl-NL" dirty="0"/>
              <a:t>Wij hebben gekozen voor mini Pc’s.</a:t>
            </a:r>
          </a:p>
          <a:p>
            <a:pPr lvl="1"/>
            <a:r>
              <a:rPr lang="nl-NL" dirty="0"/>
              <a:t>Schermen, toetsenborden en muis.</a:t>
            </a:r>
          </a:p>
          <a:p>
            <a:pPr lvl="1"/>
            <a:r>
              <a:rPr lang="nl-NL" dirty="0"/>
              <a:t>Koptelefoon.</a:t>
            </a:r>
          </a:p>
          <a:p>
            <a:pPr lvl="1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69F4F5-DD85-4C2A-B641-34513D48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315" y="2171700"/>
            <a:ext cx="356248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8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1716</TotalTime>
  <Words>331</Words>
  <Application>Microsoft Office PowerPoint</Application>
  <PresentationFormat>Breedbeeld</PresentationFormat>
  <Paragraphs>75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 R.k. Basisschool  De Regenboog.</vt:lpstr>
      <vt:lpstr>Inhoudsopgave.</vt:lpstr>
      <vt:lpstr>Huidig systeem.</vt:lpstr>
      <vt:lpstr>Analyse.</vt:lpstr>
      <vt:lpstr>Overzicht aanschaf van nieuwe en vervangend apparatuur.</vt:lpstr>
      <vt:lpstr>Overzicht aanschaf software. </vt:lpstr>
      <vt:lpstr>Overzicht aanschaffen Desktop PC.</vt:lpstr>
      <vt:lpstr>Resultaat.</vt:lpstr>
      <vt:lpstr>Advies.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R.k. Basisschool  De Regenboog.</dc:title>
  <dc:creator>Kuijpens, Dian</dc:creator>
  <cp:lastModifiedBy>Kuijpens, Dian</cp:lastModifiedBy>
  <cp:revision>21</cp:revision>
  <dcterms:created xsi:type="dcterms:W3CDTF">2017-09-19T08:53:18Z</dcterms:created>
  <dcterms:modified xsi:type="dcterms:W3CDTF">2017-09-26T07:36:15Z</dcterms:modified>
</cp:coreProperties>
</file>