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89" r:id="rId3"/>
    <p:sldId id="393" r:id="rId4"/>
    <p:sldId id="375" r:id="rId5"/>
    <p:sldId id="390" r:id="rId6"/>
    <p:sldId id="377" r:id="rId7"/>
    <p:sldId id="371" r:id="rId8"/>
    <p:sldId id="394" r:id="rId9"/>
    <p:sldId id="391" r:id="rId10"/>
    <p:sldId id="392" r:id="rId11"/>
    <p:sldId id="378" r:id="rId12"/>
    <p:sldId id="379" r:id="rId13"/>
    <p:sldId id="380" r:id="rId14"/>
    <p:sldId id="381" r:id="rId15"/>
    <p:sldId id="382" r:id="rId16"/>
    <p:sldId id="395" r:id="rId17"/>
    <p:sldId id="376" r:id="rId18"/>
    <p:sldId id="369" r:id="rId19"/>
    <p:sldId id="383" r:id="rId20"/>
    <p:sldId id="396" r:id="rId21"/>
    <p:sldId id="386" r:id="rId22"/>
    <p:sldId id="384" r:id="rId23"/>
    <p:sldId id="385" r:id="rId24"/>
    <p:sldId id="387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696">
          <p15:clr>
            <a:srgbClr val="A4A3A4"/>
          </p15:clr>
        </p15:guide>
        <p15:guide id="5" orient="horz" pos="3168">
          <p15:clr>
            <a:srgbClr val="A4A3A4"/>
          </p15:clr>
        </p15:guide>
        <p15:guide id="6" pos="3840">
          <p15:clr>
            <a:srgbClr val="A4A3A4"/>
          </p15:clr>
        </p15:guide>
        <p15:guide id="7" pos="384">
          <p15:clr>
            <a:srgbClr val="A4A3A4"/>
          </p15:clr>
        </p15:guide>
        <p15:guide id="8" pos="576">
          <p15:clr>
            <a:srgbClr val="A4A3A4"/>
          </p15:clr>
        </p15:guide>
        <p15:guide id="9" pos="7296">
          <p15:clr>
            <a:srgbClr val="A4A3A4"/>
          </p15:clr>
        </p15:guide>
        <p15:guide id="10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1"/>
    <a:srgbClr val="7F8C8D"/>
    <a:srgbClr val="E74C3C"/>
    <a:srgbClr val="94B155"/>
    <a:srgbClr val="3D9FAC"/>
    <a:srgbClr val="FEB834"/>
    <a:srgbClr val="5B4470"/>
    <a:srgbClr val="D75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18" autoAdjust="0"/>
  </p:normalViewPr>
  <p:slideViewPr>
    <p:cSldViewPr snapToGrid="0">
      <p:cViewPr>
        <p:scale>
          <a:sx n="75" d="100"/>
          <a:sy n="75" d="100"/>
        </p:scale>
        <p:origin x="946" y="-77"/>
      </p:cViewPr>
      <p:guideLst>
        <p:guide orient="horz" pos="2160"/>
        <p:guide orient="horz" pos="3888"/>
        <p:guide orient="horz" pos="1008"/>
        <p:guide orient="horz" pos="696"/>
        <p:guide orient="horz" pos="3168"/>
        <p:guide pos="3840"/>
        <p:guide pos="384"/>
        <p:guide pos="576"/>
        <p:guide pos="729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62A496B7-D78D-CD4F-A35E-9F6582A376E0}" type="datetimeFigureOut">
              <a:rPr lang="zh-CN" altLang="en-US"/>
              <a:pPr>
                <a:defRPr/>
              </a:pPr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7D4AF902-84ED-204C-8663-2BAE0DC05A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84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尊敬的各位投资人，老师、同学们，大家早上好，我是何云起，很荣幸能向各位介绍我们薅羊毛软件设计小组的产品，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，一个跨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的智能语音助手。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9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0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今天的演示，将介绍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想要解决的问题，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是怎么解决的，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的市场在哪里、有什么优势，以及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继续走下去需要的帮助。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4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今天的演示，将介绍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想要解决的问题，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是怎么解决的，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的市场在哪里、有什么优势，以及</a:t>
            </a:r>
            <a:r>
              <a:rPr lang="en-US" altLang="zh-CN" dirty="0" smtClean="0"/>
              <a:t>Waiter</a:t>
            </a:r>
            <a:r>
              <a:rPr lang="zh-CN" altLang="en-US" dirty="0" smtClean="0"/>
              <a:t>继续走下去需要的帮助。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9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Calibri" charset="0"/>
              </a:rPr>
              <a:t>目前的应用市场上，有很多的同品类</a:t>
            </a:r>
            <a:r>
              <a:rPr lang="en-US" altLang="zh-CN" dirty="0" smtClean="0">
                <a:latin typeface="Calibri" charset="0"/>
              </a:rPr>
              <a:t>APP</a:t>
            </a:r>
            <a:r>
              <a:rPr lang="zh-CN" altLang="en-US" dirty="0" smtClean="0">
                <a:latin typeface="Calibri" charset="0"/>
              </a:rPr>
              <a:t>，每一个应用场景，都能找到不少于三个典型的类似</a:t>
            </a:r>
            <a:r>
              <a:rPr lang="en-US" altLang="zh-CN" dirty="0" smtClean="0">
                <a:latin typeface="Calibri" charset="0"/>
              </a:rPr>
              <a:t>APP</a:t>
            </a:r>
            <a:r>
              <a:rPr lang="zh-CN" altLang="en-US" dirty="0" smtClean="0">
                <a:latin typeface="Calibri" charset="0"/>
              </a:rPr>
              <a:t>，他们以相同的形式，为用户提供类似的服务。</a:t>
            </a:r>
            <a:endParaRPr lang="zh-CN" altLang="en-US" dirty="0">
              <a:latin typeface="Calibri" charset="0"/>
            </a:endParaRPr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51F2F898-E207-6346-980B-BC84F9742BFE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28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Calibri" charset="0"/>
              </a:rPr>
              <a:t>以外卖应用为例，目前市场上占据主导位置的三个</a:t>
            </a:r>
            <a:r>
              <a:rPr lang="en-US" altLang="zh-CN" dirty="0" smtClean="0">
                <a:latin typeface="Calibri" charset="0"/>
              </a:rPr>
              <a:t>APP</a:t>
            </a:r>
            <a:r>
              <a:rPr lang="zh-CN" altLang="en-US" dirty="0" smtClean="0">
                <a:latin typeface="Calibri" charset="0"/>
              </a:rPr>
              <a:t>，市场份额最低的百度外卖也有</a:t>
            </a:r>
            <a:r>
              <a:rPr lang="en-US" altLang="zh-CN" dirty="0" smtClean="0">
                <a:latin typeface="Calibri" charset="0"/>
              </a:rPr>
              <a:t>22%</a:t>
            </a:r>
            <a:r>
              <a:rPr lang="zh-CN" altLang="en-US" dirty="0" smtClean="0">
                <a:latin typeface="Calibri" charset="0"/>
              </a:rPr>
              <a:t>的占比，按照兰查斯特战略模式，三者都算站稳了脚跟。</a:t>
            </a:r>
            <a:endParaRPr lang="zh-CN" altLang="en-US" dirty="0">
              <a:latin typeface="Calibri" charset="0"/>
            </a:endParaRPr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246DBE96-3E20-2849-B5F3-A4CCB8AB3816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1934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Calibri" charset="0"/>
              </a:rPr>
              <a:t>然而这三者外观、功能上几乎没有任何分别，那是什么驱使用户会使用三种不同的</a:t>
            </a:r>
            <a:r>
              <a:rPr lang="en-US" altLang="zh-CN" dirty="0" smtClean="0">
                <a:latin typeface="Calibri" charset="0"/>
              </a:rPr>
              <a:t>APP</a:t>
            </a:r>
            <a:r>
              <a:rPr lang="zh-CN" altLang="en-US" dirty="0" smtClean="0">
                <a:latin typeface="Calibri" charset="0"/>
              </a:rPr>
              <a:t>呢，可以看到同一地点、同一关键词搜索出的外卖，三家是有细微不同的，表现在结果及其排序上。</a:t>
            </a:r>
            <a:endParaRPr lang="zh-CN" altLang="en-US" dirty="0">
              <a:latin typeface="Calibri" charset="0"/>
            </a:endParaRPr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D3ED60D4-D3A7-4541-AC72-A12032A2CFD8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0433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总结起来，这些不同包括两种，一种是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的区别，即两应用含有各自独有的信息，另一种则是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的区别，即不同应用提供同一信息或服务的质量不同。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0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AF902-84ED-204C-8663-2BAE0DC05A8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1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7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540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777875" y="2816225"/>
            <a:ext cx="24511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2338170" y="3454156"/>
            <a:ext cx="890805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777875" y="4308475"/>
            <a:ext cx="5318125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614048" y="1061260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614048" y="1677106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71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7011276" y="2513232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7011276" y="3137232"/>
            <a:ext cx="4213225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 userDrawn="1"/>
        </p:nvSpPr>
        <p:spPr>
          <a:xfrm>
            <a:off x="0" y="0"/>
            <a:ext cx="3349625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14" name="Rectangle 2"/>
          <p:cNvSpPr/>
          <p:nvPr userDrawn="1"/>
        </p:nvSpPr>
        <p:spPr>
          <a:xfrm>
            <a:off x="6096000" y="3429000"/>
            <a:ext cx="2746375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850313" y="2206625"/>
            <a:ext cx="2422525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19588" y="4340225"/>
            <a:ext cx="3752850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6273089" y="5221386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96386" y="4775263"/>
            <a:ext cx="137908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568324" y="893763"/>
            <a:ext cx="2038241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568323" y="1228725"/>
            <a:ext cx="2637332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68323" y="1936938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987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"/>
          <p:cNvSpPr/>
          <p:nvPr userDrawn="1"/>
        </p:nvSpPr>
        <p:spPr>
          <a:xfrm>
            <a:off x="935038" y="4903788"/>
            <a:ext cx="954087" cy="955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7" name="Oval 2"/>
          <p:cNvSpPr/>
          <p:nvPr userDrawn="1"/>
        </p:nvSpPr>
        <p:spPr>
          <a:xfrm>
            <a:off x="1649413" y="4903788"/>
            <a:ext cx="239712" cy="2397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14400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527087" y="3604658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208492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856183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2026531" y="5023843"/>
            <a:ext cx="910454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18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984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 userDrawn="1"/>
        </p:nvSpPr>
        <p:spPr>
          <a:xfrm>
            <a:off x="5095875" y="1987550"/>
            <a:ext cx="1000125" cy="3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Rectangle 2"/>
          <p:cNvSpPr/>
          <p:nvPr userDrawn="1"/>
        </p:nvSpPr>
        <p:spPr>
          <a:xfrm>
            <a:off x="6096000" y="4502150"/>
            <a:ext cx="1438275" cy="368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5096366" y="19809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80138" y="2538413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386761" y="44955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951038" y="5069248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5082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White"/>
          <p:cNvSpPr/>
          <p:nvPr userDrawn="1"/>
        </p:nvSpPr>
        <p:spPr>
          <a:xfrm>
            <a:off x="3805238" y="0"/>
            <a:ext cx="45815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cxnSp>
        <p:nvCxnSpPr>
          <p:cNvPr id="8" name="Straight Connector 2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5827713" y="5700713"/>
            <a:ext cx="53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C19859"/>
                </a:solidFill>
                <a:latin typeface="FontAwesome" charset="0"/>
              </a:rPr>
              <a:t></a:t>
            </a:r>
            <a:endParaRPr lang="en-US" altLang="zh-CN" sz="3200">
              <a:solidFill>
                <a:srgbClr val="C1985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62450" y="2322513"/>
            <a:ext cx="35734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2352" y="1012368"/>
            <a:ext cx="35734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2352" y="1620487"/>
            <a:ext cx="35734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62351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02166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153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/>
          <p:cNvCxnSpPr/>
          <p:nvPr userDrawn="1"/>
        </p:nvCxnSpPr>
        <p:spPr>
          <a:xfrm>
            <a:off x="6096000" y="4506913"/>
            <a:ext cx="0" cy="8620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/>
          <p:nvPr userDrawn="1"/>
        </p:nvSpPr>
        <p:spPr>
          <a:xfrm>
            <a:off x="3805238" y="0"/>
            <a:ext cx="4581525" cy="436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84014" y="436841"/>
            <a:ext cx="1225296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92625" y="825393"/>
            <a:ext cx="320675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4492625" y="1912938"/>
            <a:ext cx="320675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8136742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" y="1600200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95798" y="1600196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77199" y="1600193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181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294474" y="1600200"/>
            <a:ext cx="5897880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12460"/>
            <a:ext cx="4015113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smtClean="0"/>
              <a:t>Click to edit Master text</a:t>
            </a:r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914400" y="3552825"/>
            <a:ext cx="485616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917594" y="2735010"/>
            <a:ext cx="3409950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848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3709987" y="3837115"/>
            <a:ext cx="4772025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278313" y="4441825"/>
            <a:ext cx="3605212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3358356" y="5129213"/>
            <a:ext cx="5475288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8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/>
          <p:nvPr userDrawn="1"/>
        </p:nvSpPr>
        <p:spPr>
          <a:xfrm>
            <a:off x="914400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20" name="Rectangle 2"/>
          <p:cNvSpPr/>
          <p:nvPr userDrawn="1"/>
        </p:nvSpPr>
        <p:spPr>
          <a:xfrm>
            <a:off x="4452938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21" name="Rectangle 3"/>
          <p:cNvSpPr/>
          <p:nvPr userDrawn="1"/>
        </p:nvSpPr>
        <p:spPr>
          <a:xfrm>
            <a:off x="7991475" y="3773488"/>
            <a:ext cx="3286125" cy="239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grpSp>
        <p:nvGrpSpPr>
          <p:cNvPr id="22" name="Group 4"/>
          <p:cNvGrpSpPr>
            <a:grpSpLocks/>
          </p:cNvGrpSpPr>
          <p:nvPr userDrawn="1"/>
        </p:nvGrpSpPr>
        <p:grpSpPr bwMode="auto">
          <a:xfrm>
            <a:off x="1808163" y="4491038"/>
            <a:ext cx="1497012" cy="307975"/>
            <a:chOff x="1786754" y="4538752"/>
            <a:chExt cx="1497670" cy="30777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786754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073327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359900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646473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933046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A6A6A6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A6A6A6"/>
                </a:solidFill>
              </a:endParaRPr>
            </a:p>
          </p:txBody>
        </p:sp>
      </p:grpSp>
      <p:grpSp>
        <p:nvGrpSpPr>
          <p:cNvPr id="28" name="Group 10"/>
          <p:cNvGrpSpPr>
            <a:grpSpLocks/>
          </p:cNvGrpSpPr>
          <p:nvPr userDrawn="1"/>
        </p:nvGrpSpPr>
        <p:grpSpPr bwMode="auto">
          <a:xfrm>
            <a:off x="5346700" y="4491038"/>
            <a:ext cx="1498600" cy="307975"/>
            <a:chOff x="1786754" y="4538752"/>
            <a:chExt cx="1497670" cy="307777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786754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5959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595959"/>
                </a:solidFill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073327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5959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595959"/>
                </a:solidFill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2359900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5959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595959"/>
                </a:solidFill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2646473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BFBFBF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BFBFBF"/>
                </a:solidFill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33046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BFBFBF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BFBFBF"/>
                </a:solidFill>
              </a:endParaRPr>
            </a:p>
          </p:txBody>
        </p:sp>
      </p:grpSp>
      <p:grpSp>
        <p:nvGrpSpPr>
          <p:cNvPr id="48" name="Group 16"/>
          <p:cNvGrpSpPr>
            <a:grpSpLocks/>
          </p:cNvGrpSpPr>
          <p:nvPr userDrawn="1"/>
        </p:nvGrpSpPr>
        <p:grpSpPr bwMode="auto">
          <a:xfrm>
            <a:off x="8896350" y="4486275"/>
            <a:ext cx="1497013" cy="306388"/>
            <a:chOff x="1786754" y="4538752"/>
            <a:chExt cx="1497670" cy="307777"/>
          </a:xfrm>
        </p:grpSpPr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1786754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2073327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2359900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646473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C19859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C19859"/>
                </a:solidFill>
              </a:endParaRP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2933046" y="4538752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A6A6A6"/>
                  </a:solidFill>
                  <a:latin typeface="FontAwesome" charset="0"/>
                </a:rPr>
                <a:t></a:t>
              </a:r>
              <a:endParaRPr lang="en-US" altLang="zh-CN" sz="1400">
                <a:solidFill>
                  <a:srgbClr val="A6A6A6"/>
                </a:solidFill>
              </a:endParaRPr>
            </a:p>
          </p:txBody>
        </p:sp>
      </p:grpSp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2131747" y="3522296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5680800" y="3532292"/>
            <a:ext cx="841248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213494" y="3519874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1272509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1272509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4811378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4811045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8353364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8353031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774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1"/>
          <p:cNvSpPr/>
          <p:nvPr userDrawn="1"/>
        </p:nvSpPr>
        <p:spPr>
          <a:xfrm>
            <a:off x="679450" y="1690688"/>
            <a:ext cx="1828800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rc 2"/>
          <p:cNvSpPr/>
          <p:nvPr userDrawn="1"/>
        </p:nvSpPr>
        <p:spPr>
          <a:xfrm>
            <a:off x="2917825" y="1690688"/>
            <a:ext cx="1828800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Arc 3"/>
          <p:cNvSpPr/>
          <p:nvPr userDrawn="1"/>
        </p:nvSpPr>
        <p:spPr>
          <a:xfrm>
            <a:off x="5157788" y="1674813"/>
            <a:ext cx="1828800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Arc 4"/>
          <p:cNvSpPr/>
          <p:nvPr userDrawn="1"/>
        </p:nvSpPr>
        <p:spPr>
          <a:xfrm>
            <a:off x="7396163" y="1674813"/>
            <a:ext cx="1828800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Arc 5"/>
          <p:cNvSpPr/>
          <p:nvPr userDrawn="1"/>
        </p:nvSpPr>
        <p:spPr>
          <a:xfrm>
            <a:off x="9636125" y="1690688"/>
            <a:ext cx="1828800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894347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679240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3132271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917164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537019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515508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782322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760811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10061148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9846041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67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2743200" y="9144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17" name="Rectangle 2"/>
          <p:cNvSpPr/>
          <p:nvPr userDrawn="1"/>
        </p:nvSpPr>
        <p:spPr>
          <a:xfrm>
            <a:off x="6096000" y="27432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18" name="Rectangle 3"/>
          <p:cNvSpPr/>
          <p:nvPr userDrawn="1"/>
        </p:nvSpPr>
        <p:spPr>
          <a:xfrm>
            <a:off x="27432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19" name="Rectangle 4"/>
          <p:cNvSpPr/>
          <p:nvPr userDrawn="1"/>
        </p:nvSpPr>
        <p:spPr>
          <a:xfrm>
            <a:off x="79248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833688" y="475138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833688" y="545306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015287" y="4741129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8015287" y="5442804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248400" y="290601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6248400" y="360769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833687" y="1097252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833687" y="1798927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6527800" y="1325563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6527800" y="1949563"/>
            <a:ext cx="4213225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8" r:id="rId5"/>
    <p:sldLayoutId id="2147483769" r:id="rId6"/>
    <p:sldLayoutId id="2147483779" r:id="rId7"/>
    <p:sldLayoutId id="2147483770" r:id="rId8"/>
    <p:sldLayoutId id="2147483780" r:id="rId9"/>
    <p:sldLayoutId id="2147483771" r:id="rId10"/>
    <p:sldLayoutId id="2147483772" r:id="rId11"/>
    <p:sldLayoutId id="2147483773" r:id="rId12"/>
    <p:sldLayoutId id="2147483781" r:id="rId13"/>
    <p:sldLayoutId id="2147483774" r:id="rId14"/>
    <p:sldLayoutId id="2147483782" r:id="rId15"/>
    <p:sldLayoutId id="2147483775" r:id="rId16"/>
    <p:sldLayoutId id="2147483783" r:id="rId17"/>
    <p:sldLayoutId id="2147483776" r:id="rId18"/>
    <p:sldLayoutId id="2147483784" r:id="rId19"/>
    <p:sldLayoutId id="2147483785" r:id="rId20"/>
    <p:sldLayoutId id="2147483777" r:id="rId2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0813" y="2578100"/>
            <a:ext cx="733425" cy="850900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  <a:ea typeface="+mn-ea"/>
              <a:cs typeface="+mn-cs"/>
            </a:endParaRP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4858321" y="3488858"/>
            <a:ext cx="247535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Waiter</a:t>
            </a:r>
            <a:r>
              <a:rPr kumimoji="0" lang="en-US" altLang="zh-CN" sz="28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 </a:t>
            </a:r>
            <a:endParaRPr kumimoji="0" lang="en-US" altLang="zh-CN" sz="1400" dirty="0" smtClean="0">
              <a:solidFill>
                <a:schemeClr val="accent6"/>
              </a:solidFill>
              <a:latin typeface="Open Sans" charset="0"/>
              <a:cs typeface="Open Sans" charset="0"/>
            </a:endParaRPr>
          </a:p>
          <a:p>
            <a:pPr algn="ctr" eaLnBrk="1" hangingPunct="1">
              <a:defRPr/>
            </a:pPr>
            <a:endParaRPr kumimoji="0" lang="en-US" altLang="zh-CN" sz="1400" dirty="0" smtClean="0">
              <a:solidFill>
                <a:srgbClr val="7F7F7F"/>
              </a:solidFill>
              <a:latin typeface="Open Sans" charset="0"/>
              <a:cs typeface="Open Sans" charset="0"/>
            </a:endParaRPr>
          </a:p>
          <a:p>
            <a:pPr algn="ctr" eaLnBrk="1" hangingPunct="1">
              <a:defRPr/>
            </a:pPr>
            <a:r>
              <a:rPr kumimoji="0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跨</a:t>
            </a:r>
            <a:r>
              <a:rPr kumimoji="0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0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智能语音助手</a:t>
            </a:r>
            <a:endParaRPr kumimoji="0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90520" y="5220587"/>
            <a:ext cx="38051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r>
              <a:rPr kumimoji="0" lang="en-US" altLang="zh-CN" sz="14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kumimoji="0" lang="zh-CN" altLang="en-US" sz="14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出品</a:t>
            </a:r>
            <a:endParaRPr kumimoji="0" lang="en-US" altLang="zh-CN" sz="1400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1269" name="图片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49" y="1209740"/>
            <a:ext cx="2026388" cy="202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"/>
          <p:cNvSpPr txBox="1"/>
          <p:nvPr/>
        </p:nvSpPr>
        <p:spPr>
          <a:xfrm>
            <a:off x="4157009" y="192088"/>
            <a:ext cx="38779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外卖应用场景的尝试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1" name="图片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24" y="2594087"/>
            <a:ext cx="1563936" cy="156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5593256" y="4166758"/>
            <a:ext cx="115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32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Waiter</a:t>
            </a:r>
            <a:endParaRPr kumimoji="0" lang="en-US" altLang="zh-CN" sz="3200" dirty="0" smtClean="0">
              <a:solidFill>
                <a:schemeClr val="accent6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09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32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组合 2"/>
          <p:cNvGrpSpPr>
            <a:grpSpLocks/>
          </p:cNvGrpSpPr>
          <p:nvPr/>
        </p:nvGrpSpPr>
        <p:grpSpPr bwMode="auto">
          <a:xfrm>
            <a:off x="4691063" y="1433513"/>
            <a:ext cx="2809875" cy="5089525"/>
            <a:chOff x="1254505" y="486625"/>
            <a:chExt cx="3410881" cy="6183563"/>
          </a:xfrm>
        </p:grpSpPr>
        <p:pic>
          <p:nvPicPr>
            <p:cNvPr id="21524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05" y="486625"/>
              <a:ext cx="3410881" cy="618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5" name="图片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650" y="1562220"/>
              <a:ext cx="2217243" cy="39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06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2187575"/>
            <a:ext cx="5619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70338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28"/>
          <p:cNvSpPr txBox="1">
            <a:spLocks noChangeArrowheads="1"/>
          </p:cNvSpPr>
          <p:nvPr/>
        </p:nvSpPr>
        <p:spPr bwMode="auto">
          <a:xfrm>
            <a:off x="1925638" y="1784350"/>
            <a:ext cx="210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：您想吃点什么？</a:t>
            </a:r>
          </a:p>
        </p:txBody>
      </p:sp>
      <p:sp>
        <p:nvSpPr>
          <p:cNvPr id="21509" name="TextBox 28"/>
          <p:cNvSpPr txBox="1">
            <a:spLocks noChangeArrowheads="1"/>
          </p:cNvSpPr>
          <p:nvPr/>
        </p:nvSpPr>
        <p:spPr bwMode="auto">
          <a:xfrm>
            <a:off x="8250238" y="2297113"/>
            <a:ext cx="140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糖醋排骨</a:t>
            </a:r>
          </a:p>
        </p:txBody>
      </p:sp>
      <p:pic>
        <p:nvPicPr>
          <p:cNvPr id="21510" name="图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760663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28"/>
          <p:cNvSpPr txBox="1">
            <a:spLocks noChangeArrowheads="1"/>
          </p:cNvSpPr>
          <p:nvPr/>
        </p:nvSpPr>
        <p:spPr bwMode="auto">
          <a:xfrm>
            <a:off x="1897063" y="2841625"/>
            <a:ext cx="314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Open Sans" charset="0"/>
              </a:rPr>
              <a:t>：</a:t>
            </a:r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为您推荐综合排序最高</a:t>
            </a:r>
            <a:endParaRPr kumimoji="0" lang="en-US" altLang="zh-CN" sz="20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 的外卖商家：小红番薯</a:t>
            </a:r>
          </a:p>
        </p:txBody>
      </p:sp>
      <p:pic>
        <p:nvPicPr>
          <p:cNvPr id="21512" name="图片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3365500"/>
            <a:ext cx="5619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8250238" y="3475038"/>
            <a:ext cx="140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换一个吧</a:t>
            </a:r>
          </a:p>
        </p:txBody>
      </p:sp>
      <p:pic>
        <p:nvPicPr>
          <p:cNvPr id="21514" name="图片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898900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Box 28"/>
          <p:cNvSpPr txBox="1">
            <a:spLocks noChangeArrowheads="1"/>
          </p:cNvSpPr>
          <p:nvPr/>
        </p:nvSpPr>
        <p:spPr bwMode="auto">
          <a:xfrm>
            <a:off x="1901825" y="3979863"/>
            <a:ext cx="2982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Open Sans" charset="0"/>
              </a:rPr>
              <a:t>：</a:t>
            </a:r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为您推荐距离最近的外</a:t>
            </a:r>
            <a:endParaRPr kumimoji="0" lang="en-US" altLang="zh-CN" sz="20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卖商家：巫山烤鱼</a:t>
            </a:r>
          </a:p>
        </p:txBody>
      </p:sp>
      <p:pic>
        <p:nvPicPr>
          <p:cNvPr id="21516" name="图片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25" y="4687888"/>
            <a:ext cx="5619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Box 28"/>
          <p:cNvSpPr txBox="1">
            <a:spLocks noChangeArrowheads="1"/>
          </p:cNvSpPr>
          <p:nvPr/>
        </p:nvSpPr>
        <p:spPr bwMode="auto">
          <a:xfrm>
            <a:off x="8497888" y="478631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额</a:t>
            </a:r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……</a:t>
            </a:r>
            <a:endParaRPr kumimoji="0" lang="zh-CN" altLang="en-US" sz="20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518" name="图片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5189538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9" name="TextBox 28"/>
          <p:cNvSpPr txBox="1">
            <a:spLocks noChangeArrowheads="1"/>
          </p:cNvSpPr>
          <p:nvPr/>
        </p:nvSpPr>
        <p:spPr bwMode="auto">
          <a:xfrm>
            <a:off x="1887538" y="527050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：我没听懂您的意思</a:t>
            </a:r>
          </a:p>
        </p:txBody>
      </p:sp>
      <p:sp>
        <p:nvSpPr>
          <p:cNvPr id="21522" name="TextBox 1"/>
          <p:cNvSpPr txBox="1">
            <a:spLocks noChangeArrowheads="1"/>
          </p:cNvSpPr>
          <p:nvPr/>
        </p:nvSpPr>
        <p:spPr bwMode="auto">
          <a:xfrm>
            <a:off x="4772025" y="166688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智能语音交互</a:t>
            </a:r>
          </a:p>
        </p:txBody>
      </p:sp>
      <p:sp>
        <p:nvSpPr>
          <p:cNvPr id="21523" name="TextBox 2"/>
          <p:cNvSpPr txBox="1">
            <a:spLocks noChangeArrowheads="1"/>
          </p:cNvSpPr>
          <p:nvPr/>
        </p:nvSpPr>
        <p:spPr bwMode="auto">
          <a:xfrm>
            <a:off x="4308475" y="760413"/>
            <a:ext cx="359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利用阿里云语音平台，与用户进行语音交互</a:t>
            </a:r>
          </a:p>
        </p:txBody>
      </p:sp>
      <p:sp>
        <p:nvSpPr>
          <p:cNvPr id="23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10370214" y="6346765"/>
            <a:ext cx="13619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10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5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11538"/>
            <a:ext cx="5619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3446463"/>
            <a:ext cx="56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2336800"/>
            <a:ext cx="6254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3411538"/>
            <a:ext cx="709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4672013"/>
            <a:ext cx="6667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2176463" y="3716338"/>
            <a:ext cx="157162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894263" y="2705100"/>
            <a:ext cx="1803400" cy="730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94263" y="3716338"/>
            <a:ext cx="18161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894263" y="4021138"/>
            <a:ext cx="1803400" cy="860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TextBox 28"/>
          <p:cNvSpPr txBox="1">
            <a:spLocks noChangeArrowheads="1"/>
          </p:cNvSpPr>
          <p:nvPr/>
        </p:nvSpPr>
        <p:spPr bwMode="auto">
          <a:xfrm>
            <a:off x="2127250" y="3070225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菜名：</a:t>
            </a:r>
            <a:endParaRPr kumimoji="0" lang="en-US" altLang="zh-CN" sz="20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糖醋排骨</a:t>
            </a:r>
          </a:p>
        </p:txBody>
      </p:sp>
      <p:sp>
        <p:nvSpPr>
          <p:cNvPr id="22539" name="TextBox 28"/>
          <p:cNvSpPr txBox="1">
            <a:spLocks noChangeArrowheads="1"/>
          </p:cNvSpPr>
          <p:nvPr/>
        </p:nvSpPr>
        <p:spPr bwMode="auto">
          <a:xfrm>
            <a:off x="5330825" y="3376613"/>
            <a:ext cx="110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燕云</a:t>
            </a:r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 rot="-1288849">
            <a:off x="5170488" y="2749550"/>
            <a:ext cx="110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燕云</a:t>
            </a:r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</a:p>
        </p:txBody>
      </p:sp>
      <p:sp>
        <p:nvSpPr>
          <p:cNvPr id="22541" name="TextBox 28"/>
          <p:cNvSpPr txBox="1">
            <a:spLocks noChangeArrowheads="1"/>
          </p:cNvSpPr>
          <p:nvPr/>
        </p:nvSpPr>
        <p:spPr bwMode="auto">
          <a:xfrm rot="1491867">
            <a:off x="5346700" y="4171950"/>
            <a:ext cx="110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燕云</a:t>
            </a:r>
            <a:r>
              <a:rPr kumimoji="0" lang="en-US" altLang="zh-CN" sz="20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</a:p>
        </p:txBody>
      </p:sp>
      <p:sp>
        <p:nvSpPr>
          <p:cNvPr id="22544" name="TextBox 1"/>
          <p:cNvSpPr txBox="1">
            <a:spLocks noChangeArrowheads="1"/>
          </p:cNvSpPr>
          <p:nvPr/>
        </p:nvSpPr>
        <p:spPr bwMode="auto">
          <a:xfrm>
            <a:off x="4579938" y="166688"/>
            <a:ext cx="303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跨</a:t>
            </a:r>
            <a:r>
              <a:rPr kumimoji="0" lang="en-US" altLang="zh-CN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搜索信息</a:t>
            </a:r>
          </a:p>
        </p:txBody>
      </p:sp>
      <p:sp>
        <p:nvSpPr>
          <p:cNvPr id="22545" name="TextBox 2"/>
          <p:cNvSpPr txBox="1">
            <a:spLocks noChangeArrowheads="1"/>
          </p:cNvSpPr>
          <p:nvPr/>
        </p:nvSpPr>
        <p:spPr bwMode="auto">
          <a:xfrm>
            <a:off x="4387850" y="776288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使用燕云</a:t>
            </a:r>
            <a:r>
              <a:rPr kumimoji="0" lang="en-US" altLang="zh-CN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从多个</a:t>
            </a:r>
            <a:r>
              <a:rPr kumimoji="0" lang="en-US" altLang="zh-CN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获取信息</a:t>
            </a:r>
          </a:p>
        </p:txBody>
      </p:sp>
      <p:sp>
        <p:nvSpPr>
          <p:cNvPr id="22546" name="TextBox 10"/>
          <p:cNvSpPr txBox="1">
            <a:spLocks noChangeArrowheads="1"/>
          </p:cNvSpPr>
          <p:nvPr/>
        </p:nvSpPr>
        <p:spPr bwMode="auto">
          <a:xfrm>
            <a:off x="7804150" y="2273300"/>
            <a:ext cx="242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南京大排档（中关村）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小红番薯（中关村店）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东四民芳（中关村店）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满盆香水煮鱼</a:t>
            </a:r>
          </a:p>
        </p:txBody>
      </p:sp>
      <p:sp>
        <p:nvSpPr>
          <p:cNvPr id="22547" name="TextBox 10"/>
          <p:cNvSpPr txBox="1">
            <a:spLocks noChangeArrowheads="1"/>
          </p:cNvSpPr>
          <p:nvPr/>
        </p:nvSpPr>
        <p:spPr bwMode="auto">
          <a:xfrm>
            <a:off x="7800975" y="3341688"/>
            <a:ext cx="2424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南京大排档（中关村）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蜀香美食（万泉庄店）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民芳餐厅东四老店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姑姑宴（五道口店）</a:t>
            </a:r>
          </a:p>
        </p:txBody>
      </p:sp>
      <p:sp>
        <p:nvSpPr>
          <p:cNvPr id="22548" name="TextBox 10"/>
          <p:cNvSpPr txBox="1">
            <a:spLocks noChangeArrowheads="1"/>
          </p:cNvSpPr>
          <p:nvPr/>
        </p:nvSpPr>
        <p:spPr bwMode="auto">
          <a:xfrm>
            <a:off x="7800975" y="4603750"/>
            <a:ext cx="242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成都小吃（四通桥）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蜀香美食（万泉庄店）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小红番薯（中关村店）</a:t>
            </a:r>
            <a:endParaRPr kumimoji="0" lang="en-US" altLang="zh-CN" sz="12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kumimoji="0"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翅道炸鸡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10370214" y="6346765"/>
            <a:ext cx="13582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11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2"/>
          <p:cNvGrpSpPr>
            <a:grpSpLocks/>
          </p:cNvGrpSpPr>
          <p:nvPr/>
        </p:nvGrpSpPr>
        <p:grpSpPr bwMode="auto">
          <a:xfrm>
            <a:off x="436563" y="1574800"/>
            <a:ext cx="2646362" cy="4854575"/>
            <a:chOff x="4921168" y="486625"/>
            <a:chExt cx="3410881" cy="6183563"/>
          </a:xfrm>
        </p:grpSpPr>
        <p:pic>
          <p:nvPicPr>
            <p:cNvPr id="23582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168" y="486625"/>
              <a:ext cx="3410881" cy="618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图片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115" y="1539918"/>
              <a:ext cx="2208243" cy="39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4" name="组合 5"/>
          <p:cNvGrpSpPr>
            <a:grpSpLocks/>
          </p:cNvGrpSpPr>
          <p:nvPr/>
        </p:nvGrpSpPr>
        <p:grpSpPr bwMode="auto">
          <a:xfrm>
            <a:off x="4102100" y="1574800"/>
            <a:ext cx="2841625" cy="4854575"/>
            <a:chOff x="5008290" y="674437"/>
            <a:chExt cx="3410881" cy="6183563"/>
          </a:xfrm>
        </p:grpSpPr>
        <p:pic>
          <p:nvPicPr>
            <p:cNvPr id="23580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290" y="674437"/>
              <a:ext cx="3410881" cy="618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图片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521" y="1746714"/>
              <a:ext cx="2198877" cy="393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右箭头 18"/>
          <p:cNvSpPr/>
          <p:nvPr/>
        </p:nvSpPr>
        <p:spPr>
          <a:xfrm>
            <a:off x="2944813" y="3762375"/>
            <a:ext cx="1304925" cy="20002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Oval 23"/>
          <p:cNvSpPr/>
          <p:nvPr/>
        </p:nvSpPr>
        <p:spPr>
          <a:xfrm>
            <a:off x="7912100" y="1633538"/>
            <a:ext cx="495300" cy="49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6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23" name="Straight Connector 25"/>
          <p:cNvCxnSpPr/>
          <p:nvPr/>
        </p:nvCxnSpPr>
        <p:spPr>
          <a:xfrm>
            <a:off x="8451850" y="1881188"/>
            <a:ext cx="1611313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TextBox 26"/>
          <p:cNvSpPr txBox="1">
            <a:spLocks noChangeArrowheads="1"/>
          </p:cNvSpPr>
          <p:nvPr/>
        </p:nvSpPr>
        <p:spPr bwMode="auto">
          <a:xfrm>
            <a:off x="8493125" y="1470025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综合排名最高</a:t>
            </a:r>
          </a:p>
        </p:txBody>
      </p:sp>
      <p:sp>
        <p:nvSpPr>
          <p:cNvPr id="23559" name="TextBox 27"/>
          <p:cNvSpPr txBox="1">
            <a:spLocks noChangeArrowheads="1"/>
          </p:cNvSpPr>
          <p:nvPr/>
        </p:nvSpPr>
        <p:spPr bwMode="auto">
          <a:xfrm>
            <a:off x="8609013" y="1922463"/>
            <a:ext cx="2633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6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推荐在外卖平台推荐序列中</a:t>
            </a:r>
            <a:endParaRPr kumimoji="0" lang="en-US" altLang="zh-CN" sz="16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zh-CN" altLang="en-US" sz="16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最靠前的店家</a:t>
            </a:r>
          </a:p>
        </p:txBody>
      </p:sp>
      <p:sp>
        <p:nvSpPr>
          <p:cNvPr id="26" name="Oval 32"/>
          <p:cNvSpPr/>
          <p:nvPr/>
        </p:nvSpPr>
        <p:spPr>
          <a:xfrm>
            <a:off x="7316788" y="2663825"/>
            <a:ext cx="496887" cy="496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6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27" name="Straight Connector 33"/>
          <p:cNvCxnSpPr/>
          <p:nvPr/>
        </p:nvCxnSpPr>
        <p:spPr>
          <a:xfrm>
            <a:off x="7856538" y="2913063"/>
            <a:ext cx="129698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TextBox 34"/>
          <p:cNvSpPr txBox="1">
            <a:spLocks noChangeArrowheads="1"/>
          </p:cNvSpPr>
          <p:nvPr/>
        </p:nvSpPr>
        <p:spPr bwMode="auto">
          <a:xfrm>
            <a:off x="7986713" y="2527300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距离最近</a:t>
            </a:r>
          </a:p>
        </p:txBody>
      </p:sp>
      <p:sp>
        <p:nvSpPr>
          <p:cNvPr id="23563" name="TextBox 35"/>
          <p:cNvSpPr txBox="1">
            <a:spLocks noChangeArrowheads="1"/>
          </p:cNvSpPr>
          <p:nvPr/>
        </p:nvSpPr>
        <p:spPr bwMode="auto">
          <a:xfrm>
            <a:off x="8070850" y="3019425"/>
            <a:ext cx="2074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6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推荐距离最近的店家</a:t>
            </a:r>
          </a:p>
        </p:txBody>
      </p:sp>
      <p:sp>
        <p:nvSpPr>
          <p:cNvPr id="23564" name="TextBox 26"/>
          <p:cNvSpPr txBox="1">
            <a:spLocks noChangeArrowheads="1"/>
          </p:cNvSpPr>
          <p:nvPr/>
        </p:nvSpPr>
        <p:spPr bwMode="auto">
          <a:xfrm>
            <a:off x="3030538" y="34369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更换维度</a:t>
            </a:r>
          </a:p>
        </p:txBody>
      </p:sp>
      <p:sp>
        <p:nvSpPr>
          <p:cNvPr id="32" name="Oval 23"/>
          <p:cNvSpPr/>
          <p:nvPr/>
        </p:nvSpPr>
        <p:spPr>
          <a:xfrm>
            <a:off x="7975600" y="3705225"/>
            <a:ext cx="495300" cy="49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6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33" name="Straight Connector 25"/>
          <p:cNvCxnSpPr/>
          <p:nvPr/>
        </p:nvCxnSpPr>
        <p:spPr>
          <a:xfrm>
            <a:off x="8515350" y="3952875"/>
            <a:ext cx="1296988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TextBox 26"/>
          <p:cNvSpPr txBox="1">
            <a:spLocks noChangeArrowheads="1"/>
          </p:cNvSpPr>
          <p:nvPr/>
        </p:nvSpPr>
        <p:spPr bwMode="auto">
          <a:xfrm>
            <a:off x="8664575" y="35671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口碑最好</a:t>
            </a:r>
          </a:p>
        </p:txBody>
      </p:sp>
      <p:sp>
        <p:nvSpPr>
          <p:cNvPr id="23568" name="TextBox 27"/>
          <p:cNvSpPr txBox="1">
            <a:spLocks noChangeArrowheads="1"/>
          </p:cNvSpPr>
          <p:nvPr/>
        </p:nvSpPr>
        <p:spPr bwMode="auto">
          <a:xfrm>
            <a:off x="8761413" y="3930650"/>
            <a:ext cx="28971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6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推荐评分高且订单量大的店家</a:t>
            </a:r>
          </a:p>
        </p:txBody>
      </p:sp>
      <p:sp>
        <p:nvSpPr>
          <p:cNvPr id="36" name="Oval 32"/>
          <p:cNvSpPr/>
          <p:nvPr/>
        </p:nvSpPr>
        <p:spPr>
          <a:xfrm>
            <a:off x="7342188" y="4699000"/>
            <a:ext cx="496887" cy="4968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6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37" name="Straight Connector 33"/>
          <p:cNvCxnSpPr/>
          <p:nvPr/>
        </p:nvCxnSpPr>
        <p:spPr>
          <a:xfrm>
            <a:off x="7881938" y="4948238"/>
            <a:ext cx="129698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TextBox 34"/>
          <p:cNvSpPr txBox="1">
            <a:spLocks noChangeArrowheads="1"/>
          </p:cNvSpPr>
          <p:nvPr/>
        </p:nvSpPr>
        <p:spPr bwMode="auto">
          <a:xfrm>
            <a:off x="8012113" y="4560888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我最常买</a:t>
            </a:r>
          </a:p>
        </p:txBody>
      </p:sp>
      <p:sp>
        <p:nvSpPr>
          <p:cNvPr id="23572" name="TextBox 35"/>
          <p:cNvSpPr txBox="1">
            <a:spLocks noChangeArrowheads="1"/>
          </p:cNvSpPr>
          <p:nvPr/>
        </p:nvSpPr>
        <p:spPr bwMode="auto">
          <a:xfrm>
            <a:off x="8096250" y="5053013"/>
            <a:ext cx="2965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6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推荐用户购买次数最多的店家</a:t>
            </a:r>
          </a:p>
        </p:txBody>
      </p:sp>
      <p:sp>
        <p:nvSpPr>
          <p:cNvPr id="41" name="Oval 23"/>
          <p:cNvSpPr/>
          <p:nvPr/>
        </p:nvSpPr>
        <p:spPr>
          <a:xfrm>
            <a:off x="8013700" y="5711825"/>
            <a:ext cx="495300" cy="49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6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2" name="Straight Connector 33"/>
          <p:cNvCxnSpPr/>
          <p:nvPr/>
        </p:nvCxnSpPr>
        <p:spPr>
          <a:xfrm>
            <a:off x="8580438" y="5964238"/>
            <a:ext cx="129698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5" name="TextBox 26"/>
          <p:cNvSpPr txBox="1">
            <a:spLocks noChangeArrowheads="1"/>
          </p:cNvSpPr>
          <p:nvPr/>
        </p:nvSpPr>
        <p:spPr bwMode="auto">
          <a:xfrm>
            <a:off x="8926513" y="5586413"/>
            <a:ext cx="515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en-US" altLang="zh-CN" sz="1800" b="1">
                <a:solidFill>
                  <a:srgbClr val="7F7F7F"/>
                </a:solidFill>
                <a:latin typeface="Open Sans" charset="0"/>
              </a:rPr>
              <a:t>……</a:t>
            </a:r>
          </a:p>
        </p:txBody>
      </p:sp>
      <p:sp>
        <p:nvSpPr>
          <p:cNvPr id="23576" name="TextBox 1"/>
          <p:cNvSpPr txBox="1">
            <a:spLocks noChangeArrowheads="1"/>
          </p:cNvSpPr>
          <p:nvPr/>
        </p:nvSpPr>
        <p:spPr bwMode="auto">
          <a:xfrm>
            <a:off x="4567238" y="1666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多维度推荐店家</a:t>
            </a:r>
          </a:p>
        </p:txBody>
      </p:sp>
      <p:sp>
        <p:nvSpPr>
          <p:cNvPr id="23577" name="TextBox 2"/>
          <p:cNvSpPr txBox="1">
            <a:spLocks noChangeArrowheads="1"/>
          </p:cNvSpPr>
          <p:nvPr/>
        </p:nvSpPr>
        <p:spPr bwMode="auto">
          <a:xfrm>
            <a:off x="4387850" y="776288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多种推荐维度，为用户推荐最适合的商店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10370214" y="6346765"/>
            <a:ext cx="13690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12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5"/>
          <p:cNvSpPr/>
          <p:nvPr/>
        </p:nvSpPr>
        <p:spPr>
          <a:xfrm>
            <a:off x="1833563" y="3792538"/>
            <a:ext cx="411162" cy="411162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" name="Oval 16"/>
          <p:cNvSpPr/>
          <p:nvPr/>
        </p:nvSpPr>
        <p:spPr>
          <a:xfrm>
            <a:off x="788988" y="3290888"/>
            <a:ext cx="557212" cy="55721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" name="Oval 17"/>
          <p:cNvSpPr/>
          <p:nvPr/>
        </p:nvSpPr>
        <p:spPr>
          <a:xfrm>
            <a:off x="2444750" y="4383088"/>
            <a:ext cx="882650" cy="8826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" name="Oval 18"/>
          <p:cNvSpPr/>
          <p:nvPr/>
        </p:nvSpPr>
        <p:spPr>
          <a:xfrm>
            <a:off x="4202113" y="2266950"/>
            <a:ext cx="557212" cy="55721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" name="Oval 19"/>
          <p:cNvSpPr/>
          <p:nvPr/>
        </p:nvSpPr>
        <p:spPr>
          <a:xfrm>
            <a:off x="5303838" y="3046413"/>
            <a:ext cx="1144587" cy="11445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9" name="Oval 21"/>
          <p:cNvSpPr/>
          <p:nvPr/>
        </p:nvSpPr>
        <p:spPr>
          <a:xfrm>
            <a:off x="4357688" y="4733925"/>
            <a:ext cx="882650" cy="8842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Oval 22"/>
          <p:cNvSpPr/>
          <p:nvPr/>
        </p:nvSpPr>
        <p:spPr>
          <a:xfrm>
            <a:off x="4217988" y="3946525"/>
            <a:ext cx="277812" cy="27940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2" name="Oval 24"/>
          <p:cNvSpPr/>
          <p:nvPr/>
        </p:nvSpPr>
        <p:spPr>
          <a:xfrm>
            <a:off x="1995488" y="2200275"/>
            <a:ext cx="809625" cy="8096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3" name="Oval 25"/>
          <p:cNvSpPr/>
          <p:nvPr/>
        </p:nvSpPr>
        <p:spPr>
          <a:xfrm>
            <a:off x="3370263" y="3386138"/>
            <a:ext cx="215900" cy="215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4" name="Oval 26"/>
          <p:cNvSpPr/>
          <p:nvPr/>
        </p:nvSpPr>
        <p:spPr>
          <a:xfrm>
            <a:off x="7061200" y="2533650"/>
            <a:ext cx="808038" cy="8080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Oval 27"/>
          <p:cNvSpPr/>
          <p:nvPr/>
        </p:nvSpPr>
        <p:spPr>
          <a:xfrm>
            <a:off x="8328025" y="4248150"/>
            <a:ext cx="758825" cy="7588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Oval 28"/>
          <p:cNvSpPr/>
          <p:nvPr/>
        </p:nvSpPr>
        <p:spPr>
          <a:xfrm>
            <a:off x="9764713" y="2794000"/>
            <a:ext cx="733425" cy="73501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Oval 29"/>
          <p:cNvSpPr/>
          <p:nvPr/>
        </p:nvSpPr>
        <p:spPr>
          <a:xfrm>
            <a:off x="10537825" y="4191000"/>
            <a:ext cx="984250" cy="984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3200" dirty="0">
              <a:solidFill>
                <a:schemeClr val="bg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Oval 30"/>
          <p:cNvSpPr/>
          <p:nvPr/>
        </p:nvSpPr>
        <p:spPr>
          <a:xfrm>
            <a:off x="7907338" y="3875088"/>
            <a:ext cx="185737" cy="185737"/>
          </a:xfrm>
          <a:prstGeom prst="ellipse">
            <a:avLst/>
          </a:prstGeom>
          <a:solidFill>
            <a:srgbClr val="7F8C8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9" name="Oval 31"/>
          <p:cNvSpPr/>
          <p:nvPr/>
        </p:nvSpPr>
        <p:spPr>
          <a:xfrm>
            <a:off x="8789988" y="2851150"/>
            <a:ext cx="185737" cy="1857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0" name="Oval 32"/>
          <p:cNvSpPr/>
          <p:nvPr/>
        </p:nvSpPr>
        <p:spPr>
          <a:xfrm>
            <a:off x="10352088" y="3792538"/>
            <a:ext cx="185737" cy="18573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1" name="Oval 33"/>
          <p:cNvSpPr/>
          <p:nvPr/>
        </p:nvSpPr>
        <p:spPr>
          <a:xfrm>
            <a:off x="7092950" y="4987925"/>
            <a:ext cx="279400" cy="27781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</a:endParaRPr>
          </a:p>
        </p:txBody>
      </p:sp>
      <p:cxnSp>
        <p:nvCxnSpPr>
          <p:cNvPr id="22" name="Straight Connector 34"/>
          <p:cNvCxnSpPr>
            <a:stCxn id="4" idx="7"/>
            <a:endCxn id="12" idx="2"/>
          </p:cNvCxnSpPr>
          <p:nvPr/>
        </p:nvCxnSpPr>
        <p:spPr>
          <a:xfrm flipV="1">
            <a:off x="1265238" y="2605088"/>
            <a:ext cx="730250" cy="76676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5"/>
          <p:cNvCxnSpPr>
            <a:stCxn id="12" idx="6"/>
            <a:endCxn id="6" idx="2"/>
          </p:cNvCxnSpPr>
          <p:nvPr/>
        </p:nvCxnSpPr>
        <p:spPr>
          <a:xfrm flipV="1">
            <a:off x="2805113" y="2546350"/>
            <a:ext cx="1397000" cy="58738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6"/>
          <p:cNvCxnSpPr>
            <a:stCxn id="6" idx="6"/>
          </p:cNvCxnSpPr>
          <p:nvPr/>
        </p:nvCxnSpPr>
        <p:spPr>
          <a:xfrm>
            <a:off x="4759325" y="2546350"/>
            <a:ext cx="808038" cy="982663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/>
          <p:cNvCxnSpPr>
            <a:stCxn id="14" idx="6"/>
            <a:endCxn id="19" idx="2"/>
          </p:cNvCxnSpPr>
          <p:nvPr/>
        </p:nvCxnSpPr>
        <p:spPr>
          <a:xfrm>
            <a:off x="7869238" y="2938463"/>
            <a:ext cx="920750" cy="635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/>
          <p:cNvCxnSpPr>
            <a:stCxn id="19" idx="6"/>
            <a:endCxn id="16" idx="2"/>
          </p:cNvCxnSpPr>
          <p:nvPr/>
        </p:nvCxnSpPr>
        <p:spPr>
          <a:xfrm>
            <a:off x="8975725" y="2944813"/>
            <a:ext cx="788988" cy="2159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1"/>
          <p:cNvCxnSpPr>
            <a:stCxn id="16" idx="5"/>
            <a:endCxn id="20" idx="0"/>
          </p:cNvCxnSpPr>
          <p:nvPr/>
        </p:nvCxnSpPr>
        <p:spPr>
          <a:xfrm>
            <a:off x="10390188" y="3421063"/>
            <a:ext cx="53975" cy="37147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2"/>
          <p:cNvCxnSpPr>
            <a:stCxn id="20" idx="5"/>
            <a:endCxn id="17" idx="1"/>
          </p:cNvCxnSpPr>
          <p:nvPr/>
        </p:nvCxnSpPr>
        <p:spPr>
          <a:xfrm>
            <a:off x="10510838" y="3951288"/>
            <a:ext cx="171450" cy="38417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3"/>
          <p:cNvCxnSpPr>
            <a:stCxn id="17" idx="2"/>
            <a:endCxn id="15" idx="6"/>
          </p:cNvCxnSpPr>
          <p:nvPr/>
        </p:nvCxnSpPr>
        <p:spPr>
          <a:xfrm flipH="1" flipV="1">
            <a:off x="9086850" y="4627563"/>
            <a:ext cx="1450975" cy="5556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4"/>
          <p:cNvCxnSpPr>
            <a:stCxn id="15" idx="2"/>
            <a:endCxn id="21" idx="6"/>
          </p:cNvCxnSpPr>
          <p:nvPr/>
        </p:nvCxnSpPr>
        <p:spPr>
          <a:xfrm flipH="1">
            <a:off x="7372350" y="4627563"/>
            <a:ext cx="955675" cy="50006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5"/>
          <p:cNvCxnSpPr>
            <a:stCxn id="21" idx="2"/>
            <a:endCxn id="7" idx="5"/>
          </p:cNvCxnSpPr>
          <p:nvPr/>
        </p:nvCxnSpPr>
        <p:spPr>
          <a:xfrm flipH="1" flipV="1">
            <a:off x="6280150" y="4024313"/>
            <a:ext cx="812800" cy="110331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6"/>
          <p:cNvCxnSpPr>
            <a:stCxn id="7" idx="3"/>
            <a:endCxn id="9" idx="6"/>
          </p:cNvCxnSpPr>
          <p:nvPr/>
        </p:nvCxnSpPr>
        <p:spPr>
          <a:xfrm flipH="1">
            <a:off x="5240338" y="4024313"/>
            <a:ext cx="230187" cy="115252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47"/>
          <p:cNvCxnSpPr>
            <a:stCxn id="9" idx="2"/>
            <a:endCxn id="5" idx="6"/>
          </p:cNvCxnSpPr>
          <p:nvPr/>
        </p:nvCxnSpPr>
        <p:spPr>
          <a:xfrm flipH="1" flipV="1">
            <a:off x="3327400" y="4824413"/>
            <a:ext cx="1030288" cy="350837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8"/>
          <p:cNvCxnSpPr>
            <a:stCxn id="5" idx="2"/>
            <a:endCxn id="3" idx="4"/>
          </p:cNvCxnSpPr>
          <p:nvPr/>
        </p:nvCxnSpPr>
        <p:spPr>
          <a:xfrm flipH="1" flipV="1">
            <a:off x="2038350" y="4203700"/>
            <a:ext cx="406400" cy="620713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9"/>
          <p:cNvCxnSpPr>
            <a:stCxn id="3" idx="1"/>
            <a:endCxn id="4" idx="5"/>
          </p:cNvCxnSpPr>
          <p:nvPr/>
        </p:nvCxnSpPr>
        <p:spPr>
          <a:xfrm flipH="1" flipV="1">
            <a:off x="1265238" y="3765550"/>
            <a:ext cx="628650" cy="8572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0"/>
          <p:cNvCxnSpPr>
            <a:stCxn id="12" idx="5"/>
            <a:endCxn id="13" idx="1"/>
          </p:cNvCxnSpPr>
          <p:nvPr/>
        </p:nvCxnSpPr>
        <p:spPr>
          <a:xfrm>
            <a:off x="2687638" y="2892425"/>
            <a:ext cx="714375" cy="525463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1"/>
          <p:cNvCxnSpPr>
            <a:stCxn id="13" idx="6"/>
            <a:endCxn id="6" idx="3"/>
          </p:cNvCxnSpPr>
          <p:nvPr/>
        </p:nvCxnSpPr>
        <p:spPr>
          <a:xfrm flipV="1">
            <a:off x="3586163" y="2743200"/>
            <a:ext cx="696912" cy="750888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2"/>
          <p:cNvCxnSpPr>
            <a:stCxn id="13" idx="4"/>
            <a:endCxn id="5" idx="0"/>
          </p:cNvCxnSpPr>
          <p:nvPr/>
        </p:nvCxnSpPr>
        <p:spPr>
          <a:xfrm flipH="1">
            <a:off x="2886075" y="3602038"/>
            <a:ext cx="592138" cy="78105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3"/>
          <p:cNvCxnSpPr>
            <a:stCxn id="13" idx="5"/>
            <a:endCxn id="10" idx="2"/>
          </p:cNvCxnSpPr>
          <p:nvPr/>
        </p:nvCxnSpPr>
        <p:spPr>
          <a:xfrm>
            <a:off x="3554413" y="3570288"/>
            <a:ext cx="663575" cy="515937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56"/>
          <p:cNvCxnSpPr>
            <a:stCxn id="7" idx="7"/>
            <a:endCxn id="14" idx="3"/>
          </p:cNvCxnSpPr>
          <p:nvPr/>
        </p:nvCxnSpPr>
        <p:spPr>
          <a:xfrm>
            <a:off x="6280150" y="3214688"/>
            <a:ext cx="898525" cy="952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57"/>
          <p:cNvCxnSpPr>
            <a:stCxn id="14" idx="4"/>
            <a:endCxn id="18" idx="0"/>
          </p:cNvCxnSpPr>
          <p:nvPr/>
        </p:nvCxnSpPr>
        <p:spPr>
          <a:xfrm>
            <a:off x="7464425" y="3341688"/>
            <a:ext cx="534988" cy="5334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8"/>
          <p:cNvCxnSpPr>
            <a:stCxn id="18" idx="5"/>
            <a:endCxn id="15" idx="1"/>
          </p:cNvCxnSpPr>
          <p:nvPr/>
        </p:nvCxnSpPr>
        <p:spPr>
          <a:xfrm>
            <a:off x="8066088" y="4033838"/>
            <a:ext cx="373062" cy="325437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9"/>
          <p:cNvCxnSpPr>
            <a:stCxn id="15" idx="7"/>
            <a:endCxn id="16" idx="3"/>
          </p:cNvCxnSpPr>
          <p:nvPr/>
        </p:nvCxnSpPr>
        <p:spPr>
          <a:xfrm flipV="1">
            <a:off x="8975725" y="3421063"/>
            <a:ext cx="895350" cy="93821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60"/>
          <p:cNvCxnSpPr>
            <a:stCxn id="15" idx="0"/>
            <a:endCxn id="19" idx="4"/>
          </p:cNvCxnSpPr>
          <p:nvPr/>
        </p:nvCxnSpPr>
        <p:spPr>
          <a:xfrm flipV="1">
            <a:off x="8707438" y="3036888"/>
            <a:ext cx="176212" cy="1211262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1"/>
          <p:cNvCxnSpPr>
            <a:stCxn id="10" idx="6"/>
            <a:endCxn id="7" idx="2"/>
          </p:cNvCxnSpPr>
          <p:nvPr/>
        </p:nvCxnSpPr>
        <p:spPr>
          <a:xfrm flipV="1">
            <a:off x="4495800" y="3619500"/>
            <a:ext cx="808038" cy="46672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2"/>
          <p:cNvCxnSpPr>
            <a:stCxn id="7" idx="6"/>
            <a:endCxn id="18" idx="2"/>
          </p:cNvCxnSpPr>
          <p:nvPr/>
        </p:nvCxnSpPr>
        <p:spPr>
          <a:xfrm>
            <a:off x="6448425" y="3619500"/>
            <a:ext cx="1458913" cy="34925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3"/>
          <p:cNvCxnSpPr>
            <a:stCxn id="21" idx="0"/>
            <a:endCxn id="18" idx="4"/>
          </p:cNvCxnSpPr>
          <p:nvPr/>
        </p:nvCxnSpPr>
        <p:spPr>
          <a:xfrm flipV="1">
            <a:off x="7232650" y="4060825"/>
            <a:ext cx="766763" cy="9271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4"/>
          <p:cNvCxnSpPr>
            <a:stCxn id="3" idx="6"/>
            <a:endCxn id="13" idx="2"/>
          </p:cNvCxnSpPr>
          <p:nvPr/>
        </p:nvCxnSpPr>
        <p:spPr>
          <a:xfrm flipV="1">
            <a:off x="2244725" y="3494088"/>
            <a:ext cx="1125538" cy="504825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1" name="TextBox 26"/>
          <p:cNvSpPr txBox="1">
            <a:spLocks noChangeArrowheads="1"/>
          </p:cNvSpPr>
          <p:nvPr/>
        </p:nvSpPr>
        <p:spPr bwMode="auto">
          <a:xfrm>
            <a:off x="5054600" y="4278313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综合排名最高</a:t>
            </a:r>
          </a:p>
        </p:txBody>
      </p:sp>
      <p:sp>
        <p:nvSpPr>
          <p:cNvPr id="55" name="TextBox 26"/>
          <p:cNvSpPr txBox="1"/>
          <p:nvPr/>
        </p:nvSpPr>
        <p:spPr>
          <a:xfrm>
            <a:off x="4202113" y="5616575"/>
            <a:ext cx="1216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口碑最好</a:t>
            </a:r>
          </a:p>
        </p:txBody>
      </p:sp>
      <p:sp>
        <p:nvSpPr>
          <p:cNvPr id="24623" name="TextBox 26"/>
          <p:cNvSpPr txBox="1">
            <a:spLocks noChangeArrowheads="1"/>
          </p:cNvSpPr>
          <p:nvPr/>
        </p:nvSpPr>
        <p:spPr bwMode="auto">
          <a:xfrm>
            <a:off x="1658938" y="18240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18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预计最快到达</a:t>
            </a:r>
          </a:p>
        </p:txBody>
      </p:sp>
      <p:sp>
        <p:nvSpPr>
          <p:cNvPr id="57" name="TextBox 26"/>
          <p:cNvSpPr txBox="1"/>
          <p:nvPr/>
        </p:nvSpPr>
        <p:spPr>
          <a:xfrm>
            <a:off x="10282238" y="5132388"/>
            <a:ext cx="1476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最合我口味</a:t>
            </a:r>
          </a:p>
        </p:txBody>
      </p:sp>
      <p:sp>
        <p:nvSpPr>
          <p:cNvPr id="58" name="TextBox 26"/>
          <p:cNvSpPr txBox="1"/>
          <p:nvPr/>
        </p:nvSpPr>
        <p:spPr>
          <a:xfrm>
            <a:off x="493713" y="2882900"/>
            <a:ext cx="1114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送餐最快</a:t>
            </a:r>
          </a:p>
        </p:txBody>
      </p:sp>
      <p:sp>
        <p:nvSpPr>
          <p:cNvPr id="24626" name="TextBox 26"/>
          <p:cNvSpPr txBox="1">
            <a:spLocks noChangeArrowheads="1"/>
          </p:cNvSpPr>
          <p:nvPr/>
        </p:nvSpPr>
        <p:spPr bwMode="auto">
          <a:xfrm>
            <a:off x="8102600" y="498951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我最常买</a:t>
            </a:r>
          </a:p>
        </p:txBody>
      </p:sp>
      <p:sp>
        <p:nvSpPr>
          <p:cNvPr id="24627" name="TextBox 26"/>
          <p:cNvSpPr txBox="1">
            <a:spLocks noChangeArrowheads="1"/>
          </p:cNvSpPr>
          <p:nvPr/>
        </p:nvSpPr>
        <p:spPr bwMode="auto">
          <a:xfrm>
            <a:off x="6948488" y="21558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最热门</a:t>
            </a:r>
          </a:p>
        </p:txBody>
      </p:sp>
      <p:sp>
        <p:nvSpPr>
          <p:cNvPr id="24628" name="TextBox 26"/>
          <p:cNvSpPr txBox="1">
            <a:spLocks noChangeArrowheads="1"/>
          </p:cNvSpPr>
          <p:nvPr/>
        </p:nvSpPr>
        <p:spPr bwMode="auto">
          <a:xfrm>
            <a:off x="9428163" y="2438400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订单量最大</a:t>
            </a:r>
          </a:p>
        </p:txBody>
      </p:sp>
      <p:sp>
        <p:nvSpPr>
          <p:cNvPr id="24629" name="TextBox 26"/>
          <p:cNvSpPr txBox="1">
            <a:spLocks noChangeArrowheads="1"/>
          </p:cNvSpPr>
          <p:nvPr/>
        </p:nvSpPr>
        <p:spPr bwMode="auto">
          <a:xfrm>
            <a:off x="3883025" y="1846263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距离最近</a:t>
            </a:r>
          </a:p>
        </p:txBody>
      </p:sp>
      <p:sp>
        <p:nvSpPr>
          <p:cNvPr id="24630" name="TextBox 26"/>
          <p:cNvSpPr txBox="1">
            <a:spLocks noChangeArrowheads="1"/>
          </p:cNvSpPr>
          <p:nvPr/>
        </p:nvSpPr>
        <p:spPr bwMode="auto">
          <a:xfrm>
            <a:off x="2278063" y="5286375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>
                <a:solidFill>
                  <a:srgbClr val="14425D"/>
                </a:solidFill>
                <a:latin typeface="微软雅黑" charset="0"/>
                <a:ea typeface="微软雅黑" charset="0"/>
                <a:cs typeface="微软雅黑" charset="0"/>
              </a:rPr>
              <a:t>评分最高</a:t>
            </a:r>
          </a:p>
        </p:txBody>
      </p:sp>
      <p:sp>
        <p:nvSpPr>
          <p:cNvPr id="24631" name="TextBox 1"/>
          <p:cNvSpPr txBox="1">
            <a:spLocks noChangeArrowheads="1"/>
          </p:cNvSpPr>
          <p:nvPr/>
        </p:nvSpPr>
        <p:spPr bwMode="auto">
          <a:xfrm>
            <a:off x="4567238" y="1920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多维度推荐店家</a:t>
            </a:r>
          </a:p>
        </p:txBody>
      </p:sp>
      <p:sp>
        <p:nvSpPr>
          <p:cNvPr id="24632" name="TextBox 2"/>
          <p:cNvSpPr txBox="1">
            <a:spLocks noChangeArrowheads="1"/>
          </p:cNvSpPr>
          <p:nvPr/>
        </p:nvSpPr>
        <p:spPr bwMode="auto">
          <a:xfrm>
            <a:off x="4387850" y="776288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各维度概览</a:t>
            </a:r>
          </a:p>
        </p:txBody>
      </p:sp>
      <p:sp>
        <p:nvSpPr>
          <p:cNvPr id="60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TextBox 5"/>
          <p:cNvSpPr txBox="1"/>
          <p:nvPr/>
        </p:nvSpPr>
        <p:spPr>
          <a:xfrm>
            <a:off x="10370214" y="6346765"/>
            <a:ext cx="13668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13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6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7"/>
          <p:cNvGrpSpPr>
            <a:grpSpLocks/>
          </p:cNvGrpSpPr>
          <p:nvPr/>
        </p:nvGrpSpPr>
        <p:grpSpPr bwMode="auto">
          <a:xfrm>
            <a:off x="1254125" y="1333500"/>
            <a:ext cx="2579688" cy="4483100"/>
            <a:chOff x="5843936" y="460351"/>
            <a:chExt cx="3410881" cy="6183563"/>
          </a:xfrm>
        </p:grpSpPr>
        <p:pic>
          <p:nvPicPr>
            <p:cNvPr id="25613" name="图片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14" y="1535337"/>
              <a:ext cx="2189433" cy="391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936" y="460351"/>
              <a:ext cx="3410881" cy="618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2" name="组合 8"/>
          <p:cNvGrpSpPr>
            <a:grpSpLocks/>
          </p:cNvGrpSpPr>
          <p:nvPr/>
        </p:nvGrpSpPr>
        <p:grpSpPr bwMode="auto">
          <a:xfrm>
            <a:off x="8328025" y="1333500"/>
            <a:ext cx="2690813" cy="4573588"/>
            <a:chOff x="397262" y="634991"/>
            <a:chExt cx="3410881" cy="6183563"/>
          </a:xfrm>
        </p:grpSpPr>
        <p:pic>
          <p:nvPicPr>
            <p:cNvPr id="25611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62" y="634991"/>
              <a:ext cx="3410881" cy="618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图片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609" y="1733979"/>
              <a:ext cx="2198185" cy="381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文本框 11"/>
          <p:cNvSpPr txBox="1">
            <a:spLocks noChangeArrowheads="1"/>
          </p:cNvSpPr>
          <p:nvPr/>
        </p:nvSpPr>
        <p:spPr bwMode="auto">
          <a:xfrm>
            <a:off x="1958975" y="5630863"/>
            <a:ext cx="116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kumimoji="0" lang="en-US" altLang="zh-CN">
                <a:solidFill>
                  <a:srgbClr val="949494"/>
                </a:solidFill>
              </a:rPr>
              <a:t>Waiter</a:t>
            </a:r>
            <a:endParaRPr kumimoji="0" lang="zh-CN" altLang="en-US">
              <a:solidFill>
                <a:srgbClr val="949494"/>
              </a:solidFill>
            </a:endParaRPr>
          </a:p>
        </p:txBody>
      </p:sp>
      <p:sp>
        <p:nvSpPr>
          <p:cNvPr id="25604" name="文本框 12"/>
          <p:cNvSpPr txBox="1">
            <a:spLocks noChangeArrowheads="1"/>
          </p:cNvSpPr>
          <p:nvPr/>
        </p:nvSpPr>
        <p:spPr bwMode="auto">
          <a:xfrm>
            <a:off x="8372475" y="5661025"/>
            <a:ext cx="2792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kumimoji="0" lang="zh-CN" altLang="en-US" sz="2000">
                <a:solidFill>
                  <a:srgbClr val="949494"/>
                </a:solidFill>
                <a:latin typeface="微软雅黑" charset="0"/>
                <a:ea typeface="微软雅黑" charset="0"/>
                <a:cs typeface="微软雅黑" charset="0"/>
              </a:rPr>
              <a:t>百度外卖</a:t>
            </a:r>
            <a:r>
              <a:rPr kumimoji="0" lang="en-US" altLang="zh-CN" sz="2000">
                <a:solidFill>
                  <a:srgbClr val="949494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kumimoji="0" lang="zh-CN" altLang="en-US" sz="2000">
                <a:solidFill>
                  <a:srgbClr val="949494"/>
                </a:solidFill>
                <a:latin typeface="微软雅黑" charset="0"/>
                <a:ea typeface="微软雅黑" charset="0"/>
                <a:cs typeface="微软雅黑" charset="0"/>
              </a:rPr>
              <a:t>我的订单</a:t>
            </a:r>
            <a:endParaRPr kumimoji="0" lang="en-US" altLang="zh-CN" sz="2000">
              <a:solidFill>
                <a:srgbClr val="949494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475163" y="3435350"/>
            <a:ext cx="3211512" cy="18415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06" name="TextBox 27"/>
          <p:cNvSpPr txBox="1">
            <a:spLocks noChangeArrowheads="1"/>
          </p:cNvSpPr>
          <p:nvPr/>
        </p:nvSpPr>
        <p:spPr bwMode="auto">
          <a:xfrm>
            <a:off x="4475163" y="2466975"/>
            <a:ext cx="32115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用户选好店家后</a:t>
            </a:r>
          </a:p>
          <a:p>
            <a:pPr algn="ctr" eaLnBrk="1" hangingPunct="1"/>
            <a:r>
              <a:rPr kumimoji="0" lang="en-US" altLang="zh-CN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Waiter</a:t>
            </a:r>
            <a:r>
              <a:rPr kumimoji="0" lang="zh-CN" altLang="en-US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调用燕云</a:t>
            </a:r>
            <a:r>
              <a:rPr kumimoji="0" lang="en-US" altLang="zh-CN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 </a:t>
            </a:r>
            <a:r>
              <a:rPr kumimoji="0" lang="zh-CN" altLang="en-US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完成订单</a:t>
            </a:r>
          </a:p>
          <a:p>
            <a:pPr algn="ctr" eaLnBrk="1" hangingPunct="1"/>
            <a:r>
              <a:rPr kumimoji="0" lang="zh-CN" altLang="en-US" sz="18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接下来用户只需等待外卖送达</a:t>
            </a:r>
          </a:p>
        </p:txBody>
      </p:sp>
      <p:sp>
        <p:nvSpPr>
          <p:cNvPr id="25609" name="TextBox 1"/>
          <p:cNvSpPr txBox="1">
            <a:spLocks noChangeArrowheads="1"/>
          </p:cNvSpPr>
          <p:nvPr/>
        </p:nvSpPr>
        <p:spPr bwMode="auto">
          <a:xfrm>
            <a:off x="4978400" y="192088"/>
            <a:ext cx="223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一句话下单</a:t>
            </a:r>
          </a:p>
        </p:txBody>
      </p:sp>
      <p:sp>
        <p:nvSpPr>
          <p:cNvPr id="25610" name="TextBox 2"/>
          <p:cNvSpPr txBox="1">
            <a:spLocks noChangeArrowheads="1"/>
          </p:cNvSpPr>
          <p:nvPr/>
        </p:nvSpPr>
        <p:spPr bwMode="auto">
          <a:xfrm>
            <a:off x="4051300" y="776288"/>
            <a:ext cx="4106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利用燕云</a:t>
            </a:r>
            <a:r>
              <a:rPr kumimoji="0" lang="en-US" altLang="zh-CN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直接在相应外卖平台下单，方便快捷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0370214" y="6346765"/>
            <a:ext cx="13602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14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0214" y="6346765"/>
            <a:ext cx="13646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15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5283" y="2927033"/>
            <a:ext cx="22621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市场分析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55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 txBox="1">
            <a:spLocks noChangeArrowheads="1"/>
          </p:cNvSpPr>
          <p:nvPr/>
        </p:nvSpPr>
        <p:spPr bwMode="auto">
          <a:xfrm>
            <a:off x="6527800" y="1595438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度秘</a:t>
            </a:r>
            <a:endParaRPr kumimoji="0" lang="en-US" sz="32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7800" y="1260475"/>
            <a:ext cx="3416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同类应用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3875" y="6440488"/>
            <a:ext cx="17065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400" b="1">
                <a:solidFill>
                  <a:schemeClr val="bg1"/>
                </a:solidFill>
                <a:latin typeface="Open Sans" charset="0"/>
                <a:cs typeface="Open Sans" charset="0"/>
              </a:rPr>
              <a:t>MARCULA</a:t>
            </a:r>
            <a:r>
              <a:rPr kumimoji="0" lang="en-US" altLang="zh-CN" sz="1000">
                <a:solidFill>
                  <a:schemeClr val="bg1"/>
                </a:solidFill>
                <a:latin typeface="Open Sans" charset="0"/>
                <a:cs typeface="Open Sans" charset="0"/>
              </a:rPr>
              <a:t>®Business</a:t>
            </a:r>
          </a:p>
        </p:txBody>
      </p:sp>
      <p:sp>
        <p:nvSpPr>
          <p:cNvPr id="24" name="Oval 23"/>
          <p:cNvSpPr/>
          <p:nvPr/>
        </p:nvSpPr>
        <p:spPr>
          <a:xfrm>
            <a:off x="7007225" y="4217988"/>
            <a:ext cx="366713" cy="3667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7125" y="4094163"/>
            <a:ext cx="3800475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优势</a:t>
            </a:r>
            <a:endParaRPr lang="en-US" altLang="zh-CN" sz="1400" dirty="0">
              <a:solidFill>
                <a:schemeClr val="accent6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智能对话、服务类型多样、载体不受限（安卓、</a:t>
            </a:r>
            <a:r>
              <a:rPr lang="en-US" altLang="zh-CN" sz="1400" dirty="0" err="1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400" dirty="0" err="1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tv</a:t>
            </a:r>
            <a:r>
              <a:rPr lang="zh-CN" altLang="zh-CN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车载等）、免费</a:t>
            </a:r>
            <a:endParaRPr lang="en-US" altLang="zh-CN" sz="1400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07225" y="5189538"/>
            <a:ext cx="366713" cy="3667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7125" y="5065713"/>
            <a:ext cx="3800475" cy="738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400" dirty="0">
                <a:solidFill>
                  <a:srgbClr val="C198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缺点</a:t>
            </a:r>
            <a:endParaRPr kumimoji="0" lang="en-US" altLang="zh-CN" sz="1400" dirty="0">
              <a:solidFill>
                <a:srgbClr val="C198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eaLnBrk="1" hangingPunct="1"/>
            <a:r>
              <a:rPr kumimoji="0"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只能提供餐厅信息，不能进行点餐或其他后续服务</a:t>
            </a:r>
            <a:endParaRPr kumimoji="0" lang="en-US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092825" y="4386263"/>
            <a:ext cx="914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0" y="5375275"/>
            <a:ext cx="914400" cy="0"/>
          </a:xfrm>
          <a:prstGeom prst="line">
            <a:avLst/>
          </a:prstGeom>
          <a:ln w="127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0"/>
            <a:ext cx="6043613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pic>
        <p:nvPicPr>
          <p:cNvPr id="19468" name="图片 3" descr="b2pKYpNT3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615950"/>
            <a:ext cx="31369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370214" y="6346765"/>
            <a:ext cx="13597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16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7800" y="1595438"/>
            <a:ext cx="3263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  <a:ea typeface="+mn-ea"/>
                <a:cs typeface="+mn-cs"/>
              </a:rPr>
              <a:t>Google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语音助手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7800" y="1260475"/>
            <a:ext cx="3416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同类应用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23875" y="6440488"/>
            <a:ext cx="17065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400" b="1">
                <a:solidFill>
                  <a:schemeClr val="bg1"/>
                </a:solidFill>
                <a:latin typeface="Open Sans" charset="0"/>
                <a:cs typeface="Open Sans" charset="0"/>
              </a:rPr>
              <a:t>MARCULA</a:t>
            </a:r>
            <a:r>
              <a:rPr kumimoji="0" lang="en-US" altLang="zh-CN" sz="1000">
                <a:solidFill>
                  <a:schemeClr val="bg1"/>
                </a:solidFill>
                <a:latin typeface="Open Sans" charset="0"/>
                <a:cs typeface="Open Sans" charset="0"/>
              </a:rPr>
              <a:t>®Business</a:t>
            </a:r>
          </a:p>
        </p:txBody>
      </p:sp>
      <p:sp>
        <p:nvSpPr>
          <p:cNvPr id="24" name="Oval 23"/>
          <p:cNvSpPr/>
          <p:nvPr/>
        </p:nvSpPr>
        <p:spPr>
          <a:xfrm>
            <a:off x="7007225" y="4217988"/>
            <a:ext cx="366713" cy="3667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7125" y="4094163"/>
            <a:ext cx="3800475" cy="738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400" dirty="0">
                <a:solidFill>
                  <a:srgbClr val="C198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优势</a:t>
            </a:r>
            <a:endParaRPr kumimoji="0" lang="en-US" altLang="zh-CN" sz="1400" dirty="0">
              <a:solidFill>
                <a:srgbClr val="C198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eaLnBrk="1" hangingPunct="1"/>
            <a:r>
              <a:rPr kumimoji="0"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系统应用，跨</a:t>
            </a:r>
            <a:r>
              <a:rPr kumimoji="0"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app</a:t>
            </a:r>
            <a:r>
              <a:rPr kumimoji="0"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服务，且不需要特别输入地址、电话、信用卡等信息</a:t>
            </a:r>
            <a:endParaRPr kumimoji="0"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07225" y="5189538"/>
            <a:ext cx="366713" cy="3667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7125" y="5065713"/>
            <a:ext cx="3800475" cy="738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400" dirty="0">
                <a:solidFill>
                  <a:srgbClr val="C198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缺点</a:t>
            </a:r>
          </a:p>
          <a:p>
            <a:pPr eaLnBrk="1" hangingPunct="1"/>
            <a:r>
              <a:rPr kumimoji="0"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暂时只能</a:t>
            </a:r>
            <a:r>
              <a:rPr kumimoji="0" lang="zh-CN" altLang="en-US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在</a:t>
            </a:r>
            <a:r>
              <a:rPr kumimoji="0"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P</a:t>
            </a:r>
            <a:r>
              <a:rPr kumimoji="0" lang="en-US" altLang="zh-CN" sz="1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ixel</a:t>
            </a:r>
            <a:r>
              <a:rPr kumimoji="0"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手机上使用，且对国内的服务不支持，不是彻底的语音交互</a:t>
            </a:r>
            <a:endParaRPr kumimoji="0"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092825" y="4386263"/>
            <a:ext cx="914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6000" y="5375275"/>
            <a:ext cx="914400" cy="0"/>
          </a:xfrm>
          <a:prstGeom prst="line">
            <a:avLst/>
          </a:prstGeom>
          <a:ln w="127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0"/>
            <a:ext cx="6043613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pic>
        <p:nvPicPr>
          <p:cNvPr id="20492" name="图片 9" descr="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919163"/>
            <a:ext cx="29083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0370214" y="6346765"/>
            <a:ext cx="13521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17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 txBox="1">
            <a:spLocks noChangeArrowheads="1"/>
          </p:cNvSpPr>
          <p:nvPr/>
        </p:nvSpPr>
        <p:spPr bwMode="auto">
          <a:xfrm>
            <a:off x="5183188" y="1920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盈利模式</a:t>
            </a:r>
          </a:p>
        </p:txBody>
      </p:sp>
      <p:sp>
        <p:nvSpPr>
          <p:cNvPr id="83" name="Oval 82"/>
          <p:cNvSpPr/>
          <p:nvPr/>
        </p:nvSpPr>
        <p:spPr>
          <a:xfrm>
            <a:off x="4223433" y="2079729"/>
            <a:ext cx="706438" cy="706438"/>
          </a:xfrm>
          <a:prstGeom prst="ellipse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C19859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6701" name="TextBox 83"/>
          <p:cNvSpPr txBox="1">
            <a:spLocks noChangeArrowheads="1"/>
          </p:cNvSpPr>
          <p:nvPr/>
        </p:nvSpPr>
        <p:spPr bwMode="auto">
          <a:xfrm>
            <a:off x="5055283" y="1942133"/>
            <a:ext cx="3074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rPr>
              <a:t>排名竞价</a:t>
            </a:r>
            <a:endParaRPr kumimoji="0" lang="en-US" altLang="zh-CN" sz="2800" b="1" dirty="0">
              <a:solidFill>
                <a:srgbClr val="C198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en-US" altLang="zh-CN" sz="16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Waiter</a:t>
            </a:r>
            <a:r>
              <a:rPr kumimoji="0" lang="zh-CN" altLang="en-US" sz="16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推荐列表的前列位置可用于拍卖</a:t>
            </a:r>
            <a:endParaRPr kumimoji="0" lang="zh-CN" altLang="en-US" sz="1600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223433" y="3571979"/>
            <a:ext cx="706438" cy="706438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595959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6703" name="TextBox 85"/>
          <p:cNvSpPr txBox="1">
            <a:spLocks noChangeArrowheads="1"/>
          </p:cNvSpPr>
          <p:nvPr/>
        </p:nvSpPr>
        <p:spPr bwMode="auto">
          <a:xfrm>
            <a:off x="5055283" y="3417366"/>
            <a:ext cx="3074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定制服务</a:t>
            </a:r>
            <a:endParaRPr kumimoji="0" lang="en-US" altLang="zh-CN" sz="2800" b="1" dirty="0">
              <a:solidFill>
                <a:schemeClr val="accent6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r>
              <a:rPr kumimoji="0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更多领域的付费跨</a:t>
            </a:r>
            <a:r>
              <a:rPr kumimoji="0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0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信息比较服务</a:t>
            </a:r>
            <a:endParaRPr kumimoji="0" lang="zh-CN" altLang="en-US" sz="1600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0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1" name="TextBox 5"/>
          <p:cNvSpPr txBox="1"/>
          <p:nvPr/>
        </p:nvSpPr>
        <p:spPr>
          <a:xfrm>
            <a:off x="10370214" y="6346765"/>
            <a:ext cx="13661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18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32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0214" y="6346765"/>
            <a:ext cx="16241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01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422" y="1358970"/>
            <a:ext cx="173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6"/>
                </a:solidFill>
                <a:latin typeface="Open Sans" charset="0"/>
                <a:cs typeface="Open Sans" charset="0"/>
              </a:rPr>
              <a:t>Waiter</a:t>
            </a:r>
            <a:endParaRPr lang="en-US" sz="4000" b="1" dirty="0">
              <a:solidFill>
                <a:schemeClr val="accent6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5988" y="3044825"/>
            <a:ext cx="641350" cy="64135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775" y="4125913"/>
            <a:ext cx="22621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问题分析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9938" y="3319463"/>
            <a:ext cx="639762" cy="639762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8725" y="4387850"/>
            <a:ext cx="22621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解决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方案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72300" y="3319463"/>
            <a:ext cx="639763" cy="639762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9500" y="4340225"/>
            <a:ext cx="22637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市场分析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63075" y="3044825"/>
            <a:ext cx="641350" cy="639763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1862" y="4065588"/>
            <a:ext cx="22637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融资需求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25663" y="2984500"/>
            <a:ext cx="762000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18025" y="3257550"/>
            <a:ext cx="763588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10388" y="3257550"/>
            <a:ext cx="762000" cy="762000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302750" y="2982913"/>
            <a:ext cx="762000" cy="763587"/>
          </a:xfrm>
          <a:prstGeom prst="roundRect">
            <a:avLst>
              <a:gd name="adj" fmla="val 29384"/>
            </a:avLst>
          </a:prstGeom>
          <a:noFill/>
          <a:ln w="31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>
            <a:off x="2887663" y="3365500"/>
            <a:ext cx="1630362" cy="2730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81613" y="3638550"/>
            <a:ext cx="16287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22" idx="1"/>
          </p:cNvCxnSpPr>
          <p:nvPr/>
        </p:nvCxnSpPr>
        <p:spPr>
          <a:xfrm flipV="1">
            <a:off x="7672388" y="3363913"/>
            <a:ext cx="1630362" cy="27463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78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0214" y="6346765"/>
            <a:ext cx="13648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19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5283" y="2927033"/>
            <a:ext cx="22621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融资需求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89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055898" y="2038352"/>
            <a:ext cx="1978818" cy="3781131"/>
            <a:chOff x="5055898" y="2038352"/>
            <a:chExt cx="1978818" cy="3781131"/>
          </a:xfrm>
        </p:grpSpPr>
        <p:sp>
          <p:nvSpPr>
            <p:cNvPr id="3" name="椭圆 8"/>
            <p:cNvSpPr/>
            <p:nvPr/>
          </p:nvSpPr>
          <p:spPr>
            <a:xfrm>
              <a:off x="5325984" y="2114303"/>
              <a:ext cx="1418020" cy="1537222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8"/>
            <p:cNvSpPr/>
            <p:nvPr/>
          </p:nvSpPr>
          <p:spPr>
            <a:xfrm>
              <a:off x="5255922" y="2038352"/>
              <a:ext cx="1558144" cy="168912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5522033" y="3842558"/>
              <a:ext cx="1025922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郑舒宇</a:t>
              </a:r>
              <a:endParaRPr lang="en-US" altLang="zh-CN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5336297" y="4209267"/>
              <a:ext cx="1418020" cy="407658"/>
            </a:xfrm>
            <a:prstGeom prst="wedgeRoundRectCallout">
              <a:avLst>
                <a:gd name="adj1" fmla="val -20833"/>
                <a:gd name="adj2" fmla="val 84654"/>
                <a:gd name="adj3" fmla="val 16667"/>
              </a:avLst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美工</a:t>
              </a:r>
              <a:r>
                <a: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&amp;</a:t>
              </a: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开发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55898" y="4865376"/>
              <a:ext cx="19788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信息科学技术学院</a:t>
              </a:r>
              <a:r>
                <a:rPr lang="en-US" altLang="zh-CN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14</a:t>
              </a:r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级</a:t>
              </a:r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本科生</a:t>
              </a:r>
            </a:p>
            <a:p>
              <a:pPr algn="ctr"/>
              <a:endParaRPr lang="zh-CN" alt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999958" y="2038352"/>
            <a:ext cx="2119478" cy="3781131"/>
            <a:chOff x="7999958" y="2038352"/>
            <a:chExt cx="2119478" cy="3781131"/>
          </a:xfrm>
        </p:grpSpPr>
        <p:sp>
          <p:nvSpPr>
            <p:cNvPr id="4" name="椭圆 8"/>
            <p:cNvSpPr/>
            <p:nvPr/>
          </p:nvSpPr>
          <p:spPr>
            <a:xfrm>
              <a:off x="8309726" y="2114303"/>
              <a:ext cx="1418020" cy="1537222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536" r="-12446" b="-38830"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椭圆 8"/>
            <p:cNvSpPr/>
            <p:nvPr/>
          </p:nvSpPr>
          <p:spPr>
            <a:xfrm>
              <a:off x="8239663" y="2038352"/>
              <a:ext cx="1558144" cy="168912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8505775" y="3856364"/>
              <a:ext cx="1025922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孙小涵</a:t>
              </a:r>
              <a:endParaRPr lang="en-US" altLang="zh-CN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8350687" y="4236879"/>
              <a:ext cx="1418020" cy="407658"/>
            </a:xfrm>
            <a:prstGeom prst="wedgeRoundRectCallout">
              <a:avLst>
                <a:gd name="adj1" fmla="val -20833"/>
                <a:gd name="adj2" fmla="val 84654"/>
                <a:gd name="adj3" fmla="val 16667"/>
              </a:avLst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开发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999958" y="4865376"/>
              <a:ext cx="21194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信息科学技术学院</a:t>
              </a:r>
              <a:r>
                <a:rPr lang="en-US" altLang="zh-CN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14</a:t>
              </a:r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级</a:t>
              </a:r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本科生</a:t>
              </a:r>
            </a:p>
            <a:p>
              <a:pPr algn="ctr"/>
              <a:endParaRPr lang="zh-CN" alt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26062" y="2038352"/>
            <a:ext cx="2093645" cy="3457550"/>
            <a:chOff x="1926062" y="2038352"/>
            <a:chExt cx="2093645" cy="3457550"/>
          </a:xfrm>
        </p:grpSpPr>
        <p:sp>
          <p:nvSpPr>
            <p:cNvPr id="2" name="椭圆 8"/>
            <p:cNvSpPr/>
            <p:nvPr/>
          </p:nvSpPr>
          <p:spPr>
            <a:xfrm>
              <a:off x="2257250" y="2114303"/>
              <a:ext cx="1418020" cy="1537222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8"/>
            <p:cNvSpPr/>
            <p:nvPr/>
          </p:nvSpPr>
          <p:spPr>
            <a:xfrm>
              <a:off x="2187188" y="2038352"/>
              <a:ext cx="1558144" cy="168912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2418963" y="3815483"/>
              <a:ext cx="1025922" cy="3077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何云起</a:t>
              </a:r>
              <a:endParaRPr lang="en-US" altLang="zh-CN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2263875" y="4209804"/>
              <a:ext cx="1418020" cy="407658"/>
            </a:xfrm>
            <a:prstGeom prst="wedgeRoundRectCallout">
              <a:avLst>
                <a:gd name="adj1" fmla="val -20833"/>
                <a:gd name="adj2" fmla="val 84654"/>
                <a:gd name="adj3" fmla="val 16667"/>
              </a:avLst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策划</a:t>
              </a:r>
              <a:r>
                <a: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&amp;</a:t>
              </a: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/>
                </a:rPr>
                <a:t>开发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26062" y="4849571"/>
              <a:ext cx="209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信息科学技术学院</a:t>
              </a:r>
              <a:r>
                <a:rPr lang="en-US" altLang="zh-CN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13</a:t>
              </a:r>
              <a:r>
                <a:rPr lang="zh-CN" altLang="en-US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级本科生</a:t>
              </a:r>
              <a:endParaRPr lang="zh-CN" altLang="en-US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5182932" y="192088"/>
            <a:ext cx="182614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 dirty="0" smtClean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团队介绍</a:t>
            </a:r>
            <a:endParaRPr kumimoji="0" lang="zh-CN" altLang="en-US" sz="3200" dirty="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20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"/>
          <p:cNvSpPr txBox="1">
            <a:spLocks noChangeArrowheads="1"/>
          </p:cNvSpPr>
          <p:nvPr/>
        </p:nvSpPr>
        <p:spPr bwMode="auto">
          <a:xfrm>
            <a:off x="5183188" y="1920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发展目标</a:t>
            </a:r>
          </a:p>
        </p:txBody>
      </p:sp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4387850" y="776288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不止于点餐，我们可以做更多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450783" y="2619375"/>
            <a:ext cx="654050" cy="652463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2450782" y="3421063"/>
            <a:ext cx="34565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6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一句话播放指定的音乐作品，不用纠结版权在哪</a:t>
            </a: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3260408" y="271477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rPr>
              <a:t>多平台音乐播放器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7008814" y="2619375"/>
            <a:ext cx="654050" cy="652463"/>
          </a:xfrm>
          <a:prstGeom prst="wedgeRound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69" name="TextBox 22"/>
          <p:cNvSpPr txBox="1">
            <a:spLocks noChangeArrowheads="1"/>
          </p:cNvSpPr>
          <p:nvPr/>
        </p:nvSpPr>
        <p:spPr bwMode="auto">
          <a:xfrm>
            <a:off x="7008813" y="3421063"/>
            <a:ext cx="3138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en-US" altLang="zh-CN" sz="1600" dirty="0" err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Ofo</a:t>
            </a:r>
            <a:r>
              <a:rPr kumimoji="0" lang="zh-CN" altLang="en-US" sz="16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还是</a:t>
            </a:r>
            <a:r>
              <a:rPr kumimoji="0" lang="en-US" altLang="zh-CN" sz="1600" dirty="0" err="1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Mobike</a:t>
            </a:r>
            <a:r>
              <a:rPr kumimoji="0" lang="zh-CN" altLang="en-US" sz="16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？小黄车又或是小红车、小蓝车？一句话开骑</a:t>
            </a:r>
          </a:p>
        </p:txBody>
      </p:sp>
      <p:sp>
        <p:nvSpPr>
          <p:cNvPr id="27670" name="TextBox 23"/>
          <p:cNvSpPr txBox="1">
            <a:spLocks noChangeArrowheads="1"/>
          </p:cNvSpPr>
          <p:nvPr/>
        </p:nvSpPr>
        <p:spPr bwMode="auto">
          <a:xfrm>
            <a:off x="7808279" y="2714773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rPr>
              <a:t>无障碍共享单车</a:t>
            </a:r>
          </a:p>
        </p:txBody>
      </p:sp>
      <p:sp>
        <p:nvSpPr>
          <p:cNvPr id="24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0370214" y="6346765"/>
            <a:ext cx="13587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21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"/>
          <p:cNvSpPr txBox="1">
            <a:spLocks noChangeArrowheads="1"/>
          </p:cNvSpPr>
          <p:nvPr/>
        </p:nvSpPr>
        <p:spPr bwMode="auto">
          <a:xfrm>
            <a:off x="5183188" y="1920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rPr>
              <a:t>资金需求</a:t>
            </a: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4387850" y="776288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一群充满热情的年轻创业者需要您的帮助</a:t>
            </a:r>
          </a:p>
        </p:txBody>
      </p:sp>
      <p:sp>
        <p:nvSpPr>
          <p:cNvPr id="91" name="Oval 90"/>
          <p:cNvSpPr/>
          <p:nvPr/>
        </p:nvSpPr>
        <p:spPr>
          <a:xfrm>
            <a:off x="4606925" y="2223770"/>
            <a:ext cx="2978150" cy="2976563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89488" y="2406333"/>
            <a:ext cx="2613025" cy="2611437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972050" y="2587308"/>
            <a:ext cx="2247900" cy="2249487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154613" y="2769870"/>
            <a:ext cx="1882775" cy="1884363"/>
          </a:xfrm>
          <a:prstGeom prst="ellipse">
            <a:avLst/>
          </a:prstGeom>
          <a:noFill/>
          <a:ln w="127000" cap="rnd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5" name="Arc 94"/>
          <p:cNvSpPr/>
          <p:nvPr/>
        </p:nvSpPr>
        <p:spPr>
          <a:xfrm>
            <a:off x="4606925" y="2223770"/>
            <a:ext cx="2978150" cy="2976563"/>
          </a:xfrm>
          <a:prstGeom prst="arc">
            <a:avLst>
              <a:gd name="adj1" fmla="val 16200000"/>
              <a:gd name="adj2" fmla="val 20886546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6" name="Arc 95"/>
          <p:cNvSpPr/>
          <p:nvPr/>
        </p:nvSpPr>
        <p:spPr>
          <a:xfrm>
            <a:off x="4789488" y="2406333"/>
            <a:ext cx="2613025" cy="2611437"/>
          </a:xfrm>
          <a:prstGeom prst="arc">
            <a:avLst>
              <a:gd name="adj1" fmla="val 12350273"/>
              <a:gd name="adj2" fmla="val 15240146"/>
            </a:avLst>
          </a:prstGeom>
          <a:noFill/>
          <a:ln w="1270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7" name="Arc 96"/>
          <p:cNvSpPr/>
          <p:nvPr/>
        </p:nvSpPr>
        <p:spPr>
          <a:xfrm>
            <a:off x="4972050" y="2587308"/>
            <a:ext cx="2247900" cy="2249487"/>
          </a:xfrm>
          <a:prstGeom prst="arc">
            <a:avLst>
              <a:gd name="adj1" fmla="val 3842578"/>
              <a:gd name="adj2" fmla="val 9752989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8" name="Arc 97"/>
          <p:cNvSpPr/>
          <p:nvPr/>
        </p:nvSpPr>
        <p:spPr>
          <a:xfrm>
            <a:off x="5154613" y="2769870"/>
            <a:ext cx="1882775" cy="1884363"/>
          </a:xfrm>
          <a:prstGeom prst="arc">
            <a:avLst>
              <a:gd name="adj1" fmla="val 21482739"/>
              <a:gd name="adj2" fmla="val 2573572"/>
            </a:avLst>
          </a:prstGeom>
          <a:noFill/>
          <a:ln w="1270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589" name="TextBox 98"/>
          <p:cNvSpPr txBox="1">
            <a:spLocks noChangeArrowheads="1"/>
          </p:cNvSpPr>
          <p:nvPr/>
        </p:nvSpPr>
        <p:spPr bwMode="auto">
          <a:xfrm>
            <a:off x="5334000" y="3296920"/>
            <a:ext cx="152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800" b="1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共需要</a:t>
            </a:r>
            <a:r>
              <a:rPr kumimoji="0" lang="en-US" altLang="zh-CN" sz="2800" b="1" dirty="0" smtClean="0">
                <a:solidFill>
                  <a:srgbClr val="7F7F7F"/>
                </a:solidFill>
                <a:latin typeface="+mn-lt"/>
                <a:ea typeface="微软雅黑"/>
                <a:cs typeface="微软雅黑"/>
              </a:rPr>
              <a:t>50</a:t>
            </a:r>
            <a:r>
              <a:rPr kumimoji="0" lang="zh-CN" altLang="en-US" sz="2800" b="1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万</a:t>
            </a:r>
            <a:r>
              <a:rPr kumimoji="0" lang="zh-CN" altLang="en-US" sz="2800" b="1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元</a:t>
            </a:r>
            <a:endParaRPr kumimoji="0" lang="en-US" altLang="zh-CN" sz="2800" b="1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686675" y="3425508"/>
            <a:ext cx="9144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84975" y="4424045"/>
            <a:ext cx="13716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714106" y="3095257"/>
            <a:ext cx="10823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  <a:cs typeface="微软雅黑"/>
              </a:rPr>
              <a:t>60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%</a:t>
            </a:r>
          </a:p>
        </p:txBody>
      </p:sp>
      <p:sp>
        <p:nvSpPr>
          <p:cNvPr id="28689" name="TextBox 104"/>
          <p:cNvSpPr txBox="1">
            <a:spLocks noChangeArrowheads="1"/>
          </p:cNvSpPr>
          <p:nvPr/>
        </p:nvSpPr>
        <p:spPr bwMode="auto">
          <a:xfrm>
            <a:off x="9730106" y="2868008"/>
            <a:ext cx="1868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 b="1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运营及推广</a:t>
            </a:r>
          </a:p>
          <a:p>
            <a:pPr eaLnBrk="1" hangingPunct="1"/>
            <a:r>
              <a:rPr kumimoji="0" lang="zh-CN" altLang="en-US" sz="20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kumimoji="0" lang="zh-CN" altLang="en-US" sz="20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租赁</a:t>
            </a:r>
            <a:endParaRPr kumimoji="0" lang="en-US" altLang="zh-CN" sz="2000" dirty="0" smtClean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zh-CN" altLang="en-US" sz="20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产品</a:t>
            </a:r>
            <a:r>
              <a:rPr kumimoji="0" lang="zh-CN" altLang="en-US" sz="20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初期推广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240564" y="4100879"/>
            <a:ext cx="8483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/>
                </a:solidFill>
                <a:latin typeface="+mn-lt"/>
                <a:ea typeface="微软雅黑"/>
                <a:cs typeface="微软雅黑"/>
              </a:rPr>
              <a:t>5</a:t>
            </a:r>
            <a:r>
              <a:rPr lang="en-US" sz="36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%</a:t>
            </a:r>
          </a:p>
        </p:txBody>
      </p:sp>
      <p:sp>
        <p:nvSpPr>
          <p:cNvPr id="28691" name="TextBox 106"/>
          <p:cNvSpPr txBox="1">
            <a:spLocks noChangeArrowheads="1"/>
          </p:cNvSpPr>
          <p:nvPr/>
        </p:nvSpPr>
        <p:spPr bwMode="auto">
          <a:xfrm>
            <a:off x="9088873" y="4070101"/>
            <a:ext cx="2509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 b="1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法务及其他</a:t>
            </a:r>
            <a:endParaRPr kumimoji="0" lang="en-US" altLang="zh-CN" sz="2000" b="1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kumimoji="0" lang="zh-CN" altLang="en-US" sz="20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技术、信息使用授权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960813" y="3225483"/>
            <a:ext cx="9144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88934" y="2898756"/>
            <a:ext cx="10823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/>
                </a:solidFill>
                <a:latin typeface="+mn-lt"/>
                <a:ea typeface="微软雅黑"/>
                <a:cs typeface="微软雅黑"/>
              </a:rPr>
              <a:t>15</a:t>
            </a:r>
            <a:r>
              <a:rPr lang="en-US" sz="36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%</a:t>
            </a:r>
          </a:p>
        </p:txBody>
      </p:sp>
      <p:sp>
        <p:nvSpPr>
          <p:cNvPr id="28694" name="TextBox 109"/>
          <p:cNvSpPr txBox="1">
            <a:spLocks noChangeArrowheads="1"/>
          </p:cNvSpPr>
          <p:nvPr/>
        </p:nvSpPr>
        <p:spPr bwMode="auto">
          <a:xfrm>
            <a:off x="921394" y="3021897"/>
            <a:ext cx="1866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场地租赁</a:t>
            </a:r>
            <a:endParaRPr kumimoji="0" lang="en-US" altLang="zh-CN" sz="2000" b="1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 eaLnBrk="1" hangingPunct="1"/>
            <a:r>
              <a:rPr kumimoji="0" lang="zh-CN" altLang="en-US" sz="20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项目开发场所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057650" y="4019233"/>
            <a:ext cx="9144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57650" y="4019233"/>
            <a:ext cx="0" cy="327025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527281" y="4466399"/>
            <a:ext cx="10823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  <a:cs typeface="微软雅黑"/>
              </a:rPr>
              <a:t>20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%</a:t>
            </a:r>
          </a:p>
        </p:txBody>
      </p:sp>
      <p:sp>
        <p:nvSpPr>
          <p:cNvPr id="28698" name="TextBox 114"/>
          <p:cNvSpPr txBox="1">
            <a:spLocks noChangeArrowheads="1"/>
          </p:cNvSpPr>
          <p:nvPr/>
        </p:nvSpPr>
        <p:spPr bwMode="auto">
          <a:xfrm>
            <a:off x="730497" y="4435621"/>
            <a:ext cx="27997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r>
              <a:rPr kumimoji="0" lang="zh-CN" altLang="en-US" sz="2000" b="1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产品开发</a:t>
            </a:r>
            <a:endParaRPr kumimoji="0" lang="en-US" altLang="zh-CN" sz="2000" b="1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 eaLnBrk="1" hangingPunct="1"/>
            <a:r>
              <a:rPr kumimoji="0" lang="zh-CN" altLang="en-US" sz="20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程序、交互设计师工资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22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5230813" y="2578100"/>
            <a:ext cx="733425" cy="850900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  <a:ea typeface="+mn-ea"/>
              <a:cs typeface="+mn-cs"/>
            </a:endParaRP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4842131" y="3030003"/>
            <a:ext cx="25077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THANK</a:t>
            </a:r>
            <a:r>
              <a:rPr kumimoji="0" lang="zh-CN" altLang="en-US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 </a:t>
            </a:r>
            <a:r>
              <a:rPr kumimoji="0" lang="en-US" altLang="zh-CN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YOU!</a:t>
            </a:r>
            <a:endParaRPr kumimoji="0" lang="en-US" altLang="zh-CN" sz="4000" dirty="0" smtClean="0">
              <a:solidFill>
                <a:schemeClr val="accent6"/>
              </a:solidFill>
              <a:latin typeface="Open Sans" charset="0"/>
              <a:cs typeface="Open Sans" charset="0"/>
            </a:endParaRPr>
          </a:p>
        </p:txBody>
      </p:sp>
      <p:pic>
        <p:nvPicPr>
          <p:cNvPr id="11269" name="图片 2" descr="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411288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190520" y="5220587"/>
            <a:ext cx="38051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1400" dirty="0" smtClean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kumimoji="0" lang="en-US" altLang="zh-CN" sz="1400" dirty="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9790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02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5283" y="2927033"/>
            <a:ext cx="22621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问题分析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78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5513" y="192088"/>
            <a:ext cx="590097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应用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市场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现状：大量同品类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APP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639086" y="1183720"/>
            <a:ext cx="6864830" cy="5053447"/>
            <a:chOff x="3216315" y="1098131"/>
            <a:chExt cx="6864830" cy="5053447"/>
          </a:xfrm>
        </p:grpSpPr>
        <p:grpSp>
          <p:nvGrpSpPr>
            <p:cNvPr id="7" name="组 6"/>
            <p:cNvGrpSpPr/>
            <p:nvPr/>
          </p:nvGrpSpPr>
          <p:grpSpPr>
            <a:xfrm>
              <a:off x="5626140" y="1161261"/>
              <a:ext cx="788988" cy="788987"/>
              <a:chOff x="7251700" y="5281613"/>
              <a:chExt cx="788988" cy="78898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251700" y="5281613"/>
                <a:ext cx="788988" cy="788987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 smtClean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购物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7251700" y="5281613"/>
                <a:ext cx="788988" cy="788987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4435515" y="1153323"/>
              <a:ext cx="788988" cy="788988"/>
              <a:chOff x="6061075" y="5273675"/>
              <a:chExt cx="788988" cy="788988"/>
            </a:xfrm>
          </p:grpSpPr>
          <p:sp>
            <p:nvSpPr>
              <p:cNvPr id="39" name="Oval 29"/>
              <p:cNvSpPr/>
              <p:nvPr/>
            </p:nvSpPr>
            <p:spPr>
              <a:xfrm>
                <a:off x="6061075" y="5273675"/>
                <a:ext cx="788988" cy="788988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 smtClean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旅游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0" name="Arc 30"/>
              <p:cNvSpPr/>
              <p:nvPr/>
            </p:nvSpPr>
            <p:spPr>
              <a:xfrm>
                <a:off x="6061075" y="5273675"/>
                <a:ext cx="788988" cy="788988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6794540" y="1161261"/>
              <a:ext cx="788988" cy="788987"/>
              <a:chOff x="8420100" y="5281613"/>
              <a:chExt cx="788988" cy="788987"/>
            </a:xfrm>
          </p:grpSpPr>
          <p:sp>
            <p:nvSpPr>
              <p:cNvPr id="41" name="Oval 29"/>
              <p:cNvSpPr/>
              <p:nvPr/>
            </p:nvSpPr>
            <p:spPr>
              <a:xfrm>
                <a:off x="8420100" y="5281613"/>
                <a:ext cx="788988" cy="788987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音乐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2" name="Arc 30"/>
              <p:cNvSpPr/>
              <p:nvPr/>
            </p:nvSpPr>
            <p:spPr>
              <a:xfrm>
                <a:off x="8420100" y="5281613"/>
                <a:ext cx="788988" cy="788987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304" name="文本框 9"/>
            <p:cNvSpPr txBox="1">
              <a:spLocks noChangeArrowheads="1"/>
            </p:cNvSpPr>
            <p:nvPr/>
          </p:nvSpPr>
          <p:spPr bwMode="auto">
            <a:xfrm>
              <a:off x="9088957" y="1098131"/>
              <a:ext cx="992188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zh-CN" sz="3600" dirty="0">
                  <a:solidFill>
                    <a:srgbClr val="C19859"/>
                  </a:solidFill>
                </a:rPr>
                <a:t>……</a:t>
              </a:r>
              <a:endParaRPr lang="zh-CN" altLang="en-US" sz="3600" dirty="0">
                <a:solidFill>
                  <a:srgbClr val="C19859"/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967703" y="1159673"/>
              <a:ext cx="788987" cy="788988"/>
              <a:chOff x="9593263" y="5280025"/>
              <a:chExt cx="788987" cy="788988"/>
            </a:xfrm>
          </p:grpSpPr>
          <p:sp>
            <p:nvSpPr>
              <p:cNvPr id="45" name="Oval 29"/>
              <p:cNvSpPr/>
              <p:nvPr/>
            </p:nvSpPr>
            <p:spPr>
              <a:xfrm>
                <a:off x="9593263" y="5280025"/>
                <a:ext cx="788987" cy="788988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 smtClean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出行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6" name="Arc 30"/>
              <p:cNvSpPr/>
              <p:nvPr/>
            </p:nvSpPr>
            <p:spPr>
              <a:xfrm>
                <a:off x="9593263" y="5280025"/>
                <a:ext cx="788987" cy="788988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pic>
          <p:nvPicPr>
            <p:cNvPr id="10" name="图片 9" descr="110_a3c3a329a351cae2b14bf06997cd4bfb_con_130x13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657" y="2261444"/>
              <a:ext cx="616506" cy="616506"/>
            </a:xfrm>
            <a:prstGeom prst="rect">
              <a:avLst/>
            </a:prstGeom>
          </p:spPr>
        </p:pic>
        <p:pic>
          <p:nvPicPr>
            <p:cNvPr id="11" name="图片 10" descr="110_25c63c5affbfefb5ec1ae2e3da96dfd9_con_130x130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640" y="3049101"/>
              <a:ext cx="610851" cy="610851"/>
            </a:xfrm>
            <a:prstGeom prst="rect">
              <a:avLst/>
            </a:prstGeom>
          </p:spPr>
        </p:pic>
        <p:pic>
          <p:nvPicPr>
            <p:cNvPr id="12" name="图片 11" descr="110_7b3f1220a94e5a2c9c7b4fa267adeb00_con_130x130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651" y="3836776"/>
              <a:ext cx="610851" cy="610851"/>
            </a:xfrm>
            <a:prstGeom prst="rect">
              <a:avLst/>
            </a:prstGeom>
          </p:spPr>
        </p:pic>
        <p:pic>
          <p:nvPicPr>
            <p:cNvPr id="13" name="图片 12" descr="110_851fbc8403f93c3fb887af670210bdb8_con_130x130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657" y="4688762"/>
              <a:ext cx="610840" cy="610840"/>
            </a:xfrm>
            <a:prstGeom prst="rect">
              <a:avLst/>
            </a:prstGeom>
          </p:spPr>
        </p:pic>
        <p:pic>
          <p:nvPicPr>
            <p:cNvPr id="14" name="图片 13" descr="110_fb28c63efdf639dfd3ddab8f9a4388b6_con_130x130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058" y="5524662"/>
              <a:ext cx="610842" cy="610842"/>
            </a:xfrm>
            <a:prstGeom prst="rect">
              <a:avLst/>
            </a:prstGeom>
          </p:spPr>
        </p:pic>
        <p:pic>
          <p:nvPicPr>
            <p:cNvPr id="16" name="图片 15" descr="110_ec2aecf87c1ea6636e69df8daf5b8bea_con_130x130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716" y="2261426"/>
              <a:ext cx="616507" cy="616507"/>
            </a:xfrm>
            <a:prstGeom prst="rect">
              <a:avLst/>
            </a:prstGeom>
          </p:spPr>
        </p:pic>
        <p:pic>
          <p:nvPicPr>
            <p:cNvPr id="17" name="图片 16" descr="110_71b9b29e783ccbd7e1667b29efeaf601_con_130x130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717" y="3033026"/>
              <a:ext cx="648676" cy="648676"/>
            </a:xfrm>
            <a:prstGeom prst="rect">
              <a:avLst/>
            </a:prstGeom>
          </p:spPr>
        </p:pic>
        <p:pic>
          <p:nvPicPr>
            <p:cNvPr id="18" name="图片 17" descr="110_9274971f7472cf64e82a58e39bd68982_con_130x130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717" y="3836792"/>
              <a:ext cx="642985" cy="642985"/>
            </a:xfrm>
            <a:prstGeom prst="rect">
              <a:avLst/>
            </a:prstGeom>
          </p:spPr>
        </p:pic>
        <p:pic>
          <p:nvPicPr>
            <p:cNvPr id="19" name="图片 18" descr="110_e94ef4a9ba136c80cc2528786172a569_con_130x130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388" y="4704841"/>
              <a:ext cx="610835" cy="610835"/>
            </a:xfrm>
            <a:prstGeom prst="rect">
              <a:avLst/>
            </a:prstGeom>
          </p:spPr>
        </p:pic>
        <p:pic>
          <p:nvPicPr>
            <p:cNvPr id="20" name="图片 19" descr="110_c8a185848f18683051a2960cc7f64cda_con_130x130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716" y="5508577"/>
              <a:ext cx="643001" cy="643001"/>
            </a:xfrm>
            <a:prstGeom prst="rect">
              <a:avLst/>
            </a:prstGeom>
          </p:spPr>
        </p:pic>
        <p:pic>
          <p:nvPicPr>
            <p:cNvPr id="21" name="图片 20" descr="110_5f9bfb21fe5c96931c8a4dfcb2e19281_con_130x130.pn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286" y="2271826"/>
              <a:ext cx="616525" cy="616525"/>
            </a:xfrm>
            <a:prstGeom prst="rect">
              <a:avLst/>
            </a:prstGeom>
          </p:spPr>
        </p:pic>
        <p:pic>
          <p:nvPicPr>
            <p:cNvPr id="22" name="图片 21" descr="110_2c7a0c9727b8474125b1952387538801_con_130x130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129" y="3033027"/>
              <a:ext cx="641750" cy="641750"/>
            </a:xfrm>
            <a:prstGeom prst="rect">
              <a:avLst/>
            </a:prstGeom>
          </p:spPr>
        </p:pic>
        <p:pic>
          <p:nvPicPr>
            <p:cNvPr id="23" name="图片 22" descr="110_deffb7fd78431e05ab477c6b3539f732_con_130x130.pn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823" y="3836799"/>
              <a:ext cx="642978" cy="642978"/>
            </a:xfrm>
            <a:prstGeom prst="rect">
              <a:avLst/>
            </a:prstGeom>
          </p:spPr>
        </p:pic>
        <p:pic>
          <p:nvPicPr>
            <p:cNvPr id="24" name="图片 23" descr="110_44c5abf2f39797280320328f2af4d221_con_130x130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881" y="4704825"/>
              <a:ext cx="626927" cy="626927"/>
            </a:xfrm>
            <a:prstGeom prst="rect">
              <a:avLst/>
            </a:prstGeom>
          </p:spPr>
        </p:pic>
        <p:pic>
          <p:nvPicPr>
            <p:cNvPr id="25" name="图片 24" descr="110_bba255d4562671035337ea62c2d09432_con_130x130.png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299" y="5524652"/>
              <a:ext cx="626925" cy="626925"/>
            </a:xfrm>
            <a:prstGeom prst="rect">
              <a:avLst/>
            </a:prstGeom>
          </p:spPr>
        </p:pic>
        <p:pic>
          <p:nvPicPr>
            <p:cNvPr id="26" name="图片 25" descr="110_a0b79ad5dc5e34d743db4620c512010f_con_130x130.png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542" y="2277500"/>
              <a:ext cx="616525" cy="616525"/>
            </a:xfrm>
            <a:prstGeom prst="rect">
              <a:avLst/>
            </a:prstGeom>
          </p:spPr>
        </p:pic>
        <p:pic>
          <p:nvPicPr>
            <p:cNvPr id="29" name="图片 28" descr="110_d9caa2b063c97a0f1247fbaf685c9fed_con_130x130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2" y="3049101"/>
              <a:ext cx="610851" cy="610851"/>
            </a:xfrm>
            <a:prstGeom prst="rect">
              <a:avLst/>
            </a:prstGeom>
          </p:spPr>
        </p:pic>
        <p:pic>
          <p:nvPicPr>
            <p:cNvPr id="32" name="图片 31" descr="110_bc779c232f735ef11b98b800ec82d837_con_130x130.png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215" y="3901077"/>
              <a:ext cx="610850" cy="610850"/>
            </a:xfrm>
            <a:prstGeom prst="rect">
              <a:avLst/>
            </a:prstGeom>
          </p:spPr>
        </p:pic>
        <p:pic>
          <p:nvPicPr>
            <p:cNvPr id="33" name="图片 32" descr="110_8aaeb7467a70a7566a79b24ea43942d4_con_130x130.png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134" y="4690534"/>
              <a:ext cx="609599" cy="609599"/>
            </a:xfrm>
            <a:prstGeom prst="rect">
              <a:avLst/>
            </a:prstGeom>
          </p:spPr>
        </p:pic>
        <p:grpSp>
          <p:nvGrpSpPr>
            <p:cNvPr id="47" name="组 46"/>
            <p:cNvGrpSpPr/>
            <p:nvPr/>
          </p:nvGrpSpPr>
          <p:grpSpPr>
            <a:xfrm>
              <a:off x="3216315" y="1153323"/>
              <a:ext cx="788988" cy="788988"/>
              <a:chOff x="6061075" y="5273675"/>
              <a:chExt cx="788988" cy="788988"/>
            </a:xfrm>
          </p:grpSpPr>
          <p:sp>
            <p:nvSpPr>
              <p:cNvPr id="48" name="Oval 29"/>
              <p:cNvSpPr/>
              <p:nvPr/>
            </p:nvSpPr>
            <p:spPr>
              <a:xfrm>
                <a:off x="6061075" y="5273675"/>
                <a:ext cx="788988" cy="788988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 smtClean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外卖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9" name="Arc 30"/>
              <p:cNvSpPr/>
              <p:nvPr/>
            </p:nvSpPr>
            <p:spPr>
              <a:xfrm>
                <a:off x="6061075" y="5273675"/>
                <a:ext cx="788988" cy="788988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pic>
          <p:nvPicPr>
            <p:cNvPr id="34" name="图片 33" descr="106_45f36ce6122a6c44070a1cf05e05cb9b_con_130x130.png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34" y="2269066"/>
              <a:ext cx="622301" cy="622301"/>
            </a:xfrm>
            <a:prstGeom prst="rect">
              <a:avLst/>
            </a:prstGeom>
          </p:spPr>
        </p:pic>
        <p:pic>
          <p:nvPicPr>
            <p:cNvPr id="35" name="图片 34" descr="110_b29af4baa81dd78bb73178623243e77a_con_130x130.png"/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34" y="3047999"/>
              <a:ext cx="609601" cy="609601"/>
            </a:xfrm>
            <a:prstGeom prst="rect">
              <a:avLst/>
            </a:prstGeom>
          </p:spPr>
        </p:pic>
        <p:pic>
          <p:nvPicPr>
            <p:cNvPr id="36" name="图片 35" descr="110_3df4d82976eddb42ae1678f4f55c32d5_con_130x130.png"/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34" y="3826934"/>
              <a:ext cx="605366" cy="605366"/>
            </a:xfrm>
            <a:prstGeom prst="rect">
              <a:avLst/>
            </a:prstGeom>
          </p:spPr>
        </p:pic>
        <p:pic>
          <p:nvPicPr>
            <p:cNvPr id="37" name="图片 36" descr="106_ee5f7b319004f2bc9840976c0490e235_con_130x130.png"/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33" y="4690533"/>
              <a:ext cx="622300" cy="622300"/>
            </a:xfrm>
            <a:prstGeom prst="rect">
              <a:avLst/>
            </a:prstGeom>
          </p:spPr>
        </p:pic>
        <p:pic>
          <p:nvPicPr>
            <p:cNvPr id="38" name="图片 37" descr="110_e119c07ad243f1a16763f9f915e082b8_con_130x130.png"/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167" y="5524501"/>
              <a:ext cx="622300" cy="622300"/>
            </a:xfrm>
            <a:prstGeom prst="rect">
              <a:avLst/>
            </a:prstGeom>
          </p:spPr>
        </p:pic>
      </p:grpSp>
      <p:grpSp>
        <p:nvGrpSpPr>
          <p:cNvPr id="53" name="Group 84"/>
          <p:cNvGrpSpPr/>
          <p:nvPr/>
        </p:nvGrpSpPr>
        <p:grpSpPr>
          <a:xfrm>
            <a:off x="0" y="1712184"/>
            <a:ext cx="3540807" cy="5145816"/>
            <a:chOff x="8549960" y="1667271"/>
            <a:chExt cx="3540807" cy="5145816"/>
          </a:xfrm>
          <a:solidFill>
            <a:schemeClr val="accent6"/>
          </a:solidFill>
        </p:grpSpPr>
        <p:sp>
          <p:nvSpPr>
            <p:cNvPr id="54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6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7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0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2" name="Freeform 33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4" name="Freeform 35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5" name="Freeform 36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0" name="Freeform 41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2" name="Freeform 43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4" name="Freeform 45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6" name="Freeform 47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7" name="Freeform 48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8" name="Freeform 49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79" name="Freeform 50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0" name="Freeform 51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1" name="Freeform 52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2" name="Freeform 53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3" name="Freeform 54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4" name="Freeform 55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5" name="Freeform 56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7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8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89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0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1" name="Freeform 101"/>
            <p:cNvSpPr>
              <a:spLocks noEditPoints="1"/>
            </p:cNvSpPr>
            <p:nvPr/>
          </p:nvSpPr>
          <p:spPr bwMode="auto">
            <a:xfrm>
              <a:off x="10910498" y="2367994"/>
              <a:ext cx="321002" cy="322959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4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5" name="Freeform 137"/>
            <p:cNvSpPr>
              <a:spLocks/>
            </p:cNvSpPr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6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7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8" name="Freeform 149"/>
            <p:cNvSpPr>
              <a:spLocks/>
            </p:cNvSpPr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99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0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1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2" name="Freeform 209"/>
            <p:cNvSpPr>
              <a:spLocks/>
            </p:cNvSpPr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3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4" name="Freeform 211"/>
            <p:cNvSpPr>
              <a:spLocks/>
            </p:cNvSpPr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5" name="Freeform 212"/>
            <p:cNvSpPr>
              <a:spLocks/>
            </p:cNvSpPr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6" name="Freeform 213"/>
            <p:cNvSpPr>
              <a:spLocks/>
            </p:cNvSpPr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7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8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09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10" name="Freeform 217"/>
            <p:cNvSpPr>
              <a:spLocks/>
            </p:cNvSpPr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11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112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113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03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14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1454" y="225932"/>
            <a:ext cx="51090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一应用场景下的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市场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格局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58" name="TextBox 28"/>
          <p:cNvSpPr txBox="1">
            <a:spLocks noChangeArrowheads="1"/>
          </p:cNvSpPr>
          <p:nvPr/>
        </p:nvSpPr>
        <p:spPr bwMode="auto">
          <a:xfrm>
            <a:off x="9656763" y="1946275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400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rPr>
              <a:t>数据来源：比达咨询</a:t>
            </a:r>
            <a:endParaRPr kumimoji="0" lang="en-US" altLang="zh-CN" sz="1400" dirty="0">
              <a:solidFill>
                <a:srgbClr val="C1985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3937" y="1030141"/>
            <a:ext cx="2524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chemeClr val="accent6"/>
                </a:solidFill>
                <a:latin typeface="+mn-lt"/>
                <a:ea typeface="微软雅黑"/>
                <a:cs typeface="微软雅黑"/>
              </a:rPr>
              <a:t>以外卖</a:t>
            </a:r>
            <a:r>
              <a:rPr kumimoji="1" lang="en-US" altLang="zh-CN" sz="2000" dirty="0">
                <a:solidFill>
                  <a:schemeClr val="accent6"/>
                </a:solidFill>
                <a:latin typeface="+mn-lt"/>
                <a:ea typeface="微软雅黑"/>
                <a:cs typeface="微软雅黑"/>
              </a:rPr>
              <a:t>O2O</a:t>
            </a:r>
            <a:r>
              <a:rPr kumimoji="1" lang="zh-CN" altLang="en-US" sz="2000" dirty="0">
                <a:solidFill>
                  <a:schemeClr val="accent6"/>
                </a:solidFill>
                <a:latin typeface="+mn-lt"/>
                <a:ea typeface="微软雅黑"/>
                <a:cs typeface="微软雅黑"/>
              </a:rPr>
              <a:t>平台为例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328738" y="2254250"/>
            <a:ext cx="10399712" cy="3979863"/>
            <a:chOff x="1328738" y="2254250"/>
            <a:chExt cx="10399712" cy="3979863"/>
          </a:xfrm>
        </p:grpSpPr>
        <p:sp>
          <p:nvSpPr>
            <p:cNvPr id="91" name="Oval 90"/>
            <p:cNvSpPr/>
            <p:nvPr/>
          </p:nvSpPr>
          <p:spPr>
            <a:xfrm>
              <a:off x="4606925" y="2254250"/>
              <a:ext cx="2978150" cy="2976563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89488" y="2436813"/>
              <a:ext cx="2613025" cy="2611437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972050" y="2617788"/>
              <a:ext cx="2247900" cy="2249487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154613" y="2800350"/>
              <a:ext cx="1882775" cy="1884363"/>
            </a:xfrm>
            <a:prstGeom prst="ellipse">
              <a:avLst/>
            </a:prstGeom>
            <a:noFill/>
            <a:ln w="127000" cap="rnd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95" name="Arc 94"/>
            <p:cNvSpPr/>
            <p:nvPr/>
          </p:nvSpPr>
          <p:spPr>
            <a:xfrm>
              <a:off x="4606925" y="2254250"/>
              <a:ext cx="2978150" cy="2976563"/>
            </a:xfrm>
            <a:prstGeom prst="arc">
              <a:avLst>
                <a:gd name="adj1" fmla="val 16200000"/>
                <a:gd name="adj2" fmla="val 20886546"/>
              </a:avLst>
            </a:prstGeom>
            <a:noFill/>
            <a:ln w="1270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Arc 95"/>
            <p:cNvSpPr/>
            <p:nvPr/>
          </p:nvSpPr>
          <p:spPr>
            <a:xfrm>
              <a:off x="4789488" y="2436813"/>
              <a:ext cx="2613025" cy="2611437"/>
            </a:xfrm>
            <a:prstGeom prst="arc">
              <a:avLst>
                <a:gd name="adj1" fmla="val 12350273"/>
                <a:gd name="adj2" fmla="val 15240146"/>
              </a:avLst>
            </a:prstGeom>
            <a:noFill/>
            <a:ln w="1270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Arc 96"/>
            <p:cNvSpPr/>
            <p:nvPr/>
          </p:nvSpPr>
          <p:spPr>
            <a:xfrm>
              <a:off x="4972050" y="2617788"/>
              <a:ext cx="2247900" cy="2249487"/>
            </a:xfrm>
            <a:prstGeom prst="arc">
              <a:avLst>
                <a:gd name="adj1" fmla="val 3842578"/>
                <a:gd name="adj2" fmla="val 9752989"/>
              </a:avLst>
            </a:prstGeom>
            <a:noFill/>
            <a:ln w="1270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Arc 97"/>
            <p:cNvSpPr/>
            <p:nvPr/>
          </p:nvSpPr>
          <p:spPr>
            <a:xfrm>
              <a:off x="5154613" y="2800350"/>
              <a:ext cx="1882775" cy="1884363"/>
            </a:xfrm>
            <a:prstGeom prst="arc">
              <a:avLst>
                <a:gd name="adj1" fmla="val 21482739"/>
                <a:gd name="adj2" fmla="val 2573572"/>
              </a:avLst>
            </a:prstGeom>
            <a:noFill/>
            <a:ln w="1270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99" name="TextBox 98"/>
            <p:cNvSpPr txBox="1">
              <a:spLocks noChangeArrowheads="1"/>
            </p:cNvSpPr>
            <p:nvPr/>
          </p:nvSpPr>
          <p:spPr bwMode="auto">
            <a:xfrm>
              <a:off x="5334000" y="3327400"/>
              <a:ext cx="1524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1400" b="1" dirty="0" smtClean="0">
                  <a:solidFill>
                    <a:srgbClr val="7F7F7F"/>
                  </a:solidFill>
                  <a:latin typeface="+mn-lt"/>
                  <a:ea typeface="微软雅黑"/>
                  <a:cs typeface="微软雅黑"/>
                </a:rPr>
                <a:t>2016</a:t>
              </a:r>
              <a:r>
                <a:rPr kumimoji="0" lang="zh-CN" altLang="en-US" sz="1400" b="1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年第三季度餐饮外卖市场格局（按交易额）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7686675" y="3455988"/>
              <a:ext cx="91440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704263" y="3255963"/>
              <a:ext cx="6985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4350" name="TextBox 104"/>
            <p:cNvSpPr txBox="1">
              <a:spLocks noChangeArrowheads="1"/>
            </p:cNvSpPr>
            <p:nvPr/>
          </p:nvSpPr>
          <p:spPr bwMode="auto">
            <a:xfrm>
              <a:off x="9394825" y="3236913"/>
              <a:ext cx="1868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eaLnBrk="1" hangingPunct="1"/>
              <a:r>
                <a:rPr kumimoji="0" lang="zh-CN" altLang="en-US" sz="200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饿了么</a:t>
              </a:r>
              <a:endParaRPr kumimoji="0" lang="en-US" sz="20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960813" y="3255963"/>
              <a:ext cx="91440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203575" y="3055938"/>
              <a:ext cx="6985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22</a:t>
              </a:r>
              <a:r>
                <a:rPr lang="en-US" sz="20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4353" name="TextBox 109"/>
            <p:cNvSpPr txBox="1">
              <a:spLocks noChangeArrowheads="1"/>
            </p:cNvSpPr>
            <p:nvPr/>
          </p:nvSpPr>
          <p:spPr bwMode="auto">
            <a:xfrm>
              <a:off x="1328738" y="3051175"/>
              <a:ext cx="1866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/>
              <a:r>
                <a:rPr kumimoji="0" lang="zh-CN" altLang="en-US" sz="2000" dirty="0">
                  <a:solidFill>
                    <a:srgbClr val="C19859"/>
                  </a:solidFill>
                  <a:latin typeface="微软雅黑" charset="0"/>
                  <a:ea typeface="微软雅黑" charset="0"/>
                  <a:cs typeface="微软雅黑" charset="0"/>
                </a:rPr>
                <a:t>百度外卖</a:t>
              </a:r>
              <a:endParaRPr kumimoji="0" lang="en-US" sz="2000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057650" y="4049713"/>
              <a:ext cx="91440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057650" y="4049713"/>
              <a:ext cx="0" cy="327025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690938" y="4564063"/>
              <a:ext cx="6985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4357" name="TextBox 114"/>
            <p:cNvSpPr txBox="1">
              <a:spLocks noChangeArrowheads="1"/>
            </p:cNvSpPr>
            <p:nvPr/>
          </p:nvSpPr>
          <p:spPr bwMode="auto">
            <a:xfrm>
              <a:off x="1779588" y="4570413"/>
              <a:ext cx="18684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r" eaLnBrk="1" hangingPunct="1"/>
              <a:r>
                <a:rPr kumimoji="0"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美团外卖</a:t>
              </a:r>
              <a:endParaRPr kumimoji="0" 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14359" name="组 6"/>
            <p:cNvGrpSpPr>
              <a:grpSpLocks/>
            </p:cNvGrpSpPr>
            <p:nvPr/>
          </p:nvGrpSpPr>
          <p:grpSpPr bwMode="auto">
            <a:xfrm>
              <a:off x="8232775" y="4059238"/>
              <a:ext cx="1430338" cy="2174875"/>
              <a:chOff x="9210598" y="4058594"/>
              <a:chExt cx="1436921" cy="21752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210598" y="4058594"/>
                <a:ext cx="1430542" cy="3350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216977" y="4423788"/>
                <a:ext cx="1430542" cy="8907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>
                  <a:solidFill>
                    <a:srgbClr val="C19859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216977" y="5343125"/>
                <a:ext cx="1430542" cy="3429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>
                  <a:solidFill>
                    <a:srgbClr val="C19859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216977" y="5714670"/>
                <a:ext cx="1430542" cy="5192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zh-CN" altLang="en-US">
                  <a:solidFill>
                    <a:srgbClr val="C19859"/>
                  </a:solidFill>
                </a:endParaRPr>
              </a:p>
            </p:txBody>
          </p:sp>
        </p:grpSp>
        <p:cxnSp>
          <p:nvCxnSpPr>
            <p:cNvPr id="9" name="直线连接符 8"/>
            <p:cNvCxnSpPr/>
            <p:nvPr/>
          </p:nvCxnSpPr>
          <p:spPr>
            <a:xfrm>
              <a:off x="7035800" y="3649663"/>
              <a:ext cx="1196975" cy="423862"/>
            </a:xfrm>
            <a:prstGeom prst="line">
              <a:avLst/>
            </a:prstGeom>
            <a:ln w="19050" cmpd="sng">
              <a:solidFill>
                <a:srgbClr val="C198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6764338" y="4445000"/>
              <a:ext cx="1482725" cy="1774825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867900" y="4714875"/>
              <a:ext cx="1751013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5%</a:t>
              </a:r>
              <a:r>
                <a:rPr kumimoji="1" lang="zh-CN" altLang="en-US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  </a:t>
              </a:r>
              <a:r>
                <a:rPr kumimoji="1" lang="zh-CN" altLang="en-US" sz="1600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rPr>
                <a:t>到家美食汇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74250" y="4065588"/>
              <a:ext cx="1385888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2%</a:t>
              </a:r>
              <a:r>
                <a:rPr kumimoji="1" lang="zh-CN" altLang="en-US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  </a:t>
              </a:r>
              <a:r>
                <a:rPr kumimoji="1" lang="zh-CN" altLang="en-US" sz="1600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rPr>
                <a:t>派乐趣</a:t>
              </a:r>
              <a:endParaRPr kumimoji="1" lang="en-US" altLang="zh-CN" sz="1600" dirty="0">
                <a:solidFill>
                  <a:srgbClr val="C19859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871075" y="5327650"/>
              <a:ext cx="1849438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2%</a:t>
              </a:r>
              <a:r>
                <a:rPr kumimoji="1" lang="zh-CN" altLang="en-US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  </a:t>
              </a:r>
              <a:r>
                <a:rPr kumimoji="1" lang="zh-CN" altLang="en-US" sz="16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rPr>
                <a:t>拼豆夜宵外卖</a:t>
              </a:r>
              <a:endParaRPr kumimoji="1" lang="en-US" altLang="zh-CN" sz="1600" dirty="0">
                <a:solidFill>
                  <a:srgbClr val="C19859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877425" y="5800725"/>
              <a:ext cx="1851025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3%</a:t>
              </a:r>
              <a:r>
                <a:rPr kumimoji="1" lang="zh-CN" altLang="en-US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  </a:t>
              </a:r>
              <a:r>
                <a:rPr kumimoji="1" lang="zh-CN" altLang="en-US" sz="1600" b="1" dirty="0">
                  <a:solidFill>
                    <a:srgbClr val="C19859"/>
                  </a:solidFill>
                  <a:latin typeface="+mn-lt"/>
                  <a:ea typeface="微软雅黑"/>
                  <a:cs typeface="微软雅黑"/>
                </a:rPr>
                <a:t>其他平台</a:t>
              </a:r>
              <a:endParaRPr kumimoji="1" lang="en-US" altLang="zh-CN" sz="1600" dirty="0">
                <a:solidFill>
                  <a:srgbClr val="C19859"/>
                </a:solidFill>
                <a:latin typeface="+mn-lt"/>
                <a:ea typeface="微软雅黑"/>
                <a:cs typeface="微软雅黑"/>
              </a:endParaRPr>
            </a:p>
          </p:txBody>
        </p:sp>
      </p:grpSp>
      <p:sp>
        <p:nvSpPr>
          <p:cNvPr id="37" name="TextBox 5"/>
          <p:cNvSpPr txBox="1"/>
          <p:nvPr/>
        </p:nvSpPr>
        <p:spPr>
          <a:xfrm>
            <a:off x="10370214" y="6346765"/>
            <a:ext cx="13717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04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77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064" y="192088"/>
            <a:ext cx="46698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品类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：相同与不同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6387" name="组 40968"/>
          <p:cNvGrpSpPr>
            <a:grpSpLocks/>
          </p:cNvGrpSpPr>
          <p:nvPr/>
        </p:nvGrpSpPr>
        <p:grpSpPr bwMode="auto">
          <a:xfrm>
            <a:off x="5168900" y="2246313"/>
            <a:ext cx="1943100" cy="4224337"/>
            <a:chOff x="5168137" y="2245985"/>
            <a:chExt cx="1944185" cy="4224775"/>
          </a:xfrm>
        </p:grpSpPr>
        <p:pic>
          <p:nvPicPr>
            <p:cNvPr id="16418" name="图片 3" descr="WechatIMG111.jpe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137" y="2245985"/>
              <a:ext cx="1858747" cy="329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9" name="图片 15" descr="timg-5.jpe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059" y="5760786"/>
              <a:ext cx="1893263" cy="70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8" name="组 40969"/>
          <p:cNvGrpSpPr>
            <a:grpSpLocks/>
          </p:cNvGrpSpPr>
          <p:nvPr/>
        </p:nvGrpSpPr>
        <p:grpSpPr bwMode="auto">
          <a:xfrm>
            <a:off x="8166100" y="2249488"/>
            <a:ext cx="1854200" cy="4376737"/>
            <a:chOff x="8165578" y="2249835"/>
            <a:chExt cx="1854396" cy="4375822"/>
          </a:xfrm>
        </p:grpSpPr>
        <p:pic>
          <p:nvPicPr>
            <p:cNvPr id="16416" name="图片 4" descr="WechatIMG112.jpe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578" y="2249835"/>
              <a:ext cx="1854396" cy="329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7" name="图片 16" descr="timg-3.jpe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5105" y="5618933"/>
              <a:ext cx="1006724" cy="1006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9" name="组 40967"/>
          <p:cNvGrpSpPr>
            <a:grpSpLocks/>
          </p:cNvGrpSpPr>
          <p:nvPr/>
        </p:nvGrpSpPr>
        <p:grpSpPr bwMode="auto">
          <a:xfrm>
            <a:off x="2171700" y="2254250"/>
            <a:ext cx="1854200" cy="4278313"/>
            <a:chOff x="2172178" y="2253709"/>
            <a:chExt cx="1854395" cy="4279011"/>
          </a:xfrm>
        </p:grpSpPr>
        <p:pic>
          <p:nvPicPr>
            <p:cNvPr id="16414" name="图片 2" descr="WechatIMG110.jpe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178" y="2253709"/>
              <a:ext cx="1854395" cy="329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5" name="图片 18" descr="timg.jpe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511" y="5758457"/>
              <a:ext cx="1533194" cy="77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2" name="组 40964"/>
          <p:cNvGrpSpPr>
            <a:grpSpLocks/>
          </p:cNvGrpSpPr>
          <p:nvPr/>
        </p:nvGrpSpPr>
        <p:grpSpPr bwMode="auto">
          <a:xfrm>
            <a:off x="4025900" y="1116013"/>
            <a:ext cx="4135438" cy="3748087"/>
            <a:chOff x="4026577" y="1115488"/>
            <a:chExt cx="4134978" cy="3748232"/>
          </a:xfrm>
        </p:grpSpPr>
        <p:grpSp>
          <p:nvGrpSpPr>
            <p:cNvPr id="16409" name="组 22"/>
            <p:cNvGrpSpPr>
              <a:grpSpLocks/>
            </p:cNvGrpSpPr>
            <p:nvPr/>
          </p:nvGrpSpPr>
          <p:grpSpPr bwMode="auto">
            <a:xfrm>
              <a:off x="7335270" y="1115488"/>
              <a:ext cx="788988" cy="788988"/>
              <a:chOff x="6514468" y="1053530"/>
              <a:chExt cx="788988" cy="788988"/>
            </a:xfrm>
          </p:grpSpPr>
          <p:sp>
            <p:nvSpPr>
              <p:cNvPr id="41" name="Oval 29"/>
              <p:cNvSpPr/>
              <p:nvPr/>
            </p:nvSpPr>
            <p:spPr>
              <a:xfrm>
                <a:off x="6513757" y="1053530"/>
                <a:ext cx="790487" cy="789018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0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哥们儿</a:t>
                </a:r>
                <a:r>
                  <a:rPr lang="en-US" altLang="zh-CN" sz="10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de</a:t>
                </a:r>
                <a:r>
                  <a:rPr lang="zh-CN" altLang="en-US" sz="10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小馆儿</a:t>
                </a:r>
                <a:endParaRPr lang="en-US" altLang="zh-CN" sz="10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2" name="Arc 30"/>
              <p:cNvSpPr/>
              <p:nvPr/>
            </p:nvSpPr>
            <p:spPr>
              <a:xfrm>
                <a:off x="6513757" y="1053530"/>
                <a:ext cx="790487" cy="789018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6" name="直线箭头连接符 25"/>
            <p:cNvCxnSpPr>
              <a:stCxn id="41" idx="4"/>
            </p:cNvCxnSpPr>
            <p:nvPr/>
          </p:nvCxnSpPr>
          <p:spPr>
            <a:xfrm flipH="1">
              <a:off x="4026577" y="1904506"/>
              <a:ext cx="3703226" cy="2417857"/>
            </a:xfrm>
            <a:prstGeom prst="straightConnector1">
              <a:avLst/>
            </a:prstGeom>
            <a:ln w="19050" cmpd="sng">
              <a:solidFill>
                <a:schemeClr val="accent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>
              <a:stCxn id="41" idx="4"/>
            </p:cNvCxnSpPr>
            <p:nvPr/>
          </p:nvCxnSpPr>
          <p:spPr>
            <a:xfrm>
              <a:off x="7729803" y="1904506"/>
              <a:ext cx="431752" cy="2959214"/>
            </a:xfrm>
            <a:prstGeom prst="straightConnector1">
              <a:avLst/>
            </a:prstGeom>
            <a:ln w="19050" cmpd="sng">
              <a:solidFill>
                <a:srgbClr val="C19859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 40963"/>
          <p:cNvGrpSpPr>
            <a:grpSpLocks/>
          </p:cNvGrpSpPr>
          <p:nvPr/>
        </p:nvGrpSpPr>
        <p:grpSpPr bwMode="auto">
          <a:xfrm>
            <a:off x="9988550" y="1066800"/>
            <a:ext cx="1200150" cy="2185988"/>
            <a:chOff x="9989000" y="1066525"/>
            <a:chExt cx="1199180" cy="2186281"/>
          </a:xfrm>
        </p:grpSpPr>
        <p:grpSp>
          <p:nvGrpSpPr>
            <p:cNvPr id="16405" name="组 21"/>
            <p:cNvGrpSpPr>
              <a:grpSpLocks/>
            </p:cNvGrpSpPr>
            <p:nvPr/>
          </p:nvGrpSpPr>
          <p:grpSpPr bwMode="auto">
            <a:xfrm>
              <a:off x="10399192" y="1066525"/>
              <a:ext cx="788988" cy="788988"/>
              <a:chOff x="7688999" y="1051035"/>
              <a:chExt cx="788988" cy="788988"/>
            </a:xfrm>
          </p:grpSpPr>
          <p:sp>
            <p:nvSpPr>
              <p:cNvPr id="45" name="Oval 29"/>
              <p:cNvSpPr/>
              <p:nvPr/>
            </p:nvSpPr>
            <p:spPr>
              <a:xfrm>
                <a:off x="7689637" y="1051035"/>
                <a:ext cx="788350" cy="789094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杨记兴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6" name="Arc 30"/>
              <p:cNvSpPr/>
              <p:nvPr/>
            </p:nvSpPr>
            <p:spPr>
              <a:xfrm>
                <a:off x="7689637" y="1051035"/>
                <a:ext cx="788350" cy="789094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7" name="直线箭头连接符 46"/>
            <p:cNvCxnSpPr>
              <a:stCxn id="45" idx="4"/>
            </p:cNvCxnSpPr>
            <p:nvPr/>
          </p:nvCxnSpPr>
          <p:spPr>
            <a:xfrm flipH="1">
              <a:off x="9989000" y="1855619"/>
              <a:ext cx="804212" cy="1397187"/>
            </a:xfrm>
            <a:prstGeom prst="straightConnector1">
              <a:avLst/>
            </a:prstGeom>
            <a:ln w="19050" cmpd="sng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4" name="组 40962"/>
          <p:cNvGrpSpPr>
            <a:grpSpLocks/>
          </p:cNvGrpSpPr>
          <p:nvPr/>
        </p:nvGrpSpPr>
        <p:grpSpPr bwMode="auto">
          <a:xfrm>
            <a:off x="1152525" y="1076325"/>
            <a:ext cx="7013575" cy="2819400"/>
            <a:chOff x="1151770" y="1076317"/>
            <a:chExt cx="7013808" cy="2819295"/>
          </a:xfrm>
        </p:grpSpPr>
        <p:grpSp>
          <p:nvGrpSpPr>
            <p:cNvPr id="16399" name="组 20"/>
            <p:cNvGrpSpPr>
              <a:grpSpLocks/>
            </p:cNvGrpSpPr>
            <p:nvPr/>
          </p:nvGrpSpPr>
          <p:grpSpPr bwMode="auto">
            <a:xfrm>
              <a:off x="1151770" y="1076317"/>
              <a:ext cx="788988" cy="788988"/>
              <a:chOff x="4156214" y="1045337"/>
              <a:chExt cx="788988" cy="788988"/>
            </a:xfrm>
          </p:grpSpPr>
          <p:sp>
            <p:nvSpPr>
              <p:cNvPr id="39" name="Oval 29"/>
              <p:cNvSpPr/>
              <p:nvPr/>
            </p:nvSpPr>
            <p:spPr>
              <a:xfrm>
                <a:off x="4156214" y="1045337"/>
                <a:ext cx="789014" cy="788959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皖南水乡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0" name="Arc 30"/>
              <p:cNvSpPr/>
              <p:nvPr/>
            </p:nvSpPr>
            <p:spPr>
              <a:xfrm>
                <a:off x="4156214" y="1045337"/>
                <a:ext cx="789014" cy="788959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9" name="直线箭头连接符 48"/>
            <p:cNvCxnSpPr>
              <a:endCxn id="16416" idx="1"/>
            </p:cNvCxnSpPr>
            <p:nvPr/>
          </p:nvCxnSpPr>
          <p:spPr>
            <a:xfrm>
              <a:off x="1580409" y="1889087"/>
              <a:ext cx="6585169" cy="2006525"/>
            </a:xfrm>
            <a:prstGeom prst="straightConnector1">
              <a:avLst/>
            </a:prstGeom>
            <a:ln w="19050" cmpd="sng">
              <a:solidFill>
                <a:srgbClr val="674D2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39" idx="4"/>
            </p:cNvCxnSpPr>
            <p:nvPr/>
          </p:nvCxnSpPr>
          <p:spPr>
            <a:xfrm>
              <a:off x="1545483" y="1865276"/>
              <a:ext cx="3627559" cy="1325513"/>
            </a:xfrm>
            <a:prstGeom prst="straightConnector1">
              <a:avLst/>
            </a:prstGeom>
            <a:ln w="19050" cmpd="sng">
              <a:solidFill>
                <a:srgbClr val="674D2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39" idx="4"/>
            </p:cNvCxnSpPr>
            <p:nvPr/>
          </p:nvCxnSpPr>
          <p:spPr>
            <a:xfrm>
              <a:off x="1545483" y="1865276"/>
              <a:ext cx="638196" cy="1449333"/>
            </a:xfrm>
            <a:prstGeom prst="straightConnector1">
              <a:avLst/>
            </a:prstGeom>
            <a:ln w="19050" cmpd="sng">
              <a:solidFill>
                <a:schemeClr val="accent6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5" name="组 40965"/>
          <p:cNvGrpSpPr>
            <a:grpSpLocks/>
          </p:cNvGrpSpPr>
          <p:nvPr/>
        </p:nvGrpSpPr>
        <p:grpSpPr bwMode="auto">
          <a:xfrm>
            <a:off x="4041775" y="1084263"/>
            <a:ext cx="1116013" cy="4306887"/>
            <a:chOff x="4042061" y="1084509"/>
            <a:chExt cx="1115050" cy="4305856"/>
          </a:xfrm>
        </p:grpSpPr>
        <p:grpSp>
          <p:nvGrpSpPr>
            <p:cNvPr id="16394" name="组 23"/>
            <p:cNvGrpSpPr>
              <a:grpSpLocks/>
            </p:cNvGrpSpPr>
            <p:nvPr/>
          </p:nvGrpSpPr>
          <p:grpSpPr bwMode="auto">
            <a:xfrm>
              <a:off x="4107777" y="1084509"/>
              <a:ext cx="788988" cy="788988"/>
              <a:chOff x="5346723" y="1053530"/>
              <a:chExt cx="788988" cy="7889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346039" y="1053530"/>
                <a:ext cx="789893" cy="788798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zh-CN" altLang="en-US" sz="1400" b="1" dirty="0">
                    <a:solidFill>
                      <a:srgbClr val="C19859"/>
                    </a:solidFill>
                    <a:latin typeface="微软雅黑"/>
                    <a:ea typeface="微软雅黑"/>
                    <a:cs typeface="微软雅黑"/>
                  </a:rPr>
                  <a:t>鲜蛙馆</a:t>
                </a:r>
                <a:endParaRPr lang="en-US" sz="1400" b="1" dirty="0">
                  <a:solidFill>
                    <a:srgbClr val="C19859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5346039" y="1053530"/>
                <a:ext cx="789893" cy="788798"/>
              </a:xfrm>
              <a:prstGeom prst="arc">
                <a:avLst>
                  <a:gd name="adj1" fmla="val 16200000"/>
                  <a:gd name="adj2" fmla="val 13687926"/>
                </a:avLst>
              </a:prstGeom>
              <a:ln w="63500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58" name="直线箭头连接符 57"/>
            <p:cNvCxnSpPr>
              <a:stCxn id="30" idx="4"/>
            </p:cNvCxnSpPr>
            <p:nvPr/>
          </p:nvCxnSpPr>
          <p:spPr>
            <a:xfrm>
              <a:off x="4502039" y="1873307"/>
              <a:ext cx="655072" cy="3098058"/>
            </a:xfrm>
            <a:prstGeom prst="straightConnector1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>
              <a:stCxn id="30" idx="4"/>
            </p:cNvCxnSpPr>
            <p:nvPr/>
          </p:nvCxnSpPr>
          <p:spPr>
            <a:xfrm flipH="1">
              <a:off x="4042061" y="1873307"/>
              <a:ext cx="459978" cy="3517058"/>
            </a:xfrm>
            <a:prstGeom prst="straightConnector1">
              <a:avLst/>
            </a:prstGeom>
            <a:ln w="19050" cmpd="sng">
              <a:solidFill>
                <a:srgbClr val="9A743A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05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2930" y="192088"/>
            <a:ext cx="18261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问题聚焦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682520" y="2065027"/>
            <a:ext cx="521168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0-1         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/>
                <a:ea typeface="微软雅黑"/>
                <a:cs typeface="Open Sans" charset="0"/>
              </a:rPr>
              <a:t>A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/>
                <a:ea typeface="微软雅黑"/>
                <a:cs typeface="Open Sans" charset="0"/>
              </a:rPr>
              <a:t>应用有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/>
                <a:ea typeface="微软雅黑"/>
                <a:cs typeface="Open Sans" charset="0"/>
              </a:rPr>
              <a:t>B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/>
                <a:ea typeface="微软雅黑"/>
                <a:cs typeface="Open Sans" charset="0"/>
              </a:rPr>
              <a:t>应用没有的信息</a:t>
            </a:r>
            <a:endParaRPr lang="en-US" sz="2400" b="1" dirty="0">
              <a:solidFill>
                <a:schemeClr val="accent6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682520" y="3614535"/>
            <a:ext cx="51385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6"/>
                </a:solidFill>
                <a:latin typeface="Open Sans" charset="0"/>
                <a:cs typeface="Open Sans" charset="0"/>
              </a:rPr>
              <a:t>0-100    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/>
                <a:ea typeface="微软雅黑"/>
                <a:cs typeface="Open Sans" charset="0"/>
              </a:rPr>
              <a:t>不同应用服务质量有差异</a:t>
            </a:r>
            <a:endParaRPr lang="en-US" sz="2400" b="1" dirty="0">
              <a:solidFill>
                <a:schemeClr val="accent6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06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0214" y="6346765"/>
            <a:ext cx="1362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07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5283" y="2927033"/>
            <a:ext cx="22621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解决方案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23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61001" y="1935865"/>
            <a:ext cx="10529206" cy="3828328"/>
            <a:chOff x="11389" y="1600200"/>
            <a:chExt cx="12574558" cy="4572000"/>
          </a:xfrm>
        </p:grpSpPr>
        <p:sp>
          <p:nvSpPr>
            <p:cNvPr id="158" name="Freeform 157"/>
            <p:cNvSpPr/>
            <p:nvPr/>
          </p:nvSpPr>
          <p:spPr>
            <a:xfrm>
              <a:off x="5591175" y="2693988"/>
              <a:ext cx="273050" cy="273050"/>
            </a:xfrm>
            <a:custGeom>
              <a:avLst/>
              <a:gdLst>
                <a:gd name="connsiteX0" fmla="*/ 272317 w 272317"/>
                <a:gd name="connsiteY0" fmla="*/ 0 h 272317"/>
                <a:gd name="connsiteX1" fmla="*/ 250091 w 272317"/>
                <a:gd name="connsiteY1" fmla="*/ 220482 h 272317"/>
                <a:gd name="connsiteX2" fmla="*/ 247848 w 272317"/>
                <a:gd name="connsiteY2" fmla="*/ 229206 h 272317"/>
                <a:gd name="connsiteX3" fmla="*/ 183769 w 272317"/>
                <a:gd name="connsiteY3" fmla="*/ 232442 h 272317"/>
                <a:gd name="connsiteX4" fmla="*/ 14782 w 272317"/>
                <a:gd name="connsiteY4" fmla="*/ 266907 h 272317"/>
                <a:gd name="connsiteX5" fmla="*/ 0 w 272317"/>
                <a:gd name="connsiteY5" fmla="*/ 272317 h 272317"/>
                <a:gd name="connsiteX6" fmla="*/ 5410 w 272317"/>
                <a:gd name="connsiteY6" fmla="*/ 257535 h 272317"/>
                <a:gd name="connsiteX7" fmla="*/ 39875 w 272317"/>
                <a:gd name="connsiteY7" fmla="*/ 88548 h 272317"/>
                <a:gd name="connsiteX8" fmla="*/ 43111 w 272317"/>
                <a:gd name="connsiteY8" fmla="*/ 24469 h 272317"/>
                <a:gd name="connsiteX9" fmla="*/ 51835 w 272317"/>
                <a:gd name="connsiteY9" fmla="*/ 22226 h 272317"/>
                <a:gd name="connsiteX10" fmla="*/ 272317 w 272317"/>
                <a:gd name="connsiteY10" fmla="*/ 0 h 27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317" h="272317">
                  <a:moveTo>
                    <a:pt x="272317" y="0"/>
                  </a:moveTo>
                  <a:cubicBezTo>
                    <a:pt x="272317" y="75526"/>
                    <a:pt x="264664" y="149264"/>
                    <a:pt x="250091" y="220482"/>
                  </a:cubicBezTo>
                  <a:lnTo>
                    <a:pt x="247848" y="229206"/>
                  </a:lnTo>
                  <a:lnTo>
                    <a:pt x="183769" y="232442"/>
                  </a:lnTo>
                  <a:cubicBezTo>
                    <a:pt x="125542" y="238356"/>
                    <a:pt x="69019" y="250037"/>
                    <a:pt x="14782" y="266907"/>
                  </a:cubicBezTo>
                  <a:lnTo>
                    <a:pt x="0" y="272317"/>
                  </a:lnTo>
                  <a:lnTo>
                    <a:pt x="5410" y="257535"/>
                  </a:lnTo>
                  <a:cubicBezTo>
                    <a:pt x="22280" y="203298"/>
                    <a:pt x="33962" y="146775"/>
                    <a:pt x="39875" y="88548"/>
                  </a:cubicBezTo>
                  <a:lnTo>
                    <a:pt x="43111" y="24469"/>
                  </a:lnTo>
                  <a:lnTo>
                    <a:pt x="51835" y="22226"/>
                  </a:lnTo>
                  <a:cubicBezTo>
                    <a:pt x="123053" y="7653"/>
                    <a:pt x="196791" y="0"/>
                    <a:pt x="272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4770438" y="3516313"/>
              <a:ext cx="271462" cy="271462"/>
            </a:xfrm>
            <a:custGeom>
              <a:avLst/>
              <a:gdLst>
                <a:gd name="connsiteX0" fmla="*/ 272317 w 272317"/>
                <a:gd name="connsiteY0" fmla="*/ 0 h 272317"/>
                <a:gd name="connsiteX1" fmla="*/ 266907 w 272317"/>
                <a:gd name="connsiteY1" fmla="*/ 14782 h 272317"/>
                <a:gd name="connsiteX2" fmla="*/ 232442 w 272317"/>
                <a:gd name="connsiteY2" fmla="*/ 183769 h 272317"/>
                <a:gd name="connsiteX3" fmla="*/ 229207 w 272317"/>
                <a:gd name="connsiteY3" fmla="*/ 247848 h 272317"/>
                <a:gd name="connsiteX4" fmla="*/ 220482 w 272317"/>
                <a:gd name="connsiteY4" fmla="*/ 250091 h 272317"/>
                <a:gd name="connsiteX5" fmla="*/ 0 w 272317"/>
                <a:gd name="connsiteY5" fmla="*/ 272317 h 272317"/>
                <a:gd name="connsiteX6" fmla="*/ 22226 w 272317"/>
                <a:gd name="connsiteY6" fmla="*/ 51835 h 272317"/>
                <a:gd name="connsiteX7" fmla="*/ 24469 w 272317"/>
                <a:gd name="connsiteY7" fmla="*/ 43110 h 272317"/>
                <a:gd name="connsiteX8" fmla="*/ 88548 w 272317"/>
                <a:gd name="connsiteY8" fmla="*/ 39875 h 272317"/>
                <a:gd name="connsiteX9" fmla="*/ 257535 w 272317"/>
                <a:gd name="connsiteY9" fmla="*/ 5410 h 272317"/>
                <a:gd name="connsiteX10" fmla="*/ 272317 w 272317"/>
                <a:gd name="connsiteY10" fmla="*/ 0 h 27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317" h="272317">
                  <a:moveTo>
                    <a:pt x="272317" y="0"/>
                  </a:moveTo>
                  <a:lnTo>
                    <a:pt x="266907" y="14782"/>
                  </a:lnTo>
                  <a:cubicBezTo>
                    <a:pt x="250037" y="69019"/>
                    <a:pt x="238356" y="125541"/>
                    <a:pt x="232442" y="183769"/>
                  </a:cubicBezTo>
                  <a:lnTo>
                    <a:pt x="229207" y="247848"/>
                  </a:lnTo>
                  <a:lnTo>
                    <a:pt x="220482" y="250091"/>
                  </a:lnTo>
                  <a:cubicBezTo>
                    <a:pt x="149264" y="264664"/>
                    <a:pt x="75526" y="272317"/>
                    <a:pt x="0" y="272317"/>
                  </a:cubicBezTo>
                  <a:cubicBezTo>
                    <a:pt x="0" y="196791"/>
                    <a:pt x="7653" y="123053"/>
                    <a:pt x="22226" y="51835"/>
                  </a:cubicBezTo>
                  <a:lnTo>
                    <a:pt x="24469" y="43110"/>
                  </a:lnTo>
                  <a:lnTo>
                    <a:pt x="88548" y="39875"/>
                  </a:lnTo>
                  <a:cubicBezTo>
                    <a:pt x="146776" y="33961"/>
                    <a:pt x="203298" y="22280"/>
                    <a:pt x="257535" y="5410"/>
                  </a:cubicBezTo>
                  <a:lnTo>
                    <a:pt x="27231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4789488" y="3984625"/>
              <a:ext cx="341312" cy="258763"/>
            </a:xfrm>
            <a:custGeom>
              <a:avLst/>
              <a:gdLst>
                <a:gd name="connsiteX0" fmla="*/ 112906 w 340775"/>
                <a:gd name="connsiteY0" fmla="*/ 0 h 259279"/>
                <a:gd name="connsiteX1" fmla="*/ 224763 w 340775"/>
                <a:gd name="connsiteY1" fmla="*/ 5648 h 259279"/>
                <a:gd name="connsiteX2" fmla="*/ 233497 w 340775"/>
                <a:gd name="connsiteY2" fmla="*/ 6981 h 259279"/>
                <a:gd name="connsiteX3" fmla="*/ 247539 w 340775"/>
                <a:gd name="connsiteY3" fmla="*/ 61591 h 259279"/>
                <a:gd name="connsiteX4" fmla="*/ 276661 w 340775"/>
                <a:gd name="connsiteY4" fmla="*/ 141159 h 259279"/>
                <a:gd name="connsiteX5" fmla="*/ 340775 w 340775"/>
                <a:gd name="connsiteY5" fmla="*/ 259279 h 259279"/>
                <a:gd name="connsiteX6" fmla="*/ 287444 w 340775"/>
                <a:gd name="connsiteY6" fmla="*/ 245566 h 259279"/>
                <a:gd name="connsiteX7" fmla="*/ 112906 w 340775"/>
                <a:gd name="connsiteY7" fmla="*/ 227971 h 259279"/>
                <a:gd name="connsiteX8" fmla="*/ 66799 w 340775"/>
                <a:gd name="connsiteY8" fmla="*/ 230299 h 259279"/>
                <a:gd name="connsiteX9" fmla="*/ 66605 w 340775"/>
                <a:gd name="connsiteY9" fmla="*/ 229896 h 259279"/>
                <a:gd name="connsiteX10" fmla="*/ 2858 w 340775"/>
                <a:gd name="connsiteY10" fmla="*/ 24538 h 259279"/>
                <a:gd name="connsiteX11" fmla="*/ 0 w 340775"/>
                <a:gd name="connsiteY11" fmla="*/ 5808 h 259279"/>
                <a:gd name="connsiteX12" fmla="*/ 1049 w 340775"/>
                <a:gd name="connsiteY12" fmla="*/ 5648 h 259279"/>
                <a:gd name="connsiteX13" fmla="*/ 112906 w 340775"/>
                <a:gd name="connsiteY13" fmla="*/ 0 h 2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75" h="259279">
                  <a:moveTo>
                    <a:pt x="112906" y="0"/>
                  </a:moveTo>
                  <a:cubicBezTo>
                    <a:pt x="150669" y="0"/>
                    <a:pt x="187985" y="1913"/>
                    <a:pt x="224763" y="5648"/>
                  </a:cubicBezTo>
                  <a:lnTo>
                    <a:pt x="233497" y="6981"/>
                  </a:lnTo>
                  <a:lnTo>
                    <a:pt x="247539" y="61591"/>
                  </a:lnTo>
                  <a:cubicBezTo>
                    <a:pt x="255973" y="88709"/>
                    <a:pt x="265705" y="115256"/>
                    <a:pt x="276661" y="141159"/>
                  </a:cubicBezTo>
                  <a:lnTo>
                    <a:pt x="340775" y="259279"/>
                  </a:lnTo>
                  <a:lnTo>
                    <a:pt x="287444" y="245566"/>
                  </a:lnTo>
                  <a:cubicBezTo>
                    <a:pt x="231067" y="234030"/>
                    <a:pt x="172694" y="227971"/>
                    <a:pt x="112906" y="227971"/>
                  </a:cubicBezTo>
                  <a:lnTo>
                    <a:pt x="66799" y="230299"/>
                  </a:lnTo>
                  <a:lnTo>
                    <a:pt x="66605" y="229896"/>
                  </a:lnTo>
                  <a:cubicBezTo>
                    <a:pt x="38925" y="164453"/>
                    <a:pt x="17432" y="95756"/>
                    <a:pt x="2858" y="24538"/>
                  </a:cubicBezTo>
                  <a:lnTo>
                    <a:pt x="0" y="5808"/>
                  </a:lnTo>
                  <a:lnTo>
                    <a:pt x="1049" y="5648"/>
                  </a:lnTo>
                  <a:cubicBezTo>
                    <a:pt x="37827" y="1913"/>
                    <a:pt x="75143" y="0"/>
                    <a:pt x="11290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3676650" y="1600200"/>
              <a:ext cx="2187575" cy="2187575"/>
            </a:xfrm>
            <a:custGeom>
              <a:avLst/>
              <a:gdLst>
                <a:gd name="connsiteX0" fmla="*/ 1094014 w 2188028"/>
                <a:gd name="connsiteY0" fmla="*/ 0 h 2188028"/>
                <a:gd name="connsiteX1" fmla="*/ 2188028 w 2188028"/>
                <a:gd name="connsiteY1" fmla="*/ 1094014 h 2188028"/>
                <a:gd name="connsiteX2" fmla="*/ 1967546 w 2188028"/>
                <a:gd name="connsiteY2" fmla="*/ 1116240 h 2188028"/>
                <a:gd name="connsiteX3" fmla="*/ 1958822 w 2188028"/>
                <a:gd name="connsiteY3" fmla="*/ 1118483 h 2188028"/>
                <a:gd name="connsiteX4" fmla="*/ 1960057 w 2188028"/>
                <a:gd name="connsiteY4" fmla="*/ 1094014 h 2188028"/>
                <a:gd name="connsiteX5" fmla="*/ 1094014 w 2188028"/>
                <a:gd name="connsiteY5" fmla="*/ 227971 h 2188028"/>
                <a:gd name="connsiteX6" fmla="*/ 227971 w 2188028"/>
                <a:gd name="connsiteY6" fmla="*/ 1094014 h 2188028"/>
                <a:gd name="connsiteX7" fmla="*/ 1094014 w 2188028"/>
                <a:gd name="connsiteY7" fmla="*/ 1960057 h 2188028"/>
                <a:gd name="connsiteX8" fmla="*/ 1118483 w 2188028"/>
                <a:gd name="connsiteY8" fmla="*/ 1958821 h 2188028"/>
                <a:gd name="connsiteX9" fmla="*/ 1116240 w 2188028"/>
                <a:gd name="connsiteY9" fmla="*/ 1967546 h 2188028"/>
                <a:gd name="connsiteX10" fmla="*/ 1094014 w 2188028"/>
                <a:gd name="connsiteY10" fmla="*/ 2188028 h 2188028"/>
                <a:gd name="connsiteX11" fmla="*/ 0 w 2188028"/>
                <a:gd name="connsiteY11" fmla="*/ 1094014 h 2188028"/>
                <a:gd name="connsiteX12" fmla="*/ 1094014 w 2188028"/>
                <a:gd name="connsiteY12" fmla="*/ 0 h 2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8028" h="2188028">
                  <a:moveTo>
                    <a:pt x="1094014" y="0"/>
                  </a:moveTo>
                  <a:cubicBezTo>
                    <a:pt x="1698221" y="0"/>
                    <a:pt x="2188028" y="489807"/>
                    <a:pt x="2188028" y="1094014"/>
                  </a:cubicBezTo>
                  <a:cubicBezTo>
                    <a:pt x="2112502" y="1094014"/>
                    <a:pt x="2038764" y="1101667"/>
                    <a:pt x="1967546" y="1116240"/>
                  </a:cubicBezTo>
                  <a:lnTo>
                    <a:pt x="1958822" y="1118483"/>
                  </a:lnTo>
                  <a:lnTo>
                    <a:pt x="1960057" y="1094014"/>
                  </a:lnTo>
                  <a:cubicBezTo>
                    <a:pt x="1960057" y="615712"/>
                    <a:pt x="1572316" y="227971"/>
                    <a:pt x="1094014" y="227971"/>
                  </a:cubicBezTo>
                  <a:cubicBezTo>
                    <a:pt x="615712" y="227971"/>
                    <a:pt x="227971" y="615712"/>
                    <a:pt x="227971" y="1094014"/>
                  </a:cubicBezTo>
                  <a:cubicBezTo>
                    <a:pt x="227971" y="1572316"/>
                    <a:pt x="615712" y="1960057"/>
                    <a:pt x="1094014" y="1960057"/>
                  </a:cubicBezTo>
                  <a:lnTo>
                    <a:pt x="1118483" y="1958821"/>
                  </a:lnTo>
                  <a:lnTo>
                    <a:pt x="1116240" y="1967546"/>
                  </a:lnTo>
                  <a:cubicBezTo>
                    <a:pt x="1101667" y="2038764"/>
                    <a:pt x="1094014" y="2112502"/>
                    <a:pt x="1094014" y="2188028"/>
                  </a:cubicBezTo>
                  <a:cubicBezTo>
                    <a:pt x="489807" y="2188028"/>
                    <a:pt x="0" y="1698221"/>
                    <a:pt x="0" y="1094014"/>
                  </a:cubicBezTo>
                  <a:cubicBezTo>
                    <a:pt x="0" y="489807"/>
                    <a:pt x="489807" y="0"/>
                    <a:pt x="1094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838825" y="2693988"/>
              <a:ext cx="828675" cy="530225"/>
            </a:xfrm>
            <a:custGeom>
              <a:avLst/>
              <a:gdLst>
                <a:gd name="connsiteX0" fmla="*/ 24469 w 828209"/>
                <a:gd name="connsiteY0" fmla="*/ 0 h 530568"/>
                <a:gd name="connsiteX1" fmla="*/ 798054 w 828209"/>
                <a:gd name="connsiteY1" fmla="*/ 320429 h 530568"/>
                <a:gd name="connsiteX2" fmla="*/ 828209 w 828209"/>
                <a:gd name="connsiteY2" fmla="*/ 353608 h 530568"/>
                <a:gd name="connsiteX3" fmla="*/ 809061 w 828209"/>
                <a:gd name="connsiteY3" fmla="*/ 371010 h 530568"/>
                <a:gd name="connsiteX4" fmla="*/ 738452 w 828209"/>
                <a:gd name="connsiteY4" fmla="*/ 448701 h 530568"/>
                <a:gd name="connsiteX5" fmla="*/ 677232 w 828209"/>
                <a:gd name="connsiteY5" fmla="*/ 530568 h 530568"/>
                <a:gd name="connsiteX6" fmla="*/ 636854 w 828209"/>
                <a:gd name="connsiteY6" fmla="*/ 481629 h 530568"/>
                <a:gd name="connsiteX7" fmla="*/ 24469 w 828209"/>
                <a:gd name="connsiteY7" fmla="*/ 227971 h 530568"/>
                <a:gd name="connsiteX8" fmla="*/ 0 w 828209"/>
                <a:gd name="connsiteY8" fmla="*/ 229206 h 530568"/>
                <a:gd name="connsiteX9" fmla="*/ 2243 w 828209"/>
                <a:gd name="connsiteY9" fmla="*/ 220482 h 530568"/>
                <a:gd name="connsiteX10" fmla="*/ 24469 w 828209"/>
                <a:gd name="connsiteY10" fmla="*/ 0 h 53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209" h="530568">
                  <a:moveTo>
                    <a:pt x="24469" y="0"/>
                  </a:moveTo>
                  <a:cubicBezTo>
                    <a:pt x="326573" y="0"/>
                    <a:pt x="600076" y="122452"/>
                    <a:pt x="798054" y="320429"/>
                  </a:cubicBezTo>
                  <a:lnTo>
                    <a:pt x="828209" y="353608"/>
                  </a:lnTo>
                  <a:lnTo>
                    <a:pt x="809061" y="371010"/>
                  </a:lnTo>
                  <a:cubicBezTo>
                    <a:pt x="784314" y="395757"/>
                    <a:pt x="760747" y="421685"/>
                    <a:pt x="738452" y="448701"/>
                  </a:cubicBezTo>
                  <a:lnTo>
                    <a:pt x="677232" y="530568"/>
                  </a:lnTo>
                  <a:lnTo>
                    <a:pt x="636854" y="481629"/>
                  </a:lnTo>
                  <a:cubicBezTo>
                    <a:pt x="480131" y="324906"/>
                    <a:pt x="263620" y="227971"/>
                    <a:pt x="24469" y="227971"/>
                  </a:cubicBezTo>
                  <a:lnTo>
                    <a:pt x="0" y="229206"/>
                  </a:lnTo>
                  <a:lnTo>
                    <a:pt x="2243" y="220482"/>
                  </a:lnTo>
                  <a:cubicBezTo>
                    <a:pt x="16816" y="149264"/>
                    <a:pt x="24469" y="75526"/>
                    <a:pt x="2446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794250" y="2719388"/>
              <a:ext cx="839788" cy="839787"/>
            </a:xfrm>
            <a:custGeom>
              <a:avLst/>
              <a:gdLst>
                <a:gd name="connsiteX0" fmla="*/ 840339 w 840339"/>
                <a:gd name="connsiteY0" fmla="*/ 0 h 840338"/>
                <a:gd name="connsiteX1" fmla="*/ 837103 w 840339"/>
                <a:gd name="connsiteY1" fmla="*/ 64079 h 840338"/>
                <a:gd name="connsiteX2" fmla="*/ 802638 w 840339"/>
                <a:gd name="connsiteY2" fmla="*/ 233066 h 840338"/>
                <a:gd name="connsiteX3" fmla="*/ 797228 w 840339"/>
                <a:gd name="connsiteY3" fmla="*/ 247848 h 840338"/>
                <a:gd name="connsiteX4" fmla="*/ 732442 w 840339"/>
                <a:gd name="connsiteY4" fmla="*/ 271560 h 840338"/>
                <a:gd name="connsiteX5" fmla="*/ 271560 w 840339"/>
                <a:gd name="connsiteY5" fmla="*/ 732442 h 840338"/>
                <a:gd name="connsiteX6" fmla="*/ 247848 w 840339"/>
                <a:gd name="connsiteY6" fmla="*/ 797228 h 840338"/>
                <a:gd name="connsiteX7" fmla="*/ 233066 w 840339"/>
                <a:gd name="connsiteY7" fmla="*/ 802638 h 840338"/>
                <a:gd name="connsiteX8" fmla="*/ 64079 w 840339"/>
                <a:gd name="connsiteY8" fmla="*/ 837103 h 840338"/>
                <a:gd name="connsiteX9" fmla="*/ 0 w 840339"/>
                <a:gd name="connsiteY9" fmla="*/ 840338 h 840338"/>
                <a:gd name="connsiteX10" fmla="*/ 24716 w 840339"/>
                <a:gd name="connsiteY10" fmla="*/ 744219 h 840338"/>
                <a:gd name="connsiteX11" fmla="*/ 744219 w 840339"/>
                <a:gd name="connsiteY11" fmla="*/ 24716 h 840338"/>
                <a:gd name="connsiteX12" fmla="*/ 840339 w 840339"/>
                <a:gd name="connsiteY12" fmla="*/ 0 h 8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39" h="840338">
                  <a:moveTo>
                    <a:pt x="840339" y="0"/>
                  </a:moveTo>
                  <a:lnTo>
                    <a:pt x="837103" y="64079"/>
                  </a:lnTo>
                  <a:cubicBezTo>
                    <a:pt x="831190" y="122306"/>
                    <a:pt x="819508" y="178829"/>
                    <a:pt x="802638" y="233066"/>
                  </a:cubicBezTo>
                  <a:lnTo>
                    <a:pt x="797228" y="247848"/>
                  </a:lnTo>
                  <a:lnTo>
                    <a:pt x="732442" y="271560"/>
                  </a:lnTo>
                  <a:cubicBezTo>
                    <a:pt x="525218" y="359208"/>
                    <a:pt x="359209" y="525218"/>
                    <a:pt x="271560" y="732442"/>
                  </a:cubicBezTo>
                  <a:lnTo>
                    <a:pt x="247848" y="797228"/>
                  </a:lnTo>
                  <a:lnTo>
                    <a:pt x="233066" y="802638"/>
                  </a:lnTo>
                  <a:cubicBezTo>
                    <a:pt x="178829" y="819508"/>
                    <a:pt x="122307" y="831189"/>
                    <a:pt x="64079" y="837103"/>
                  </a:cubicBezTo>
                  <a:lnTo>
                    <a:pt x="0" y="840338"/>
                  </a:lnTo>
                  <a:lnTo>
                    <a:pt x="24716" y="744219"/>
                  </a:lnTo>
                  <a:cubicBezTo>
                    <a:pt x="131266" y="401650"/>
                    <a:pt x="401651" y="131265"/>
                    <a:pt x="744219" y="24716"/>
                  </a:cubicBezTo>
                  <a:lnTo>
                    <a:pt x="84033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6618288" y="2744788"/>
              <a:ext cx="1897062" cy="2187575"/>
            </a:xfrm>
            <a:custGeom>
              <a:avLst/>
              <a:gdLst>
                <a:gd name="connsiteX0" fmla="*/ 803739 w 1897753"/>
                <a:gd name="connsiteY0" fmla="*/ 0 h 2188028"/>
                <a:gd name="connsiteX1" fmla="*/ 1897753 w 1897753"/>
                <a:gd name="connsiteY1" fmla="*/ 1094014 h 2188028"/>
                <a:gd name="connsiteX2" fmla="*/ 803739 w 1897753"/>
                <a:gd name="connsiteY2" fmla="*/ 2188028 h 2188028"/>
                <a:gd name="connsiteX3" fmla="*/ 30154 w 1897753"/>
                <a:gd name="connsiteY3" fmla="*/ 1867599 h 2188028"/>
                <a:gd name="connsiteX4" fmla="*/ 0 w 1897753"/>
                <a:gd name="connsiteY4" fmla="*/ 1834420 h 2188028"/>
                <a:gd name="connsiteX5" fmla="*/ 19147 w 1897753"/>
                <a:gd name="connsiteY5" fmla="*/ 1817018 h 2188028"/>
                <a:gd name="connsiteX6" fmla="*/ 89756 w 1897753"/>
                <a:gd name="connsiteY6" fmla="*/ 1739327 h 2188028"/>
                <a:gd name="connsiteX7" fmla="*/ 150976 w 1897753"/>
                <a:gd name="connsiteY7" fmla="*/ 1657461 h 2188028"/>
                <a:gd name="connsiteX8" fmla="*/ 191354 w 1897753"/>
                <a:gd name="connsiteY8" fmla="*/ 1706399 h 2188028"/>
                <a:gd name="connsiteX9" fmla="*/ 803739 w 1897753"/>
                <a:gd name="connsiteY9" fmla="*/ 1960057 h 2188028"/>
                <a:gd name="connsiteX10" fmla="*/ 1669782 w 1897753"/>
                <a:gd name="connsiteY10" fmla="*/ 1094014 h 2188028"/>
                <a:gd name="connsiteX11" fmla="*/ 803739 w 1897753"/>
                <a:gd name="connsiteY11" fmla="*/ 227971 h 2188028"/>
                <a:gd name="connsiteX12" fmla="*/ 191354 w 1897753"/>
                <a:gd name="connsiteY12" fmla="*/ 481629 h 2188028"/>
                <a:gd name="connsiteX13" fmla="*/ 186561 w 1897753"/>
                <a:gd name="connsiteY13" fmla="*/ 487438 h 2188028"/>
                <a:gd name="connsiteX14" fmla="*/ 152736 w 1897753"/>
                <a:gd name="connsiteY14" fmla="*/ 431759 h 2188028"/>
                <a:gd name="connsiteX15" fmla="*/ 89756 w 1897753"/>
                <a:gd name="connsiteY15" fmla="*/ 347539 h 2188028"/>
                <a:gd name="connsiteX16" fmla="*/ 49302 w 1897753"/>
                <a:gd name="connsiteY16" fmla="*/ 303027 h 2188028"/>
                <a:gd name="connsiteX17" fmla="*/ 107845 w 1897753"/>
                <a:gd name="connsiteY17" fmla="*/ 249820 h 2188028"/>
                <a:gd name="connsiteX18" fmla="*/ 803739 w 1897753"/>
                <a:gd name="connsiteY18" fmla="*/ 0 h 218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7753" h="2188028">
                  <a:moveTo>
                    <a:pt x="803739" y="0"/>
                  </a:moveTo>
                  <a:cubicBezTo>
                    <a:pt x="1407946" y="0"/>
                    <a:pt x="1897753" y="489807"/>
                    <a:pt x="1897753" y="1094014"/>
                  </a:cubicBezTo>
                  <a:cubicBezTo>
                    <a:pt x="1897753" y="1698221"/>
                    <a:pt x="1407946" y="2188028"/>
                    <a:pt x="803739" y="2188028"/>
                  </a:cubicBezTo>
                  <a:cubicBezTo>
                    <a:pt x="501636" y="2188028"/>
                    <a:pt x="228132" y="2065576"/>
                    <a:pt x="30154" y="1867599"/>
                  </a:cubicBezTo>
                  <a:lnTo>
                    <a:pt x="0" y="1834420"/>
                  </a:lnTo>
                  <a:lnTo>
                    <a:pt x="19147" y="1817018"/>
                  </a:lnTo>
                  <a:cubicBezTo>
                    <a:pt x="43894" y="1792271"/>
                    <a:pt x="67461" y="1766343"/>
                    <a:pt x="89756" y="1739327"/>
                  </a:cubicBezTo>
                  <a:lnTo>
                    <a:pt x="150976" y="1657461"/>
                  </a:lnTo>
                  <a:lnTo>
                    <a:pt x="191354" y="1706399"/>
                  </a:lnTo>
                  <a:cubicBezTo>
                    <a:pt x="348077" y="1863122"/>
                    <a:pt x="564588" y="1960057"/>
                    <a:pt x="803739" y="1960057"/>
                  </a:cubicBezTo>
                  <a:cubicBezTo>
                    <a:pt x="1282041" y="1960057"/>
                    <a:pt x="1669782" y="1572316"/>
                    <a:pt x="1669782" y="1094014"/>
                  </a:cubicBezTo>
                  <a:cubicBezTo>
                    <a:pt x="1669782" y="615712"/>
                    <a:pt x="1282041" y="227971"/>
                    <a:pt x="803739" y="227971"/>
                  </a:cubicBezTo>
                  <a:cubicBezTo>
                    <a:pt x="564588" y="227971"/>
                    <a:pt x="348077" y="324906"/>
                    <a:pt x="191354" y="481629"/>
                  </a:cubicBezTo>
                  <a:lnTo>
                    <a:pt x="186561" y="487438"/>
                  </a:lnTo>
                  <a:lnTo>
                    <a:pt x="152736" y="431759"/>
                  </a:lnTo>
                  <a:cubicBezTo>
                    <a:pt x="133076" y="402658"/>
                    <a:pt x="112052" y="374554"/>
                    <a:pt x="89756" y="347539"/>
                  </a:cubicBezTo>
                  <a:lnTo>
                    <a:pt x="49302" y="303027"/>
                  </a:lnTo>
                  <a:lnTo>
                    <a:pt x="107845" y="249820"/>
                  </a:lnTo>
                  <a:cubicBezTo>
                    <a:pt x="296955" y="93752"/>
                    <a:pt x="539399" y="0"/>
                    <a:pt x="803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4999038" y="2924175"/>
              <a:ext cx="839787" cy="839788"/>
            </a:xfrm>
            <a:custGeom>
              <a:avLst/>
              <a:gdLst>
                <a:gd name="connsiteX0" fmla="*/ 840338 w 840338"/>
                <a:gd name="connsiteY0" fmla="*/ 0 h 840339"/>
                <a:gd name="connsiteX1" fmla="*/ 815622 w 840338"/>
                <a:gd name="connsiteY1" fmla="*/ 96120 h 840339"/>
                <a:gd name="connsiteX2" fmla="*/ 96119 w 840338"/>
                <a:gd name="connsiteY2" fmla="*/ 815623 h 840339"/>
                <a:gd name="connsiteX3" fmla="*/ 0 w 840338"/>
                <a:gd name="connsiteY3" fmla="*/ 840339 h 840339"/>
                <a:gd name="connsiteX4" fmla="*/ 3235 w 840338"/>
                <a:gd name="connsiteY4" fmla="*/ 776260 h 840339"/>
                <a:gd name="connsiteX5" fmla="*/ 37700 w 840338"/>
                <a:gd name="connsiteY5" fmla="*/ 607273 h 840339"/>
                <a:gd name="connsiteX6" fmla="*/ 43110 w 840338"/>
                <a:gd name="connsiteY6" fmla="*/ 592491 h 840339"/>
                <a:gd name="connsiteX7" fmla="*/ 107896 w 840338"/>
                <a:gd name="connsiteY7" fmla="*/ 568779 h 840339"/>
                <a:gd name="connsiteX8" fmla="*/ 568778 w 840338"/>
                <a:gd name="connsiteY8" fmla="*/ 107897 h 840339"/>
                <a:gd name="connsiteX9" fmla="*/ 592490 w 840338"/>
                <a:gd name="connsiteY9" fmla="*/ 43111 h 840339"/>
                <a:gd name="connsiteX10" fmla="*/ 607272 w 840338"/>
                <a:gd name="connsiteY10" fmla="*/ 37701 h 840339"/>
                <a:gd name="connsiteX11" fmla="*/ 776259 w 840338"/>
                <a:gd name="connsiteY11" fmla="*/ 3236 h 840339"/>
                <a:gd name="connsiteX12" fmla="*/ 840338 w 840338"/>
                <a:gd name="connsiteY12" fmla="*/ 0 h 84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38" h="840339">
                  <a:moveTo>
                    <a:pt x="840338" y="0"/>
                  </a:moveTo>
                  <a:lnTo>
                    <a:pt x="815622" y="96120"/>
                  </a:lnTo>
                  <a:cubicBezTo>
                    <a:pt x="709073" y="438688"/>
                    <a:pt x="438688" y="709073"/>
                    <a:pt x="96119" y="815623"/>
                  </a:cubicBezTo>
                  <a:lnTo>
                    <a:pt x="0" y="840339"/>
                  </a:lnTo>
                  <a:lnTo>
                    <a:pt x="3235" y="776260"/>
                  </a:lnTo>
                  <a:cubicBezTo>
                    <a:pt x="9149" y="718032"/>
                    <a:pt x="20830" y="661510"/>
                    <a:pt x="37700" y="607273"/>
                  </a:cubicBezTo>
                  <a:lnTo>
                    <a:pt x="43110" y="592491"/>
                  </a:lnTo>
                  <a:lnTo>
                    <a:pt x="107896" y="568779"/>
                  </a:lnTo>
                  <a:cubicBezTo>
                    <a:pt x="315120" y="481130"/>
                    <a:pt x="481130" y="315121"/>
                    <a:pt x="568778" y="107897"/>
                  </a:cubicBezTo>
                  <a:lnTo>
                    <a:pt x="592490" y="43111"/>
                  </a:lnTo>
                  <a:lnTo>
                    <a:pt x="607272" y="37701"/>
                  </a:lnTo>
                  <a:cubicBezTo>
                    <a:pt x="661509" y="20831"/>
                    <a:pt x="718032" y="9150"/>
                    <a:pt x="776259" y="3236"/>
                  </a:cubicBezTo>
                  <a:lnTo>
                    <a:pt x="8403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6327775" y="3224213"/>
              <a:ext cx="328613" cy="1169987"/>
            </a:xfrm>
            <a:custGeom>
              <a:avLst/>
              <a:gdLst>
                <a:gd name="connsiteX0" fmla="*/ 188600 w 328653"/>
                <a:gd name="connsiteY0" fmla="*/ 0 h 1170022"/>
                <a:gd name="connsiteX1" fmla="*/ 253973 w 328653"/>
                <a:gd name="connsiteY1" fmla="*/ 79233 h 1170022"/>
                <a:gd name="connsiteX2" fmla="*/ 328653 w 328653"/>
                <a:gd name="connsiteY2" fmla="*/ 216819 h 1170022"/>
                <a:gd name="connsiteX3" fmla="*/ 296029 w 328653"/>
                <a:gd name="connsiteY3" fmla="*/ 276924 h 1170022"/>
                <a:gd name="connsiteX4" fmla="*/ 227971 w 328653"/>
                <a:gd name="connsiteY4" fmla="*/ 614027 h 1170022"/>
                <a:gd name="connsiteX5" fmla="*/ 296029 w 328653"/>
                <a:gd name="connsiteY5" fmla="*/ 951130 h 1170022"/>
                <a:gd name="connsiteX6" fmla="*/ 301198 w 328653"/>
                <a:gd name="connsiteY6" fmla="*/ 960654 h 1170022"/>
                <a:gd name="connsiteX7" fmla="*/ 253973 w 328653"/>
                <a:gd name="connsiteY7" fmla="*/ 1047659 h 1170022"/>
                <a:gd name="connsiteX8" fmla="*/ 153015 w 328653"/>
                <a:gd name="connsiteY8" fmla="*/ 1170022 h 1170022"/>
                <a:gd name="connsiteX9" fmla="*/ 132042 w 328653"/>
                <a:gd name="connsiteY9" fmla="*/ 1135499 h 1170022"/>
                <a:gd name="connsiteX10" fmla="*/ 0 w 328653"/>
                <a:gd name="connsiteY10" fmla="*/ 614027 h 1170022"/>
                <a:gd name="connsiteX11" fmla="*/ 186840 w 328653"/>
                <a:gd name="connsiteY11" fmla="*/ 2353 h 1170022"/>
                <a:gd name="connsiteX12" fmla="*/ 188600 w 328653"/>
                <a:gd name="connsiteY12" fmla="*/ 0 h 117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653" h="1170022">
                  <a:moveTo>
                    <a:pt x="188600" y="0"/>
                  </a:moveTo>
                  <a:lnTo>
                    <a:pt x="253973" y="79233"/>
                  </a:lnTo>
                  <a:lnTo>
                    <a:pt x="328653" y="216819"/>
                  </a:lnTo>
                  <a:lnTo>
                    <a:pt x="296029" y="276924"/>
                  </a:lnTo>
                  <a:cubicBezTo>
                    <a:pt x="252205" y="380536"/>
                    <a:pt x="227971" y="494451"/>
                    <a:pt x="227971" y="614027"/>
                  </a:cubicBezTo>
                  <a:cubicBezTo>
                    <a:pt x="227971" y="733602"/>
                    <a:pt x="252205" y="847518"/>
                    <a:pt x="296029" y="951130"/>
                  </a:cubicBezTo>
                  <a:lnTo>
                    <a:pt x="301198" y="960654"/>
                  </a:lnTo>
                  <a:lnTo>
                    <a:pt x="253973" y="1047659"/>
                  </a:lnTo>
                  <a:lnTo>
                    <a:pt x="153015" y="1170022"/>
                  </a:lnTo>
                  <a:lnTo>
                    <a:pt x="132042" y="1135499"/>
                  </a:lnTo>
                  <a:cubicBezTo>
                    <a:pt x="47833" y="980485"/>
                    <a:pt x="0" y="802842"/>
                    <a:pt x="0" y="614027"/>
                  </a:cubicBezTo>
                  <a:cubicBezTo>
                    <a:pt x="0" y="387449"/>
                    <a:pt x="68879" y="176959"/>
                    <a:pt x="186840" y="2353"/>
                  </a:cubicBezTo>
                  <a:lnTo>
                    <a:pt x="1886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6629400" y="3232150"/>
              <a:ext cx="328613" cy="1169988"/>
            </a:xfrm>
            <a:custGeom>
              <a:avLst/>
              <a:gdLst>
                <a:gd name="connsiteX0" fmla="*/ 175638 w 328653"/>
                <a:gd name="connsiteY0" fmla="*/ 0 h 1170023"/>
                <a:gd name="connsiteX1" fmla="*/ 196611 w 328653"/>
                <a:gd name="connsiteY1" fmla="*/ 34523 h 1170023"/>
                <a:gd name="connsiteX2" fmla="*/ 328653 w 328653"/>
                <a:gd name="connsiteY2" fmla="*/ 555995 h 1170023"/>
                <a:gd name="connsiteX3" fmla="*/ 141813 w 328653"/>
                <a:gd name="connsiteY3" fmla="*/ 1167669 h 1170023"/>
                <a:gd name="connsiteX4" fmla="*/ 140053 w 328653"/>
                <a:gd name="connsiteY4" fmla="*/ 1170023 h 1170023"/>
                <a:gd name="connsiteX5" fmla="*/ 74680 w 328653"/>
                <a:gd name="connsiteY5" fmla="*/ 1090789 h 1170023"/>
                <a:gd name="connsiteX6" fmla="*/ 0 w 328653"/>
                <a:gd name="connsiteY6" fmla="*/ 953203 h 1170023"/>
                <a:gd name="connsiteX7" fmla="*/ 32624 w 328653"/>
                <a:gd name="connsiteY7" fmla="*/ 893098 h 1170023"/>
                <a:gd name="connsiteX8" fmla="*/ 100682 w 328653"/>
                <a:gd name="connsiteY8" fmla="*/ 555995 h 1170023"/>
                <a:gd name="connsiteX9" fmla="*/ 32624 w 328653"/>
                <a:gd name="connsiteY9" fmla="*/ 218892 h 1170023"/>
                <a:gd name="connsiteX10" fmla="*/ 27455 w 328653"/>
                <a:gd name="connsiteY10" fmla="*/ 209368 h 1170023"/>
                <a:gd name="connsiteX11" fmla="*/ 74680 w 328653"/>
                <a:gd name="connsiteY11" fmla="*/ 122363 h 1170023"/>
                <a:gd name="connsiteX12" fmla="*/ 175638 w 328653"/>
                <a:gd name="connsiteY12" fmla="*/ 0 h 117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653" h="1170023">
                  <a:moveTo>
                    <a:pt x="175638" y="0"/>
                  </a:moveTo>
                  <a:lnTo>
                    <a:pt x="196611" y="34523"/>
                  </a:lnTo>
                  <a:cubicBezTo>
                    <a:pt x="280821" y="189537"/>
                    <a:pt x="328653" y="367180"/>
                    <a:pt x="328653" y="555995"/>
                  </a:cubicBezTo>
                  <a:cubicBezTo>
                    <a:pt x="328653" y="782573"/>
                    <a:pt x="259774" y="993063"/>
                    <a:pt x="141813" y="1167669"/>
                  </a:cubicBezTo>
                  <a:lnTo>
                    <a:pt x="140053" y="1170023"/>
                  </a:lnTo>
                  <a:lnTo>
                    <a:pt x="74680" y="1090789"/>
                  </a:lnTo>
                  <a:lnTo>
                    <a:pt x="0" y="953203"/>
                  </a:lnTo>
                  <a:lnTo>
                    <a:pt x="32624" y="893098"/>
                  </a:lnTo>
                  <a:cubicBezTo>
                    <a:pt x="76448" y="789486"/>
                    <a:pt x="100682" y="675570"/>
                    <a:pt x="100682" y="555995"/>
                  </a:cubicBezTo>
                  <a:cubicBezTo>
                    <a:pt x="100682" y="436419"/>
                    <a:pt x="76448" y="322504"/>
                    <a:pt x="32624" y="218892"/>
                  </a:cubicBezTo>
                  <a:lnTo>
                    <a:pt x="27455" y="209368"/>
                  </a:lnTo>
                  <a:lnTo>
                    <a:pt x="74680" y="122363"/>
                  </a:lnTo>
                  <a:lnTo>
                    <a:pt x="17563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808413" y="3989388"/>
              <a:ext cx="2187575" cy="2182812"/>
            </a:xfrm>
            <a:custGeom>
              <a:avLst/>
              <a:gdLst>
                <a:gd name="connsiteX0" fmla="*/ 981108 w 2188028"/>
                <a:gd name="connsiteY0" fmla="*/ 0 h 2182220"/>
                <a:gd name="connsiteX1" fmla="*/ 983966 w 2188028"/>
                <a:gd name="connsiteY1" fmla="*/ 18730 h 2182220"/>
                <a:gd name="connsiteX2" fmla="*/ 1047713 w 2188028"/>
                <a:gd name="connsiteY2" fmla="*/ 224088 h 2182220"/>
                <a:gd name="connsiteX3" fmla="*/ 1047907 w 2188028"/>
                <a:gd name="connsiteY3" fmla="*/ 224491 h 2182220"/>
                <a:gd name="connsiteX4" fmla="*/ 1005466 w 2188028"/>
                <a:gd name="connsiteY4" fmla="*/ 226634 h 2182220"/>
                <a:gd name="connsiteX5" fmla="*/ 227971 w 2188028"/>
                <a:gd name="connsiteY5" fmla="*/ 1088206 h 2182220"/>
                <a:gd name="connsiteX6" fmla="*/ 1094014 w 2188028"/>
                <a:gd name="connsiteY6" fmla="*/ 1954249 h 2182220"/>
                <a:gd name="connsiteX7" fmla="*/ 1960057 w 2188028"/>
                <a:gd name="connsiteY7" fmla="*/ 1088206 h 2182220"/>
                <a:gd name="connsiteX8" fmla="*/ 1942462 w 2188028"/>
                <a:gd name="connsiteY8" fmla="*/ 913668 h 2182220"/>
                <a:gd name="connsiteX9" fmla="*/ 1935163 w 2188028"/>
                <a:gd name="connsiteY9" fmla="*/ 885281 h 2182220"/>
                <a:gd name="connsiteX10" fmla="*/ 1943897 w 2188028"/>
                <a:gd name="connsiteY10" fmla="*/ 886614 h 2182220"/>
                <a:gd name="connsiteX11" fmla="*/ 2055754 w 2188028"/>
                <a:gd name="connsiteY11" fmla="*/ 892262 h 2182220"/>
                <a:gd name="connsiteX12" fmla="*/ 2167611 w 2188028"/>
                <a:gd name="connsiteY12" fmla="*/ 886614 h 2182220"/>
                <a:gd name="connsiteX13" fmla="*/ 2168661 w 2188028"/>
                <a:gd name="connsiteY13" fmla="*/ 886454 h 2182220"/>
                <a:gd name="connsiteX14" fmla="*/ 2182380 w 2188028"/>
                <a:gd name="connsiteY14" fmla="*/ 976349 h 2182220"/>
                <a:gd name="connsiteX15" fmla="*/ 2188028 w 2188028"/>
                <a:gd name="connsiteY15" fmla="*/ 1088206 h 2182220"/>
                <a:gd name="connsiteX16" fmla="*/ 1094014 w 2188028"/>
                <a:gd name="connsiteY16" fmla="*/ 2182220 h 2182220"/>
                <a:gd name="connsiteX17" fmla="*/ 0 w 2188028"/>
                <a:gd name="connsiteY17" fmla="*/ 1088206 h 2182220"/>
                <a:gd name="connsiteX18" fmla="*/ 873532 w 2188028"/>
                <a:gd name="connsiteY18" fmla="*/ 16418 h 2182220"/>
                <a:gd name="connsiteX19" fmla="*/ 981108 w 2188028"/>
                <a:gd name="connsiteY19" fmla="*/ 0 h 218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88028" h="2182220">
                  <a:moveTo>
                    <a:pt x="981108" y="0"/>
                  </a:moveTo>
                  <a:lnTo>
                    <a:pt x="983966" y="18730"/>
                  </a:lnTo>
                  <a:cubicBezTo>
                    <a:pt x="998540" y="89948"/>
                    <a:pt x="1020033" y="158645"/>
                    <a:pt x="1047713" y="224088"/>
                  </a:cubicBezTo>
                  <a:lnTo>
                    <a:pt x="1047907" y="224491"/>
                  </a:lnTo>
                  <a:lnTo>
                    <a:pt x="1005466" y="226634"/>
                  </a:lnTo>
                  <a:cubicBezTo>
                    <a:pt x="568759" y="270985"/>
                    <a:pt x="227971" y="639798"/>
                    <a:pt x="227971" y="1088206"/>
                  </a:cubicBezTo>
                  <a:cubicBezTo>
                    <a:pt x="227971" y="1566508"/>
                    <a:pt x="615712" y="1954249"/>
                    <a:pt x="1094014" y="1954249"/>
                  </a:cubicBezTo>
                  <a:cubicBezTo>
                    <a:pt x="1572316" y="1954249"/>
                    <a:pt x="1960057" y="1566508"/>
                    <a:pt x="1960057" y="1088206"/>
                  </a:cubicBezTo>
                  <a:cubicBezTo>
                    <a:pt x="1960057" y="1028418"/>
                    <a:pt x="1953999" y="970046"/>
                    <a:pt x="1942462" y="913668"/>
                  </a:cubicBezTo>
                  <a:lnTo>
                    <a:pt x="1935163" y="885281"/>
                  </a:lnTo>
                  <a:lnTo>
                    <a:pt x="1943897" y="886614"/>
                  </a:lnTo>
                  <a:cubicBezTo>
                    <a:pt x="1980675" y="890349"/>
                    <a:pt x="2017991" y="892262"/>
                    <a:pt x="2055754" y="892262"/>
                  </a:cubicBezTo>
                  <a:cubicBezTo>
                    <a:pt x="2093517" y="892262"/>
                    <a:pt x="2130833" y="890349"/>
                    <a:pt x="2167611" y="886614"/>
                  </a:cubicBezTo>
                  <a:lnTo>
                    <a:pt x="2168661" y="886454"/>
                  </a:lnTo>
                  <a:lnTo>
                    <a:pt x="2182380" y="976349"/>
                  </a:lnTo>
                  <a:cubicBezTo>
                    <a:pt x="2186115" y="1013127"/>
                    <a:pt x="2188028" y="1050443"/>
                    <a:pt x="2188028" y="1088206"/>
                  </a:cubicBezTo>
                  <a:cubicBezTo>
                    <a:pt x="2188028" y="1692413"/>
                    <a:pt x="1698221" y="2182220"/>
                    <a:pt x="1094014" y="2182220"/>
                  </a:cubicBezTo>
                  <a:cubicBezTo>
                    <a:pt x="489807" y="2182220"/>
                    <a:pt x="0" y="1692413"/>
                    <a:pt x="0" y="1088206"/>
                  </a:cubicBezTo>
                  <a:cubicBezTo>
                    <a:pt x="0" y="559525"/>
                    <a:pt x="375009" y="118431"/>
                    <a:pt x="873532" y="16418"/>
                  </a:cubicBezTo>
                  <a:lnTo>
                    <a:pt x="981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5022850" y="3990975"/>
              <a:ext cx="887413" cy="663575"/>
            </a:xfrm>
            <a:custGeom>
              <a:avLst/>
              <a:gdLst>
                <a:gd name="connsiteX0" fmla="*/ 0 w 887256"/>
                <a:gd name="connsiteY0" fmla="*/ 0 h 663118"/>
                <a:gd name="connsiteX1" fmla="*/ 99891 w 887256"/>
                <a:gd name="connsiteY1" fmla="*/ 15245 h 663118"/>
                <a:gd name="connsiteX2" fmla="*/ 841381 w 887256"/>
                <a:gd name="connsiteY2" fmla="*/ 565561 h 663118"/>
                <a:gd name="connsiteX3" fmla="*/ 887256 w 887256"/>
                <a:gd name="connsiteY3" fmla="*/ 660790 h 663118"/>
                <a:gd name="connsiteX4" fmla="*/ 841149 w 887256"/>
                <a:gd name="connsiteY4" fmla="*/ 663118 h 663118"/>
                <a:gd name="connsiteX5" fmla="*/ 666611 w 887256"/>
                <a:gd name="connsiteY5" fmla="*/ 645523 h 663118"/>
                <a:gd name="connsiteX6" fmla="*/ 613281 w 887256"/>
                <a:gd name="connsiteY6" fmla="*/ 631810 h 663118"/>
                <a:gd name="connsiteX7" fmla="*/ 597545 w 887256"/>
                <a:gd name="connsiteY7" fmla="*/ 602820 h 663118"/>
                <a:gd name="connsiteX8" fmla="*/ 136944 w 887256"/>
                <a:gd name="connsiteY8" fmla="*/ 259926 h 663118"/>
                <a:gd name="connsiteX9" fmla="*/ 107278 w 887256"/>
                <a:gd name="connsiteY9" fmla="*/ 252298 h 663118"/>
                <a:gd name="connsiteX10" fmla="*/ 43164 w 887256"/>
                <a:gd name="connsiteY10" fmla="*/ 134178 h 663118"/>
                <a:gd name="connsiteX11" fmla="*/ 14042 w 887256"/>
                <a:gd name="connsiteY11" fmla="*/ 54610 h 663118"/>
                <a:gd name="connsiteX12" fmla="*/ 0 w 887256"/>
                <a:gd name="connsiteY12" fmla="*/ 0 h 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7256" h="663118">
                  <a:moveTo>
                    <a:pt x="0" y="0"/>
                  </a:moveTo>
                  <a:lnTo>
                    <a:pt x="99891" y="15245"/>
                  </a:lnTo>
                  <a:cubicBezTo>
                    <a:pt x="420370" y="80825"/>
                    <a:pt x="689806" y="286535"/>
                    <a:pt x="841381" y="565561"/>
                  </a:cubicBezTo>
                  <a:lnTo>
                    <a:pt x="887256" y="660790"/>
                  </a:lnTo>
                  <a:lnTo>
                    <a:pt x="841149" y="663118"/>
                  </a:lnTo>
                  <a:cubicBezTo>
                    <a:pt x="781361" y="663118"/>
                    <a:pt x="722989" y="657060"/>
                    <a:pt x="666611" y="645523"/>
                  </a:cubicBezTo>
                  <a:lnTo>
                    <a:pt x="613281" y="631810"/>
                  </a:lnTo>
                  <a:lnTo>
                    <a:pt x="597545" y="602820"/>
                  </a:lnTo>
                  <a:cubicBezTo>
                    <a:pt x="488602" y="441562"/>
                    <a:pt x="326772" y="318969"/>
                    <a:pt x="136944" y="259926"/>
                  </a:cubicBezTo>
                  <a:lnTo>
                    <a:pt x="107278" y="252298"/>
                  </a:lnTo>
                  <a:lnTo>
                    <a:pt x="43164" y="134178"/>
                  </a:lnTo>
                  <a:cubicBezTo>
                    <a:pt x="32208" y="108275"/>
                    <a:pt x="22476" y="81728"/>
                    <a:pt x="14042" y="546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856163" y="4211638"/>
              <a:ext cx="887412" cy="663575"/>
            </a:xfrm>
            <a:custGeom>
              <a:avLst/>
              <a:gdLst>
                <a:gd name="connsiteX0" fmla="*/ 46107 w 887256"/>
                <a:gd name="connsiteY0" fmla="*/ 0 h 663118"/>
                <a:gd name="connsiteX1" fmla="*/ 220645 w 887256"/>
                <a:gd name="connsiteY1" fmla="*/ 17595 h 663118"/>
                <a:gd name="connsiteX2" fmla="*/ 273976 w 887256"/>
                <a:gd name="connsiteY2" fmla="*/ 31308 h 663118"/>
                <a:gd name="connsiteX3" fmla="*/ 289711 w 887256"/>
                <a:gd name="connsiteY3" fmla="*/ 60298 h 663118"/>
                <a:gd name="connsiteX4" fmla="*/ 750312 w 887256"/>
                <a:gd name="connsiteY4" fmla="*/ 403192 h 663118"/>
                <a:gd name="connsiteX5" fmla="*/ 779979 w 887256"/>
                <a:gd name="connsiteY5" fmla="*/ 410820 h 663118"/>
                <a:gd name="connsiteX6" fmla="*/ 844092 w 887256"/>
                <a:gd name="connsiteY6" fmla="*/ 528940 h 663118"/>
                <a:gd name="connsiteX7" fmla="*/ 873214 w 887256"/>
                <a:gd name="connsiteY7" fmla="*/ 608508 h 663118"/>
                <a:gd name="connsiteX8" fmla="*/ 887256 w 887256"/>
                <a:gd name="connsiteY8" fmla="*/ 663118 h 663118"/>
                <a:gd name="connsiteX9" fmla="*/ 787365 w 887256"/>
                <a:gd name="connsiteY9" fmla="*/ 647873 h 663118"/>
                <a:gd name="connsiteX10" fmla="*/ 45875 w 887256"/>
                <a:gd name="connsiteY10" fmla="*/ 97557 h 663118"/>
                <a:gd name="connsiteX11" fmla="*/ 0 w 887256"/>
                <a:gd name="connsiteY11" fmla="*/ 2328 h 663118"/>
                <a:gd name="connsiteX12" fmla="*/ 46107 w 887256"/>
                <a:gd name="connsiteY12" fmla="*/ 0 h 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7256" h="663118">
                  <a:moveTo>
                    <a:pt x="46107" y="0"/>
                  </a:moveTo>
                  <a:cubicBezTo>
                    <a:pt x="105895" y="0"/>
                    <a:pt x="164268" y="6059"/>
                    <a:pt x="220645" y="17595"/>
                  </a:cubicBezTo>
                  <a:lnTo>
                    <a:pt x="273976" y="31308"/>
                  </a:lnTo>
                  <a:lnTo>
                    <a:pt x="289711" y="60298"/>
                  </a:lnTo>
                  <a:cubicBezTo>
                    <a:pt x="398655" y="221556"/>
                    <a:pt x="560484" y="344150"/>
                    <a:pt x="750312" y="403192"/>
                  </a:cubicBezTo>
                  <a:lnTo>
                    <a:pt x="779979" y="410820"/>
                  </a:lnTo>
                  <a:lnTo>
                    <a:pt x="844092" y="528940"/>
                  </a:lnTo>
                  <a:cubicBezTo>
                    <a:pt x="855048" y="554843"/>
                    <a:pt x="864780" y="581390"/>
                    <a:pt x="873214" y="608508"/>
                  </a:cubicBezTo>
                  <a:lnTo>
                    <a:pt x="887256" y="663118"/>
                  </a:lnTo>
                  <a:lnTo>
                    <a:pt x="787365" y="647873"/>
                  </a:lnTo>
                  <a:cubicBezTo>
                    <a:pt x="466886" y="582293"/>
                    <a:pt x="197451" y="376583"/>
                    <a:pt x="45875" y="97557"/>
                  </a:cubicBezTo>
                  <a:lnTo>
                    <a:pt x="0" y="2328"/>
                  </a:lnTo>
                  <a:lnTo>
                    <a:pt x="461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5910263" y="4394200"/>
              <a:ext cx="708025" cy="482600"/>
            </a:xfrm>
            <a:custGeom>
              <a:avLst/>
              <a:gdLst>
                <a:gd name="connsiteX0" fmla="*/ 571071 w 708331"/>
                <a:gd name="connsiteY0" fmla="*/ 0 h 481630"/>
                <a:gd name="connsiteX1" fmla="*/ 604896 w 708331"/>
                <a:gd name="connsiteY1" fmla="*/ 55679 h 481630"/>
                <a:gd name="connsiteX2" fmla="*/ 667876 w 708331"/>
                <a:gd name="connsiteY2" fmla="*/ 139899 h 481630"/>
                <a:gd name="connsiteX3" fmla="*/ 708331 w 708331"/>
                <a:gd name="connsiteY3" fmla="*/ 184411 h 481630"/>
                <a:gd name="connsiteX4" fmla="*/ 649787 w 708331"/>
                <a:gd name="connsiteY4" fmla="*/ 237618 h 481630"/>
                <a:gd name="connsiteX5" fmla="*/ 174375 w 708331"/>
                <a:gd name="connsiteY5" fmla="*/ 465212 h 481630"/>
                <a:gd name="connsiteX6" fmla="*/ 66800 w 708331"/>
                <a:gd name="connsiteY6" fmla="*/ 481630 h 481630"/>
                <a:gd name="connsiteX7" fmla="*/ 63941 w 708331"/>
                <a:gd name="connsiteY7" fmla="*/ 462900 h 481630"/>
                <a:gd name="connsiteX8" fmla="*/ 194 w 708331"/>
                <a:gd name="connsiteY8" fmla="*/ 257542 h 481630"/>
                <a:gd name="connsiteX9" fmla="*/ 0 w 708331"/>
                <a:gd name="connsiteY9" fmla="*/ 257139 h 481630"/>
                <a:gd name="connsiteX10" fmla="*/ 42441 w 708331"/>
                <a:gd name="connsiteY10" fmla="*/ 254996 h 481630"/>
                <a:gd name="connsiteX11" fmla="*/ 566278 w 708331"/>
                <a:gd name="connsiteY11" fmla="*/ 5809 h 481630"/>
                <a:gd name="connsiteX12" fmla="*/ 571071 w 708331"/>
                <a:gd name="connsiteY12" fmla="*/ 0 h 48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8331" h="481630">
                  <a:moveTo>
                    <a:pt x="571071" y="0"/>
                  </a:moveTo>
                  <a:lnTo>
                    <a:pt x="604896" y="55679"/>
                  </a:lnTo>
                  <a:cubicBezTo>
                    <a:pt x="624557" y="84780"/>
                    <a:pt x="645581" y="112884"/>
                    <a:pt x="667876" y="139899"/>
                  </a:cubicBezTo>
                  <a:lnTo>
                    <a:pt x="708331" y="184411"/>
                  </a:lnTo>
                  <a:lnTo>
                    <a:pt x="649787" y="237618"/>
                  </a:lnTo>
                  <a:cubicBezTo>
                    <a:pt x="514709" y="349095"/>
                    <a:pt x="352419" y="428779"/>
                    <a:pt x="174375" y="465212"/>
                  </a:cubicBezTo>
                  <a:lnTo>
                    <a:pt x="66800" y="481630"/>
                  </a:lnTo>
                  <a:lnTo>
                    <a:pt x="63941" y="462900"/>
                  </a:lnTo>
                  <a:cubicBezTo>
                    <a:pt x="49368" y="391683"/>
                    <a:pt x="27874" y="322986"/>
                    <a:pt x="194" y="257542"/>
                  </a:cubicBezTo>
                  <a:lnTo>
                    <a:pt x="0" y="257139"/>
                  </a:lnTo>
                  <a:lnTo>
                    <a:pt x="42441" y="254996"/>
                  </a:lnTo>
                  <a:cubicBezTo>
                    <a:pt x="246238" y="234299"/>
                    <a:pt x="429145" y="142942"/>
                    <a:pt x="566278" y="5809"/>
                  </a:cubicBezTo>
                  <a:lnTo>
                    <a:pt x="5710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6516688" y="3048000"/>
              <a:ext cx="288925" cy="393700"/>
            </a:xfrm>
            <a:custGeom>
              <a:avLst/>
              <a:gdLst>
                <a:gd name="connsiteX0" fmla="*/ 150977 w 288236"/>
                <a:gd name="connsiteY0" fmla="*/ 0 h 393779"/>
                <a:gd name="connsiteX1" fmla="*/ 191431 w 288236"/>
                <a:gd name="connsiteY1" fmla="*/ 44512 h 393779"/>
                <a:gd name="connsiteX2" fmla="*/ 254411 w 288236"/>
                <a:gd name="connsiteY2" fmla="*/ 128732 h 393779"/>
                <a:gd name="connsiteX3" fmla="*/ 288236 w 288236"/>
                <a:gd name="connsiteY3" fmla="*/ 184411 h 393779"/>
                <a:gd name="connsiteX4" fmla="*/ 187278 w 288236"/>
                <a:gd name="connsiteY4" fmla="*/ 306774 h 393779"/>
                <a:gd name="connsiteX5" fmla="*/ 140053 w 288236"/>
                <a:gd name="connsiteY5" fmla="*/ 393779 h 393779"/>
                <a:gd name="connsiteX6" fmla="*/ 65373 w 288236"/>
                <a:gd name="connsiteY6" fmla="*/ 256193 h 393779"/>
                <a:gd name="connsiteX7" fmla="*/ 0 w 288236"/>
                <a:gd name="connsiteY7" fmla="*/ 176960 h 393779"/>
                <a:gd name="connsiteX8" fmla="*/ 61220 w 288236"/>
                <a:gd name="connsiteY8" fmla="*/ 95093 h 393779"/>
                <a:gd name="connsiteX9" fmla="*/ 131829 w 288236"/>
                <a:gd name="connsiteY9" fmla="*/ 17402 h 393779"/>
                <a:gd name="connsiteX10" fmla="*/ 150977 w 288236"/>
                <a:gd name="connsiteY10" fmla="*/ 0 h 39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236" h="393779">
                  <a:moveTo>
                    <a:pt x="150977" y="0"/>
                  </a:moveTo>
                  <a:lnTo>
                    <a:pt x="191431" y="44512"/>
                  </a:lnTo>
                  <a:cubicBezTo>
                    <a:pt x="213727" y="71527"/>
                    <a:pt x="234751" y="99631"/>
                    <a:pt x="254411" y="128732"/>
                  </a:cubicBezTo>
                  <a:lnTo>
                    <a:pt x="288236" y="184411"/>
                  </a:lnTo>
                  <a:lnTo>
                    <a:pt x="187278" y="306774"/>
                  </a:lnTo>
                  <a:lnTo>
                    <a:pt x="140053" y="393779"/>
                  </a:lnTo>
                  <a:lnTo>
                    <a:pt x="65373" y="256193"/>
                  </a:lnTo>
                  <a:lnTo>
                    <a:pt x="0" y="176960"/>
                  </a:lnTo>
                  <a:lnTo>
                    <a:pt x="61220" y="95093"/>
                  </a:lnTo>
                  <a:cubicBezTo>
                    <a:pt x="83515" y="68077"/>
                    <a:pt x="107082" y="42149"/>
                    <a:pt x="131829" y="17402"/>
                  </a:cubicBezTo>
                  <a:lnTo>
                    <a:pt x="1509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81763" y="4184650"/>
              <a:ext cx="287337" cy="395288"/>
            </a:xfrm>
            <a:custGeom>
              <a:avLst/>
              <a:gdLst>
                <a:gd name="connsiteX0" fmla="*/ 148183 w 288236"/>
                <a:gd name="connsiteY0" fmla="*/ 0 h 393779"/>
                <a:gd name="connsiteX1" fmla="*/ 222863 w 288236"/>
                <a:gd name="connsiteY1" fmla="*/ 137586 h 393779"/>
                <a:gd name="connsiteX2" fmla="*/ 288236 w 288236"/>
                <a:gd name="connsiteY2" fmla="*/ 216820 h 393779"/>
                <a:gd name="connsiteX3" fmla="*/ 227016 w 288236"/>
                <a:gd name="connsiteY3" fmla="*/ 298686 h 393779"/>
                <a:gd name="connsiteX4" fmla="*/ 156407 w 288236"/>
                <a:gd name="connsiteY4" fmla="*/ 376377 h 393779"/>
                <a:gd name="connsiteX5" fmla="*/ 137260 w 288236"/>
                <a:gd name="connsiteY5" fmla="*/ 393779 h 393779"/>
                <a:gd name="connsiteX6" fmla="*/ 96805 w 288236"/>
                <a:gd name="connsiteY6" fmla="*/ 349267 h 393779"/>
                <a:gd name="connsiteX7" fmla="*/ 33825 w 288236"/>
                <a:gd name="connsiteY7" fmla="*/ 265047 h 393779"/>
                <a:gd name="connsiteX8" fmla="*/ 0 w 288236"/>
                <a:gd name="connsiteY8" fmla="*/ 209368 h 393779"/>
                <a:gd name="connsiteX9" fmla="*/ 100958 w 288236"/>
                <a:gd name="connsiteY9" fmla="*/ 87005 h 393779"/>
                <a:gd name="connsiteX10" fmla="*/ 148183 w 288236"/>
                <a:gd name="connsiteY10" fmla="*/ 0 h 39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236" h="393779">
                  <a:moveTo>
                    <a:pt x="148183" y="0"/>
                  </a:moveTo>
                  <a:lnTo>
                    <a:pt x="222863" y="137586"/>
                  </a:lnTo>
                  <a:lnTo>
                    <a:pt x="288236" y="216820"/>
                  </a:lnTo>
                  <a:lnTo>
                    <a:pt x="227016" y="298686"/>
                  </a:lnTo>
                  <a:cubicBezTo>
                    <a:pt x="204721" y="325702"/>
                    <a:pt x="181154" y="351630"/>
                    <a:pt x="156407" y="376377"/>
                  </a:cubicBezTo>
                  <a:lnTo>
                    <a:pt x="137260" y="393779"/>
                  </a:lnTo>
                  <a:lnTo>
                    <a:pt x="96805" y="349267"/>
                  </a:lnTo>
                  <a:cubicBezTo>
                    <a:pt x="74510" y="322252"/>
                    <a:pt x="53486" y="294148"/>
                    <a:pt x="33825" y="265047"/>
                  </a:cubicBezTo>
                  <a:lnTo>
                    <a:pt x="0" y="209368"/>
                  </a:lnTo>
                  <a:lnTo>
                    <a:pt x="100958" y="87005"/>
                  </a:lnTo>
                  <a:lnTo>
                    <a:pt x="14818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635625" y="4622800"/>
              <a:ext cx="341313" cy="258763"/>
            </a:xfrm>
            <a:custGeom>
              <a:avLst/>
              <a:gdLst>
                <a:gd name="connsiteX0" fmla="*/ 0 w 340775"/>
                <a:gd name="connsiteY0" fmla="*/ 0 h 259279"/>
                <a:gd name="connsiteX1" fmla="*/ 53330 w 340775"/>
                <a:gd name="connsiteY1" fmla="*/ 13713 h 259279"/>
                <a:gd name="connsiteX2" fmla="*/ 227868 w 340775"/>
                <a:gd name="connsiteY2" fmla="*/ 31308 h 259279"/>
                <a:gd name="connsiteX3" fmla="*/ 273975 w 340775"/>
                <a:gd name="connsiteY3" fmla="*/ 28980 h 259279"/>
                <a:gd name="connsiteX4" fmla="*/ 274169 w 340775"/>
                <a:gd name="connsiteY4" fmla="*/ 29383 h 259279"/>
                <a:gd name="connsiteX5" fmla="*/ 337916 w 340775"/>
                <a:gd name="connsiteY5" fmla="*/ 234741 h 259279"/>
                <a:gd name="connsiteX6" fmla="*/ 340775 w 340775"/>
                <a:gd name="connsiteY6" fmla="*/ 253471 h 259279"/>
                <a:gd name="connsiteX7" fmla="*/ 339725 w 340775"/>
                <a:gd name="connsiteY7" fmla="*/ 253631 h 259279"/>
                <a:gd name="connsiteX8" fmla="*/ 227868 w 340775"/>
                <a:gd name="connsiteY8" fmla="*/ 259279 h 259279"/>
                <a:gd name="connsiteX9" fmla="*/ 116011 w 340775"/>
                <a:gd name="connsiteY9" fmla="*/ 253631 h 259279"/>
                <a:gd name="connsiteX10" fmla="*/ 107277 w 340775"/>
                <a:gd name="connsiteY10" fmla="*/ 252298 h 259279"/>
                <a:gd name="connsiteX11" fmla="*/ 93235 w 340775"/>
                <a:gd name="connsiteY11" fmla="*/ 197688 h 259279"/>
                <a:gd name="connsiteX12" fmla="*/ 64113 w 340775"/>
                <a:gd name="connsiteY12" fmla="*/ 118120 h 259279"/>
                <a:gd name="connsiteX13" fmla="*/ 0 w 340775"/>
                <a:gd name="connsiteY13" fmla="*/ 0 h 2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75" h="259279">
                  <a:moveTo>
                    <a:pt x="0" y="0"/>
                  </a:moveTo>
                  <a:lnTo>
                    <a:pt x="53330" y="13713"/>
                  </a:lnTo>
                  <a:cubicBezTo>
                    <a:pt x="109708" y="25250"/>
                    <a:pt x="168080" y="31308"/>
                    <a:pt x="227868" y="31308"/>
                  </a:cubicBezTo>
                  <a:lnTo>
                    <a:pt x="273975" y="28980"/>
                  </a:lnTo>
                  <a:lnTo>
                    <a:pt x="274169" y="29383"/>
                  </a:lnTo>
                  <a:cubicBezTo>
                    <a:pt x="301849" y="94827"/>
                    <a:pt x="323343" y="163524"/>
                    <a:pt x="337916" y="234741"/>
                  </a:cubicBezTo>
                  <a:lnTo>
                    <a:pt x="340775" y="253471"/>
                  </a:lnTo>
                  <a:lnTo>
                    <a:pt x="339725" y="253631"/>
                  </a:lnTo>
                  <a:cubicBezTo>
                    <a:pt x="302947" y="257366"/>
                    <a:pt x="265631" y="259279"/>
                    <a:pt x="227868" y="259279"/>
                  </a:cubicBezTo>
                  <a:cubicBezTo>
                    <a:pt x="190105" y="259279"/>
                    <a:pt x="152789" y="257366"/>
                    <a:pt x="116011" y="253631"/>
                  </a:cubicBezTo>
                  <a:lnTo>
                    <a:pt x="107277" y="252298"/>
                  </a:lnTo>
                  <a:lnTo>
                    <a:pt x="93235" y="197688"/>
                  </a:lnTo>
                  <a:cubicBezTo>
                    <a:pt x="84801" y="170570"/>
                    <a:pt x="75069" y="144023"/>
                    <a:pt x="64113" y="1181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770438" y="3763963"/>
              <a:ext cx="252412" cy="227012"/>
            </a:xfrm>
            <a:custGeom>
              <a:avLst/>
              <a:gdLst>
                <a:gd name="connsiteX0" fmla="*/ 229207 w 252865"/>
                <a:gd name="connsiteY0" fmla="*/ 0 h 227394"/>
                <a:gd name="connsiteX1" fmla="*/ 227971 w 252865"/>
                <a:gd name="connsiteY1" fmla="*/ 24469 h 227394"/>
                <a:gd name="connsiteX2" fmla="*/ 245566 w 252865"/>
                <a:gd name="connsiteY2" fmla="*/ 199007 h 227394"/>
                <a:gd name="connsiteX3" fmla="*/ 252865 w 252865"/>
                <a:gd name="connsiteY3" fmla="*/ 227394 h 227394"/>
                <a:gd name="connsiteX4" fmla="*/ 244131 w 252865"/>
                <a:gd name="connsiteY4" fmla="*/ 226061 h 227394"/>
                <a:gd name="connsiteX5" fmla="*/ 132274 w 252865"/>
                <a:gd name="connsiteY5" fmla="*/ 220413 h 227394"/>
                <a:gd name="connsiteX6" fmla="*/ 20417 w 252865"/>
                <a:gd name="connsiteY6" fmla="*/ 226061 h 227394"/>
                <a:gd name="connsiteX7" fmla="*/ 19368 w 252865"/>
                <a:gd name="connsiteY7" fmla="*/ 226221 h 227394"/>
                <a:gd name="connsiteX8" fmla="*/ 5648 w 252865"/>
                <a:gd name="connsiteY8" fmla="*/ 136326 h 227394"/>
                <a:gd name="connsiteX9" fmla="*/ 0 w 252865"/>
                <a:gd name="connsiteY9" fmla="*/ 24469 h 227394"/>
                <a:gd name="connsiteX10" fmla="*/ 220482 w 252865"/>
                <a:gd name="connsiteY10" fmla="*/ 2243 h 227394"/>
                <a:gd name="connsiteX11" fmla="*/ 229207 w 252865"/>
                <a:gd name="connsiteY11" fmla="*/ 0 h 22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865" h="227394">
                  <a:moveTo>
                    <a:pt x="229207" y="0"/>
                  </a:moveTo>
                  <a:lnTo>
                    <a:pt x="227971" y="24469"/>
                  </a:lnTo>
                  <a:cubicBezTo>
                    <a:pt x="227971" y="84257"/>
                    <a:pt x="234030" y="142629"/>
                    <a:pt x="245566" y="199007"/>
                  </a:cubicBezTo>
                  <a:lnTo>
                    <a:pt x="252865" y="227394"/>
                  </a:lnTo>
                  <a:lnTo>
                    <a:pt x="244131" y="226061"/>
                  </a:lnTo>
                  <a:cubicBezTo>
                    <a:pt x="207353" y="222326"/>
                    <a:pt x="170037" y="220413"/>
                    <a:pt x="132274" y="220413"/>
                  </a:cubicBezTo>
                  <a:cubicBezTo>
                    <a:pt x="94511" y="220413"/>
                    <a:pt x="57195" y="222326"/>
                    <a:pt x="20417" y="226061"/>
                  </a:cubicBezTo>
                  <a:lnTo>
                    <a:pt x="19368" y="226221"/>
                  </a:lnTo>
                  <a:lnTo>
                    <a:pt x="5648" y="136326"/>
                  </a:lnTo>
                  <a:cubicBezTo>
                    <a:pt x="1913" y="99548"/>
                    <a:pt x="0" y="62232"/>
                    <a:pt x="0" y="24469"/>
                  </a:cubicBezTo>
                  <a:cubicBezTo>
                    <a:pt x="75526" y="24469"/>
                    <a:pt x="149264" y="16816"/>
                    <a:pt x="220482" y="2243"/>
                  </a:cubicBezTo>
                  <a:lnTo>
                    <a:pt x="2292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8624888" y="3838575"/>
              <a:ext cx="914400" cy="0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958013" y="2151063"/>
              <a:ext cx="1223962" cy="0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6327775" y="2151063"/>
              <a:ext cx="630238" cy="593725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806700" y="5122863"/>
              <a:ext cx="914400" cy="0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643188" y="2579688"/>
              <a:ext cx="914400" cy="0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8332688" y="1912147"/>
              <a:ext cx="3063612" cy="477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zh-CN" altLang="en-US" sz="2000" dirty="0" smtClean="0">
                  <a:solidFill>
                    <a:srgbClr val="C19859"/>
                  </a:solidFill>
                  <a:latin typeface="微软雅黑" charset="0"/>
                  <a:ea typeface="微软雅黑" charset="0"/>
                  <a:cs typeface="微软雅黑" charset="0"/>
                </a:rPr>
                <a:t>语音：新</a:t>
              </a:r>
              <a:r>
                <a:rPr lang="zh-CN" altLang="en-US" sz="2000" dirty="0">
                  <a:solidFill>
                    <a:srgbClr val="C19859"/>
                  </a:solidFill>
                  <a:latin typeface="微软雅黑" charset="0"/>
                  <a:ea typeface="微软雅黑" charset="0"/>
                  <a:cs typeface="微软雅黑" charset="0"/>
                </a:rPr>
                <a:t>的交互场景</a:t>
              </a:r>
              <a:endParaRPr lang="en-US" sz="2000" dirty="0">
                <a:solidFill>
                  <a:srgbClr val="C198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137651" y="3222632"/>
              <a:ext cx="3448296" cy="1393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通过燕云</a:t>
              </a:r>
              <a:endParaRPr lang="en-US" altLang="zh-CN" sz="2000" dirty="0" smtClean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r" eaLnBrk="1" hangingPunct="1"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基于比较结果的自动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APP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事务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处理</a:t>
              </a:r>
              <a:endParaRPr 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92066" y="2094113"/>
              <a:ext cx="2696128" cy="9711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通过燕云</a:t>
              </a:r>
              <a:endParaRPr lang="en-US" altLang="zh-CN" sz="2000" dirty="0" smtClean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跨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APP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提取信息</a:t>
              </a:r>
              <a:endParaRPr 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389" y="4700165"/>
              <a:ext cx="2795310" cy="845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eaLnBrk="1" hangingPunct="1"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多维度信息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比较</a:t>
              </a:r>
              <a:endParaRPr lang="en-US" altLang="zh-CN" sz="2000" dirty="0" smtClean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r" eaLnBrk="1" hangingPunct="1"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charset="0"/>
                  <a:ea typeface="微软雅黑" charset="0"/>
                  <a:cs typeface="微软雅黑" charset="0"/>
                </a:rPr>
                <a:t>智能推荐</a:t>
              </a:r>
              <a:endParaRPr lang="en-US" sz="20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9" name="TextBox 1"/>
          <p:cNvSpPr txBox="1"/>
          <p:nvPr/>
        </p:nvSpPr>
        <p:spPr>
          <a:xfrm>
            <a:off x="4581804" y="192088"/>
            <a:ext cx="30283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跨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语音助手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5055283" y="6428990"/>
            <a:ext cx="253466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https://github.com/diannapku/Restaurants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5"/>
          <p:cNvSpPr txBox="1"/>
          <p:nvPr/>
        </p:nvSpPr>
        <p:spPr>
          <a:xfrm>
            <a:off x="10370214" y="6346765"/>
            <a:ext cx="13705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7F7F7F"/>
                </a:solidFill>
                <a:latin typeface="Open Sans" panose="020B0606030504020204" pitchFamily="34" charset="0"/>
              </a:rPr>
              <a:t>Page Number </a:t>
            </a:r>
            <a:r>
              <a:rPr lang="en-US" altLang="zh-CN" sz="2000" b="1" dirty="0" smtClean="0">
                <a:solidFill>
                  <a:srgbClr val="C19859"/>
                </a:solidFill>
                <a:latin typeface="Open Sans" panose="020B0606030504020204" pitchFamily="34" charset="0"/>
              </a:rPr>
              <a:t>08</a:t>
            </a:r>
            <a:endParaRPr lang="en-US" altLang="zh-CN" sz="2000" dirty="0">
              <a:solidFill>
                <a:srgbClr val="C19859"/>
              </a:solidFill>
              <a:latin typeface="Open Sans" panose="020B0606030504020204" pitchFamily="34" charset="0"/>
            </a:endParaRPr>
          </a:p>
        </p:txBody>
      </p:sp>
      <p:sp>
        <p:nvSpPr>
          <p:cNvPr id="49" name="TextBox 22"/>
          <p:cNvSpPr txBox="1"/>
          <p:nvPr/>
        </p:nvSpPr>
        <p:spPr>
          <a:xfrm>
            <a:off x="474528" y="6392931"/>
            <a:ext cx="180049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</a:rPr>
              <a:t>薅羊毛软件设计小组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75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1354</Words>
  <Application>Microsoft Office PowerPoint</Application>
  <PresentationFormat>宽屏</PresentationFormat>
  <Paragraphs>257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宋体</vt:lpstr>
      <vt:lpstr>微软雅黑</vt:lpstr>
      <vt:lpstr>微软雅黑 Light</vt:lpstr>
      <vt:lpstr>Arial</vt:lpstr>
      <vt:lpstr>Calibri</vt:lpstr>
      <vt:lpstr>Calibri Light</vt:lpstr>
      <vt:lpstr>FontAwesome</vt:lpstr>
      <vt:lpstr>GeosansLight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Yunqi He</cp:lastModifiedBy>
  <cp:revision>557</cp:revision>
  <dcterms:created xsi:type="dcterms:W3CDTF">2014-10-22T04:24:20Z</dcterms:created>
  <dcterms:modified xsi:type="dcterms:W3CDTF">2017-06-07T21:13:50Z</dcterms:modified>
</cp:coreProperties>
</file>