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60" r:id="rId3"/>
    <p:sldId id="272" r:id="rId4"/>
    <p:sldId id="269" r:id="rId5"/>
    <p:sldId id="261" r:id="rId6"/>
    <p:sldId id="263" r:id="rId7"/>
    <p:sldId id="277" r:id="rId8"/>
    <p:sldId id="262" r:id="rId9"/>
    <p:sldId id="275" r:id="rId10"/>
    <p:sldId id="276" r:id="rId11"/>
    <p:sldId id="267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682403-7E3E-48BF-A6F6-2BB965B19083}">
          <p14:sldIdLst>
            <p14:sldId id="256"/>
            <p14:sldId id="260"/>
            <p14:sldId id="272"/>
            <p14:sldId id="269"/>
            <p14:sldId id="261"/>
            <p14:sldId id="263"/>
            <p14:sldId id="277"/>
            <p14:sldId id="262"/>
            <p14:sldId id="275"/>
            <p14:sldId id="276"/>
            <p14:sldId id="26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dirty="0"/>
            <a:t>Rental Rate</a:t>
          </a:r>
          <a:endParaRPr lang="ru-MD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4,99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0,99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2,98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dirty="0"/>
            <a:t>Rental Duration</a:t>
          </a:r>
          <a:endParaRPr lang="ru-MD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7 day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3 days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5 days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 custT="1"/>
      <dgm:spPr/>
      <dgm:t>
        <a:bodyPr/>
        <a:lstStyle/>
        <a:p>
          <a:r>
            <a:rPr lang="en-US" sz="2000" dirty="0"/>
            <a:t>Length</a:t>
          </a:r>
          <a:endParaRPr lang="ru-MD" sz="2000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185 min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46 min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115 min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b="1" dirty="0"/>
            <a:t>Replacement Cost</a:t>
          </a:r>
          <a:endParaRPr lang="ru-MD" b="1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29,99 $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9,99 $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19,98 $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Rate</a:t>
          </a:r>
          <a:endParaRPr lang="ru-MD" sz="23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4,99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0,99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2,98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Duration</a:t>
          </a:r>
          <a:endParaRPr lang="ru-MD" sz="23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 day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days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 days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Length</a:t>
          </a:r>
          <a:endParaRPr lang="ru-MD" sz="20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185 min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46 min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115 min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Replacement Cost</a:t>
          </a:r>
          <a:endParaRPr lang="ru-MD" sz="1600" b="1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29,99 $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9,99 $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19,98 $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E675-CF8D-40EB-8B92-D40AAFF52B50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A436-63CE-4FB5-B91B-E236F6B7AED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870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814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117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39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0647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34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483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7741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33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201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446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09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243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3271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785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379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578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1C53-1B6A-4B1C-845C-6479F91F7479}" type="datetimeFigureOut">
              <a:rPr lang="ru-MD" smtClean="0"/>
              <a:t>07.11.2023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92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23DDE47E-E3B6-2C76-B85E-2407F9B8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CA4A4-4E7E-00D5-ED14-0A67FB03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Rockbuster Stealth Data Analysis Project</a:t>
            </a:r>
            <a:endParaRPr lang="ru-MD" sz="4600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91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 10 in the World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44219D-8AEF-C1D8-1C35-30F18E19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87679"/>
              </p:ext>
            </p:extLst>
          </p:nvPr>
        </p:nvGraphicFramePr>
        <p:xfrm>
          <a:off x="822554" y="1191846"/>
          <a:ext cx="2490636" cy="4590388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490636">
                  <a:extLst>
                    <a:ext uri="{9D8B030D-6E8A-4147-A177-3AD203B41FA5}">
                      <a16:colId xmlns:a16="http://schemas.microsoft.com/office/drawing/2014/main" val="1836114800"/>
                    </a:ext>
                  </a:extLst>
                </a:gridCol>
              </a:tblGrid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Top 10 COUNTRIES</a:t>
                      </a:r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60652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10184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59490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96453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485417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5019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Brazil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12998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Russian Federation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8080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Philippines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23098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Turkey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83411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57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D44BF-9376-791C-BD39-C446B55B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73085"/>
              </p:ext>
            </p:extLst>
          </p:nvPr>
        </p:nvGraphicFramePr>
        <p:xfrm>
          <a:off x="4359524" y="1396810"/>
          <a:ext cx="2178049" cy="5094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8049">
                  <a:extLst>
                    <a:ext uri="{9D8B030D-6E8A-4147-A177-3AD203B41FA5}">
                      <a16:colId xmlns:a16="http://schemas.microsoft.com/office/drawing/2014/main" val="2688723435"/>
                    </a:ext>
                  </a:extLst>
                </a:gridCol>
              </a:tblGrid>
              <a:tr h="217583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20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10 CITIES in the top 10 Countries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83750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5192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Acua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79453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Citrus Heights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32819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Iwaki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32693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Ambattur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65516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Shanwei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352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Leopoldo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9399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Teboksary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04938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Tianjin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3824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Cianjur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2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5655B-1734-8655-BD6E-93F589A4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66530"/>
              </p:ext>
            </p:extLst>
          </p:nvPr>
        </p:nvGraphicFramePr>
        <p:xfrm>
          <a:off x="7454905" y="2168892"/>
          <a:ext cx="3465808" cy="2930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904">
                  <a:extLst>
                    <a:ext uri="{9D8B030D-6E8A-4147-A177-3AD203B41FA5}">
                      <a16:colId xmlns:a16="http://schemas.microsoft.com/office/drawing/2014/main" val="2688723435"/>
                    </a:ext>
                  </a:extLst>
                </a:gridCol>
                <a:gridCol w="1732904">
                  <a:extLst>
                    <a:ext uri="{9D8B030D-6E8A-4147-A177-3AD203B41FA5}">
                      <a16:colId xmlns:a16="http://schemas.microsoft.com/office/drawing/2014/main" val="1168332521"/>
                    </a:ext>
                  </a:extLst>
                </a:gridCol>
              </a:tblGrid>
              <a:tr h="731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CUSTOMER in the top 10 cities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Amount Paid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83750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Arlene Harvey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111,76 $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5192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Kyle Spurlock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109,71 $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7945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Marlene Welch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106,77 $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32819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Glen Talbert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100,77 $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3269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Clinton Aurora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98,76 $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65516"/>
                  </a:ext>
                </a:extLst>
              </a:tr>
            </a:tbl>
          </a:graphicData>
        </a:graphic>
      </p:graphicFrame>
      <p:pic>
        <p:nvPicPr>
          <p:cNvPr id="6" name="Graphic 5" descr="Arrow: Slight curve outline">
            <a:extLst>
              <a:ext uri="{FF2B5EF4-FFF2-40B4-BE49-F238E27FC236}">
                <a16:creationId xmlns:a16="http://schemas.microsoft.com/office/drawing/2014/main" id="{FEE4A0C2-4529-0FA5-84F2-13FB33F3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430" y="2389287"/>
            <a:ext cx="914400" cy="914400"/>
          </a:xfrm>
          <a:prstGeom prst="rect">
            <a:avLst/>
          </a:prstGeom>
        </p:spPr>
      </p:pic>
      <p:pic>
        <p:nvPicPr>
          <p:cNvPr id="7" name="Graphic 6" descr="Arrow: Slight curve outline">
            <a:extLst>
              <a:ext uri="{FF2B5EF4-FFF2-40B4-BE49-F238E27FC236}">
                <a16:creationId xmlns:a16="http://schemas.microsoft.com/office/drawing/2014/main" id="{15952FB8-3AB0-98EC-3167-CE9FE6D2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646" y="3163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AB4A8C-7A5A-8951-961C-505C45B93539}"/>
              </a:ext>
            </a:extLst>
          </p:cNvPr>
          <p:cNvSpPr txBox="1">
            <a:spLocks/>
          </p:cNvSpPr>
          <p:nvPr/>
        </p:nvSpPr>
        <p:spPr>
          <a:xfrm>
            <a:off x="8797432" y="971854"/>
            <a:ext cx="2962707" cy="557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Sales figures vary between geographic regions</a:t>
            </a:r>
          </a:p>
          <a:p>
            <a:r>
              <a:rPr lang="en-US"/>
              <a:t>The top 10 countries’ total revenue exceeds 30 000 $</a:t>
            </a:r>
          </a:p>
          <a:p>
            <a:r>
              <a:rPr lang="en-US"/>
              <a:t>India has the highest sales figures followed by China and the United States.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5701-EFAA-5DBE-4A0A-D8E36CA0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Variation of Sales Figures by Countries</a:t>
            </a:r>
            <a:endParaRPr lang="ru-M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42E94-E195-0A97-D82A-047428CF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0" y="896206"/>
            <a:ext cx="8420310" cy="5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Insights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Films contributed the most, with an average of $35.16, and the least with an average of $1.88.</a:t>
            </a:r>
          </a:p>
          <a:p>
            <a:r>
              <a:rPr lang="en-US" dirty="0"/>
              <a:t>Movies are rented for an average of five days.</a:t>
            </a:r>
          </a:p>
          <a:p>
            <a:r>
              <a:rPr lang="en-US" dirty="0"/>
              <a:t>Countries with high lifetime value customers are also the countries with the highest number of customers. </a:t>
            </a:r>
          </a:p>
          <a:p>
            <a:r>
              <a:rPr lang="en-US" dirty="0"/>
              <a:t>The sales figures are not the same between the countries.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290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8F3B97A-1B7B-931D-1EA8-4DF00746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334" y="5969781"/>
            <a:ext cx="4299666" cy="6809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Diana Postica</a:t>
            </a:r>
            <a:b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ms.diannn@gmail.com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95CDA1-D291-A83F-21A4-62DA3FBA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880" y="2329077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pic>
        <p:nvPicPr>
          <p:cNvPr id="23" name="Graphic 22" descr="Mail Reply">
            <a:extLst>
              <a:ext uri="{FF2B5EF4-FFF2-40B4-BE49-F238E27FC236}">
                <a16:creationId xmlns:a16="http://schemas.microsoft.com/office/drawing/2014/main" id="{07C8E94D-22F2-3D5A-4704-9397F93F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7" y="5762477"/>
            <a:ext cx="1095523" cy="10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Goal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Answer business questions to help </a:t>
            </a:r>
            <a:r>
              <a:rPr lang="en-US" dirty="0" err="1"/>
              <a:t>Rockbuster</a:t>
            </a:r>
            <a:r>
              <a:rPr lang="en-US" dirty="0"/>
              <a:t> company create its 2020 strategy plan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62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Business Questions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80991B-3AE3-4491-96A2-7806EFA7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Which movies contributed the most/least to revenue gain?</a:t>
            </a:r>
          </a:p>
          <a:p>
            <a:r>
              <a:rPr lang="en-US" dirty="0"/>
              <a:t>What was the average rental duration for all videos?</a:t>
            </a:r>
          </a:p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r>
              <a:rPr lang="en-US" dirty="0"/>
              <a:t>Where are customers with a high lifetime value based?</a:t>
            </a:r>
          </a:p>
          <a:p>
            <a:r>
              <a:rPr lang="en-US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2792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At First Glance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2 Stores</a:t>
            </a:r>
          </a:p>
          <a:p>
            <a:r>
              <a:rPr lang="en-US" dirty="0"/>
              <a:t>1000 Movies</a:t>
            </a:r>
          </a:p>
          <a:p>
            <a:r>
              <a:rPr lang="en-US" dirty="0"/>
              <a:t>20 Categories</a:t>
            </a:r>
          </a:p>
          <a:p>
            <a:r>
              <a:rPr lang="en-US" dirty="0"/>
              <a:t>16044 Rentals</a:t>
            </a:r>
          </a:p>
          <a:p>
            <a:r>
              <a:rPr lang="en-US" dirty="0"/>
              <a:t>599 Customers </a:t>
            </a:r>
          </a:p>
          <a:p>
            <a:r>
              <a:rPr lang="en-US" dirty="0"/>
              <a:t>109 Countries</a:t>
            </a:r>
          </a:p>
          <a:p>
            <a:r>
              <a:rPr lang="en-US" dirty="0"/>
              <a:t>61312 $ Revenue</a:t>
            </a:r>
          </a:p>
          <a:p>
            <a:endParaRPr lang="en-US" dirty="0"/>
          </a:p>
        </p:txBody>
      </p:sp>
      <p:pic>
        <p:nvPicPr>
          <p:cNvPr id="16" name="Picture 15" descr="Film reel and slate">
            <a:extLst>
              <a:ext uri="{FF2B5EF4-FFF2-40B4-BE49-F238E27FC236}">
                <a16:creationId xmlns:a16="http://schemas.microsoft.com/office/drawing/2014/main" id="{3B6EB0E3-7E0A-56B7-7569-C09B904C2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8" r="3357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178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DBB5-B0E2-0451-748B-5847D3BC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6" y="307012"/>
            <a:ext cx="6385517" cy="1320800"/>
          </a:xfrm>
        </p:spPr>
        <p:txBody>
          <a:bodyPr>
            <a:normAutofit/>
          </a:bodyPr>
          <a:lstStyle/>
          <a:p>
            <a:r>
              <a:rPr lang="en-US" dirty="0"/>
              <a:t>Rental Movie Summary</a:t>
            </a:r>
            <a:endParaRPr lang="ru-MD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F4230438-7B61-316E-3C34-03AC4C66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70900"/>
              </p:ext>
            </p:extLst>
          </p:nvPr>
        </p:nvGraphicFramePr>
        <p:xfrm>
          <a:off x="387245" y="1962958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Content Placeholder 28">
            <a:extLst>
              <a:ext uri="{FF2B5EF4-FFF2-40B4-BE49-F238E27FC236}">
                <a16:creationId xmlns:a16="http://schemas.microsoft.com/office/drawing/2014/main" id="{B2A46C81-1FC5-D97C-2CFA-B256A9195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379044"/>
              </p:ext>
            </p:extLst>
          </p:nvPr>
        </p:nvGraphicFramePr>
        <p:xfrm>
          <a:off x="1984811" y="194809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3" name="Content Placeholder 28">
            <a:extLst>
              <a:ext uri="{FF2B5EF4-FFF2-40B4-BE49-F238E27FC236}">
                <a16:creationId xmlns:a16="http://schemas.microsoft.com/office/drawing/2014/main" id="{80CE922E-C070-28E5-D2F6-C61192BA3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0820"/>
              </p:ext>
            </p:extLst>
          </p:nvPr>
        </p:nvGraphicFramePr>
        <p:xfrm>
          <a:off x="3594395" y="193482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5" name="Content Placeholder 28">
            <a:extLst>
              <a:ext uri="{FF2B5EF4-FFF2-40B4-BE49-F238E27FC236}">
                <a16:creationId xmlns:a16="http://schemas.microsoft.com/office/drawing/2014/main" id="{E4821C4E-8875-C0EA-BB18-E4C13904A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608544"/>
              </p:ext>
            </p:extLst>
          </p:nvPr>
        </p:nvGraphicFramePr>
        <p:xfrm>
          <a:off x="5203979" y="194809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955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/>
              <a:t>Rental </a:t>
            </a:r>
            <a:r>
              <a:rPr lang="en-US" dirty="0"/>
              <a:t>D</a:t>
            </a:r>
            <a:r>
              <a:rPr lang="en-US"/>
              <a:t>uration </a:t>
            </a:r>
            <a:r>
              <a:rPr lang="en-US" dirty="0"/>
              <a:t>for All Videos by Rating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9B6649-386D-4107-10A7-275325FD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5" y="2030270"/>
            <a:ext cx="4501315" cy="3896917"/>
          </a:xfrm>
        </p:spPr>
        <p:txBody>
          <a:bodyPr>
            <a:normAutofit/>
          </a:bodyPr>
          <a:lstStyle/>
          <a:p>
            <a:r>
              <a:rPr lang="en-US" dirty="0"/>
              <a:t>Although there is no significant difference, the rental duration by rating is as follows: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NC-17 (No Children Under 17 Admitted)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PG (Parental Guidance Suggested)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PG-13 (Parents Strongly Cautioned)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 (General Audiences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 (Restricted)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69C8F-2FF5-E3EC-26C8-4C9F6D5B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12" y="1048290"/>
            <a:ext cx="4298507" cy="54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6EBC25-B8D9-EA03-8DEB-DF1086B8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68" y="421228"/>
            <a:ext cx="8596668" cy="600222"/>
          </a:xfrm>
        </p:spPr>
        <p:txBody>
          <a:bodyPr anchor="t">
            <a:noAutofit/>
          </a:bodyPr>
          <a:lstStyle/>
          <a:p>
            <a:r>
              <a:rPr lang="en-US"/>
              <a:t>Average Rental </a:t>
            </a:r>
            <a:r>
              <a:rPr lang="en-US" dirty="0"/>
              <a:t>Duration by Genre</a:t>
            </a:r>
            <a:br>
              <a:rPr lang="ru-MD" dirty="0"/>
            </a:br>
            <a:endParaRPr lang="ru-M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97CAE5A-3049-B3B2-27DF-333A9754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814" y="1231315"/>
            <a:ext cx="2934714" cy="5338689"/>
          </a:xfrm>
        </p:spPr>
        <p:txBody>
          <a:bodyPr>
            <a:normAutofit/>
          </a:bodyPr>
          <a:lstStyle/>
          <a:p>
            <a:r>
              <a:rPr lang="en-US" dirty="0"/>
              <a:t>Top 3 Categories rented for longer than average:</a:t>
            </a:r>
          </a:p>
          <a:p>
            <a:pPr>
              <a:buFont typeface="+mj-lt"/>
              <a:buAutoNum type="arabicPeriod"/>
            </a:pPr>
            <a:r>
              <a:rPr lang="en-US" dirty="0"/>
              <a:t>Thriller</a:t>
            </a:r>
          </a:p>
          <a:p>
            <a:pPr>
              <a:buFont typeface="+mj-lt"/>
              <a:buAutoNum type="arabicPeriod"/>
            </a:pPr>
            <a:r>
              <a:rPr lang="en-US" dirty="0"/>
              <a:t>Travel</a:t>
            </a:r>
          </a:p>
          <a:p>
            <a:pPr>
              <a:buFont typeface="+mj-lt"/>
              <a:buAutoNum type="arabicPeriod"/>
            </a:pPr>
            <a:r>
              <a:rPr lang="en-US" dirty="0"/>
              <a:t>Music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Categories rented with a duration less than average:</a:t>
            </a:r>
          </a:p>
          <a:p>
            <a:pPr>
              <a:buFont typeface="+mj-lt"/>
              <a:buAutoNum type="arabicPeriod"/>
            </a:pPr>
            <a:r>
              <a:rPr lang="en-US" dirty="0"/>
              <a:t>Documentary</a:t>
            </a:r>
          </a:p>
          <a:p>
            <a:pPr>
              <a:buFont typeface="+mj-lt"/>
              <a:buAutoNum type="arabicPeriod"/>
            </a:pPr>
            <a:r>
              <a:rPr lang="en-US" dirty="0"/>
              <a:t>News</a:t>
            </a:r>
          </a:p>
          <a:p>
            <a:pPr>
              <a:buFont typeface="+mj-lt"/>
              <a:buAutoNum type="arabicPeriod"/>
            </a:pPr>
            <a:r>
              <a:rPr lang="en-US" dirty="0"/>
              <a:t>Sports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FE545-23F7-20D0-2C07-17CB9F92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4" y="1688123"/>
            <a:ext cx="8332894" cy="43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9246B5-C80D-A9F0-DC03-A3E352EC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7" y="113604"/>
            <a:ext cx="11341741" cy="92781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Most/least Movie Contribution to Revenue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0AE48CCE-D4E2-1259-E106-8B3C903F5B63}"/>
              </a:ext>
            </a:extLst>
          </p:cNvPr>
          <p:cNvSpPr/>
          <p:nvPr/>
        </p:nvSpPr>
        <p:spPr>
          <a:xfrm>
            <a:off x="9473303" y="1207294"/>
            <a:ext cx="1005784" cy="2433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5F7AE6CA-EA03-E051-76C8-A233294CADCA}"/>
              </a:ext>
            </a:extLst>
          </p:cNvPr>
          <p:cNvSpPr/>
          <p:nvPr/>
        </p:nvSpPr>
        <p:spPr>
          <a:xfrm>
            <a:off x="9473303" y="3681413"/>
            <a:ext cx="1005784" cy="23567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8C413-094C-82BF-6D6A-73284D552399}"/>
              </a:ext>
            </a:extLst>
          </p:cNvPr>
          <p:cNvSpPr txBox="1"/>
          <p:nvPr/>
        </p:nvSpPr>
        <p:spPr>
          <a:xfrm>
            <a:off x="10226047" y="1830228"/>
            <a:ext cx="148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AVERAGE</a:t>
            </a:r>
          </a:p>
          <a:p>
            <a:pPr algn="ctr"/>
            <a:endParaRPr lang="en-US" sz="2400" b="1" dirty="0"/>
          </a:p>
          <a:p>
            <a:pPr algn="ctr"/>
            <a:r>
              <a:rPr lang="ru-MD" sz="2400" b="1" dirty="0"/>
              <a:t>35,16</a:t>
            </a:r>
            <a:r>
              <a:rPr lang="en-US" sz="2400" b="1" dirty="0"/>
              <a:t> $</a:t>
            </a:r>
            <a:endParaRPr lang="ru-MD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A8329-2C2F-7B5F-0A82-DE58F0B56D6E}"/>
              </a:ext>
            </a:extLst>
          </p:cNvPr>
          <p:cNvSpPr txBox="1"/>
          <p:nvPr/>
        </p:nvSpPr>
        <p:spPr>
          <a:xfrm>
            <a:off x="10111800" y="4263921"/>
            <a:ext cx="148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AVERAGE</a:t>
            </a:r>
          </a:p>
          <a:p>
            <a:pPr algn="ctr"/>
            <a:endParaRPr lang="en-US" sz="2400" b="1" dirty="0"/>
          </a:p>
          <a:p>
            <a:pPr algn="ctr"/>
            <a:r>
              <a:rPr lang="ru-MD" sz="2400" b="1" dirty="0"/>
              <a:t>1,88</a:t>
            </a:r>
            <a:r>
              <a:rPr lang="en-US" sz="2400" b="1" dirty="0"/>
              <a:t> $</a:t>
            </a:r>
            <a:endParaRPr lang="ru-M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1A8C8-E9A1-869A-AC31-8F59973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7" y="1316231"/>
            <a:ext cx="8898456" cy="2324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6C5FC-BC08-2D00-2B08-30121439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8" y="3709736"/>
            <a:ext cx="9166778" cy="23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Customer Distribution in the World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76696-3EAD-8933-88C1-77BBB83B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8" y="1275952"/>
            <a:ext cx="10885242" cy="54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8921</TotalTime>
  <Words>410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 3</vt:lpstr>
      <vt:lpstr>Facet</vt:lpstr>
      <vt:lpstr>Rockbuster Stealth Data Analysis Project</vt:lpstr>
      <vt:lpstr>Goal</vt:lpstr>
      <vt:lpstr>Business Questions</vt:lpstr>
      <vt:lpstr>At First Glance</vt:lpstr>
      <vt:lpstr>Rental Movie Summary</vt:lpstr>
      <vt:lpstr>Average Rental Duration for All Videos by Rating</vt:lpstr>
      <vt:lpstr>Average Rental Duration by Genre </vt:lpstr>
      <vt:lpstr>Most/least Movie Contribution to Revenue</vt:lpstr>
      <vt:lpstr>Customer Distribution in the World</vt:lpstr>
      <vt:lpstr>Top 10 in the World</vt:lpstr>
      <vt:lpstr>Variation of Sales Figures by Countries</vt:lpstr>
      <vt:lpstr>Insights</vt:lpstr>
      <vt:lpstr>Diana Postica ms.diannn@gmail.com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</dc:title>
  <dc:creator>Diana Postica - Airtuerk Service GmbH</dc:creator>
  <cp:lastModifiedBy>Fomka 1</cp:lastModifiedBy>
  <cp:revision>11</cp:revision>
  <dcterms:created xsi:type="dcterms:W3CDTF">2023-08-19T08:50:43Z</dcterms:created>
  <dcterms:modified xsi:type="dcterms:W3CDTF">2023-11-07T09:28:47Z</dcterms:modified>
</cp:coreProperties>
</file>