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56" r:id="rId2"/>
    <p:sldId id="260" r:id="rId3"/>
    <p:sldId id="272" r:id="rId4"/>
    <p:sldId id="269" r:id="rId5"/>
    <p:sldId id="261" r:id="rId6"/>
    <p:sldId id="263" r:id="rId7"/>
    <p:sldId id="277" r:id="rId8"/>
    <p:sldId id="262" r:id="rId9"/>
    <p:sldId id="275" r:id="rId10"/>
    <p:sldId id="276" r:id="rId11"/>
    <p:sldId id="283" r:id="rId12"/>
    <p:sldId id="267" r:id="rId13"/>
    <p:sldId id="278" r:id="rId14"/>
    <p:sldId id="28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82403-7E3E-48BF-A6F6-2BB965B19083}">
          <p14:sldIdLst>
            <p14:sldId id="256"/>
            <p14:sldId id="260"/>
            <p14:sldId id="272"/>
            <p14:sldId id="269"/>
            <p14:sldId id="261"/>
            <p14:sldId id="263"/>
            <p14:sldId id="277"/>
            <p14:sldId id="262"/>
            <p14:sldId id="275"/>
            <p14:sldId id="276"/>
            <p14:sldId id="283"/>
            <p14:sldId id="267"/>
            <p14:sldId id="278"/>
            <p14:sldId id="28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Rate</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4,99 $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0,99 $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2,98 $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Duration</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7 day</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3 days</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5 days</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custT="1"/>
      <dgm:spPr/>
      <dgm:t>
        <a:bodyPr/>
        <a:lstStyle/>
        <a:p>
          <a:r>
            <a:rPr lang="en-US" sz="2000" dirty="0"/>
            <a:t>Length</a:t>
          </a:r>
          <a:endParaRPr lang="ru-MD" sz="2000"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185 min</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46 min</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115 min</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b="1" dirty="0"/>
            <a:t>Replacement Cost</a:t>
          </a:r>
          <a:endParaRPr lang="ru-MD" b="1"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29,99 $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9,99 $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19,98 $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Rental Rate</a:t>
          </a:r>
          <a:endParaRPr lang="ru-MD" sz="23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4,99 $</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0,99 $</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2,98 $</a:t>
          </a:r>
          <a:endParaRPr lang="ru-MD" sz="1900" kern="1200" dirty="0"/>
        </a:p>
      </dsp:txBody>
      <dsp:txXfrm>
        <a:off x="947415" y="2687059"/>
        <a:ext cx="1095848" cy="669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Rental Duration</a:t>
          </a:r>
          <a:endParaRPr lang="ru-MD" sz="23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7 day</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3 days</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5 days</a:t>
          </a:r>
          <a:endParaRPr lang="ru-MD" sz="1900" kern="1200" dirty="0"/>
        </a:p>
      </dsp:txBody>
      <dsp:txXfrm>
        <a:off x="947415" y="2687059"/>
        <a:ext cx="1095848" cy="669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Length</a:t>
          </a:r>
          <a:endParaRPr lang="ru-MD" sz="20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185 min</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46 min</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115 min</a:t>
          </a:r>
          <a:endParaRPr lang="ru-MD" sz="1900" kern="1200" dirty="0"/>
        </a:p>
      </dsp:txBody>
      <dsp:txXfrm>
        <a:off x="947415" y="2687059"/>
        <a:ext cx="1095848" cy="669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Replacement Cost</a:t>
          </a:r>
          <a:endParaRPr lang="ru-MD" sz="1600" b="1"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29,99 $</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9,99 $</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19,98 $</a:t>
          </a:r>
          <a:endParaRPr lang="ru-MD" sz="1900" kern="1200" dirty="0"/>
        </a:p>
      </dsp:txBody>
      <dsp:txXfrm>
        <a:off x="947415" y="2687059"/>
        <a:ext cx="1095848" cy="6692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M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FE675-CF8D-40EB-8B92-D40AAFF52B50}" type="datetimeFigureOut">
              <a:rPr lang="ru-MD" smtClean="0"/>
              <a:t>26.08.2023</a:t>
            </a:fld>
            <a:endParaRPr lang="ru-M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M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M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A436-63CE-4FB5-B91B-E236F6B7AED5}" type="slidenum">
              <a:rPr lang="ru-MD" smtClean="0"/>
              <a:t>‹#›</a:t>
            </a:fld>
            <a:endParaRPr lang="ru-MD"/>
          </a:p>
        </p:txBody>
      </p:sp>
    </p:spTree>
    <p:extLst>
      <p:ext uri="{BB962C8B-B14F-4D97-AF65-F5344CB8AC3E}">
        <p14:creationId xmlns:p14="http://schemas.microsoft.com/office/powerpoint/2010/main" val="118709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18147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01178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5390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806477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34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9483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877416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334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22012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26.08.2023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34466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21C53-1B6A-4B1C-845C-6479F91F7479}" type="datetimeFigureOut">
              <a:rPr lang="ru-MD" smtClean="0"/>
              <a:t>26.08.2023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609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21C53-1B6A-4B1C-845C-6479F91F7479}" type="datetimeFigureOut">
              <a:rPr lang="ru-MD" smtClean="0"/>
              <a:t>26.08.2023</a:t>
            </a:fld>
            <a:endParaRPr lang="ru-MD"/>
          </a:p>
        </p:txBody>
      </p:sp>
      <p:sp>
        <p:nvSpPr>
          <p:cNvPr id="8" name="Footer Placeholder 7"/>
          <p:cNvSpPr>
            <a:spLocks noGrp="1"/>
          </p:cNvSpPr>
          <p:nvPr>
            <p:ph type="ftr" sz="quarter" idx="11"/>
          </p:nvPr>
        </p:nvSpPr>
        <p:spPr/>
        <p:txBody>
          <a:bodyPr/>
          <a:lstStyle/>
          <a:p>
            <a:endParaRPr lang="ru-MD"/>
          </a:p>
        </p:txBody>
      </p:sp>
      <p:sp>
        <p:nvSpPr>
          <p:cNvPr id="9" name="Slide Number Placeholder 8"/>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92433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21C53-1B6A-4B1C-845C-6479F91F7479}" type="datetimeFigureOut">
              <a:rPr lang="ru-MD" smtClean="0"/>
              <a:t>26.08.2023</a:t>
            </a:fld>
            <a:endParaRPr lang="ru-MD"/>
          </a:p>
        </p:txBody>
      </p:sp>
      <p:sp>
        <p:nvSpPr>
          <p:cNvPr id="4" name="Footer Placeholder 3"/>
          <p:cNvSpPr>
            <a:spLocks noGrp="1"/>
          </p:cNvSpPr>
          <p:nvPr>
            <p:ph type="ftr" sz="quarter" idx="11"/>
          </p:nvPr>
        </p:nvSpPr>
        <p:spPr/>
        <p:txBody>
          <a:bodyPr/>
          <a:lstStyle/>
          <a:p>
            <a:endParaRPr lang="ru-MD"/>
          </a:p>
        </p:txBody>
      </p:sp>
      <p:sp>
        <p:nvSpPr>
          <p:cNvPr id="5" name="Slide Number Placeholder 4"/>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53271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21C53-1B6A-4B1C-845C-6479F91F7479}" type="datetimeFigureOut">
              <a:rPr lang="ru-MD" smtClean="0"/>
              <a:t>26.08.2023</a:t>
            </a:fld>
            <a:endParaRPr lang="ru-MD"/>
          </a:p>
        </p:txBody>
      </p:sp>
      <p:sp>
        <p:nvSpPr>
          <p:cNvPr id="3" name="Footer Placeholder 2"/>
          <p:cNvSpPr>
            <a:spLocks noGrp="1"/>
          </p:cNvSpPr>
          <p:nvPr>
            <p:ph type="ftr" sz="quarter" idx="11"/>
          </p:nvPr>
        </p:nvSpPr>
        <p:spPr/>
        <p:txBody>
          <a:bodyPr/>
          <a:lstStyle/>
          <a:p>
            <a:endParaRPr lang="ru-MD"/>
          </a:p>
        </p:txBody>
      </p:sp>
      <p:sp>
        <p:nvSpPr>
          <p:cNvPr id="4" name="Slide Number Placeholder 3"/>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17852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C21C53-1B6A-4B1C-845C-6479F91F7479}" type="datetimeFigureOut">
              <a:rPr lang="ru-MD" smtClean="0"/>
              <a:t>26.08.2023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23799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C21C53-1B6A-4B1C-845C-6479F91F7479}" type="datetimeFigureOut">
              <a:rPr lang="ru-MD" smtClean="0"/>
              <a:t>26.08.2023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05789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C21C53-1B6A-4B1C-845C-6479F91F7479}" type="datetimeFigureOut">
              <a:rPr lang="ru-MD" smtClean="0"/>
              <a:t>26.08.2023</a:t>
            </a:fld>
            <a:endParaRPr lang="ru-M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M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C5E0F2-E877-4AB8-9B14-1CA8B6CA42B7}" type="slidenum">
              <a:rPr lang="ru-MD" smtClean="0"/>
              <a:t>‹#›</a:t>
            </a:fld>
            <a:endParaRPr lang="ru-MD"/>
          </a:p>
        </p:txBody>
      </p:sp>
    </p:spTree>
    <p:extLst>
      <p:ext uri="{BB962C8B-B14F-4D97-AF65-F5344CB8AC3E}">
        <p14:creationId xmlns:p14="http://schemas.microsoft.com/office/powerpoint/2010/main" val="30922948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financial graph">
            <a:extLst>
              <a:ext uri="{FF2B5EF4-FFF2-40B4-BE49-F238E27FC236}">
                <a16:creationId xmlns:a16="http://schemas.microsoft.com/office/drawing/2014/main" id="{23DDE47E-E3B6-2C76-B85E-2407F9B85AEB}"/>
              </a:ext>
            </a:extLst>
          </p:cNvPr>
          <p:cNvPicPr>
            <a:picLocks noChangeAspect="1"/>
          </p:cNvPicPr>
          <p:nvPr/>
        </p:nvPicPr>
        <p:blipFill rotWithShape="1">
          <a:blip r:embed="rId2">
            <a:duotone>
              <a:schemeClr val="accent1">
                <a:shade val="45000"/>
                <a:satMod val="135000"/>
              </a:schemeClr>
              <a:prstClr val="white"/>
            </a:duotone>
          </a:blip>
          <a:srcRect l="9091" t="9091"/>
          <a:stretch/>
        </p:blipFill>
        <p:spPr>
          <a:xfrm>
            <a:off x="1" y="10"/>
            <a:ext cx="12191999" cy="6857990"/>
          </a:xfrm>
          <a:prstGeom prst="rect">
            <a:avLst/>
          </a:prstGeom>
        </p:spPr>
      </p:pic>
      <p:sp>
        <p:nvSpPr>
          <p:cNvPr id="29" name="Isosceles Triangle 2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1" name="Parallelogram 3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1" name="Isosceles Triangle 4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 name="Title 1">
            <a:extLst>
              <a:ext uri="{FF2B5EF4-FFF2-40B4-BE49-F238E27FC236}">
                <a16:creationId xmlns:a16="http://schemas.microsoft.com/office/drawing/2014/main" id="{4D0CA4A4-4E7E-00D5-ED14-0A67FB03EC60}"/>
              </a:ext>
            </a:extLst>
          </p:cNvPr>
          <p:cNvSpPr>
            <a:spLocks noGrp="1"/>
          </p:cNvSpPr>
          <p:nvPr>
            <p:ph type="ctrTitle"/>
          </p:nvPr>
        </p:nvSpPr>
        <p:spPr>
          <a:xfrm>
            <a:off x="4791450" y="1678665"/>
            <a:ext cx="4482553" cy="2369131"/>
          </a:xfrm>
        </p:spPr>
        <p:txBody>
          <a:bodyPr>
            <a:normAutofit/>
          </a:bodyPr>
          <a:lstStyle/>
          <a:p>
            <a:pPr>
              <a:lnSpc>
                <a:spcPct val="90000"/>
              </a:lnSpc>
            </a:pPr>
            <a:r>
              <a:rPr lang="en-US" sz="4600"/>
              <a:t>Rockbuster Stealth Data Analysis Project</a:t>
            </a:r>
            <a:endParaRPr lang="ru-MD" sz="4600"/>
          </a:p>
        </p:txBody>
      </p:sp>
      <p:sp>
        <p:nvSpPr>
          <p:cNvPr id="4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9" name="Isosceles Triangle 4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11916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Top 10 in the World</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1" name="Graphic 8" descr="Magnifying glass outline">
            <a:extLst>
              <a:ext uri="{FF2B5EF4-FFF2-40B4-BE49-F238E27FC236}">
                <a16:creationId xmlns:a16="http://schemas.microsoft.com/office/drawing/2014/main" id="{8485D85C-0D47-A8A3-CB45-AFE015602A6D}"/>
              </a:ext>
            </a:extLst>
          </p:cNvPr>
          <p:cNvSpPr/>
          <p:nvPr/>
        </p:nvSpPr>
        <p:spPr>
          <a:xfrm rot="5840488">
            <a:off x="3378738" y="250713"/>
            <a:ext cx="7581988" cy="7524972"/>
          </a:xfrm>
          <a:custGeom>
            <a:avLst/>
            <a:gdLst>
              <a:gd name="connsiteX0" fmla="*/ 4968887 w 6212149"/>
              <a:gd name="connsiteY0" fmla="*/ 4178071 h 6208319"/>
              <a:gd name="connsiteX1" fmla="*/ 4297404 w 6212149"/>
              <a:gd name="connsiteY1" fmla="*/ 4178071 h 6208319"/>
              <a:gd name="connsiteX2" fmla="*/ 3965612 w 6212149"/>
              <a:gd name="connsiteY2" fmla="*/ 3846279 h 6208319"/>
              <a:gd name="connsiteX3" fmla="*/ 3839215 w 6212149"/>
              <a:gd name="connsiteY3" fmla="*/ 607360 h 6208319"/>
              <a:gd name="connsiteX4" fmla="*/ 608196 w 6212149"/>
              <a:gd name="connsiteY4" fmla="*/ 741657 h 6208319"/>
              <a:gd name="connsiteX5" fmla="*/ 734593 w 6212149"/>
              <a:gd name="connsiteY5" fmla="*/ 3980576 h 6208319"/>
              <a:gd name="connsiteX6" fmla="*/ 3862915 w 6212149"/>
              <a:gd name="connsiteY6" fmla="*/ 3964776 h 6208319"/>
              <a:gd name="connsiteX7" fmla="*/ 4194707 w 6212149"/>
              <a:gd name="connsiteY7" fmla="*/ 4296568 h 6208319"/>
              <a:gd name="connsiteX8" fmla="*/ 4068310 w 6212149"/>
              <a:gd name="connsiteY8" fmla="*/ 4604661 h 6208319"/>
              <a:gd name="connsiteX9" fmla="*/ 4194707 w 6212149"/>
              <a:gd name="connsiteY9" fmla="*/ 4968051 h 6208319"/>
              <a:gd name="connsiteX10" fmla="*/ 5308579 w 6212149"/>
              <a:gd name="connsiteY10" fmla="*/ 6081923 h 6208319"/>
              <a:gd name="connsiteX11" fmla="*/ 5624571 w 6212149"/>
              <a:gd name="connsiteY11" fmla="*/ 6208320 h 6208319"/>
              <a:gd name="connsiteX12" fmla="*/ 6035361 w 6212149"/>
              <a:gd name="connsiteY12" fmla="*/ 6034525 h 6208319"/>
              <a:gd name="connsiteX13" fmla="*/ 6209156 w 6212149"/>
              <a:gd name="connsiteY13" fmla="*/ 5663234 h 6208319"/>
              <a:gd name="connsiteX14" fmla="*/ 6082759 w 6212149"/>
              <a:gd name="connsiteY14" fmla="*/ 5299843 h 6208319"/>
              <a:gd name="connsiteX15" fmla="*/ 4968887 w 6212149"/>
              <a:gd name="connsiteY15" fmla="*/ 4178071 h 6208319"/>
              <a:gd name="connsiteX16" fmla="*/ 789892 w 6212149"/>
              <a:gd name="connsiteY16" fmla="*/ 3798880 h 6208319"/>
              <a:gd name="connsiteX17" fmla="*/ 789892 w 6212149"/>
              <a:gd name="connsiteY17" fmla="*/ 781156 h 6208319"/>
              <a:gd name="connsiteX18" fmla="*/ 3807616 w 6212149"/>
              <a:gd name="connsiteY18" fmla="*/ 781156 h 6208319"/>
              <a:gd name="connsiteX19" fmla="*/ 3807616 w 6212149"/>
              <a:gd name="connsiteY19" fmla="*/ 3798880 h 6208319"/>
              <a:gd name="connsiteX20" fmla="*/ 2298754 w 6212149"/>
              <a:gd name="connsiteY20" fmla="*/ 4422965 h 6208319"/>
              <a:gd name="connsiteX21" fmla="*/ 789892 w 6212149"/>
              <a:gd name="connsiteY21" fmla="*/ 3798880 h 6208319"/>
              <a:gd name="connsiteX22" fmla="*/ 5916864 w 6212149"/>
              <a:gd name="connsiteY22" fmla="*/ 5908128 h 6208319"/>
              <a:gd name="connsiteX23" fmla="*/ 5411276 w 6212149"/>
              <a:gd name="connsiteY23" fmla="*/ 5955527 h 6208319"/>
              <a:gd name="connsiteX24" fmla="*/ 4305304 w 6212149"/>
              <a:gd name="connsiteY24" fmla="*/ 4849554 h 6208319"/>
              <a:gd name="connsiteX25" fmla="*/ 4226306 w 6212149"/>
              <a:gd name="connsiteY25" fmla="*/ 4612560 h 6208319"/>
              <a:gd name="connsiteX26" fmla="*/ 4360602 w 6212149"/>
              <a:gd name="connsiteY26" fmla="*/ 4343967 h 6208319"/>
              <a:gd name="connsiteX27" fmla="*/ 4660795 w 6212149"/>
              <a:gd name="connsiteY27" fmla="*/ 4209670 h 6208319"/>
              <a:gd name="connsiteX28" fmla="*/ 4866190 w 6212149"/>
              <a:gd name="connsiteY28" fmla="*/ 4288668 h 6208319"/>
              <a:gd name="connsiteX29" fmla="*/ 5972162 w 6212149"/>
              <a:gd name="connsiteY29" fmla="*/ 5402541 h 6208319"/>
              <a:gd name="connsiteX30" fmla="*/ 6051160 w 6212149"/>
              <a:gd name="connsiteY30" fmla="*/ 5639535 h 6208319"/>
              <a:gd name="connsiteX31" fmla="*/ 5916864 w 6212149"/>
              <a:gd name="connsiteY31" fmla="*/ 5908128 h 6208319"/>
              <a:gd name="connsiteX32" fmla="*/ 5916864 w 6212149"/>
              <a:gd name="connsiteY32" fmla="*/ 5908128 h 620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12149" h="6208319">
                <a:moveTo>
                  <a:pt x="4968887" y="4178071"/>
                </a:moveTo>
                <a:cubicBezTo>
                  <a:pt x="4795091" y="4004275"/>
                  <a:pt x="4510699" y="4012175"/>
                  <a:pt x="4297404" y="4178071"/>
                </a:cubicBezTo>
                <a:lnTo>
                  <a:pt x="3965612" y="3846279"/>
                </a:lnTo>
                <a:cubicBezTo>
                  <a:pt x="4826691" y="2914103"/>
                  <a:pt x="4771392" y="1468439"/>
                  <a:pt x="3839215" y="607360"/>
                </a:cubicBezTo>
                <a:cubicBezTo>
                  <a:pt x="2907039" y="-253718"/>
                  <a:pt x="1469275" y="-190520"/>
                  <a:pt x="608196" y="741657"/>
                </a:cubicBezTo>
                <a:cubicBezTo>
                  <a:pt x="-252882" y="1673834"/>
                  <a:pt x="-189684" y="3119497"/>
                  <a:pt x="734593" y="3980576"/>
                </a:cubicBezTo>
                <a:cubicBezTo>
                  <a:pt x="1619371" y="4802156"/>
                  <a:pt x="2986037" y="4794255"/>
                  <a:pt x="3862915" y="3964776"/>
                </a:cubicBezTo>
                <a:lnTo>
                  <a:pt x="4194707" y="4296568"/>
                </a:lnTo>
                <a:cubicBezTo>
                  <a:pt x="4123608" y="4383466"/>
                  <a:pt x="4084109" y="4494063"/>
                  <a:pt x="4068310" y="4604661"/>
                </a:cubicBezTo>
                <a:cubicBezTo>
                  <a:pt x="4052510" y="4738957"/>
                  <a:pt x="4099909" y="4873253"/>
                  <a:pt x="4194707" y="4968051"/>
                </a:cubicBezTo>
                <a:lnTo>
                  <a:pt x="5308579" y="6081923"/>
                </a:lnTo>
                <a:cubicBezTo>
                  <a:pt x="5395476" y="6160921"/>
                  <a:pt x="5506074" y="6208320"/>
                  <a:pt x="5624571" y="6208320"/>
                </a:cubicBezTo>
                <a:cubicBezTo>
                  <a:pt x="5782567" y="6208320"/>
                  <a:pt x="5924763" y="6145122"/>
                  <a:pt x="6035361" y="6034525"/>
                </a:cubicBezTo>
                <a:cubicBezTo>
                  <a:pt x="6138058" y="5939727"/>
                  <a:pt x="6201256" y="5805430"/>
                  <a:pt x="6209156" y="5663234"/>
                </a:cubicBezTo>
                <a:cubicBezTo>
                  <a:pt x="6224955" y="5528937"/>
                  <a:pt x="6177557" y="5394641"/>
                  <a:pt x="6082759" y="5299843"/>
                </a:cubicBezTo>
                <a:lnTo>
                  <a:pt x="4968887" y="4178071"/>
                </a:lnTo>
                <a:close/>
                <a:moveTo>
                  <a:pt x="789892" y="3798880"/>
                </a:moveTo>
                <a:cubicBezTo>
                  <a:pt x="-39588" y="2969401"/>
                  <a:pt x="-39588" y="1618535"/>
                  <a:pt x="789892" y="781156"/>
                </a:cubicBezTo>
                <a:cubicBezTo>
                  <a:pt x="1619371" y="-56223"/>
                  <a:pt x="2970237" y="-48323"/>
                  <a:pt x="3807616" y="781156"/>
                </a:cubicBezTo>
                <a:cubicBezTo>
                  <a:pt x="4644995" y="1610635"/>
                  <a:pt x="4637095" y="2961501"/>
                  <a:pt x="3807616" y="3798880"/>
                </a:cubicBezTo>
                <a:cubicBezTo>
                  <a:pt x="3404726" y="4201771"/>
                  <a:pt x="2867540" y="4422965"/>
                  <a:pt x="2298754" y="4422965"/>
                </a:cubicBezTo>
                <a:cubicBezTo>
                  <a:pt x="1737868" y="4422965"/>
                  <a:pt x="1192782" y="4201771"/>
                  <a:pt x="789892" y="3798880"/>
                </a:cubicBezTo>
                <a:close/>
                <a:moveTo>
                  <a:pt x="5916864" y="5908128"/>
                </a:moveTo>
                <a:cubicBezTo>
                  <a:pt x="5766767" y="6058224"/>
                  <a:pt x="5537673" y="6081923"/>
                  <a:pt x="5411276" y="5955527"/>
                </a:cubicBezTo>
                <a:lnTo>
                  <a:pt x="4305304" y="4849554"/>
                </a:lnTo>
                <a:cubicBezTo>
                  <a:pt x="4242105" y="4786356"/>
                  <a:pt x="4218406" y="4699458"/>
                  <a:pt x="4226306" y="4612560"/>
                </a:cubicBezTo>
                <a:cubicBezTo>
                  <a:pt x="4234206" y="4509863"/>
                  <a:pt x="4281604" y="4415065"/>
                  <a:pt x="4360602" y="4343967"/>
                </a:cubicBezTo>
                <a:cubicBezTo>
                  <a:pt x="4439600" y="4264969"/>
                  <a:pt x="4550198" y="4217570"/>
                  <a:pt x="4660795" y="4209670"/>
                </a:cubicBezTo>
                <a:cubicBezTo>
                  <a:pt x="4739793" y="4209670"/>
                  <a:pt x="4810891" y="4233370"/>
                  <a:pt x="4866190" y="4288668"/>
                </a:cubicBezTo>
                <a:lnTo>
                  <a:pt x="5972162" y="5402541"/>
                </a:lnTo>
                <a:cubicBezTo>
                  <a:pt x="6035361" y="5465739"/>
                  <a:pt x="6059060" y="5552637"/>
                  <a:pt x="6051160" y="5639535"/>
                </a:cubicBezTo>
                <a:cubicBezTo>
                  <a:pt x="6035361" y="5742232"/>
                  <a:pt x="5995862" y="5837030"/>
                  <a:pt x="5916864" y="5908128"/>
                </a:cubicBezTo>
                <a:cubicBezTo>
                  <a:pt x="5916864" y="5908128"/>
                  <a:pt x="5916864" y="5908128"/>
                  <a:pt x="5916864" y="5908128"/>
                </a:cubicBezTo>
                <a:close/>
              </a:path>
            </a:pathLst>
          </a:custGeom>
          <a:gradFill>
            <a:gsLst>
              <a:gs pos="0">
                <a:srgbClr val="000000">
                  <a:tint val="66000"/>
                  <a:satMod val="160000"/>
                  <a:alpha val="21000"/>
                </a:srgbClr>
              </a:gs>
              <a:gs pos="50000">
                <a:srgbClr val="000000">
                  <a:tint val="44500"/>
                  <a:satMod val="160000"/>
                </a:srgbClr>
              </a:gs>
              <a:gs pos="100000">
                <a:srgbClr val="000000">
                  <a:tint val="23500"/>
                  <a:satMod val="160000"/>
                </a:srgbClr>
              </a:gs>
            </a:gsLst>
            <a:path path="circle">
              <a:fillToRect l="100000" t="100000"/>
            </a:path>
          </a:gradFill>
          <a:ln w="78978" cap="flat">
            <a:noFill/>
            <a:prstDash val="solid"/>
            <a:miter/>
          </a:ln>
        </p:spPr>
        <p:txBody>
          <a:bodyPr rtlCol="0" anchor="ctr"/>
          <a:lstStyle/>
          <a:p>
            <a:endParaRPr lang="ru-MD"/>
          </a:p>
        </p:txBody>
      </p:sp>
      <p:graphicFrame>
        <p:nvGraphicFramePr>
          <p:cNvPr id="3" name="Table 2">
            <a:extLst>
              <a:ext uri="{FF2B5EF4-FFF2-40B4-BE49-F238E27FC236}">
                <a16:creationId xmlns:a16="http://schemas.microsoft.com/office/drawing/2014/main" id="{A144219D-8AEF-C1D8-1C35-30F18E19B5DE}"/>
              </a:ext>
            </a:extLst>
          </p:cNvPr>
          <p:cNvGraphicFramePr>
            <a:graphicFrameLocks noGrp="1"/>
          </p:cNvGraphicFramePr>
          <p:nvPr>
            <p:extLst>
              <p:ext uri="{D42A27DB-BD31-4B8C-83A1-F6EECF244321}">
                <p14:modId xmlns:p14="http://schemas.microsoft.com/office/powerpoint/2010/main" val="710445330"/>
              </p:ext>
            </p:extLst>
          </p:nvPr>
        </p:nvGraphicFramePr>
        <p:xfrm>
          <a:off x="1341632" y="1107644"/>
          <a:ext cx="3233262" cy="5381024"/>
        </p:xfrm>
        <a:graphic>
          <a:graphicData uri="http://schemas.openxmlformats.org/drawingml/2006/table">
            <a:tbl>
              <a:tblPr>
                <a:tableStyleId>{3B4B98B0-60AC-42C2-AFA5-B58CD77FA1E5}</a:tableStyleId>
              </a:tblPr>
              <a:tblGrid>
                <a:gridCol w="3233262">
                  <a:extLst>
                    <a:ext uri="{9D8B030D-6E8A-4147-A177-3AD203B41FA5}">
                      <a16:colId xmlns:a16="http://schemas.microsoft.com/office/drawing/2014/main" val="1836114800"/>
                    </a:ext>
                  </a:extLst>
                </a:gridCol>
              </a:tblGrid>
              <a:tr h="489184">
                <a:tc>
                  <a:txBody>
                    <a:bodyPr/>
                    <a:lstStyle/>
                    <a:p>
                      <a:pPr algn="ctr" fontAlgn="b"/>
                      <a:r>
                        <a:rPr lang="en-US" sz="1300" b="1" u="none" strike="noStrike" cap="none" spc="0" dirty="0">
                          <a:solidFill>
                            <a:schemeClr val="tx1"/>
                          </a:solidFill>
                          <a:effectLst/>
                        </a:rPr>
                        <a:t>Top 10 COUNTRIES</a:t>
                      </a:r>
                      <a:endParaRPr lang="en-US" sz="1300" b="1"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422360652"/>
                  </a:ext>
                </a:extLst>
              </a:tr>
              <a:tr h="489184">
                <a:tc>
                  <a:txBody>
                    <a:bodyPr/>
                    <a:lstStyle/>
                    <a:p>
                      <a:pPr algn="ctr" fontAlgn="b"/>
                      <a:r>
                        <a:rPr lang="en-US" sz="1300" u="none" strike="noStrike" cap="none" spc="0" dirty="0">
                          <a:solidFill>
                            <a:schemeClr val="tx1"/>
                          </a:solidFill>
                          <a:effectLst/>
                        </a:rPr>
                        <a:t>India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894510184"/>
                  </a:ext>
                </a:extLst>
              </a:tr>
              <a:tr h="489184">
                <a:tc>
                  <a:txBody>
                    <a:bodyPr/>
                    <a:lstStyle/>
                    <a:p>
                      <a:pPr algn="ctr" fontAlgn="b"/>
                      <a:r>
                        <a:rPr lang="en-US" sz="1300" u="none" strike="noStrike" cap="none" spc="0" dirty="0">
                          <a:solidFill>
                            <a:schemeClr val="tx1"/>
                          </a:solidFill>
                          <a:effectLst/>
                        </a:rPr>
                        <a:t>China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773759490"/>
                  </a:ext>
                </a:extLst>
              </a:tr>
              <a:tr h="489184">
                <a:tc>
                  <a:txBody>
                    <a:bodyPr/>
                    <a:lstStyle/>
                    <a:p>
                      <a:pPr algn="ctr" fontAlgn="b"/>
                      <a:r>
                        <a:rPr lang="en-US" sz="1300" u="none" strike="noStrike" cap="none" spc="0" dirty="0">
                          <a:solidFill>
                            <a:schemeClr val="tx1"/>
                          </a:solidFill>
                          <a:effectLst/>
                        </a:rPr>
                        <a:t>United States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34596453"/>
                  </a:ext>
                </a:extLst>
              </a:tr>
              <a:tr h="489184">
                <a:tc>
                  <a:txBody>
                    <a:bodyPr/>
                    <a:lstStyle/>
                    <a:p>
                      <a:pPr algn="ctr" fontAlgn="b"/>
                      <a:r>
                        <a:rPr lang="en-US" sz="1300" u="none" strike="noStrike" cap="none" spc="0" dirty="0">
                          <a:solidFill>
                            <a:schemeClr val="tx1"/>
                          </a:solidFill>
                          <a:effectLst/>
                        </a:rPr>
                        <a:t>Japan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547485417"/>
                  </a:ext>
                </a:extLst>
              </a:tr>
              <a:tr h="489184">
                <a:tc>
                  <a:txBody>
                    <a:bodyPr/>
                    <a:lstStyle/>
                    <a:p>
                      <a:pPr algn="ctr" fontAlgn="b"/>
                      <a:r>
                        <a:rPr lang="en-US" sz="1300" u="none" strike="noStrike" cap="none" spc="0" dirty="0">
                          <a:solidFill>
                            <a:schemeClr val="tx1"/>
                          </a:solidFill>
                          <a:effectLst/>
                        </a:rPr>
                        <a:t>Mexico</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949735019"/>
                  </a:ext>
                </a:extLst>
              </a:tr>
              <a:tr h="489184">
                <a:tc>
                  <a:txBody>
                    <a:bodyPr/>
                    <a:lstStyle/>
                    <a:p>
                      <a:pPr algn="ctr" fontAlgn="b"/>
                      <a:r>
                        <a:rPr lang="en-US" sz="1300" u="none" strike="noStrike" cap="none" spc="0" dirty="0">
                          <a:solidFill>
                            <a:schemeClr val="tx1"/>
                          </a:solidFill>
                          <a:effectLst/>
                        </a:rPr>
                        <a:t>Brazil</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893612998"/>
                  </a:ext>
                </a:extLst>
              </a:tr>
              <a:tr h="489184">
                <a:tc>
                  <a:txBody>
                    <a:bodyPr/>
                    <a:lstStyle/>
                    <a:p>
                      <a:pPr algn="ctr" fontAlgn="b"/>
                      <a:r>
                        <a:rPr lang="en-US" sz="1300" u="none" strike="noStrike" cap="none" spc="0" dirty="0">
                          <a:solidFill>
                            <a:schemeClr val="tx1"/>
                          </a:solidFill>
                          <a:effectLst/>
                        </a:rPr>
                        <a:t>Russian Federation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043818080"/>
                  </a:ext>
                </a:extLst>
              </a:tr>
              <a:tr h="489184">
                <a:tc>
                  <a:txBody>
                    <a:bodyPr/>
                    <a:lstStyle/>
                    <a:p>
                      <a:pPr algn="ctr" fontAlgn="b"/>
                      <a:r>
                        <a:rPr lang="en-US" sz="1300" u="none" strike="noStrike" cap="none" spc="0" dirty="0">
                          <a:solidFill>
                            <a:schemeClr val="tx1"/>
                          </a:solidFill>
                          <a:effectLst/>
                        </a:rPr>
                        <a:t>Philippines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300623098"/>
                  </a:ext>
                </a:extLst>
              </a:tr>
              <a:tr h="489184">
                <a:tc>
                  <a:txBody>
                    <a:bodyPr/>
                    <a:lstStyle/>
                    <a:p>
                      <a:pPr algn="ctr" fontAlgn="b"/>
                      <a:r>
                        <a:rPr lang="en-US" sz="1300" u="none" strike="noStrike" cap="none" spc="0" dirty="0">
                          <a:solidFill>
                            <a:schemeClr val="tx1"/>
                          </a:solidFill>
                          <a:effectLst/>
                        </a:rPr>
                        <a:t>Turkey</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4184383411"/>
                  </a:ext>
                </a:extLst>
              </a:tr>
              <a:tr h="489184">
                <a:tc>
                  <a:txBody>
                    <a:bodyPr/>
                    <a:lstStyle/>
                    <a:p>
                      <a:pPr algn="ctr" fontAlgn="b"/>
                      <a:r>
                        <a:rPr lang="en-US" sz="1300" u="none" strike="noStrike" cap="none" spc="0" dirty="0">
                          <a:solidFill>
                            <a:schemeClr val="tx1"/>
                          </a:solidFill>
                          <a:effectLst/>
                        </a:rPr>
                        <a:t>Indonesia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43857672"/>
                  </a:ext>
                </a:extLst>
              </a:tr>
            </a:tbl>
          </a:graphicData>
        </a:graphic>
      </p:graphicFrame>
      <p:graphicFrame>
        <p:nvGraphicFramePr>
          <p:cNvPr id="4" name="Table 3">
            <a:extLst>
              <a:ext uri="{FF2B5EF4-FFF2-40B4-BE49-F238E27FC236}">
                <a16:creationId xmlns:a16="http://schemas.microsoft.com/office/drawing/2014/main" id="{8C8D44BF-9376-791C-BD39-C446B55B02B4}"/>
              </a:ext>
            </a:extLst>
          </p:cNvPr>
          <p:cNvGraphicFramePr>
            <a:graphicFrameLocks noGrp="1"/>
          </p:cNvGraphicFramePr>
          <p:nvPr>
            <p:extLst>
              <p:ext uri="{D42A27DB-BD31-4B8C-83A1-F6EECF244321}">
                <p14:modId xmlns:p14="http://schemas.microsoft.com/office/powerpoint/2010/main" val="712743717"/>
              </p:ext>
            </p:extLst>
          </p:nvPr>
        </p:nvGraphicFramePr>
        <p:xfrm>
          <a:off x="7169732" y="790776"/>
          <a:ext cx="2170274" cy="4813179"/>
        </p:xfrm>
        <a:graphic>
          <a:graphicData uri="http://schemas.openxmlformats.org/drawingml/2006/table">
            <a:tbl>
              <a:tblPr>
                <a:tableStyleId>{3B4B98B0-60AC-42C2-AFA5-B58CD77FA1E5}</a:tableStyleId>
              </a:tblPr>
              <a:tblGrid>
                <a:gridCol w="2170274">
                  <a:extLst>
                    <a:ext uri="{9D8B030D-6E8A-4147-A177-3AD203B41FA5}">
                      <a16:colId xmlns:a16="http://schemas.microsoft.com/office/drawing/2014/main" val="2688723435"/>
                    </a:ext>
                  </a:extLst>
                </a:gridCol>
              </a:tblGrid>
              <a:tr h="675547">
                <a:tc>
                  <a:txBody>
                    <a:bodyPr/>
                    <a:lstStyle/>
                    <a:p>
                      <a:pPr marL="0" algn="ctr" defTabSz="457200" rtl="0" eaLnBrk="1" fontAlgn="b" latinLnBrk="0" hangingPunct="1">
                        <a:lnSpc>
                          <a:spcPct val="200000"/>
                        </a:lnSpc>
                      </a:pPr>
                      <a:r>
                        <a:rPr lang="en-US" sz="1300" b="1" u="none" strike="noStrike" kern="1200" cap="none" spc="0" dirty="0">
                          <a:solidFill>
                            <a:schemeClr val="tx1"/>
                          </a:solidFill>
                          <a:effectLst/>
                        </a:rPr>
                        <a:t>Top 10 CITIES in the top 10 Countries</a:t>
                      </a:r>
                      <a:endParaRPr lang="en-US" sz="1300" b="1"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535583750"/>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Aurora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Acua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Citrus Heights</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Iwaki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Ambattur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Shanwei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03173527"/>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So Leopoldo</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53869399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Teboksary</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18004938"/>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Tianjin</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92863824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Cianjur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1242738"/>
                  </a:ext>
                </a:extLst>
              </a:tr>
            </a:tbl>
          </a:graphicData>
        </a:graphic>
      </p:graphicFrame>
    </p:spTree>
    <p:extLst>
      <p:ext uri="{BB962C8B-B14F-4D97-AF65-F5344CB8AC3E}">
        <p14:creationId xmlns:p14="http://schemas.microsoft.com/office/powerpoint/2010/main" val="97771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Top 5 Customers</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5" name="Content Placeholder 8">
            <a:extLst>
              <a:ext uri="{FF2B5EF4-FFF2-40B4-BE49-F238E27FC236}">
                <a16:creationId xmlns:a16="http://schemas.microsoft.com/office/drawing/2014/main" id="{158131AE-75D7-9699-5370-F115F68CF9FB}"/>
              </a:ext>
            </a:extLst>
          </p:cNvPr>
          <p:cNvGraphicFramePr>
            <a:graphicFrameLocks/>
          </p:cNvGraphicFramePr>
          <p:nvPr>
            <p:extLst>
              <p:ext uri="{D42A27DB-BD31-4B8C-83A1-F6EECF244321}">
                <p14:modId xmlns:p14="http://schemas.microsoft.com/office/powerpoint/2010/main" val="2402884001"/>
              </p:ext>
            </p:extLst>
          </p:nvPr>
        </p:nvGraphicFramePr>
        <p:xfrm>
          <a:off x="2158524" y="1146457"/>
          <a:ext cx="3465808" cy="2930929"/>
        </p:xfrm>
        <a:graphic>
          <a:graphicData uri="http://schemas.openxmlformats.org/drawingml/2006/table">
            <a:tbl>
              <a:tblPr>
                <a:tableStyleId>{C083E6E3-FA7D-4D7B-A595-EF9225AFEA82}</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TOP 10 CITIES</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Arlene Harvey</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111,76 $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Kyle Spurlock</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109,71 $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Marlene Welch</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106,77 $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Glen Talbert</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100,77 $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Clinton Aurora</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98,76 $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bl>
          </a:graphicData>
        </a:graphic>
      </p:graphicFrame>
      <p:graphicFrame>
        <p:nvGraphicFramePr>
          <p:cNvPr id="7" name="Content Placeholder 8">
            <a:extLst>
              <a:ext uri="{FF2B5EF4-FFF2-40B4-BE49-F238E27FC236}">
                <a16:creationId xmlns:a16="http://schemas.microsoft.com/office/drawing/2014/main" id="{9C4AA6DC-81E6-1584-87A8-4B9ADB11D25F}"/>
              </a:ext>
            </a:extLst>
          </p:cNvPr>
          <p:cNvGraphicFramePr>
            <a:graphicFrameLocks/>
          </p:cNvGraphicFramePr>
          <p:nvPr>
            <p:extLst>
              <p:ext uri="{D42A27DB-BD31-4B8C-83A1-F6EECF244321}">
                <p14:modId xmlns:p14="http://schemas.microsoft.com/office/powerpoint/2010/main" val="2835761782"/>
              </p:ext>
            </p:extLst>
          </p:nvPr>
        </p:nvGraphicFramePr>
        <p:xfrm>
          <a:off x="6567666" y="1146457"/>
          <a:ext cx="3465808" cy="2930929"/>
        </p:xfrm>
        <a:graphic>
          <a:graphicData uri="http://schemas.openxmlformats.org/drawingml/2006/table">
            <a:tbl>
              <a:tblPr>
                <a:tableStyleId>{3B4B98B0-60AC-42C2-AFA5-B58CD77FA1E5}</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WORLD</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algn="ctr" fontAlgn="b"/>
                      <a:r>
                        <a:rPr lang="en-US" sz="1300" b="0" u="none" strike="noStrike" dirty="0">
                          <a:solidFill>
                            <a:srgbClr val="000000"/>
                          </a:solidFill>
                          <a:effectLst/>
                        </a:rPr>
                        <a:t>Eleanor Hunt</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211,55 $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430065192"/>
                  </a:ext>
                </a:extLst>
              </a:tr>
              <a:tr h="439954">
                <a:tc>
                  <a:txBody>
                    <a:bodyPr/>
                    <a:lstStyle/>
                    <a:p>
                      <a:pPr algn="ctr" fontAlgn="b"/>
                      <a:r>
                        <a:rPr lang="en-US" sz="1300" b="0" u="none" strike="noStrike" dirty="0">
                          <a:solidFill>
                            <a:srgbClr val="000000"/>
                          </a:solidFill>
                          <a:effectLst/>
                        </a:rPr>
                        <a:t>Karl Seal</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208,58 $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3197579453"/>
                  </a:ext>
                </a:extLst>
              </a:tr>
              <a:tr h="439954">
                <a:tc>
                  <a:txBody>
                    <a:bodyPr/>
                    <a:lstStyle/>
                    <a:p>
                      <a:pPr algn="ctr" fontAlgn="b"/>
                      <a:r>
                        <a:rPr lang="en-US" sz="1300" b="0" u="none" strike="noStrike">
                          <a:solidFill>
                            <a:srgbClr val="000000"/>
                          </a:solidFill>
                          <a:effectLst/>
                        </a:rPr>
                        <a:t>Marion Snyder</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194,61 $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582332819"/>
                  </a:ext>
                </a:extLst>
              </a:tr>
              <a:tr h="439954">
                <a:tc>
                  <a:txBody>
                    <a:bodyPr/>
                    <a:lstStyle/>
                    <a:p>
                      <a:pPr algn="ctr" fontAlgn="b"/>
                      <a:r>
                        <a:rPr lang="en-US" sz="1300" b="0" u="none" strike="noStrike">
                          <a:solidFill>
                            <a:srgbClr val="000000"/>
                          </a:solidFill>
                          <a:effectLst/>
                        </a:rPr>
                        <a:t>Rhonda Kennedy</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191,62 $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054732693"/>
                  </a:ext>
                </a:extLst>
              </a:tr>
              <a:tr h="439954">
                <a:tc>
                  <a:txBody>
                    <a:bodyPr/>
                    <a:lstStyle/>
                    <a:p>
                      <a:pPr algn="ctr" fontAlgn="b"/>
                      <a:r>
                        <a:rPr lang="en-US" sz="1300" b="0" u="none" strike="noStrike" dirty="0">
                          <a:solidFill>
                            <a:srgbClr val="000000"/>
                          </a:solidFill>
                          <a:effectLst/>
                        </a:rPr>
                        <a:t>Clara Shaw</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189,6 $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736065516"/>
                  </a:ext>
                </a:extLst>
              </a:tr>
            </a:tbl>
          </a:graphicData>
        </a:graphic>
      </p:graphicFrame>
      <p:sp>
        <p:nvSpPr>
          <p:cNvPr id="10" name="Content Placeholder 2">
            <a:extLst>
              <a:ext uri="{FF2B5EF4-FFF2-40B4-BE49-F238E27FC236}">
                <a16:creationId xmlns:a16="http://schemas.microsoft.com/office/drawing/2014/main" id="{308DDCEA-8535-D203-3144-018D16AE30C1}"/>
              </a:ext>
            </a:extLst>
          </p:cNvPr>
          <p:cNvSpPr>
            <a:spLocks noGrp="1"/>
          </p:cNvSpPr>
          <p:nvPr>
            <p:ph idx="1"/>
          </p:nvPr>
        </p:nvSpPr>
        <p:spPr>
          <a:xfrm>
            <a:off x="1534801" y="4506351"/>
            <a:ext cx="9659946" cy="1858497"/>
          </a:xfrm>
        </p:spPr>
        <p:txBody>
          <a:bodyPr anchor="ctr">
            <a:normAutofit/>
          </a:bodyPr>
          <a:lstStyle/>
          <a:p>
            <a:r>
              <a:rPr lang="en-US" dirty="0"/>
              <a:t>The average total amount paid by each customer is </a:t>
            </a:r>
            <a:r>
              <a:rPr lang="en-US" b="1" dirty="0">
                <a:solidFill>
                  <a:srgbClr val="00B050"/>
                </a:solidFill>
              </a:rPr>
              <a:t>102 $</a:t>
            </a:r>
            <a:endParaRPr lang="ru-MD" b="1" dirty="0">
              <a:solidFill>
                <a:srgbClr val="00B050"/>
              </a:solidFill>
            </a:endParaRPr>
          </a:p>
          <a:p>
            <a:r>
              <a:rPr lang="en-US" sz="1800" dirty="0"/>
              <a:t>Top 10 customers in the world are not the same as the top 10 customers in the top 10 cities. </a:t>
            </a:r>
            <a:endParaRPr lang="ru-MD" sz="1800" dirty="0"/>
          </a:p>
          <a:p>
            <a:r>
              <a:rPr lang="en-US" dirty="0"/>
              <a:t>Some of the top 5 customers in the top 5 cities have spent a total amount less than average!</a:t>
            </a:r>
          </a:p>
        </p:txBody>
      </p:sp>
    </p:spTree>
    <p:extLst>
      <p:ext uri="{BB962C8B-B14F-4D97-AF65-F5344CB8AC3E}">
        <p14:creationId xmlns:p14="http://schemas.microsoft.com/office/powerpoint/2010/main" val="2311507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8" name="Content Placeholder 2">
            <a:extLst>
              <a:ext uri="{FF2B5EF4-FFF2-40B4-BE49-F238E27FC236}">
                <a16:creationId xmlns:a16="http://schemas.microsoft.com/office/drawing/2014/main" id="{D7AB4A8C-7A5A-8951-961C-505C45B93539}"/>
              </a:ext>
            </a:extLst>
          </p:cNvPr>
          <p:cNvSpPr txBox="1">
            <a:spLocks/>
          </p:cNvSpPr>
          <p:nvPr/>
        </p:nvSpPr>
        <p:spPr>
          <a:xfrm>
            <a:off x="8587617" y="525814"/>
            <a:ext cx="3341914" cy="54182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Sales figures vary between geographic regions</a:t>
            </a:r>
          </a:p>
          <a:p>
            <a:r>
              <a:rPr lang="en-US" dirty="0"/>
              <a:t>The top 10 countries’ total revenue makes up 52% of the total gain.</a:t>
            </a:r>
          </a:p>
          <a:p>
            <a:r>
              <a:rPr lang="en-US" dirty="0"/>
              <a:t>Top 3 in the top 10:</a:t>
            </a:r>
          </a:p>
          <a:p>
            <a:pPr>
              <a:buFont typeface="+mj-lt"/>
              <a:buAutoNum type="arabicPeriod"/>
            </a:pPr>
            <a:r>
              <a:rPr lang="en-US" dirty="0"/>
              <a:t>India – 9,8 %</a:t>
            </a:r>
          </a:p>
          <a:p>
            <a:pPr>
              <a:buFont typeface="+mj-lt"/>
              <a:buAutoNum type="arabicPeriod"/>
            </a:pPr>
            <a:r>
              <a:rPr lang="en-US" dirty="0"/>
              <a:t>China – 8,5 %</a:t>
            </a:r>
          </a:p>
          <a:p>
            <a:pPr>
              <a:buFont typeface="+mj-lt"/>
              <a:buAutoNum type="arabicPeriod"/>
            </a:pPr>
            <a:r>
              <a:rPr lang="en-US" dirty="0"/>
              <a:t>USA – 6%</a:t>
            </a:r>
          </a:p>
          <a:p>
            <a:endParaRPr lang="en-US" dirty="0"/>
          </a:p>
        </p:txBody>
      </p:sp>
      <p:sp>
        <p:nvSpPr>
          <p:cNvPr id="2" name="Title 1">
            <a:extLst>
              <a:ext uri="{FF2B5EF4-FFF2-40B4-BE49-F238E27FC236}">
                <a16:creationId xmlns:a16="http://schemas.microsoft.com/office/drawing/2014/main" id="{11E05701-EFAA-5DBE-4A0A-D8E36CA01985}"/>
              </a:ext>
            </a:extLst>
          </p:cNvPr>
          <p:cNvSpPr>
            <a:spLocks noGrp="1"/>
          </p:cNvSpPr>
          <p:nvPr>
            <p:ph type="title"/>
          </p:nvPr>
        </p:nvSpPr>
        <p:spPr>
          <a:xfrm>
            <a:off x="997253" y="317173"/>
            <a:ext cx="10197494" cy="1099457"/>
          </a:xfrm>
        </p:spPr>
        <p:txBody>
          <a:bodyPr>
            <a:normAutofit/>
          </a:bodyPr>
          <a:lstStyle/>
          <a:p>
            <a:pPr>
              <a:lnSpc>
                <a:spcPct val="90000"/>
              </a:lnSpc>
            </a:pPr>
            <a:r>
              <a:rPr lang="en-US" dirty="0"/>
              <a:t>Variation of Sales Figures by Countries</a:t>
            </a:r>
            <a:endParaRPr lang="ru-MD" dirty="0"/>
          </a:p>
        </p:txBody>
      </p:sp>
      <p:pic>
        <p:nvPicPr>
          <p:cNvPr id="4" name="Picture 3">
            <a:extLst>
              <a:ext uri="{FF2B5EF4-FFF2-40B4-BE49-F238E27FC236}">
                <a16:creationId xmlns:a16="http://schemas.microsoft.com/office/drawing/2014/main" id="{245A4CC7-9E2E-05EE-D866-C5F5BF9A896E}"/>
              </a:ext>
            </a:extLst>
          </p:cNvPr>
          <p:cNvPicPr>
            <a:picLocks noChangeAspect="1"/>
          </p:cNvPicPr>
          <p:nvPr/>
        </p:nvPicPr>
        <p:blipFill>
          <a:blip r:embed="rId2"/>
          <a:stretch>
            <a:fillRect/>
          </a:stretch>
        </p:blipFill>
        <p:spPr>
          <a:xfrm>
            <a:off x="341803" y="917565"/>
            <a:ext cx="8352744" cy="5235170"/>
          </a:xfrm>
          <a:prstGeom prst="rect">
            <a:avLst/>
          </a:prstGeom>
        </p:spPr>
      </p:pic>
    </p:spTree>
    <p:extLst>
      <p:ext uri="{BB962C8B-B14F-4D97-AF65-F5344CB8AC3E}">
        <p14:creationId xmlns:p14="http://schemas.microsoft.com/office/powerpoint/2010/main" val="1805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Insights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Films contributed the most, with an average of 35.16$, and the least with an average of 1.88$.</a:t>
            </a:r>
          </a:p>
          <a:p>
            <a:r>
              <a:rPr lang="en-US" dirty="0"/>
              <a:t>Movies are rented for an average of five days.</a:t>
            </a:r>
          </a:p>
          <a:p>
            <a:r>
              <a:rPr lang="en-US" dirty="0"/>
              <a:t>Countries with high lifetime value customers are also the countries with the highest number of customers. </a:t>
            </a:r>
          </a:p>
          <a:p>
            <a:r>
              <a:rPr lang="en-US" dirty="0"/>
              <a:t>The sales figures are not the same between the countries.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37290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239153" y="1179151"/>
            <a:ext cx="4105443" cy="4463889"/>
          </a:xfrm>
        </p:spPr>
        <p:txBody>
          <a:bodyPr anchor="ctr">
            <a:normAutofit/>
          </a:bodyPr>
          <a:lstStyle/>
          <a:p>
            <a:r>
              <a:rPr lang="en-US" dirty="0"/>
              <a:t>Recommendations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Create different memberships with different discounts and special offers for different customer segments. This way the loyal customers will be rewarded and the regular customer will be encouraged to become loyal.</a:t>
            </a:r>
          </a:p>
          <a:p>
            <a:r>
              <a:rPr lang="en-US" dirty="0"/>
              <a:t>Promote movies that bring the least revenue. </a:t>
            </a:r>
          </a:p>
          <a:p>
            <a:r>
              <a:rPr lang="en-US" dirty="0"/>
              <a:t>Create customized content for customers depending on the country they are in.</a:t>
            </a:r>
          </a:p>
          <a:p>
            <a:r>
              <a:rPr lang="en-US" dirty="0"/>
              <a:t>Add new movies in categories and ratings that are more popular.</a:t>
            </a:r>
          </a:p>
          <a:p>
            <a:r>
              <a:rPr lang="en-US" dirty="0"/>
              <a:t>Develop strategies to enter new potential markets, like Europe, Canada, African and South American countries. </a:t>
            </a:r>
          </a:p>
          <a:p>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64536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pSp>
      <p:sp>
        <p:nvSpPr>
          <p:cNvPr id="19" name="Title 18">
            <a:extLst>
              <a:ext uri="{FF2B5EF4-FFF2-40B4-BE49-F238E27FC236}">
                <a16:creationId xmlns:a16="http://schemas.microsoft.com/office/drawing/2014/main" id="{78F3B97A-1B7B-931D-1EA8-4DF007461FAD}"/>
              </a:ext>
            </a:extLst>
          </p:cNvPr>
          <p:cNvSpPr>
            <a:spLocks noGrp="1"/>
          </p:cNvSpPr>
          <p:nvPr>
            <p:ph type="title"/>
          </p:nvPr>
        </p:nvSpPr>
        <p:spPr>
          <a:xfrm>
            <a:off x="1796334" y="5969781"/>
            <a:ext cx="4299666" cy="680913"/>
          </a:xfrm>
        </p:spPr>
        <p:txBody>
          <a:bodyPr vert="horz" lIns="91440" tIns="45720" rIns="91440" bIns="45720" rtlCol="0" anchor="b">
            <a:normAutofit fontScale="90000"/>
          </a:bodyPr>
          <a:lstStyle/>
          <a:p>
            <a:r>
              <a:rPr lang="en-US" sz="2000" kern="1200" dirty="0">
                <a:solidFill>
                  <a:schemeClr val="accent1"/>
                </a:solidFill>
                <a:latin typeface="+mj-lt"/>
                <a:ea typeface="+mj-ea"/>
                <a:cs typeface="+mj-cs"/>
              </a:rPr>
              <a:t>Diana Postica</a:t>
            </a:r>
            <a:br>
              <a:rPr lang="en-US" sz="2000" kern="1200" dirty="0">
                <a:solidFill>
                  <a:schemeClr val="accent1"/>
                </a:solidFill>
                <a:latin typeface="+mj-lt"/>
                <a:ea typeface="+mj-ea"/>
                <a:cs typeface="+mj-cs"/>
              </a:rPr>
            </a:br>
            <a:r>
              <a:rPr lang="en-US" sz="2000" kern="1200" dirty="0">
                <a:solidFill>
                  <a:schemeClr val="accent1"/>
                </a:solidFill>
                <a:latin typeface="+mj-lt"/>
                <a:ea typeface="+mj-ea"/>
                <a:cs typeface="+mj-cs"/>
              </a:rPr>
              <a:t>ms.diannn@gmail.com</a:t>
            </a:r>
          </a:p>
        </p:txBody>
      </p:sp>
      <p:sp>
        <p:nvSpPr>
          <p:cNvPr id="16" name="Content Placeholder 15">
            <a:extLst>
              <a:ext uri="{FF2B5EF4-FFF2-40B4-BE49-F238E27FC236}">
                <a16:creationId xmlns:a16="http://schemas.microsoft.com/office/drawing/2014/main" id="{3D95CDA1-D291-A83F-21A4-62DA3FBA752E}"/>
              </a:ext>
            </a:extLst>
          </p:cNvPr>
          <p:cNvSpPr>
            <a:spLocks noGrp="1"/>
          </p:cNvSpPr>
          <p:nvPr>
            <p:ph idx="1"/>
          </p:nvPr>
        </p:nvSpPr>
        <p:spPr>
          <a:xfrm>
            <a:off x="3445880" y="2329077"/>
            <a:ext cx="4299666" cy="871042"/>
          </a:xfrm>
        </p:spPr>
        <p:txBody>
          <a:bodyPr vert="horz" lIns="91440" tIns="45720" rIns="91440" bIns="45720" rtlCol="0" anchor="t">
            <a:normAutofit/>
          </a:bodyPr>
          <a:lstStyle/>
          <a:p>
            <a:pPr marL="0" indent="0" algn="ctr">
              <a:buNone/>
            </a:pPr>
            <a:r>
              <a:rPr lang="en-US" sz="3600" dirty="0">
                <a:solidFill>
                  <a:schemeClr val="accent1"/>
                </a:solidFill>
                <a:latin typeface="+mj-lt"/>
                <a:ea typeface="+mj-ea"/>
                <a:cs typeface="+mj-cs"/>
              </a:rPr>
              <a:t>Thank you</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pic>
        <p:nvPicPr>
          <p:cNvPr id="23" name="Graphic 22" descr="Mail Reply">
            <a:extLst>
              <a:ext uri="{FF2B5EF4-FFF2-40B4-BE49-F238E27FC236}">
                <a16:creationId xmlns:a16="http://schemas.microsoft.com/office/drawing/2014/main" id="{07C8E94D-22F2-3D5A-4704-9397F93F36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787" y="5762477"/>
            <a:ext cx="1095523" cy="1095523"/>
          </a:xfrm>
          <a:prstGeom prst="rect">
            <a:avLst/>
          </a:prstGeom>
        </p:spPr>
      </p:pic>
    </p:spTree>
    <p:extLst>
      <p:ext uri="{BB962C8B-B14F-4D97-AF65-F5344CB8AC3E}">
        <p14:creationId xmlns:p14="http://schemas.microsoft.com/office/powerpoint/2010/main" val="5907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Goal</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Answer business questions to help </a:t>
            </a:r>
            <a:r>
              <a:rPr lang="en-US" dirty="0" err="1"/>
              <a:t>Rockbuster</a:t>
            </a:r>
            <a:r>
              <a:rPr lang="en-US" dirty="0"/>
              <a:t> company create its 2020 strategy plan to launch an online video rental service in order to stay competitive.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27624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Business Questions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6" name="Content Placeholder 2">
            <a:extLst>
              <a:ext uri="{FF2B5EF4-FFF2-40B4-BE49-F238E27FC236}">
                <a16:creationId xmlns:a16="http://schemas.microsoft.com/office/drawing/2014/main" id="{3A80991B-3AE3-4491-96A2-7806EFA73726}"/>
              </a:ext>
            </a:extLst>
          </p:cNvPr>
          <p:cNvSpPr>
            <a:spLocks noGrp="1"/>
          </p:cNvSpPr>
          <p:nvPr>
            <p:ph idx="1"/>
          </p:nvPr>
        </p:nvSpPr>
        <p:spPr>
          <a:xfrm>
            <a:off x="4978918" y="1109145"/>
            <a:ext cx="6341016" cy="4603900"/>
          </a:xfrm>
        </p:spPr>
        <p:txBody>
          <a:bodyPr anchor="ctr">
            <a:normAutofit/>
          </a:bodyPr>
          <a:lstStyle/>
          <a:p>
            <a:r>
              <a:rPr lang="en-US" dirty="0"/>
              <a:t>Which movies contributed the most/least to revenue gain?</a:t>
            </a:r>
          </a:p>
          <a:p>
            <a:r>
              <a:rPr lang="en-US" dirty="0"/>
              <a:t>What was the average rental duration for all videos?</a:t>
            </a:r>
          </a:p>
          <a:p>
            <a:r>
              <a:rPr lang="en-US" dirty="0"/>
              <a:t>Which countries are </a:t>
            </a:r>
            <a:r>
              <a:rPr lang="en-US" dirty="0" err="1"/>
              <a:t>Rockbuster</a:t>
            </a:r>
            <a:r>
              <a:rPr lang="en-US" dirty="0"/>
              <a:t> customers based in?</a:t>
            </a:r>
          </a:p>
          <a:p>
            <a:r>
              <a:rPr lang="en-US" dirty="0"/>
              <a:t>Where are customers with a high lifetime value based?</a:t>
            </a:r>
          </a:p>
          <a:p>
            <a:r>
              <a:rPr lang="en-US" dirty="0"/>
              <a:t>Do sales figures vary between geographic regions?</a:t>
            </a:r>
          </a:p>
        </p:txBody>
      </p:sp>
    </p:spTree>
    <p:extLst>
      <p:ext uri="{BB962C8B-B14F-4D97-AF65-F5344CB8AC3E}">
        <p14:creationId xmlns:p14="http://schemas.microsoft.com/office/powerpoint/2010/main" val="32792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5536734" y="609600"/>
            <a:ext cx="3737268" cy="1320800"/>
          </a:xfrm>
        </p:spPr>
        <p:txBody>
          <a:bodyPr>
            <a:normAutofit/>
          </a:bodyPr>
          <a:lstStyle/>
          <a:p>
            <a:r>
              <a:rPr lang="en-US" dirty="0"/>
              <a:t>At First Glance</a:t>
            </a:r>
            <a:endParaRPr lang="ru-MD" dirty="0"/>
          </a:p>
        </p:txBody>
      </p: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5209563" y="2160589"/>
            <a:ext cx="4064439" cy="3880773"/>
          </a:xfrm>
        </p:spPr>
        <p:txBody>
          <a:bodyPr>
            <a:normAutofit/>
          </a:bodyPr>
          <a:lstStyle/>
          <a:p>
            <a:r>
              <a:rPr lang="en-US" dirty="0"/>
              <a:t>2 Stores</a:t>
            </a:r>
          </a:p>
          <a:p>
            <a:r>
              <a:rPr lang="en-US" dirty="0"/>
              <a:t>1000 Movies</a:t>
            </a:r>
          </a:p>
          <a:p>
            <a:r>
              <a:rPr lang="en-US" dirty="0"/>
              <a:t>20 Categories</a:t>
            </a:r>
          </a:p>
          <a:p>
            <a:r>
              <a:rPr lang="en-US" dirty="0"/>
              <a:t>16044 Rentals</a:t>
            </a:r>
          </a:p>
          <a:p>
            <a:r>
              <a:rPr lang="en-US" dirty="0"/>
              <a:t>599 Customers </a:t>
            </a:r>
          </a:p>
          <a:p>
            <a:r>
              <a:rPr lang="en-US" dirty="0"/>
              <a:t>109 Countries</a:t>
            </a:r>
          </a:p>
          <a:p>
            <a:r>
              <a:rPr lang="en-US" dirty="0"/>
              <a:t>61312 $ Revenue</a:t>
            </a:r>
          </a:p>
          <a:p>
            <a:endParaRPr lang="en-US" dirty="0"/>
          </a:p>
        </p:txBody>
      </p:sp>
      <p:pic>
        <p:nvPicPr>
          <p:cNvPr id="16" name="Picture 15" descr="Film reel and slate">
            <a:extLst>
              <a:ext uri="{FF2B5EF4-FFF2-40B4-BE49-F238E27FC236}">
                <a16:creationId xmlns:a16="http://schemas.microsoft.com/office/drawing/2014/main" id="{3B6EB0E3-7E0A-56B7-7569-C09B904C27C7}"/>
              </a:ext>
            </a:extLst>
          </p:cNvPr>
          <p:cNvPicPr>
            <a:picLocks noChangeAspect="1"/>
          </p:cNvPicPr>
          <p:nvPr/>
        </p:nvPicPr>
        <p:blipFill rotWithShape="1">
          <a:blip r:embed="rId2"/>
          <a:srcRect l="13918" r="3357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0" name="Isosceles Triangle 1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 name="TextBox 3">
            <a:extLst>
              <a:ext uri="{FF2B5EF4-FFF2-40B4-BE49-F238E27FC236}">
                <a16:creationId xmlns:a16="http://schemas.microsoft.com/office/drawing/2014/main" id="{A504A6CC-68E6-14BA-13E6-FF4F1F2F2E01}"/>
              </a:ext>
            </a:extLst>
          </p:cNvPr>
          <p:cNvSpPr txBox="1"/>
          <p:nvPr/>
        </p:nvSpPr>
        <p:spPr>
          <a:xfrm>
            <a:off x="7554351" y="1159285"/>
            <a:ext cx="1301959" cy="369332"/>
          </a:xfrm>
          <a:prstGeom prst="rect">
            <a:avLst/>
          </a:prstGeom>
          <a:noFill/>
        </p:spPr>
        <p:txBody>
          <a:bodyPr wrap="none" rtlCol="0">
            <a:spAutoFit/>
          </a:bodyPr>
          <a:lstStyle/>
          <a:p>
            <a:r>
              <a:rPr lang="en-US" dirty="0"/>
              <a:t>2013 Data*</a:t>
            </a:r>
            <a:endParaRPr lang="ru-MD" dirty="0"/>
          </a:p>
        </p:txBody>
      </p:sp>
      <p:sp>
        <p:nvSpPr>
          <p:cNvPr id="5" name="TextBox 4">
            <a:extLst>
              <a:ext uri="{FF2B5EF4-FFF2-40B4-BE49-F238E27FC236}">
                <a16:creationId xmlns:a16="http://schemas.microsoft.com/office/drawing/2014/main" id="{09E4E619-DDF5-55CE-2F0A-5F0E1C9299A0}"/>
              </a:ext>
            </a:extLst>
          </p:cNvPr>
          <p:cNvSpPr txBox="1"/>
          <p:nvPr/>
        </p:nvSpPr>
        <p:spPr>
          <a:xfrm>
            <a:off x="4408407" y="6511429"/>
            <a:ext cx="4591321" cy="461665"/>
          </a:xfrm>
          <a:prstGeom prst="rect">
            <a:avLst/>
          </a:prstGeom>
          <a:noFill/>
        </p:spPr>
        <p:txBody>
          <a:bodyPr wrap="none" rtlCol="0">
            <a:spAutoFit/>
          </a:bodyPr>
          <a:lstStyle/>
          <a:p>
            <a:r>
              <a:rPr lang="en-US" sz="1200" dirty="0"/>
              <a:t>*All the data was first created in 2006 and last updated in 2013.</a:t>
            </a:r>
          </a:p>
          <a:p>
            <a:r>
              <a:rPr lang="en-US" sz="1200" dirty="0"/>
              <a:t> </a:t>
            </a:r>
            <a:endParaRPr lang="ru-MD" sz="1200" dirty="0"/>
          </a:p>
        </p:txBody>
      </p:sp>
    </p:spTree>
    <p:extLst>
      <p:ext uri="{BB962C8B-B14F-4D97-AF65-F5344CB8AC3E}">
        <p14:creationId xmlns:p14="http://schemas.microsoft.com/office/powerpoint/2010/main" val="411784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DBB5-B0E2-0451-748B-5847D3BCDA2D}"/>
              </a:ext>
            </a:extLst>
          </p:cNvPr>
          <p:cNvSpPr>
            <a:spLocks noGrp="1"/>
          </p:cNvSpPr>
          <p:nvPr>
            <p:ph type="title"/>
          </p:nvPr>
        </p:nvSpPr>
        <p:spPr>
          <a:xfrm>
            <a:off x="842596" y="307012"/>
            <a:ext cx="6385517" cy="1320800"/>
          </a:xfrm>
        </p:spPr>
        <p:txBody>
          <a:bodyPr>
            <a:normAutofit/>
          </a:bodyPr>
          <a:lstStyle/>
          <a:p>
            <a:r>
              <a:rPr lang="en-US" dirty="0"/>
              <a:t>Rental Movie Summary</a:t>
            </a:r>
            <a:endParaRPr lang="ru-MD" dirty="0"/>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29" name="Content Placeholder 28">
            <a:extLst>
              <a:ext uri="{FF2B5EF4-FFF2-40B4-BE49-F238E27FC236}">
                <a16:creationId xmlns:a16="http://schemas.microsoft.com/office/drawing/2014/main" id="{F4230438-7B61-316E-3C34-03AC4C66D630}"/>
              </a:ext>
            </a:extLst>
          </p:cNvPr>
          <p:cNvGraphicFramePr>
            <a:graphicFrameLocks noGrp="1"/>
          </p:cNvGraphicFramePr>
          <p:nvPr>
            <p:ph idx="1"/>
            <p:extLst>
              <p:ext uri="{D42A27DB-BD31-4B8C-83A1-F6EECF244321}">
                <p14:modId xmlns:p14="http://schemas.microsoft.com/office/powerpoint/2010/main" val="3608420168"/>
              </p:ext>
            </p:extLst>
          </p:nvPr>
        </p:nvGraphicFramePr>
        <p:xfrm>
          <a:off x="387245" y="1962958"/>
          <a:ext cx="2706306" cy="337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1" name="Content Placeholder 28">
            <a:extLst>
              <a:ext uri="{FF2B5EF4-FFF2-40B4-BE49-F238E27FC236}">
                <a16:creationId xmlns:a16="http://schemas.microsoft.com/office/drawing/2014/main" id="{B2A46C81-1FC5-D97C-2CFA-B256A919572D}"/>
              </a:ext>
            </a:extLst>
          </p:cNvPr>
          <p:cNvGraphicFramePr>
            <a:graphicFrameLocks/>
          </p:cNvGraphicFramePr>
          <p:nvPr>
            <p:extLst>
              <p:ext uri="{D42A27DB-BD31-4B8C-83A1-F6EECF244321}">
                <p14:modId xmlns:p14="http://schemas.microsoft.com/office/powerpoint/2010/main" val="3418379044"/>
              </p:ext>
            </p:extLst>
          </p:nvPr>
        </p:nvGraphicFramePr>
        <p:xfrm>
          <a:off x="1984811" y="1948092"/>
          <a:ext cx="2706306" cy="33774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3" name="Content Placeholder 28">
            <a:extLst>
              <a:ext uri="{FF2B5EF4-FFF2-40B4-BE49-F238E27FC236}">
                <a16:creationId xmlns:a16="http://schemas.microsoft.com/office/drawing/2014/main" id="{80CE922E-C070-28E5-D2F6-C61192BA3B22}"/>
              </a:ext>
            </a:extLst>
          </p:cNvPr>
          <p:cNvGraphicFramePr>
            <a:graphicFrameLocks/>
          </p:cNvGraphicFramePr>
          <p:nvPr>
            <p:extLst>
              <p:ext uri="{D42A27DB-BD31-4B8C-83A1-F6EECF244321}">
                <p14:modId xmlns:p14="http://schemas.microsoft.com/office/powerpoint/2010/main" val="123070820"/>
              </p:ext>
            </p:extLst>
          </p:nvPr>
        </p:nvGraphicFramePr>
        <p:xfrm>
          <a:off x="3594395" y="1934822"/>
          <a:ext cx="2706306" cy="337740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5" name="Content Placeholder 28">
            <a:extLst>
              <a:ext uri="{FF2B5EF4-FFF2-40B4-BE49-F238E27FC236}">
                <a16:creationId xmlns:a16="http://schemas.microsoft.com/office/drawing/2014/main" id="{E4821C4E-8875-C0EA-BB18-E4C13904A7AA}"/>
              </a:ext>
            </a:extLst>
          </p:cNvPr>
          <p:cNvGraphicFramePr>
            <a:graphicFrameLocks/>
          </p:cNvGraphicFramePr>
          <p:nvPr>
            <p:extLst>
              <p:ext uri="{D42A27DB-BD31-4B8C-83A1-F6EECF244321}">
                <p14:modId xmlns:p14="http://schemas.microsoft.com/office/powerpoint/2010/main" val="472608544"/>
              </p:ext>
            </p:extLst>
          </p:nvPr>
        </p:nvGraphicFramePr>
        <p:xfrm>
          <a:off x="5203979" y="1948092"/>
          <a:ext cx="2706306" cy="337740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69559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1076182" y="315083"/>
            <a:ext cx="10197494" cy="1099457"/>
          </a:xfrm>
        </p:spPr>
        <p:txBody>
          <a:bodyPr>
            <a:normAutofit/>
          </a:bodyPr>
          <a:lstStyle/>
          <a:p>
            <a:pPr>
              <a:lnSpc>
                <a:spcPct val="90000"/>
              </a:lnSpc>
            </a:pPr>
            <a:r>
              <a:rPr lang="en-US" dirty="0"/>
              <a:t>Average Rental Duration for All Videos by Rating</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0" name="Content Placeholder 7">
            <a:extLst>
              <a:ext uri="{FF2B5EF4-FFF2-40B4-BE49-F238E27FC236}">
                <a16:creationId xmlns:a16="http://schemas.microsoft.com/office/drawing/2014/main" id="{6D9B6649-386D-4107-10A7-275325FD512E}"/>
              </a:ext>
            </a:extLst>
          </p:cNvPr>
          <p:cNvSpPr>
            <a:spLocks noGrp="1"/>
          </p:cNvSpPr>
          <p:nvPr>
            <p:ph idx="1"/>
          </p:nvPr>
        </p:nvSpPr>
        <p:spPr>
          <a:xfrm>
            <a:off x="842597" y="2096271"/>
            <a:ext cx="4501315" cy="3896917"/>
          </a:xfrm>
        </p:spPr>
        <p:txBody>
          <a:bodyPr>
            <a:normAutofit/>
          </a:bodyPr>
          <a:lstStyle/>
          <a:p>
            <a:r>
              <a:rPr lang="en-US" dirty="0"/>
              <a:t>Average rental duration for all movies is 5 days.</a:t>
            </a:r>
          </a:p>
          <a:p>
            <a:r>
              <a:rPr lang="en-US" dirty="0"/>
              <a:t>Above average rental movie ratings:</a:t>
            </a:r>
          </a:p>
          <a:p>
            <a:pPr>
              <a:buFont typeface="+mj-lt"/>
              <a:buAutoNum type="arabicPeriod"/>
            </a:pPr>
            <a:r>
              <a:rPr lang="en-US" b="0" i="0" dirty="0">
                <a:solidFill>
                  <a:srgbClr val="374151"/>
                </a:solidFill>
                <a:effectLst/>
                <a:latin typeface="Söhne"/>
              </a:rPr>
              <a:t>NC-17 (No Children Under 17 Admitted)</a:t>
            </a:r>
          </a:p>
          <a:p>
            <a:pPr>
              <a:buFont typeface="+mj-lt"/>
              <a:buAutoNum type="arabicPeriod"/>
            </a:pPr>
            <a:r>
              <a:rPr lang="en-US" b="0" i="0" dirty="0">
                <a:solidFill>
                  <a:srgbClr val="374151"/>
                </a:solidFill>
                <a:effectLst/>
                <a:latin typeface="Söhne"/>
              </a:rPr>
              <a:t>PG (Parental Guidance Suggested)</a:t>
            </a:r>
            <a:endParaRPr lang="en-US" dirty="0">
              <a:solidFill>
                <a:srgbClr val="374151"/>
              </a:solidFill>
              <a:latin typeface="Söhne"/>
            </a:endParaRPr>
          </a:p>
          <a:p>
            <a:pPr>
              <a:buFont typeface="+mj-lt"/>
              <a:buAutoNum type="arabicPeriod"/>
            </a:pPr>
            <a:r>
              <a:rPr lang="en-US" b="0" i="0" dirty="0">
                <a:solidFill>
                  <a:srgbClr val="374151"/>
                </a:solidFill>
                <a:effectLst/>
                <a:latin typeface="Söhne"/>
              </a:rPr>
              <a:t>PG-13 (Parents Strongly Cautioned)</a:t>
            </a:r>
          </a:p>
          <a:p>
            <a:endParaRPr lang="en-US" dirty="0"/>
          </a:p>
          <a:p>
            <a:r>
              <a:rPr lang="en-US" dirty="0"/>
              <a:t>Below average rental movie ratings:</a:t>
            </a:r>
          </a:p>
          <a:p>
            <a:pPr>
              <a:buFont typeface="+mj-lt"/>
              <a:buAutoNum type="arabicPeriod"/>
            </a:pPr>
            <a:r>
              <a:rPr lang="en-US" b="0" i="0" dirty="0">
                <a:solidFill>
                  <a:srgbClr val="374151"/>
                </a:solidFill>
                <a:effectLst/>
                <a:latin typeface="Söhne"/>
              </a:rPr>
              <a:t>G (General Audiences</a:t>
            </a:r>
            <a:r>
              <a:rPr lang="en-US" dirty="0">
                <a:solidFill>
                  <a:srgbClr val="374151"/>
                </a:solidFill>
                <a:latin typeface="Söhne"/>
              </a:rPr>
              <a:t>)</a:t>
            </a:r>
            <a:endParaRPr lang="en-US" b="0" i="0" dirty="0">
              <a:solidFill>
                <a:srgbClr val="374151"/>
              </a:solidFill>
              <a:effectLst/>
              <a:latin typeface="Söhne"/>
            </a:endParaRPr>
          </a:p>
          <a:p>
            <a:pPr>
              <a:buFont typeface="+mj-lt"/>
              <a:buAutoNum type="arabicPeriod"/>
            </a:pPr>
            <a:r>
              <a:rPr lang="en-US" b="0" i="0" dirty="0">
                <a:solidFill>
                  <a:srgbClr val="374151"/>
                </a:solidFill>
                <a:effectLst/>
                <a:latin typeface="Söhne"/>
              </a:rPr>
              <a:t>R (Restricted)</a:t>
            </a:r>
            <a:r>
              <a:rPr lang="en-US" dirty="0"/>
              <a:t> </a:t>
            </a:r>
          </a:p>
        </p:txBody>
      </p:sp>
      <p:pic>
        <p:nvPicPr>
          <p:cNvPr id="5" name="Picture 4">
            <a:extLst>
              <a:ext uri="{FF2B5EF4-FFF2-40B4-BE49-F238E27FC236}">
                <a16:creationId xmlns:a16="http://schemas.microsoft.com/office/drawing/2014/main" id="{99FCF370-C925-3F9E-8275-5D35B3D95D16}"/>
              </a:ext>
            </a:extLst>
          </p:cNvPr>
          <p:cNvPicPr>
            <a:picLocks noChangeAspect="1"/>
          </p:cNvPicPr>
          <p:nvPr/>
        </p:nvPicPr>
        <p:blipFill>
          <a:blip r:embed="rId2"/>
          <a:stretch>
            <a:fillRect/>
          </a:stretch>
        </p:blipFill>
        <p:spPr>
          <a:xfrm>
            <a:off x="6420093" y="985145"/>
            <a:ext cx="4695725" cy="5872855"/>
          </a:xfrm>
          <a:prstGeom prst="rect">
            <a:avLst/>
          </a:prstGeom>
        </p:spPr>
      </p:pic>
    </p:spTree>
    <p:extLst>
      <p:ext uri="{BB962C8B-B14F-4D97-AF65-F5344CB8AC3E}">
        <p14:creationId xmlns:p14="http://schemas.microsoft.com/office/powerpoint/2010/main" val="186555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8" name="Title 1">
            <a:extLst>
              <a:ext uri="{FF2B5EF4-FFF2-40B4-BE49-F238E27FC236}">
                <a16:creationId xmlns:a16="http://schemas.microsoft.com/office/drawing/2014/main" id="{7A6EBC25-B8D9-EA03-8DEB-DF1086B81B19}"/>
              </a:ext>
            </a:extLst>
          </p:cNvPr>
          <p:cNvSpPr>
            <a:spLocks noGrp="1"/>
          </p:cNvSpPr>
          <p:nvPr>
            <p:ph type="title"/>
          </p:nvPr>
        </p:nvSpPr>
        <p:spPr>
          <a:xfrm>
            <a:off x="1111968" y="228186"/>
            <a:ext cx="8596668" cy="600222"/>
          </a:xfrm>
        </p:spPr>
        <p:txBody>
          <a:bodyPr anchor="t">
            <a:noAutofit/>
          </a:bodyPr>
          <a:lstStyle/>
          <a:p>
            <a:r>
              <a:rPr lang="en-US" dirty="0"/>
              <a:t>Average Rental Duration by Genre</a:t>
            </a:r>
            <a:br>
              <a:rPr lang="ru-MD" dirty="0"/>
            </a:br>
            <a:endParaRPr lang="ru-MD" dirty="0"/>
          </a:p>
        </p:txBody>
      </p:sp>
      <p:sp>
        <p:nvSpPr>
          <p:cNvPr id="9" name="Content Placeholder 7">
            <a:extLst>
              <a:ext uri="{FF2B5EF4-FFF2-40B4-BE49-F238E27FC236}">
                <a16:creationId xmlns:a16="http://schemas.microsoft.com/office/drawing/2014/main" id="{497CAE5A-3049-B3B2-27DF-333A9754DD33}"/>
              </a:ext>
            </a:extLst>
          </p:cNvPr>
          <p:cNvSpPr>
            <a:spLocks noGrp="1"/>
          </p:cNvSpPr>
          <p:nvPr>
            <p:ph idx="1"/>
          </p:nvPr>
        </p:nvSpPr>
        <p:spPr>
          <a:xfrm>
            <a:off x="9183814" y="1231315"/>
            <a:ext cx="2934714" cy="5338689"/>
          </a:xfrm>
        </p:spPr>
        <p:txBody>
          <a:bodyPr>
            <a:normAutofit/>
          </a:bodyPr>
          <a:lstStyle/>
          <a:p>
            <a:r>
              <a:rPr lang="en-US" dirty="0"/>
              <a:t>Top 3 Categories rented for longer than average:</a:t>
            </a:r>
          </a:p>
          <a:p>
            <a:pPr>
              <a:buFont typeface="+mj-lt"/>
              <a:buAutoNum type="arabicPeriod"/>
            </a:pPr>
            <a:r>
              <a:rPr lang="en-US" dirty="0"/>
              <a:t>Thriller</a:t>
            </a:r>
          </a:p>
          <a:p>
            <a:pPr>
              <a:buFont typeface="+mj-lt"/>
              <a:buAutoNum type="arabicPeriod"/>
            </a:pPr>
            <a:r>
              <a:rPr lang="en-US" dirty="0"/>
              <a:t>Travel</a:t>
            </a:r>
          </a:p>
          <a:p>
            <a:pPr>
              <a:buFont typeface="+mj-lt"/>
              <a:buAutoNum type="arabicPeriod"/>
            </a:pPr>
            <a:r>
              <a:rPr lang="en-US" dirty="0"/>
              <a:t>Music</a:t>
            </a:r>
          </a:p>
          <a:p>
            <a:pPr>
              <a:buFont typeface="+mj-lt"/>
              <a:buAutoNum type="arabicPeriod"/>
            </a:pPr>
            <a:endParaRPr lang="en-US" dirty="0"/>
          </a:p>
          <a:p>
            <a:r>
              <a:rPr lang="en-US" dirty="0"/>
              <a:t>Categories rented with a duration less than average:</a:t>
            </a:r>
          </a:p>
          <a:p>
            <a:pPr>
              <a:buFont typeface="+mj-lt"/>
              <a:buAutoNum type="arabicPeriod"/>
            </a:pPr>
            <a:r>
              <a:rPr lang="en-US" dirty="0"/>
              <a:t>Documentary</a:t>
            </a:r>
          </a:p>
          <a:p>
            <a:pPr>
              <a:buFont typeface="+mj-lt"/>
              <a:buAutoNum type="arabicPeriod"/>
            </a:pPr>
            <a:r>
              <a:rPr lang="en-US" dirty="0"/>
              <a:t>News</a:t>
            </a:r>
          </a:p>
          <a:p>
            <a:pPr>
              <a:buFont typeface="+mj-lt"/>
              <a:buAutoNum type="arabicPeriod"/>
            </a:pPr>
            <a:r>
              <a:rPr lang="en-US" dirty="0"/>
              <a:t>Sports</a:t>
            </a:r>
          </a:p>
          <a:p>
            <a:pPr marL="0" indent="0">
              <a:buNone/>
            </a:pPr>
            <a:endParaRPr lang="en-US" dirty="0"/>
          </a:p>
          <a:p>
            <a:endParaRPr lang="en-US" dirty="0"/>
          </a:p>
        </p:txBody>
      </p:sp>
      <p:pic>
        <p:nvPicPr>
          <p:cNvPr id="11" name="Picture 10">
            <a:extLst>
              <a:ext uri="{FF2B5EF4-FFF2-40B4-BE49-F238E27FC236}">
                <a16:creationId xmlns:a16="http://schemas.microsoft.com/office/drawing/2014/main" id="{ED695905-11E4-EFFE-E7CB-A8FD8DE0B979}"/>
              </a:ext>
            </a:extLst>
          </p:cNvPr>
          <p:cNvPicPr>
            <a:picLocks noChangeAspect="1"/>
          </p:cNvPicPr>
          <p:nvPr/>
        </p:nvPicPr>
        <p:blipFill>
          <a:blip r:embed="rId2"/>
          <a:stretch>
            <a:fillRect/>
          </a:stretch>
        </p:blipFill>
        <p:spPr>
          <a:xfrm>
            <a:off x="842597" y="1471615"/>
            <a:ext cx="7950572" cy="4858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769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4" name="Isosceles Triangle 2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8" name="Isosceles Triangle 2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9" name="Isosceles Triangle 2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pSp>
      <p:sp useBgFill="1">
        <p:nvSpPr>
          <p:cNvPr id="31" name="Rectangle 3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69246B5-C80D-A9F0-DC03-A3E352ECCA45}"/>
              </a:ext>
            </a:extLst>
          </p:cNvPr>
          <p:cNvSpPr>
            <a:spLocks noGrp="1"/>
          </p:cNvSpPr>
          <p:nvPr>
            <p:ph type="title"/>
          </p:nvPr>
        </p:nvSpPr>
        <p:spPr>
          <a:xfrm>
            <a:off x="1047207" y="113604"/>
            <a:ext cx="11341741" cy="927814"/>
          </a:xfrm>
        </p:spPr>
        <p:txBody>
          <a:bodyPr vert="horz" lIns="91440" tIns="45720" rIns="91440" bIns="45720" rtlCol="0" anchor="ctr">
            <a:noAutofit/>
          </a:bodyPr>
          <a:lstStyle/>
          <a:p>
            <a:pPr>
              <a:lnSpc>
                <a:spcPct val="90000"/>
              </a:lnSpc>
            </a:pPr>
            <a:r>
              <a:rPr lang="en-US" dirty="0"/>
              <a:t>Most/least Movie Contribution to Revenue</a:t>
            </a:r>
          </a:p>
        </p:txBody>
      </p:sp>
      <p:sp>
        <p:nvSpPr>
          <p:cNvPr id="33" name="Isosceles Triangle 3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35" name="Straight Connector 3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Isosceles Triangle 3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pic>
        <p:nvPicPr>
          <p:cNvPr id="9" name="Picture 8">
            <a:extLst>
              <a:ext uri="{FF2B5EF4-FFF2-40B4-BE49-F238E27FC236}">
                <a16:creationId xmlns:a16="http://schemas.microsoft.com/office/drawing/2014/main" id="{95067C9C-593E-7166-741C-2A31CACB5355}"/>
              </a:ext>
            </a:extLst>
          </p:cNvPr>
          <p:cNvPicPr>
            <a:picLocks noChangeAspect="1"/>
          </p:cNvPicPr>
          <p:nvPr/>
        </p:nvPicPr>
        <p:blipFill>
          <a:blip r:embed="rId2"/>
          <a:stretch>
            <a:fillRect/>
          </a:stretch>
        </p:blipFill>
        <p:spPr>
          <a:xfrm>
            <a:off x="3175" y="1155022"/>
            <a:ext cx="9654159" cy="2434845"/>
          </a:xfrm>
          <a:prstGeom prst="rect">
            <a:avLst/>
          </a:prstGeom>
        </p:spPr>
      </p:pic>
      <p:pic>
        <p:nvPicPr>
          <p:cNvPr id="11" name="Picture 10">
            <a:extLst>
              <a:ext uri="{FF2B5EF4-FFF2-40B4-BE49-F238E27FC236}">
                <a16:creationId xmlns:a16="http://schemas.microsoft.com/office/drawing/2014/main" id="{CF3A4345-4955-6E33-2658-6109C2870087}"/>
              </a:ext>
            </a:extLst>
          </p:cNvPr>
          <p:cNvPicPr>
            <a:picLocks noChangeAspect="1"/>
          </p:cNvPicPr>
          <p:nvPr/>
        </p:nvPicPr>
        <p:blipFill>
          <a:blip r:embed="rId3"/>
          <a:stretch>
            <a:fillRect/>
          </a:stretch>
        </p:blipFill>
        <p:spPr>
          <a:xfrm>
            <a:off x="-310" y="3592794"/>
            <a:ext cx="9666334" cy="2763549"/>
          </a:xfrm>
          <a:prstGeom prst="rect">
            <a:avLst/>
          </a:prstGeom>
        </p:spPr>
      </p:pic>
      <p:sp>
        <p:nvSpPr>
          <p:cNvPr id="38" name="Right Brace 37">
            <a:extLst>
              <a:ext uri="{FF2B5EF4-FFF2-40B4-BE49-F238E27FC236}">
                <a16:creationId xmlns:a16="http://schemas.microsoft.com/office/drawing/2014/main" id="{0AE48CCE-D4E2-1259-E106-8B3C903F5B63}"/>
              </a:ext>
            </a:extLst>
          </p:cNvPr>
          <p:cNvSpPr/>
          <p:nvPr/>
        </p:nvSpPr>
        <p:spPr>
          <a:xfrm>
            <a:off x="9473303" y="1207294"/>
            <a:ext cx="1005784" cy="24336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MD" dirty="0"/>
          </a:p>
        </p:txBody>
      </p:sp>
      <p:sp>
        <p:nvSpPr>
          <p:cNvPr id="39" name="Right Brace 38">
            <a:extLst>
              <a:ext uri="{FF2B5EF4-FFF2-40B4-BE49-F238E27FC236}">
                <a16:creationId xmlns:a16="http://schemas.microsoft.com/office/drawing/2014/main" id="{5F7AE6CA-EA03-E051-76C8-A233294CADCA}"/>
              </a:ext>
            </a:extLst>
          </p:cNvPr>
          <p:cNvSpPr/>
          <p:nvPr/>
        </p:nvSpPr>
        <p:spPr>
          <a:xfrm>
            <a:off x="9473303" y="3681413"/>
            <a:ext cx="1005784" cy="2356780"/>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MD"/>
          </a:p>
        </p:txBody>
      </p:sp>
      <p:sp>
        <p:nvSpPr>
          <p:cNvPr id="40" name="TextBox 39">
            <a:extLst>
              <a:ext uri="{FF2B5EF4-FFF2-40B4-BE49-F238E27FC236}">
                <a16:creationId xmlns:a16="http://schemas.microsoft.com/office/drawing/2014/main" id="{6068C413-094C-82BF-6D6A-73284D552399}"/>
              </a:ext>
            </a:extLst>
          </p:cNvPr>
          <p:cNvSpPr txBox="1"/>
          <p:nvPr/>
        </p:nvSpPr>
        <p:spPr>
          <a:xfrm>
            <a:off x="10226047" y="1830228"/>
            <a:ext cx="1487523" cy="1200329"/>
          </a:xfrm>
          <a:prstGeom prst="rect">
            <a:avLst/>
          </a:prstGeom>
          <a:noFill/>
        </p:spPr>
        <p:txBody>
          <a:bodyPr wrap="none" rtlCol="0">
            <a:spAutoFit/>
          </a:bodyPr>
          <a:lstStyle/>
          <a:p>
            <a:pPr algn="ctr"/>
            <a:r>
              <a:rPr lang="en-US" sz="2400" b="1" dirty="0"/>
              <a:t>AVERAGE</a:t>
            </a:r>
          </a:p>
          <a:p>
            <a:pPr algn="ctr"/>
            <a:endParaRPr lang="en-US" sz="2400" b="1" dirty="0"/>
          </a:p>
          <a:p>
            <a:pPr algn="ctr"/>
            <a:r>
              <a:rPr lang="ru-MD" sz="2400" b="1" dirty="0"/>
              <a:t>35,16</a:t>
            </a:r>
            <a:r>
              <a:rPr lang="en-US" sz="2400" b="1" dirty="0"/>
              <a:t> $</a:t>
            </a:r>
            <a:endParaRPr lang="ru-MD" sz="2400" b="1" dirty="0"/>
          </a:p>
        </p:txBody>
      </p:sp>
      <p:sp>
        <p:nvSpPr>
          <p:cNvPr id="41" name="TextBox 40">
            <a:extLst>
              <a:ext uri="{FF2B5EF4-FFF2-40B4-BE49-F238E27FC236}">
                <a16:creationId xmlns:a16="http://schemas.microsoft.com/office/drawing/2014/main" id="{F62A8329-2C2F-7B5F-0A82-DE58F0B56D6E}"/>
              </a:ext>
            </a:extLst>
          </p:cNvPr>
          <p:cNvSpPr txBox="1"/>
          <p:nvPr/>
        </p:nvSpPr>
        <p:spPr>
          <a:xfrm>
            <a:off x="10111800" y="4263921"/>
            <a:ext cx="1487523" cy="1200329"/>
          </a:xfrm>
          <a:prstGeom prst="rect">
            <a:avLst/>
          </a:prstGeom>
          <a:noFill/>
        </p:spPr>
        <p:txBody>
          <a:bodyPr wrap="none" rtlCol="0">
            <a:spAutoFit/>
          </a:bodyPr>
          <a:lstStyle/>
          <a:p>
            <a:pPr algn="ctr"/>
            <a:r>
              <a:rPr lang="en-US" sz="2400" b="1" dirty="0"/>
              <a:t>AVERAGE</a:t>
            </a:r>
          </a:p>
          <a:p>
            <a:pPr algn="ctr"/>
            <a:endParaRPr lang="en-US" sz="2400" b="1" dirty="0"/>
          </a:p>
          <a:p>
            <a:pPr algn="ctr"/>
            <a:r>
              <a:rPr lang="ru-MD" sz="2400" b="1" dirty="0"/>
              <a:t>1,88</a:t>
            </a:r>
            <a:r>
              <a:rPr lang="en-US" sz="2400" b="1" dirty="0"/>
              <a:t> $</a:t>
            </a:r>
            <a:endParaRPr lang="ru-MD" sz="2400" b="1" dirty="0"/>
          </a:p>
        </p:txBody>
      </p:sp>
    </p:spTree>
    <p:extLst>
      <p:ext uri="{BB962C8B-B14F-4D97-AF65-F5344CB8AC3E}">
        <p14:creationId xmlns:p14="http://schemas.microsoft.com/office/powerpoint/2010/main" val="162737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Customer Distribution in the World</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7" name="Table 6">
            <a:extLst>
              <a:ext uri="{FF2B5EF4-FFF2-40B4-BE49-F238E27FC236}">
                <a16:creationId xmlns:a16="http://schemas.microsoft.com/office/drawing/2014/main" id="{A23ACEBD-7061-98BA-0F08-D8E4494793F5}"/>
              </a:ext>
            </a:extLst>
          </p:cNvPr>
          <p:cNvGraphicFramePr>
            <a:graphicFrameLocks noGrp="1"/>
          </p:cNvGraphicFramePr>
          <p:nvPr>
            <p:extLst>
              <p:ext uri="{D42A27DB-BD31-4B8C-83A1-F6EECF244321}">
                <p14:modId xmlns:p14="http://schemas.microsoft.com/office/powerpoint/2010/main" val="4144051027"/>
              </p:ext>
            </p:extLst>
          </p:nvPr>
        </p:nvGraphicFramePr>
        <p:xfrm>
          <a:off x="8617239" y="1410632"/>
          <a:ext cx="3270510" cy="4570788"/>
        </p:xfrm>
        <a:graphic>
          <a:graphicData uri="http://schemas.openxmlformats.org/drawingml/2006/table">
            <a:tbl>
              <a:tblPr>
                <a:tableStyleId>{0E3FDE45-AF77-4B5C-9715-49D594BDF05E}</a:tableStyleId>
              </a:tblPr>
              <a:tblGrid>
                <a:gridCol w="1434363">
                  <a:extLst>
                    <a:ext uri="{9D8B030D-6E8A-4147-A177-3AD203B41FA5}">
                      <a16:colId xmlns:a16="http://schemas.microsoft.com/office/drawing/2014/main" val="3437046885"/>
                    </a:ext>
                  </a:extLst>
                </a:gridCol>
                <a:gridCol w="932136">
                  <a:extLst>
                    <a:ext uri="{9D8B030D-6E8A-4147-A177-3AD203B41FA5}">
                      <a16:colId xmlns:a16="http://schemas.microsoft.com/office/drawing/2014/main" val="414566491"/>
                    </a:ext>
                  </a:extLst>
                </a:gridCol>
                <a:gridCol w="904011">
                  <a:extLst>
                    <a:ext uri="{9D8B030D-6E8A-4147-A177-3AD203B41FA5}">
                      <a16:colId xmlns:a16="http://schemas.microsoft.com/office/drawing/2014/main" val="1512086573"/>
                    </a:ext>
                  </a:extLst>
                </a:gridCol>
              </a:tblGrid>
              <a:tr h="914160">
                <a:tc>
                  <a:txBody>
                    <a:bodyPr/>
                    <a:lstStyle/>
                    <a:p>
                      <a:pPr algn="l" fontAlgn="b"/>
                      <a:r>
                        <a:rPr lang="en-US" sz="1100" b="1" u="none" strike="noStrike" dirty="0">
                          <a:solidFill>
                            <a:srgbClr val="000000"/>
                          </a:solidFill>
                          <a:effectLst/>
                        </a:rPr>
                        <a:t>Country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solidFill>
                            <a:srgbClr val="000000"/>
                          </a:solidFill>
                          <a:effectLst/>
                        </a:rPr>
                        <a:t>Total Customers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000000"/>
                          </a:solidFill>
                          <a:effectLst/>
                        </a:rPr>
                        <a:t>% of </a:t>
                      </a:r>
                    </a:p>
                    <a:p>
                      <a:pPr algn="l" fontAlgn="b"/>
                      <a:r>
                        <a:rPr lang="en-US" sz="1100" b="1" u="none" strike="noStrike" dirty="0">
                          <a:solidFill>
                            <a:srgbClr val="000000"/>
                          </a:solidFill>
                          <a:effectLst/>
                        </a:rPr>
                        <a:t>the Total</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499736"/>
                  </a:ext>
                </a:extLst>
              </a:tr>
              <a:tr h="304719">
                <a:tc>
                  <a:txBody>
                    <a:bodyPr/>
                    <a:lstStyle/>
                    <a:p>
                      <a:pPr algn="l" fontAlgn="b"/>
                      <a:r>
                        <a:rPr lang="en-US" sz="1100" b="0" u="none" strike="noStrike">
                          <a:solidFill>
                            <a:srgbClr val="000000"/>
                          </a:solidFill>
                          <a:effectLst/>
                        </a:rPr>
                        <a:t>India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60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10.0%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1486209"/>
                  </a:ext>
                </a:extLst>
              </a:tr>
              <a:tr h="304719">
                <a:tc>
                  <a:txBody>
                    <a:bodyPr/>
                    <a:lstStyle/>
                    <a:p>
                      <a:pPr algn="l" fontAlgn="b"/>
                      <a:r>
                        <a:rPr lang="en-US" sz="1100" b="0" u="none" strike="noStrike">
                          <a:solidFill>
                            <a:srgbClr val="000000"/>
                          </a:solidFill>
                          <a:effectLst/>
                        </a:rPr>
                        <a:t>China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dirty="0">
                          <a:solidFill>
                            <a:srgbClr val="000000"/>
                          </a:solidFill>
                          <a:effectLst/>
                        </a:rPr>
                        <a:t>53</a:t>
                      </a:r>
                      <a:endParaRPr lang="ru-M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8.8%</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9189759"/>
                  </a:ext>
                </a:extLst>
              </a:tr>
              <a:tr h="304719">
                <a:tc>
                  <a:txBody>
                    <a:bodyPr/>
                    <a:lstStyle/>
                    <a:p>
                      <a:pPr algn="l" fontAlgn="b"/>
                      <a:r>
                        <a:rPr lang="en-US" sz="1100" b="0" u="none" strike="noStrike" dirty="0">
                          <a:solidFill>
                            <a:srgbClr val="000000"/>
                          </a:solidFill>
                          <a:effectLst/>
                        </a:rPr>
                        <a:t>United States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36</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6.0%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7988226"/>
                  </a:ext>
                </a:extLst>
              </a:tr>
              <a:tr h="304719">
                <a:tc>
                  <a:txBody>
                    <a:bodyPr/>
                    <a:lstStyle/>
                    <a:p>
                      <a:pPr algn="l" fontAlgn="b"/>
                      <a:r>
                        <a:rPr lang="en-US" sz="1100" b="0" u="none" strike="noStrike">
                          <a:solidFill>
                            <a:srgbClr val="000000"/>
                          </a:solidFill>
                          <a:effectLst/>
                        </a:rPr>
                        <a:t>Japan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31</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5.2%</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133475"/>
                  </a:ext>
                </a:extLst>
              </a:tr>
              <a:tr h="304719">
                <a:tc>
                  <a:txBody>
                    <a:bodyPr/>
                    <a:lstStyle/>
                    <a:p>
                      <a:pPr algn="l" fontAlgn="b"/>
                      <a:r>
                        <a:rPr lang="en-US" sz="1100" b="0" u="none" strike="noStrike">
                          <a:solidFill>
                            <a:srgbClr val="000000"/>
                          </a:solidFill>
                          <a:effectLst/>
                        </a:rPr>
                        <a:t>Mexico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5.0%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853872"/>
                  </a:ext>
                </a:extLst>
              </a:tr>
              <a:tr h="304719">
                <a:tc>
                  <a:txBody>
                    <a:bodyPr/>
                    <a:lstStyle/>
                    <a:p>
                      <a:pPr algn="l" fontAlgn="b"/>
                      <a:r>
                        <a:rPr lang="en-US" sz="1100" b="0" u="none" strike="noStrike">
                          <a:solidFill>
                            <a:srgbClr val="000000"/>
                          </a:solidFill>
                          <a:effectLst/>
                        </a:rPr>
                        <a:t>Russian Federation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28</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4.7%</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7146089"/>
                  </a:ext>
                </a:extLst>
              </a:tr>
              <a:tr h="304719">
                <a:tc>
                  <a:txBody>
                    <a:bodyPr/>
                    <a:lstStyle/>
                    <a:p>
                      <a:pPr algn="l" fontAlgn="b"/>
                      <a:r>
                        <a:rPr lang="en-US" sz="1100" b="0" u="none" strike="noStrike">
                          <a:solidFill>
                            <a:srgbClr val="000000"/>
                          </a:solidFill>
                          <a:effectLst/>
                        </a:rPr>
                        <a:t>Brazil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28</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4.7%</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077803"/>
                  </a:ext>
                </a:extLst>
              </a:tr>
              <a:tr h="304719">
                <a:tc>
                  <a:txBody>
                    <a:bodyPr/>
                    <a:lstStyle/>
                    <a:p>
                      <a:pPr algn="l" fontAlgn="b"/>
                      <a:r>
                        <a:rPr lang="en-US" sz="1100" b="0" u="none" strike="noStrike">
                          <a:solidFill>
                            <a:srgbClr val="000000"/>
                          </a:solidFill>
                          <a:effectLst/>
                        </a:rPr>
                        <a:t>Philippines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3.3%</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9064037"/>
                  </a:ext>
                </a:extLst>
              </a:tr>
              <a:tr h="304719">
                <a:tc>
                  <a:txBody>
                    <a:bodyPr/>
                    <a:lstStyle/>
                    <a:p>
                      <a:pPr algn="l" fontAlgn="b"/>
                      <a:r>
                        <a:rPr lang="en-US" sz="1100" b="0" u="none" strike="noStrike">
                          <a:solidFill>
                            <a:srgbClr val="000000"/>
                          </a:solidFill>
                          <a:effectLst/>
                        </a:rPr>
                        <a:t>Turkey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15</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2.5%</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1522265"/>
                  </a:ext>
                </a:extLst>
              </a:tr>
              <a:tr h="304719">
                <a:tc>
                  <a:txBody>
                    <a:bodyPr/>
                    <a:lstStyle/>
                    <a:p>
                      <a:pPr algn="l" fontAlgn="b"/>
                      <a:r>
                        <a:rPr lang="en-US" sz="1100" b="0" u="none" strike="noStrike">
                          <a:solidFill>
                            <a:srgbClr val="000000"/>
                          </a:solidFill>
                          <a:effectLst/>
                        </a:rPr>
                        <a:t>Indonesia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14</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dirty="0">
                          <a:solidFill>
                            <a:srgbClr val="000000"/>
                          </a:solidFill>
                          <a:effectLst/>
                        </a:rPr>
                        <a:t>2.3%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8620669"/>
                  </a:ext>
                </a:extLst>
              </a:tr>
              <a:tr h="30471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3379667"/>
                  </a:ext>
                </a:extLst>
              </a:tr>
              <a:tr h="30471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636910"/>
                  </a:ext>
                </a:extLst>
              </a:tr>
            </a:tbl>
          </a:graphicData>
        </a:graphic>
      </p:graphicFrame>
      <p:pic>
        <p:nvPicPr>
          <p:cNvPr id="12" name="Picture 11">
            <a:extLst>
              <a:ext uri="{FF2B5EF4-FFF2-40B4-BE49-F238E27FC236}">
                <a16:creationId xmlns:a16="http://schemas.microsoft.com/office/drawing/2014/main" id="{16A1964D-5481-C2DA-F132-45AAB1E4326C}"/>
              </a:ext>
            </a:extLst>
          </p:cNvPr>
          <p:cNvPicPr>
            <a:picLocks noChangeAspect="1"/>
          </p:cNvPicPr>
          <p:nvPr/>
        </p:nvPicPr>
        <p:blipFill>
          <a:blip r:embed="rId2"/>
          <a:stretch>
            <a:fillRect/>
          </a:stretch>
        </p:blipFill>
        <p:spPr>
          <a:xfrm>
            <a:off x="793831" y="960185"/>
            <a:ext cx="7668752" cy="5471683"/>
          </a:xfrm>
          <a:prstGeom prst="rect">
            <a:avLst/>
          </a:prstGeom>
        </p:spPr>
      </p:pic>
    </p:spTree>
    <p:extLst>
      <p:ext uri="{BB962C8B-B14F-4D97-AF65-F5344CB8AC3E}">
        <p14:creationId xmlns:p14="http://schemas.microsoft.com/office/powerpoint/2010/main" val="21103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9180</TotalTime>
  <Words>678</Words>
  <Application>Microsoft Office PowerPoint</Application>
  <PresentationFormat>Widescreen</PresentationFormat>
  <Paragraphs>183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 3</vt:lpstr>
      <vt:lpstr>Facet</vt:lpstr>
      <vt:lpstr>Rockbuster Stealth Data Analysis Project</vt:lpstr>
      <vt:lpstr>Goal</vt:lpstr>
      <vt:lpstr>Business Questions</vt:lpstr>
      <vt:lpstr>At First Glance</vt:lpstr>
      <vt:lpstr>Rental Movie Summary</vt:lpstr>
      <vt:lpstr>Average Rental Duration for All Videos by Rating</vt:lpstr>
      <vt:lpstr>Average Rental Duration by Genre </vt:lpstr>
      <vt:lpstr>Most/least Movie Contribution to Revenue</vt:lpstr>
      <vt:lpstr>Customer Distribution in the World</vt:lpstr>
      <vt:lpstr>Top 10 in the World</vt:lpstr>
      <vt:lpstr>Top 5 Customers</vt:lpstr>
      <vt:lpstr>Variation of Sales Figures by Countries</vt:lpstr>
      <vt:lpstr>Insights</vt:lpstr>
      <vt:lpstr>Recommendations</vt:lpstr>
      <vt:lpstr>Diana Postica ms.diannn@gmail.com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Diana Postica - Airtuerk Service GmbH</dc:creator>
  <cp:lastModifiedBy>Diana Postica - Airtuerk Service GmbH</cp:lastModifiedBy>
  <cp:revision>15</cp:revision>
  <dcterms:created xsi:type="dcterms:W3CDTF">2023-08-19T08:50:43Z</dcterms:created>
  <dcterms:modified xsi:type="dcterms:W3CDTF">2023-08-26T14:27:50Z</dcterms:modified>
</cp:coreProperties>
</file>