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60" r:id="rId3"/>
    <p:sldId id="272" r:id="rId4"/>
    <p:sldId id="269" r:id="rId5"/>
    <p:sldId id="261" r:id="rId6"/>
    <p:sldId id="263" r:id="rId7"/>
    <p:sldId id="277" r:id="rId8"/>
    <p:sldId id="262" r:id="rId9"/>
    <p:sldId id="275" r:id="rId10"/>
    <p:sldId id="276" r:id="rId11"/>
    <p:sldId id="267" r:id="rId12"/>
    <p:sldId id="278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682403-7E3E-48BF-A6F6-2BB965B19083}">
          <p14:sldIdLst>
            <p14:sldId id="256"/>
            <p14:sldId id="260"/>
            <p14:sldId id="272"/>
            <p14:sldId id="269"/>
            <p14:sldId id="261"/>
            <p14:sldId id="263"/>
            <p14:sldId id="277"/>
            <p14:sldId id="262"/>
            <p14:sldId id="275"/>
            <p14:sldId id="276"/>
            <p14:sldId id="267"/>
            <p14:sldId id="27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/>
      <dgm:spPr/>
      <dgm:t>
        <a:bodyPr/>
        <a:lstStyle/>
        <a:p>
          <a:r>
            <a:rPr lang="en-US" dirty="0"/>
            <a:t>Rental Rate</a:t>
          </a:r>
          <a:endParaRPr lang="ru-MD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4,99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0,99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2,98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/>
      <dgm:spPr/>
      <dgm:t>
        <a:bodyPr/>
        <a:lstStyle/>
        <a:p>
          <a:r>
            <a:rPr lang="en-US" dirty="0"/>
            <a:t>Rental Duration</a:t>
          </a:r>
          <a:endParaRPr lang="ru-MD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7 day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3 days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5 days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 custT="1"/>
      <dgm:spPr/>
      <dgm:t>
        <a:bodyPr/>
        <a:lstStyle/>
        <a:p>
          <a:r>
            <a:rPr lang="en-US" sz="2000" dirty="0"/>
            <a:t>Length</a:t>
          </a:r>
          <a:endParaRPr lang="ru-MD" sz="2000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185 min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46 min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115 min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A1E90-E083-4247-9908-FC59EA31F303}" type="doc">
      <dgm:prSet loTypeId="urn:microsoft.com/office/officeart/2005/8/layout/hierarchy3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MD"/>
        </a:p>
      </dgm:t>
    </dgm:pt>
    <dgm:pt modelId="{A48D0B7C-A2BC-4FD7-807B-6793D1755D6E}">
      <dgm:prSet phldrT="[Text]"/>
      <dgm:spPr/>
      <dgm:t>
        <a:bodyPr/>
        <a:lstStyle/>
        <a:p>
          <a:r>
            <a:rPr lang="en-US" b="1" dirty="0"/>
            <a:t>Replacement Cost</a:t>
          </a:r>
          <a:endParaRPr lang="ru-MD" b="1" dirty="0"/>
        </a:p>
      </dgm:t>
    </dgm:pt>
    <dgm:pt modelId="{A0C60A55-B8AC-40D1-880A-2070CD4F6134}" type="parTrans" cxnId="{9948B7B7-95CB-48C6-82F4-01B618A8BD10}">
      <dgm:prSet/>
      <dgm:spPr/>
      <dgm:t>
        <a:bodyPr/>
        <a:lstStyle/>
        <a:p>
          <a:endParaRPr lang="ru-MD"/>
        </a:p>
      </dgm:t>
    </dgm:pt>
    <dgm:pt modelId="{93EE4A39-EBEE-4F20-A087-EABC2976C2A4}" type="sibTrans" cxnId="{9948B7B7-95CB-48C6-82F4-01B618A8BD10}">
      <dgm:prSet/>
      <dgm:spPr/>
      <dgm:t>
        <a:bodyPr/>
        <a:lstStyle/>
        <a:p>
          <a:endParaRPr lang="ru-MD"/>
        </a:p>
      </dgm:t>
    </dgm:pt>
    <dgm:pt modelId="{2D84C315-04C1-4E9D-924F-B95F0C1D1003}">
      <dgm:prSet phldrT="[Text]"/>
      <dgm:spPr/>
      <dgm:t>
        <a:bodyPr/>
        <a:lstStyle/>
        <a:p>
          <a:r>
            <a:rPr lang="en-US" dirty="0"/>
            <a:t>Maximum</a:t>
          </a:r>
        </a:p>
        <a:p>
          <a:r>
            <a:rPr lang="en-US" dirty="0"/>
            <a:t>29,99 $</a:t>
          </a:r>
          <a:endParaRPr lang="ru-MD" dirty="0"/>
        </a:p>
      </dgm:t>
    </dgm:pt>
    <dgm:pt modelId="{87732297-358D-4171-8C8F-AC53027B4A68}" type="parTrans" cxnId="{D43264BB-DA11-46F7-BD76-BDBC0C9681A2}">
      <dgm:prSet/>
      <dgm:spPr/>
      <dgm:t>
        <a:bodyPr/>
        <a:lstStyle/>
        <a:p>
          <a:endParaRPr lang="ru-MD"/>
        </a:p>
      </dgm:t>
    </dgm:pt>
    <dgm:pt modelId="{D7C1599B-9C1F-4FE4-8E7E-6F7CBE2819A1}" type="sibTrans" cxnId="{D43264BB-DA11-46F7-BD76-BDBC0C9681A2}">
      <dgm:prSet/>
      <dgm:spPr/>
      <dgm:t>
        <a:bodyPr/>
        <a:lstStyle/>
        <a:p>
          <a:endParaRPr lang="ru-MD"/>
        </a:p>
      </dgm:t>
    </dgm:pt>
    <dgm:pt modelId="{181EE89C-1432-4994-8B05-A98BD0327ECF}">
      <dgm:prSet phldrT="[Text]"/>
      <dgm:spPr/>
      <dgm:t>
        <a:bodyPr/>
        <a:lstStyle/>
        <a:p>
          <a:r>
            <a:rPr lang="en-US" dirty="0"/>
            <a:t>Minimum</a:t>
          </a:r>
        </a:p>
        <a:p>
          <a:r>
            <a:rPr lang="en-US" dirty="0"/>
            <a:t>9,99 $</a:t>
          </a:r>
          <a:endParaRPr lang="ru-MD" dirty="0"/>
        </a:p>
      </dgm:t>
    </dgm:pt>
    <dgm:pt modelId="{11B6870B-02A2-48AF-9F83-78F9216B4C37}" type="parTrans" cxnId="{B0593744-845A-4E6F-85E0-665C0AA4111C}">
      <dgm:prSet/>
      <dgm:spPr/>
      <dgm:t>
        <a:bodyPr/>
        <a:lstStyle/>
        <a:p>
          <a:endParaRPr lang="ru-MD"/>
        </a:p>
      </dgm:t>
    </dgm:pt>
    <dgm:pt modelId="{92C035D3-508E-408E-A429-A2DF304F7A37}" type="sibTrans" cxnId="{B0593744-845A-4E6F-85E0-665C0AA4111C}">
      <dgm:prSet/>
      <dgm:spPr/>
      <dgm:t>
        <a:bodyPr/>
        <a:lstStyle/>
        <a:p>
          <a:endParaRPr lang="ru-MD"/>
        </a:p>
      </dgm:t>
    </dgm:pt>
    <dgm:pt modelId="{EB3F1D3D-0922-4862-959F-E14EE8A6D392}">
      <dgm:prSet phldrT="[Text]"/>
      <dgm:spPr/>
      <dgm:t>
        <a:bodyPr/>
        <a:lstStyle/>
        <a:p>
          <a:r>
            <a:rPr lang="en-US" dirty="0"/>
            <a:t>Average</a:t>
          </a:r>
        </a:p>
        <a:p>
          <a:r>
            <a:rPr lang="en-US" dirty="0"/>
            <a:t>19,98 $</a:t>
          </a:r>
          <a:endParaRPr lang="ru-MD" dirty="0"/>
        </a:p>
      </dgm:t>
    </dgm:pt>
    <dgm:pt modelId="{2692038A-2340-4AEE-8203-302C7B765E49}" type="parTrans" cxnId="{E78C425A-6C66-4F88-BFFC-FD27EF3AB8C8}">
      <dgm:prSet/>
      <dgm:spPr/>
      <dgm:t>
        <a:bodyPr/>
        <a:lstStyle/>
        <a:p>
          <a:endParaRPr lang="ru-MD"/>
        </a:p>
      </dgm:t>
    </dgm:pt>
    <dgm:pt modelId="{98EF6C51-FAA7-4AB7-929A-20CAD469B925}" type="sibTrans" cxnId="{E78C425A-6C66-4F88-BFFC-FD27EF3AB8C8}">
      <dgm:prSet/>
      <dgm:spPr/>
      <dgm:t>
        <a:bodyPr/>
        <a:lstStyle/>
        <a:p>
          <a:endParaRPr lang="ru-MD"/>
        </a:p>
      </dgm:t>
    </dgm:pt>
    <dgm:pt modelId="{26945AAB-3A91-43F8-B42B-ECE7412EA71E}" type="pres">
      <dgm:prSet presAssocID="{A4AA1E90-E083-4247-9908-FC59EA31F3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22FA195-CEBF-4ABC-B308-62187F508561}" type="pres">
      <dgm:prSet presAssocID="{A48D0B7C-A2BC-4FD7-807B-6793D1755D6E}" presName="root" presStyleCnt="0"/>
      <dgm:spPr/>
    </dgm:pt>
    <dgm:pt modelId="{C1B54196-A7D7-4EF2-864D-064E41D04BFD}" type="pres">
      <dgm:prSet presAssocID="{A48D0B7C-A2BC-4FD7-807B-6793D1755D6E}" presName="rootComposite" presStyleCnt="0"/>
      <dgm:spPr/>
    </dgm:pt>
    <dgm:pt modelId="{5A694A75-40CC-4F60-A8E1-4446777B09D6}" type="pres">
      <dgm:prSet presAssocID="{A48D0B7C-A2BC-4FD7-807B-6793D1755D6E}" presName="rootText" presStyleLbl="node1" presStyleIdx="0" presStyleCnt="1"/>
      <dgm:spPr/>
    </dgm:pt>
    <dgm:pt modelId="{06CBC471-F09B-443B-886F-CC4E0F030CC0}" type="pres">
      <dgm:prSet presAssocID="{A48D0B7C-A2BC-4FD7-807B-6793D1755D6E}" presName="rootConnector" presStyleLbl="node1" presStyleIdx="0" presStyleCnt="1"/>
      <dgm:spPr/>
    </dgm:pt>
    <dgm:pt modelId="{93033D80-72C8-4F9B-9B5F-E58C142DC109}" type="pres">
      <dgm:prSet presAssocID="{A48D0B7C-A2BC-4FD7-807B-6793D1755D6E}" presName="childShape" presStyleCnt="0"/>
      <dgm:spPr/>
    </dgm:pt>
    <dgm:pt modelId="{78C2656E-F7E8-4527-8927-85C8675B8AE9}" type="pres">
      <dgm:prSet presAssocID="{87732297-358D-4171-8C8F-AC53027B4A68}" presName="Name13" presStyleLbl="parChTrans1D2" presStyleIdx="0" presStyleCnt="3"/>
      <dgm:spPr/>
    </dgm:pt>
    <dgm:pt modelId="{0CC8BE94-1338-405D-A671-77B1CE51EE4D}" type="pres">
      <dgm:prSet presAssocID="{2D84C315-04C1-4E9D-924F-B95F0C1D1003}" presName="childText" presStyleLbl="bgAcc1" presStyleIdx="0" presStyleCnt="3">
        <dgm:presLayoutVars>
          <dgm:bulletEnabled val="1"/>
        </dgm:presLayoutVars>
      </dgm:prSet>
      <dgm:spPr/>
    </dgm:pt>
    <dgm:pt modelId="{9A9DD13C-4C37-4FFF-AD05-ADF090FF336C}" type="pres">
      <dgm:prSet presAssocID="{11B6870B-02A2-48AF-9F83-78F9216B4C37}" presName="Name13" presStyleLbl="parChTrans1D2" presStyleIdx="1" presStyleCnt="3"/>
      <dgm:spPr/>
    </dgm:pt>
    <dgm:pt modelId="{9F57C153-1C5C-4E29-87A6-DF97AFA0CFEE}" type="pres">
      <dgm:prSet presAssocID="{181EE89C-1432-4994-8B05-A98BD0327ECF}" presName="childText" presStyleLbl="bgAcc1" presStyleIdx="1" presStyleCnt="3">
        <dgm:presLayoutVars>
          <dgm:bulletEnabled val="1"/>
        </dgm:presLayoutVars>
      </dgm:prSet>
      <dgm:spPr/>
    </dgm:pt>
    <dgm:pt modelId="{0239E22F-9D8E-4615-B73A-CD74208FC9AE}" type="pres">
      <dgm:prSet presAssocID="{2692038A-2340-4AEE-8203-302C7B765E49}" presName="Name13" presStyleLbl="parChTrans1D2" presStyleIdx="2" presStyleCnt="3"/>
      <dgm:spPr/>
    </dgm:pt>
    <dgm:pt modelId="{EC6BF605-F7C0-416A-91BB-B3090DD0EE6F}" type="pres">
      <dgm:prSet presAssocID="{EB3F1D3D-0922-4862-959F-E14EE8A6D39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88F3008-C2EF-44C8-A64B-C2C0C885C369}" type="presOf" srcId="{181EE89C-1432-4994-8B05-A98BD0327ECF}" destId="{9F57C153-1C5C-4E29-87A6-DF97AFA0CFEE}" srcOrd="0" destOrd="0" presId="urn:microsoft.com/office/officeart/2005/8/layout/hierarchy3"/>
    <dgm:cxn modelId="{C42AF80F-EB2B-47D0-956E-9EC13D5826CD}" type="presOf" srcId="{A48D0B7C-A2BC-4FD7-807B-6793D1755D6E}" destId="{06CBC471-F09B-443B-886F-CC4E0F030CC0}" srcOrd="1" destOrd="0" presId="urn:microsoft.com/office/officeart/2005/8/layout/hierarchy3"/>
    <dgm:cxn modelId="{11577E13-489E-43A6-AA42-5B351C7191F3}" type="presOf" srcId="{EB3F1D3D-0922-4862-959F-E14EE8A6D392}" destId="{EC6BF605-F7C0-416A-91BB-B3090DD0EE6F}" srcOrd="0" destOrd="0" presId="urn:microsoft.com/office/officeart/2005/8/layout/hierarchy3"/>
    <dgm:cxn modelId="{C9353D33-250A-4120-AE9D-BB67ACA3D123}" type="presOf" srcId="{A4AA1E90-E083-4247-9908-FC59EA31F303}" destId="{26945AAB-3A91-43F8-B42B-ECE7412EA71E}" srcOrd="0" destOrd="0" presId="urn:microsoft.com/office/officeart/2005/8/layout/hierarchy3"/>
    <dgm:cxn modelId="{B0593744-845A-4E6F-85E0-665C0AA4111C}" srcId="{A48D0B7C-A2BC-4FD7-807B-6793D1755D6E}" destId="{181EE89C-1432-4994-8B05-A98BD0327ECF}" srcOrd="1" destOrd="0" parTransId="{11B6870B-02A2-48AF-9F83-78F9216B4C37}" sibTransId="{92C035D3-508E-408E-A429-A2DF304F7A37}"/>
    <dgm:cxn modelId="{BAEAF347-4C84-462E-A8E2-53B303844993}" type="presOf" srcId="{2D84C315-04C1-4E9D-924F-B95F0C1D1003}" destId="{0CC8BE94-1338-405D-A671-77B1CE51EE4D}" srcOrd="0" destOrd="0" presId="urn:microsoft.com/office/officeart/2005/8/layout/hierarchy3"/>
    <dgm:cxn modelId="{0F36AB6E-E728-4C5D-8C96-6DD4BF36C845}" type="presOf" srcId="{2692038A-2340-4AEE-8203-302C7B765E49}" destId="{0239E22F-9D8E-4615-B73A-CD74208FC9AE}" srcOrd="0" destOrd="0" presId="urn:microsoft.com/office/officeart/2005/8/layout/hierarchy3"/>
    <dgm:cxn modelId="{E78C425A-6C66-4F88-BFFC-FD27EF3AB8C8}" srcId="{A48D0B7C-A2BC-4FD7-807B-6793D1755D6E}" destId="{EB3F1D3D-0922-4862-959F-E14EE8A6D392}" srcOrd="2" destOrd="0" parTransId="{2692038A-2340-4AEE-8203-302C7B765E49}" sibTransId="{98EF6C51-FAA7-4AB7-929A-20CAD469B925}"/>
    <dgm:cxn modelId="{25BE5B91-C23F-457E-9493-681D43737B3F}" type="presOf" srcId="{A48D0B7C-A2BC-4FD7-807B-6793D1755D6E}" destId="{5A694A75-40CC-4F60-A8E1-4446777B09D6}" srcOrd="0" destOrd="0" presId="urn:microsoft.com/office/officeart/2005/8/layout/hierarchy3"/>
    <dgm:cxn modelId="{8B224092-370E-4C61-8346-62D7287AB3A5}" type="presOf" srcId="{11B6870B-02A2-48AF-9F83-78F9216B4C37}" destId="{9A9DD13C-4C37-4FFF-AD05-ADF090FF336C}" srcOrd="0" destOrd="0" presId="urn:microsoft.com/office/officeart/2005/8/layout/hierarchy3"/>
    <dgm:cxn modelId="{D33856AE-71B6-4E89-80BD-57C1085172C7}" type="presOf" srcId="{87732297-358D-4171-8C8F-AC53027B4A68}" destId="{78C2656E-F7E8-4527-8927-85C8675B8AE9}" srcOrd="0" destOrd="0" presId="urn:microsoft.com/office/officeart/2005/8/layout/hierarchy3"/>
    <dgm:cxn modelId="{9948B7B7-95CB-48C6-82F4-01B618A8BD10}" srcId="{A4AA1E90-E083-4247-9908-FC59EA31F303}" destId="{A48D0B7C-A2BC-4FD7-807B-6793D1755D6E}" srcOrd="0" destOrd="0" parTransId="{A0C60A55-B8AC-40D1-880A-2070CD4F6134}" sibTransId="{93EE4A39-EBEE-4F20-A087-EABC2976C2A4}"/>
    <dgm:cxn modelId="{D43264BB-DA11-46F7-BD76-BDBC0C9681A2}" srcId="{A48D0B7C-A2BC-4FD7-807B-6793D1755D6E}" destId="{2D84C315-04C1-4E9D-924F-B95F0C1D1003}" srcOrd="0" destOrd="0" parTransId="{87732297-358D-4171-8C8F-AC53027B4A68}" sibTransId="{D7C1599B-9C1F-4FE4-8E7E-6F7CBE2819A1}"/>
    <dgm:cxn modelId="{996AABCD-30E8-43AB-8CF5-3E1E3293E394}" type="presParOf" srcId="{26945AAB-3A91-43F8-B42B-ECE7412EA71E}" destId="{622FA195-CEBF-4ABC-B308-62187F508561}" srcOrd="0" destOrd="0" presId="urn:microsoft.com/office/officeart/2005/8/layout/hierarchy3"/>
    <dgm:cxn modelId="{CABFA9C9-507B-407F-92C2-A32E8CCD93DE}" type="presParOf" srcId="{622FA195-CEBF-4ABC-B308-62187F508561}" destId="{C1B54196-A7D7-4EF2-864D-064E41D04BFD}" srcOrd="0" destOrd="0" presId="urn:microsoft.com/office/officeart/2005/8/layout/hierarchy3"/>
    <dgm:cxn modelId="{B9AB8612-B954-416B-B50F-B5B28FA0D7E1}" type="presParOf" srcId="{C1B54196-A7D7-4EF2-864D-064E41D04BFD}" destId="{5A694A75-40CC-4F60-A8E1-4446777B09D6}" srcOrd="0" destOrd="0" presId="urn:microsoft.com/office/officeart/2005/8/layout/hierarchy3"/>
    <dgm:cxn modelId="{6628752D-D327-49EA-B440-4C5BBC8E9015}" type="presParOf" srcId="{C1B54196-A7D7-4EF2-864D-064E41D04BFD}" destId="{06CBC471-F09B-443B-886F-CC4E0F030CC0}" srcOrd="1" destOrd="0" presId="urn:microsoft.com/office/officeart/2005/8/layout/hierarchy3"/>
    <dgm:cxn modelId="{723041B6-31ED-4266-82A0-1222BF0FAFD1}" type="presParOf" srcId="{622FA195-CEBF-4ABC-B308-62187F508561}" destId="{93033D80-72C8-4F9B-9B5F-E58C142DC109}" srcOrd="1" destOrd="0" presId="urn:microsoft.com/office/officeart/2005/8/layout/hierarchy3"/>
    <dgm:cxn modelId="{758AEB72-A93C-4B27-962E-2671A2AD7081}" type="presParOf" srcId="{93033D80-72C8-4F9B-9B5F-E58C142DC109}" destId="{78C2656E-F7E8-4527-8927-85C8675B8AE9}" srcOrd="0" destOrd="0" presId="urn:microsoft.com/office/officeart/2005/8/layout/hierarchy3"/>
    <dgm:cxn modelId="{442196C1-78FD-4275-B3D0-7BDCD75C2110}" type="presParOf" srcId="{93033D80-72C8-4F9B-9B5F-E58C142DC109}" destId="{0CC8BE94-1338-405D-A671-77B1CE51EE4D}" srcOrd="1" destOrd="0" presId="urn:microsoft.com/office/officeart/2005/8/layout/hierarchy3"/>
    <dgm:cxn modelId="{58A8415A-7119-4431-8DE1-ECCEE0A573D5}" type="presParOf" srcId="{93033D80-72C8-4F9B-9B5F-E58C142DC109}" destId="{9A9DD13C-4C37-4FFF-AD05-ADF090FF336C}" srcOrd="2" destOrd="0" presId="urn:microsoft.com/office/officeart/2005/8/layout/hierarchy3"/>
    <dgm:cxn modelId="{A78575D1-8BDA-4E1E-9B98-48FCFC1621F9}" type="presParOf" srcId="{93033D80-72C8-4F9B-9B5F-E58C142DC109}" destId="{9F57C153-1C5C-4E29-87A6-DF97AFA0CFEE}" srcOrd="3" destOrd="0" presId="urn:microsoft.com/office/officeart/2005/8/layout/hierarchy3"/>
    <dgm:cxn modelId="{622E166E-8C0E-4D08-8A7E-603BF0DC1540}" type="presParOf" srcId="{93033D80-72C8-4F9B-9B5F-E58C142DC109}" destId="{0239E22F-9D8E-4615-B73A-CD74208FC9AE}" srcOrd="4" destOrd="0" presId="urn:microsoft.com/office/officeart/2005/8/layout/hierarchy3"/>
    <dgm:cxn modelId="{E86C8CA0-0383-45B5-8B43-472411C5724E}" type="presParOf" srcId="{93033D80-72C8-4F9B-9B5F-E58C142DC109}" destId="{EC6BF605-F7C0-416A-91BB-B3090DD0EE6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Rental Rate</a:t>
          </a:r>
          <a:endParaRPr lang="ru-MD" sz="2300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4,99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0,99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2,98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Rental Duration</a:t>
          </a:r>
          <a:endParaRPr lang="ru-MD" sz="2300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7 day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days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 days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Length</a:t>
          </a:r>
          <a:endParaRPr lang="ru-MD" sz="2000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185 min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46 min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115 min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94A75-40CC-4F60-A8E1-4446777B09D6}">
      <dsp:nvSpPr>
        <dsp:cNvPr id="0" name=""/>
        <dsp:cNvSpPr/>
      </dsp:nvSpPr>
      <dsp:spPr>
        <a:xfrm>
          <a:off x="642219" y="234"/>
          <a:ext cx="1421867" cy="7109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l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Replacement Cost</a:t>
          </a:r>
          <a:endParaRPr lang="ru-MD" sz="1600" b="1" kern="1200" dirty="0"/>
        </a:p>
      </dsp:txBody>
      <dsp:txXfrm>
        <a:off x="663042" y="21057"/>
        <a:ext cx="1380221" cy="669287"/>
      </dsp:txXfrm>
    </dsp:sp>
    <dsp:sp modelId="{78C2656E-F7E8-4527-8927-85C8675B8AE9}">
      <dsp:nvSpPr>
        <dsp:cNvPr id="0" name=""/>
        <dsp:cNvSpPr/>
      </dsp:nvSpPr>
      <dsp:spPr>
        <a:xfrm>
          <a:off x="784405" y="711168"/>
          <a:ext cx="142186" cy="533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3200"/>
              </a:lnTo>
              <a:lnTo>
                <a:pt x="142186" y="53320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8BE94-1338-405D-A671-77B1CE51EE4D}">
      <dsp:nvSpPr>
        <dsp:cNvPr id="0" name=""/>
        <dsp:cNvSpPr/>
      </dsp:nvSpPr>
      <dsp:spPr>
        <a:xfrm>
          <a:off x="926592" y="888901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Maximum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29,99 $</a:t>
          </a:r>
          <a:endParaRPr lang="ru-MD" sz="1900" kern="1200" dirty="0"/>
        </a:p>
      </dsp:txBody>
      <dsp:txXfrm>
        <a:off x="947415" y="909724"/>
        <a:ext cx="1095848" cy="669287"/>
      </dsp:txXfrm>
    </dsp:sp>
    <dsp:sp modelId="{9A9DD13C-4C37-4FFF-AD05-ADF090FF336C}">
      <dsp:nvSpPr>
        <dsp:cNvPr id="0" name=""/>
        <dsp:cNvSpPr/>
      </dsp:nvSpPr>
      <dsp:spPr>
        <a:xfrm>
          <a:off x="784405" y="711168"/>
          <a:ext cx="142186" cy="14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867"/>
              </a:lnTo>
              <a:lnTo>
                <a:pt x="142186" y="14218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57C153-1C5C-4E29-87A6-DF97AFA0CFEE}">
      <dsp:nvSpPr>
        <dsp:cNvPr id="0" name=""/>
        <dsp:cNvSpPr/>
      </dsp:nvSpPr>
      <dsp:spPr>
        <a:xfrm>
          <a:off x="926592" y="1777569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Minimum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9,99 $</a:t>
          </a:r>
          <a:endParaRPr lang="ru-MD" sz="1900" kern="1200" dirty="0"/>
        </a:p>
      </dsp:txBody>
      <dsp:txXfrm>
        <a:off x="947415" y="1798392"/>
        <a:ext cx="1095848" cy="669287"/>
      </dsp:txXfrm>
    </dsp:sp>
    <dsp:sp modelId="{0239E22F-9D8E-4615-B73A-CD74208FC9AE}">
      <dsp:nvSpPr>
        <dsp:cNvPr id="0" name=""/>
        <dsp:cNvSpPr/>
      </dsp:nvSpPr>
      <dsp:spPr>
        <a:xfrm>
          <a:off x="784405" y="711168"/>
          <a:ext cx="142186" cy="23105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10535"/>
              </a:lnTo>
              <a:lnTo>
                <a:pt x="142186" y="231053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BF605-F7C0-416A-91BB-B3090DD0EE6F}">
      <dsp:nvSpPr>
        <dsp:cNvPr id="0" name=""/>
        <dsp:cNvSpPr/>
      </dsp:nvSpPr>
      <dsp:spPr>
        <a:xfrm>
          <a:off x="926592" y="2666236"/>
          <a:ext cx="1137494" cy="71093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Average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19,98 $</a:t>
          </a:r>
          <a:endParaRPr lang="ru-MD" sz="1900" kern="1200" dirty="0"/>
        </a:p>
      </dsp:txBody>
      <dsp:txXfrm>
        <a:off x="947415" y="2687059"/>
        <a:ext cx="1095848" cy="669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FE675-CF8D-40EB-8B92-D40AAFF52B50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9FA436-63CE-4FB5-B91B-E236F6B7AED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8709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8147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1178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5390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0647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34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483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7741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33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2012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4466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093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92433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3271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17852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3799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578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1C53-1B6A-4B1C-845C-6479F91F7479}" type="datetimeFigureOut">
              <a:rPr lang="ru-MD" smtClean="0"/>
              <a:t>04.11.2023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C5E0F2-E877-4AB8-9B14-1CA8B6CA42B7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9229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23DDE47E-E3B6-2C76-B85E-2407F9B85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09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56" name="Parallelogram 55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CA4A4-4E7E-00D5-ED14-0A67FB03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Rockbuster Stealth Data Analysis Project</a:t>
            </a:r>
            <a:endParaRPr lang="ru-MD" sz="4600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916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B5A3-4176-5AF8-956C-9D2251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Top 10 in the World</a:t>
            </a:r>
            <a:endParaRPr lang="ru-MD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44219D-8AEF-C1D8-1C35-30F18E19B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87679"/>
              </p:ext>
            </p:extLst>
          </p:nvPr>
        </p:nvGraphicFramePr>
        <p:xfrm>
          <a:off x="822554" y="1191846"/>
          <a:ext cx="2490636" cy="4590388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490636">
                  <a:extLst>
                    <a:ext uri="{9D8B030D-6E8A-4147-A177-3AD203B41FA5}">
                      <a16:colId xmlns:a16="http://schemas.microsoft.com/office/drawing/2014/main" val="1836114800"/>
                    </a:ext>
                  </a:extLst>
                </a:gridCol>
              </a:tblGrid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Top 10 COUNTRIES</a:t>
                      </a:r>
                      <a:endParaRPr lang="en-US" sz="130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360652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India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10184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China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59490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United States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96453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Japan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485417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Mexico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735019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Brazil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612998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Russian Federation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818080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Philippines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623098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Turkey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83411"/>
                  </a:ext>
                </a:extLst>
              </a:tr>
              <a:tr h="4173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Indonesia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613" marR="9184" marT="88164" marB="8816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57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8D44BF-9376-791C-BD39-C446B55B0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73085"/>
              </p:ext>
            </p:extLst>
          </p:nvPr>
        </p:nvGraphicFramePr>
        <p:xfrm>
          <a:off x="4359524" y="1396810"/>
          <a:ext cx="2178049" cy="50948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8049">
                  <a:extLst>
                    <a:ext uri="{9D8B030D-6E8A-4147-A177-3AD203B41FA5}">
                      <a16:colId xmlns:a16="http://schemas.microsoft.com/office/drawing/2014/main" val="2688723435"/>
                    </a:ext>
                  </a:extLst>
                </a:gridCol>
              </a:tblGrid>
              <a:tr h="217583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200000"/>
                        </a:lnSpc>
                      </a:pPr>
                      <a:r>
                        <a:rPr lang="en-US" sz="13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10 CITIES in the top 10 Countries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83750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Aurora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5192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Acua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79453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Citrus Heights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32819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Iwaki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32693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Ambattur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65516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Shanwei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17352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Leopoldo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9399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Teboksary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004938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Tianjin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38247"/>
                  </a:ext>
                </a:extLst>
              </a:tr>
              <a:tr h="43728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Cianjur</a:t>
                      </a:r>
                      <a:endParaRPr lang="en-US" sz="1300" b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27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5655B-1734-8655-BD6E-93F589A4B5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66530"/>
              </p:ext>
            </p:extLst>
          </p:nvPr>
        </p:nvGraphicFramePr>
        <p:xfrm>
          <a:off x="7454905" y="2168892"/>
          <a:ext cx="3465808" cy="2930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2904">
                  <a:extLst>
                    <a:ext uri="{9D8B030D-6E8A-4147-A177-3AD203B41FA5}">
                      <a16:colId xmlns:a16="http://schemas.microsoft.com/office/drawing/2014/main" val="2688723435"/>
                    </a:ext>
                  </a:extLst>
                </a:gridCol>
                <a:gridCol w="1732904">
                  <a:extLst>
                    <a:ext uri="{9D8B030D-6E8A-4147-A177-3AD203B41FA5}">
                      <a16:colId xmlns:a16="http://schemas.microsoft.com/office/drawing/2014/main" val="1168332521"/>
                    </a:ext>
                  </a:extLst>
                </a:gridCol>
              </a:tblGrid>
              <a:tr h="731159"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3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 5 CUSTOMER in the top 10 cities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30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Amount Paid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583750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Arlene Harvey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111,76 $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065192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Kyle Spurlock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109,71 $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579453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Marlene Welch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106,77 $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32819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Glen Talbert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100,77 $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32693"/>
                  </a:ext>
                </a:extLst>
              </a:tr>
              <a:tr h="439954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Clinton Aurora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300" b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98,76 $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65516"/>
                  </a:ext>
                </a:extLst>
              </a:tr>
            </a:tbl>
          </a:graphicData>
        </a:graphic>
      </p:graphicFrame>
      <p:pic>
        <p:nvPicPr>
          <p:cNvPr id="6" name="Graphic 5" descr="Arrow: Slight curve outline">
            <a:extLst>
              <a:ext uri="{FF2B5EF4-FFF2-40B4-BE49-F238E27FC236}">
                <a16:creationId xmlns:a16="http://schemas.microsoft.com/office/drawing/2014/main" id="{FEE4A0C2-4529-0FA5-84F2-13FB33F38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5430" y="2389287"/>
            <a:ext cx="914400" cy="914400"/>
          </a:xfrm>
          <a:prstGeom prst="rect">
            <a:avLst/>
          </a:prstGeom>
        </p:spPr>
      </p:pic>
      <p:pic>
        <p:nvPicPr>
          <p:cNvPr id="7" name="Graphic 6" descr="Arrow: Slight curve outline">
            <a:extLst>
              <a:ext uri="{FF2B5EF4-FFF2-40B4-BE49-F238E27FC236}">
                <a16:creationId xmlns:a16="http://schemas.microsoft.com/office/drawing/2014/main" id="{15952FB8-3AB0-98EC-3167-CE9FE6D2B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646" y="31631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1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AB4A8C-7A5A-8951-961C-505C45B93539}"/>
              </a:ext>
            </a:extLst>
          </p:cNvPr>
          <p:cNvSpPr txBox="1">
            <a:spLocks/>
          </p:cNvSpPr>
          <p:nvPr/>
        </p:nvSpPr>
        <p:spPr>
          <a:xfrm>
            <a:off x="8797432" y="971854"/>
            <a:ext cx="2962707" cy="5573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/>
              <a:t>Sales figures vary between geographic regions</a:t>
            </a:r>
          </a:p>
          <a:p>
            <a:r>
              <a:rPr lang="en-US"/>
              <a:t>The top 10 countries’ total revenue exceeds 30 000 $</a:t>
            </a:r>
          </a:p>
          <a:p>
            <a:r>
              <a:rPr lang="en-US"/>
              <a:t>India has the highest sales figures followed by China and the United States.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05701-EFAA-5DBE-4A0A-D8E36CA0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Variation of Sales Figures by Countries</a:t>
            </a:r>
            <a:endParaRPr lang="ru-M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42E94-E195-0A97-D82A-047428CF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0" y="896206"/>
            <a:ext cx="8420310" cy="55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Insights</a:t>
            </a:r>
            <a:endParaRPr lang="ru-MD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A50-B702-F017-F469-EFA4491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Films contributed the most, with an average of $35.16, and the least with an average of $1.88.</a:t>
            </a:r>
          </a:p>
          <a:p>
            <a:r>
              <a:rPr lang="en-US" dirty="0"/>
              <a:t>Movies are rented for an average of five days.</a:t>
            </a:r>
          </a:p>
          <a:p>
            <a:r>
              <a:rPr lang="en-US" dirty="0"/>
              <a:t>Countries with high lifetime value customers are also the countries with the highest number of customers. </a:t>
            </a:r>
          </a:p>
          <a:p>
            <a:r>
              <a:rPr lang="en-US" dirty="0"/>
              <a:t>The sales figures are not the same between the countries.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2909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8F3B97A-1B7B-931D-1EA8-4DF00746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334" y="5969781"/>
            <a:ext cx="4299666" cy="6809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Diana Postica</a:t>
            </a:r>
            <a:br>
              <a:rPr lang="en-US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ms.diannn@gmail.com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D95CDA1-D291-A83F-21A4-62DA3FBA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880" y="2329077"/>
            <a:ext cx="4299666" cy="87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pic>
        <p:nvPicPr>
          <p:cNvPr id="23" name="Graphic 22" descr="Mail Reply">
            <a:extLst>
              <a:ext uri="{FF2B5EF4-FFF2-40B4-BE49-F238E27FC236}">
                <a16:creationId xmlns:a16="http://schemas.microsoft.com/office/drawing/2014/main" id="{07C8E94D-22F2-3D5A-4704-9397F93F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87" y="5762477"/>
            <a:ext cx="1095523" cy="10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Goal</a:t>
            </a:r>
            <a:endParaRPr lang="ru-MD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A50-B702-F017-F469-EFA4491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Answer business questions to help </a:t>
            </a:r>
            <a:r>
              <a:rPr lang="en-US" dirty="0" err="1"/>
              <a:t>Rockbuster</a:t>
            </a:r>
            <a:r>
              <a:rPr lang="en-US" dirty="0"/>
              <a:t> company create its 2020 strategy plan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62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Business Questions</a:t>
            </a:r>
            <a:endParaRPr lang="ru-MD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80991B-3AE3-4491-96A2-7806EFA73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 dirty="0"/>
              <a:t>Which movies contributed the most/least to revenue gain?</a:t>
            </a:r>
          </a:p>
          <a:p>
            <a:r>
              <a:rPr lang="en-US" dirty="0"/>
              <a:t>What was the average rental duration for all videos?</a:t>
            </a:r>
          </a:p>
          <a:p>
            <a:r>
              <a:rPr lang="en-US" dirty="0"/>
              <a:t>Which countries are </a:t>
            </a:r>
            <a:r>
              <a:rPr lang="en-US" dirty="0" err="1"/>
              <a:t>Rockbuster</a:t>
            </a:r>
            <a:r>
              <a:rPr lang="en-US" dirty="0"/>
              <a:t> customers based in?</a:t>
            </a:r>
          </a:p>
          <a:p>
            <a:r>
              <a:rPr lang="en-US" dirty="0"/>
              <a:t>Where are customers with a high lifetime value based?</a:t>
            </a:r>
          </a:p>
          <a:p>
            <a:r>
              <a:rPr lang="en-US" dirty="0"/>
              <a:t>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27922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E780-BAA1-5DC1-41D3-60AAACB3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At First Glance</a:t>
            </a:r>
            <a:endParaRPr lang="ru-M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4A50-B702-F017-F469-EFA449154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2 Stores</a:t>
            </a:r>
          </a:p>
          <a:p>
            <a:r>
              <a:rPr lang="en-US" dirty="0"/>
              <a:t>1000 Movies</a:t>
            </a:r>
          </a:p>
          <a:p>
            <a:r>
              <a:rPr lang="en-US" dirty="0"/>
              <a:t>20 Categories</a:t>
            </a:r>
          </a:p>
          <a:p>
            <a:r>
              <a:rPr lang="en-US" dirty="0"/>
              <a:t>16044 Rentals</a:t>
            </a:r>
          </a:p>
          <a:p>
            <a:r>
              <a:rPr lang="en-US" dirty="0"/>
              <a:t>599 Customers </a:t>
            </a:r>
          </a:p>
          <a:p>
            <a:r>
              <a:rPr lang="en-US" dirty="0"/>
              <a:t>109 Countries</a:t>
            </a:r>
          </a:p>
          <a:p>
            <a:r>
              <a:rPr lang="en-US" dirty="0"/>
              <a:t>61312 $ Revenue</a:t>
            </a:r>
          </a:p>
          <a:p>
            <a:endParaRPr lang="en-US" dirty="0"/>
          </a:p>
        </p:txBody>
      </p:sp>
      <p:pic>
        <p:nvPicPr>
          <p:cNvPr id="16" name="Picture 15" descr="Film reel and slate">
            <a:extLst>
              <a:ext uri="{FF2B5EF4-FFF2-40B4-BE49-F238E27FC236}">
                <a16:creationId xmlns:a16="http://schemas.microsoft.com/office/drawing/2014/main" id="{3B6EB0E3-7E0A-56B7-7569-C09B904C2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18" r="33572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178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DBB5-B0E2-0451-748B-5847D3BC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6" y="307012"/>
            <a:ext cx="6385517" cy="1320800"/>
          </a:xfrm>
        </p:spPr>
        <p:txBody>
          <a:bodyPr>
            <a:normAutofit/>
          </a:bodyPr>
          <a:lstStyle/>
          <a:p>
            <a:r>
              <a:rPr lang="en-US" dirty="0"/>
              <a:t>Rental Movie Summary</a:t>
            </a:r>
            <a:endParaRPr lang="ru-MD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graphicFrame>
        <p:nvGraphicFramePr>
          <p:cNvPr id="29" name="Content Placeholder 28">
            <a:extLst>
              <a:ext uri="{FF2B5EF4-FFF2-40B4-BE49-F238E27FC236}">
                <a16:creationId xmlns:a16="http://schemas.microsoft.com/office/drawing/2014/main" id="{F4230438-7B61-316E-3C34-03AC4C66D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670900"/>
              </p:ext>
            </p:extLst>
          </p:nvPr>
        </p:nvGraphicFramePr>
        <p:xfrm>
          <a:off x="387245" y="1962958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" name="Content Placeholder 28">
            <a:extLst>
              <a:ext uri="{FF2B5EF4-FFF2-40B4-BE49-F238E27FC236}">
                <a16:creationId xmlns:a16="http://schemas.microsoft.com/office/drawing/2014/main" id="{B2A46C81-1FC5-D97C-2CFA-B256A91957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8379044"/>
              </p:ext>
            </p:extLst>
          </p:nvPr>
        </p:nvGraphicFramePr>
        <p:xfrm>
          <a:off x="1984811" y="1948092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3" name="Content Placeholder 28">
            <a:extLst>
              <a:ext uri="{FF2B5EF4-FFF2-40B4-BE49-F238E27FC236}">
                <a16:creationId xmlns:a16="http://schemas.microsoft.com/office/drawing/2014/main" id="{80CE922E-C070-28E5-D2F6-C61192BA3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70820"/>
              </p:ext>
            </p:extLst>
          </p:nvPr>
        </p:nvGraphicFramePr>
        <p:xfrm>
          <a:off x="3594395" y="1934822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5" name="Content Placeholder 28">
            <a:extLst>
              <a:ext uri="{FF2B5EF4-FFF2-40B4-BE49-F238E27FC236}">
                <a16:creationId xmlns:a16="http://schemas.microsoft.com/office/drawing/2014/main" id="{E4821C4E-8875-C0EA-BB18-E4C13904A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608544"/>
              </p:ext>
            </p:extLst>
          </p:nvPr>
        </p:nvGraphicFramePr>
        <p:xfrm>
          <a:off x="5203979" y="1948092"/>
          <a:ext cx="2706306" cy="337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69559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B5A3-4176-5AF8-956C-9D2251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Average Rental </a:t>
            </a:r>
            <a:r>
              <a:rPr lang="en-US" dirty="0" err="1"/>
              <a:t>Ruration</a:t>
            </a:r>
            <a:r>
              <a:rPr lang="en-US" dirty="0"/>
              <a:t> for All Videos by Rating</a:t>
            </a:r>
            <a:endParaRPr lang="ru-MD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6D9B6649-386D-4107-10A7-275325FD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75" y="2030270"/>
            <a:ext cx="4501315" cy="3896917"/>
          </a:xfrm>
        </p:spPr>
        <p:txBody>
          <a:bodyPr>
            <a:normAutofit/>
          </a:bodyPr>
          <a:lstStyle/>
          <a:p>
            <a:r>
              <a:rPr lang="en-US" dirty="0"/>
              <a:t>Although there is no significant difference, the rental duration by rating is as follows: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NC-17 (No Children Under 17 Admitted)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PG (Parental Guidance Suggested)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PG-13 (Parents Strongly Cautioned)</a:t>
            </a: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 (General Audiences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)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 (Restricted)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69C8F-2FF5-E3EC-26C8-4C9F6D5B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12" y="1048290"/>
            <a:ext cx="4298507" cy="54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6EBC25-B8D9-EA03-8DEB-DF1086B8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68" y="421228"/>
            <a:ext cx="8596668" cy="600222"/>
          </a:xfrm>
        </p:spPr>
        <p:txBody>
          <a:bodyPr anchor="t">
            <a:noAutofit/>
          </a:bodyPr>
          <a:lstStyle/>
          <a:p>
            <a:r>
              <a:rPr lang="en-US"/>
              <a:t>Average Rental </a:t>
            </a:r>
            <a:r>
              <a:rPr lang="en-US" dirty="0"/>
              <a:t>Duration by Genre</a:t>
            </a:r>
            <a:br>
              <a:rPr lang="ru-MD" dirty="0"/>
            </a:br>
            <a:endParaRPr lang="ru-MD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97CAE5A-3049-B3B2-27DF-333A9754D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3814" y="1231315"/>
            <a:ext cx="2934714" cy="5338689"/>
          </a:xfrm>
        </p:spPr>
        <p:txBody>
          <a:bodyPr>
            <a:normAutofit/>
          </a:bodyPr>
          <a:lstStyle/>
          <a:p>
            <a:r>
              <a:rPr lang="en-US" dirty="0"/>
              <a:t>Top 3 Categories rented for longer than average:</a:t>
            </a:r>
          </a:p>
          <a:p>
            <a:pPr>
              <a:buFont typeface="+mj-lt"/>
              <a:buAutoNum type="arabicPeriod"/>
            </a:pPr>
            <a:r>
              <a:rPr lang="en-US" dirty="0"/>
              <a:t>Thriller</a:t>
            </a:r>
          </a:p>
          <a:p>
            <a:pPr>
              <a:buFont typeface="+mj-lt"/>
              <a:buAutoNum type="arabicPeriod"/>
            </a:pPr>
            <a:r>
              <a:rPr lang="en-US" dirty="0"/>
              <a:t>Travel</a:t>
            </a:r>
          </a:p>
          <a:p>
            <a:pPr>
              <a:buFont typeface="+mj-lt"/>
              <a:buAutoNum type="arabicPeriod"/>
            </a:pPr>
            <a:r>
              <a:rPr lang="en-US" dirty="0"/>
              <a:t>Music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Categories rented with a duration less than average:</a:t>
            </a:r>
          </a:p>
          <a:p>
            <a:pPr>
              <a:buFont typeface="+mj-lt"/>
              <a:buAutoNum type="arabicPeriod"/>
            </a:pPr>
            <a:r>
              <a:rPr lang="en-US" dirty="0"/>
              <a:t>Documentary</a:t>
            </a:r>
          </a:p>
          <a:p>
            <a:pPr>
              <a:buFont typeface="+mj-lt"/>
              <a:buAutoNum type="arabicPeriod"/>
            </a:pPr>
            <a:r>
              <a:rPr lang="en-US" dirty="0"/>
              <a:t>News</a:t>
            </a:r>
          </a:p>
          <a:p>
            <a:pPr>
              <a:buFont typeface="+mj-lt"/>
              <a:buAutoNum type="arabicPeriod"/>
            </a:pPr>
            <a:r>
              <a:rPr lang="en-US" dirty="0"/>
              <a:t>Sports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FE545-23F7-20D0-2C07-17CB9F926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94" y="1688123"/>
            <a:ext cx="8332894" cy="439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MD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9246B5-C80D-A9F0-DC03-A3E352EC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07" y="113604"/>
            <a:ext cx="11341741" cy="92781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Most/least Movie Contribution to Revenue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0AE48CCE-D4E2-1259-E106-8B3C903F5B63}"/>
              </a:ext>
            </a:extLst>
          </p:cNvPr>
          <p:cNvSpPr/>
          <p:nvPr/>
        </p:nvSpPr>
        <p:spPr>
          <a:xfrm>
            <a:off x="9473303" y="1207294"/>
            <a:ext cx="1005784" cy="24336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5F7AE6CA-EA03-E051-76C8-A233294CADCA}"/>
              </a:ext>
            </a:extLst>
          </p:cNvPr>
          <p:cNvSpPr/>
          <p:nvPr/>
        </p:nvSpPr>
        <p:spPr>
          <a:xfrm>
            <a:off x="9473303" y="3681413"/>
            <a:ext cx="1005784" cy="2356780"/>
          </a:xfrm>
          <a:prstGeom prst="righ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8C413-094C-82BF-6D6A-73284D552399}"/>
              </a:ext>
            </a:extLst>
          </p:cNvPr>
          <p:cNvSpPr txBox="1"/>
          <p:nvPr/>
        </p:nvSpPr>
        <p:spPr>
          <a:xfrm>
            <a:off x="10226047" y="1830228"/>
            <a:ext cx="148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AVERAGE</a:t>
            </a:r>
          </a:p>
          <a:p>
            <a:pPr algn="ctr"/>
            <a:endParaRPr lang="en-US" sz="2400" b="1" dirty="0"/>
          </a:p>
          <a:p>
            <a:pPr algn="ctr"/>
            <a:r>
              <a:rPr lang="ru-MD" sz="2400" b="1" dirty="0"/>
              <a:t>35,16</a:t>
            </a:r>
            <a:r>
              <a:rPr lang="en-US" sz="2400" b="1" dirty="0"/>
              <a:t> $</a:t>
            </a:r>
            <a:endParaRPr lang="ru-MD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2A8329-2C2F-7B5F-0A82-DE58F0B56D6E}"/>
              </a:ext>
            </a:extLst>
          </p:cNvPr>
          <p:cNvSpPr txBox="1"/>
          <p:nvPr/>
        </p:nvSpPr>
        <p:spPr>
          <a:xfrm>
            <a:off x="10111800" y="4263921"/>
            <a:ext cx="14875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AVERAGE</a:t>
            </a:r>
          </a:p>
          <a:p>
            <a:pPr algn="ctr"/>
            <a:endParaRPr lang="en-US" sz="2400" b="1" dirty="0"/>
          </a:p>
          <a:p>
            <a:pPr algn="ctr"/>
            <a:r>
              <a:rPr lang="ru-MD" sz="2400" b="1" dirty="0"/>
              <a:t>1,88</a:t>
            </a:r>
            <a:r>
              <a:rPr lang="en-US" sz="2400" b="1" dirty="0"/>
              <a:t> $</a:t>
            </a:r>
            <a:endParaRPr lang="ru-MD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71A8C8-E9A1-869A-AC31-8F59973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87" y="1316231"/>
            <a:ext cx="8898456" cy="2324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76C5FC-BC08-2D00-2B08-30121439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88" y="3709736"/>
            <a:ext cx="9166778" cy="23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7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FB5A3-4176-5AF8-956C-9D225164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53" y="317173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Customer Distribution in the World</a:t>
            </a:r>
            <a:endParaRPr lang="ru-MD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M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76696-3EAD-8933-88C1-77BBB83B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8" y="1275952"/>
            <a:ext cx="10885242" cy="543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00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8921</TotalTime>
  <Words>410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Söhne</vt:lpstr>
      <vt:lpstr>Trebuchet MS</vt:lpstr>
      <vt:lpstr>Wingdings 3</vt:lpstr>
      <vt:lpstr>Facet</vt:lpstr>
      <vt:lpstr>Rockbuster Stealth Data Analysis Project</vt:lpstr>
      <vt:lpstr>Goal</vt:lpstr>
      <vt:lpstr>Business Questions</vt:lpstr>
      <vt:lpstr>At First Glance</vt:lpstr>
      <vt:lpstr>Rental Movie Summary</vt:lpstr>
      <vt:lpstr>Average Rental Ruration for All Videos by Rating</vt:lpstr>
      <vt:lpstr>Average Rental Duration by Genre </vt:lpstr>
      <vt:lpstr>Most/least Movie Contribution to Revenue</vt:lpstr>
      <vt:lpstr>Customer Distribution in the World</vt:lpstr>
      <vt:lpstr>Top 10 in the World</vt:lpstr>
      <vt:lpstr>Variation of Sales Figures by Countries</vt:lpstr>
      <vt:lpstr>Insights</vt:lpstr>
      <vt:lpstr>Diana Postica ms.diannn@gmail.com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Rockbuster Stealth Data Analysis Project</dc:title>
  <dc:creator>Diana Postica - Airtuerk Service GmbH</dc:creator>
  <cp:lastModifiedBy>Fomka 1</cp:lastModifiedBy>
  <cp:revision>10</cp:revision>
  <dcterms:created xsi:type="dcterms:W3CDTF">2023-08-19T08:50:43Z</dcterms:created>
  <dcterms:modified xsi:type="dcterms:W3CDTF">2023-11-04T08:03:51Z</dcterms:modified>
</cp:coreProperties>
</file>