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7"/>
  </p:notesMasterIdLst>
  <p:sldIdLst>
    <p:sldId id="286" r:id="rId2"/>
    <p:sldId id="260" r:id="rId3"/>
    <p:sldId id="285" r:id="rId4"/>
    <p:sldId id="287" r:id="rId5"/>
    <p:sldId id="288" r:id="rId6"/>
    <p:sldId id="263" r:id="rId7"/>
    <p:sldId id="277" r:id="rId8"/>
    <p:sldId id="262" r:id="rId9"/>
    <p:sldId id="275" r:id="rId10"/>
    <p:sldId id="276" r:id="rId11"/>
    <p:sldId id="283" r:id="rId12"/>
    <p:sldId id="267" r:id="rId13"/>
    <p:sldId id="289" r:id="rId14"/>
    <p:sldId id="290" r:id="rId15"/>
    <p:sldId id="280" r:id="rId16"/>
  </p:sldIdLst>
  <p:sldSz cx="12192000" cy="6858000"/>
  <p:notesSz cx="6858000" cy="9144000"/>
  <p:defaultTextStyle>
    <a:defPPr>
      <a:defRPr lang="ru-M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82403-7E3E-48BF-A6F6-2BB965B19083}">
          <p14:sldIdLst>
            <p14:sldId id="286"/>
            <p14:sldId id="260"/>
            <p14:sldId id="285"/>
            <p14:sldId id="287"/>
            <p14:sldId id="288"/>
            <p14:sldId id="263"/>
            <p14:sldId id="277"/>
            <p14:sldId id="262"/>
            <p14:sldId id="275"/>
            <p14:sldId id="276"/>
            <p14:sldId id="283"/>
            <p14:sldId id="267"/>
            <p14:sldId id="289"/>
            <p14:sldId id="290"/>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042"/>
    <a:srgbClr val="414073"/>
    <a:srgbClr val="003D29"/>
    <a:srgbClr val="4F7AA7"/>
    <a:srgbClr val="02182B"/>
    <a:srgbClr val="ED7D31"/>
    <a:srgbClr val="206763"/>
    <a:srgbClr val="2F4F47"/>
    <a:srgbClr val="162521"/>
    <a:srgbClr val="0C09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A26B2-E749-4BF7-9166-EEC2A0CE0A67}"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1228A74-D4B2-45D1-8F94-871163D5777D}">
      <dgm:prSet custT="1"/>
      <dgm:spPr/>
      <dgm:t>
        <a:bodyPr/>
        <a:lstStyle/>
        <a:p>
          <a:pPr marL="0" indent="0" algn="ctr" defTabSz="914400" rtl="0" eaLnBrk="1" latinLnBrk="0" hangingPunct="1">
            <a:lnSpc>
              <a:spcPct val="70000"/>
            </a:lnSpc>
            <a:spcBef>
              <a:spcPts val="1000"/>
            </a:spcBef>
            <a:buFont typeface="Arial" panose="020B0604020202020204" pitchFamily="34" charset="0"/>
            <a:buNone/>
            <a:defRPr cap="all"/>
          </a:pPr>
          <a:r>
            <a:rPr lang="en-US" sz="1200" kern="1200" dirty="0">
              <a:solidFill>
                <a:srgbClr val="414073"/>
              </a:solidFill>
              <a:latin typeface="+mn-lt"/>
              <a:ea typeface="+mn-ea"/>
              <a:cs typeface="+mn-cs"/>
            </a:rPr>
            <a:t>Which movies contributed the most/least to revenue gain?</a:t>
          </a:r>
        </a:p>
      </dgm:t>
    </dgm:pt>
    <dgm:pt modelId="{BF432939-CD9B-46B3-B611-64BF5BED458D}" type="parTrans" cxnId="{273B976C-4788-415A-9E25-F5262C9777A7}">
      <dgm:prSet/>
      <dgm:spPr/>
      <dgm:t>
        <a:bodyPr/>
        <a:lstStyle/>
        <a:p>
          <a:endParaRPr lang="en-US">
            <a:solidFill>
              <a:srgbClr val="414073"/>
            </a:solidFill>
          </a:endParaRPr>
        </a:p>
      </dgm:t>
    </dgm:pt>
    <dgm:pt modelId="{F50C7B4F-B315-430C-840F-158539C00F9E}" type="sibTrans" cxnId="{273B976C-4788-415A-9E25-F5262C9777A7}">
      <dgm:prSet/>
      <dgm:spPr/>
      <dgm:t>
        <a:bodyPr/>
        <a:lstStyle/>
        <a:p>
          <a:endParaRPr lang="en-US">
            <a:solidFill>
              <a:srgbClr val="414073"/>
            </a:solidFill>
          </a:endParaRPr>
        </a:p>
      </dgm:t>
    </dgm:pt>
    <dgm:pt modelId="{058BF480-0622-4E7D-8D63-CBE8D92FDA56}">
      <dgm:prSet custT="1"/>
      <dgm:spPr/>
      <dgm:t>
        <a:bodyPr/>
        <a:lstStyle/>
        <a:p>
          <a:pPr marL="0" lvl="0" indent="0" algn="ctr" defTabSz="914400" rtl="0" eaLnBrk="1" latinLnBrk="0" hangingPunct="1">
            <a:lnSpc>
              <a:spcPct val="70000"/>
            </a:lnSpc>
            <a:spcBef>
              <a:spcPct val="0"/>
            </a:spcBef>
            <a:spcAft>
              <a:spcPct val="35000"/>
            </a:spcAft>
            <a:buFont typeface="Arial" panose="020B0604020202020204" pitchFamily="34" charset="0"/>
            <a:buNone/>
            <a:defRPr cap="all"/>
          </a:pPr>
          <a:r>
            <a:rPr lang="en-US" sz="1200" kern="1200" cap="all" dirty="0">
              <a:solidFill>
                <a:srgbClr val="414073"/>
              </a:solidFill>
              <a:latin typeface="Sanskrit Text"/>
              <a:ea typeface="+mn-ea"/>
              <a:cs typeface="+mn-cs"/>
            </a:rPr>
            <a:t>What was the average rental duration for all videos?</a:t>
          </a:r>
        </a:p>
      </dgm:t>
    </dgm:pt>
    <dgm:pt modelId="{838B277D-73F9-4B88-B9ED-E864A5BC28F7}" type="parTrans" cxnId="{48DC6AEE-DECC-4486-AAF0-E7FB1A612978}">
      <dgm:prSet/>
      <dgm:spPr/>
      <dgm:t>
        <a:bodyPr/>
        <a:lstStyle/>
        <a:p>
          <a:endParaRPr lang="en-US">
            <a:solidFill>
              <a:srgbClr val="414073"/>
            </a:solidFill>
          </a:endParaRPr>
        </a:p>
      </dgm:t>
    </dgm:pt>
    <dgm:pt modelId="{185D02A2-1B54-4041-896D-D07E6608AB8D}" type="sibTrans" cxnId="{48DC6AEE-DECC-4486-AAF0-E7FB1A612978}">
      <dgm:prSet/>
      <dgm:spPr/>
      <dgm:t>
        <a:bodyPr/>
        <a:lstStyle/>
        <a:p>
          <a:endParaRPr lang="en-US">
            <a:solidFill>
              <a:srgbClr val="414073"/>
            </a:solidFill>
          </a:endParaRPr>
        </a:p>
      </dgm:t>
    </dgm:pt>
    <dgm:pt modelId="{EAF9E66F-56B2-48E4-AAB6-A78EB106240C}">
      <dgm:prSet custT="1"/>
      <dgm:spPr/>
      <dgm:t>
        <a:bodyPr/>
        <a:lstStyle/>
        <a:p>
          <a:pPr marL="0" lvl="0" indent="0" algn="ctr" defTabSz="533400">
            <a:lnSpc>
              <a:spcPct val="90000"/>
            </a:lnSpc>
            <a:spcBef>
              <a:spcPct val="0"/>
            </a:spcBef>
            <a:spcAft>
              <a:spcPct val="35000"/>
            </a:spcAft>
            <a:buNone/>
            <a:defRPr cap="all"/>
          </a:pPr>
          <a:r>
            <a:rPr lang="en-US" sz="1200" kern="1200" cap="all" dirty="0">
              <a:solidFill>
                <a:srgbClr val="414073"/>
              </a:solidFill>
              <a:latin typeface="Sanskrit Text"/>
              <a:ea typeface="+mn-ea"/>
              <a:cs typeface="+mn-cs"/>
            </a:rPr>
            <a:t>Which countries are </a:t>
          </a:r>
          <a:r>
            <a:rPr lang="en-US" sz="1200" kern="1200" cap="all" dirty="0" err="1">
              <a:solidFill>
                <a:srgbClr val="414073"/>
              </a:solidFill>
              <a:latin typeface="Sanskrit Text"/>
              <a:ea typeface="+mn-ea"/>
              <a:cs typeface="+mn-cs"/>
            </a:rPr>
            <a:t>Rockbuster</a:t>
          </a:r>
          <a:r>
            <a:rPr lang="en-US" sz="1200" kern="1200" cap="all" dirty="0">
              <a:solidFill>
                <a:srgbClr val="414073"/>
              </a:solidFill>
              <a:latin typeface="Sanskrit Text"/>
              <a:ea typeface="+mn-ea"/>
              <a:cs typeface="+mn-cs"/>
            </a:rPr>
            <a:t> customers based in?</a:t>
          </a:r>
        </a:p>
      </dgm:t>
    </dgm:pt>
    <dgm:pt modelId="{7FD3F72E-DCF2-42C3-BC07-C4CF5FD0A526}" type="parTrans" cxnId="{43DEFD42-2223-4187-AB87-C465F230EC9D}">
      <dgm:prSet/>
      <dgm:spPr/>
      <dgm:t>
        <a:bodyPr/>
        <a:lstStyle/>
        <a:p>
          <a:endParaRPr lang="en-US">
            <a:solidFill>
              <a:srgbClr val="414073"/>
            </a:solidFill>
          </a:endParaRPr>
        </a:p>
      </dgm:t>
    </dgm:pt>
    <dgm:pt modelId="{D3DF2BA6-B3BA-4EFE-BFBA-DD8E8133A19F}" type="sibTrans" cxnId="{43DEFD42-2223-4187-AB87-C465F230EC9D}">
      <dgm:prSet/>
      <dgm:spPr/>
      <dgm:t>
        <a:bodyPr/>
        <a:lstStyle/>
        <a:p>
          <a:endParaRPr lang="en-US">
            <a:solidFill>
              <a:srgbClr val="414073"/>
            </a:solidFill>
          </a:endParaRPr>
        </a:p>
      </dgm:t>
    </dgm:pt>
    <dgm:pt modelId="{A70E81FE-CD9D-4B8F-908B-DC573E0A6E75}">
      <dgm:prSet custT="1"/>
      <dgm:spPr/>
      <dgm:t>
        <a:bodyPr/>
        <a:lstStyle/>
        <a:p>
          <a:pPr>
            <a:defRPr cap="all"/>
          </a:pPr>
          <a:r>
            <a:rPr lang="en-US" sz="1200" kern="1200" cap="all" dirty="0">
              <a:solidFill>
                <a:srgbClr val="414073"/>
              </a:solidFill>
              <a:latin typeface="Sanskrit Text"/>
              <a:ea typeface="+mn-ea"/>
              <a:cs typeface="+mn-cs"/>
            </a:rPr>
            <a:t>Where are customers with a high lifetime value based?</a:t>
          </a:r>
        </a:p>
      </dgm:t>
    </dgm:pt>
    <dgm:pt modelId="{B24257FA-AA24-41E4-BEE3-C3D09F939DE3}" type="parTrans" cxnId="{AB0360DD-E396-487E-916A-3E37C7A3437E}">
      <dgm:prSet/>
      <dgm:spPr/>
      <dgm:t>
        <a:bodyPr/>
        <a:lstStyle/>
        <a:p>
          <a:endParaRPr lang="en-US">
            <a:solidFill>
              <a:srgbClr val="414073"/>
            </a:solidFill>
          </a:endParaRPr>
        </a:p>
      </dgm:t>
    </dgm:pt>
    <dgm:pt modelId="{0933766C-D417-41FC-B52D-6206AC68B1B6}" type="sibTrans" cxnId="{AB0360DD-E396-487E-916A-3E37C7A3437E}">
      <dgm:prSet/>
      <dgm:spPr/>
      <dgm:t>
        <a:bodyPr/>
        <a:lstStyle/>
        <a:p>
          <a:endParaRPr lang="en-US">
            <a:solidFill>
              <a:srgbClr val="414073"/>
            </a:solidFill>
          </a:endParaRPr>
        </a:p>
      </dgm:t>
    </dgm:pt>
    <dgm:pt modelId="{627AF93B-3FA5-4CDF-BFC1-9FDC5B9CA8DD}">
      <dgm:prSet custT="1"/>
      <dgm:spPr/>
      <dgm:t>
        <a:bodyPr/>
        <a:lstStyle/>
        <a:p>
          <a:pPr marL="0" lvl="0" indent="0" algn="ctr" defTabSz="533400">
            <a:lnSpc>
              <a:spcPct val="90000"/>
            </a:lnSpc>
            <a:spcBef>
              <a:spcPct val="0"/>
            </a:spcBef>
            <a:spcAft>
              <a:spcPct val="35000"/>
            </a:spcAft>
            <a:buNone/>
            <a:defRPr cap="all"/>
          </a:pPr>
          <a:r>
            <a:rPr lang="en-US" sz="1200" kern="1200" cap="all" dirty="0">
              <a:solidFill>
                <a:srgbClr val="414073"/>
              </a:solidFill>
              <a:latin typeface="Sanskrit Text"/>
              <a:ea typeface="+mn-ea"/>
              <a:cs typeface="+mn-cs"/>
            </a:rPr>
            <a:t>Do sales figures vary between geographic regions?</a:t>
          </a:r>
        </a:p>
      </dgm:t>
    </dgm:pt>
    <dgm:pt modelId="{AD021C6C-55C7-49AE-994A-ABC09F04E818}" type="parTrans" cxnId="{E4144033-E699-4C5F-8F30-81104BA17017}">
      <dgm:prSet/>
      <dgm:spPr/>
      <dgm:t>
        <a:bodyPr/>
        <a:lstStyle/>
        <a:p>
          <a:endParaRPr lang="en-US">
            <a:solidFill>
              <a:srgbClr val="414073"/>
            </a:solidFill>
          </a:endParaRPr>
        </a:p>
      </dgm:t>
    </dgm:pt>
    <dgm:pt modelId="{CA65CF2D-2850-4991-98A6-37C94B66D699}" type="sibTrans" cxnId="{E4144033-E699-4C5F-8F30-81104BA17017}">
      <dgm:prSet/>
      <dgm:spPr/>
      <dgm:t>
        <a:bodyPr/>
        <a:lstStyle/>
        <a:p>
          <a:endParaRPr lang="en-US">
            <a:solidFill>
              <a:srgbClr val="414073"/>
            </a:solidFill>
          </a:endParaRPr>
        </a:p>
      </dgm:t>
    </dgm:pt>
    <dgm:pt modelId="{F752A7C8-E428-4094-BB20-054CBAD04D2C}" type="pres">
      <dgm:prSet presAssocID="{A5BA26B2-E749-4BF7-9166-EEC2A0CE0A67}" presName="root" presStyleCnt="0">
        <dgm:presLayoutVars>
          <dgm:dir/>
          <dgm:resizeHandles val="exact"/>
        </dgm:presLayoutVars>
      </dgm:prSet>
      <dgm:spPr/>
    </dgm:pt>
    <dgm:pt modelId="{87CC4447-A7D6-47ED-9C49-D74F968C1194}" type="pres">
      <dgm:prSet presAssocID="{11228A74-D4B2-45D1-8F94-871163D5777D}" presName="compNode" presStyleCnt="0"/>
      <dgm:spPr/>
    </dgm:pt>
    <dgm:pt modelId="{34DAE0AD-AD0E-45ED-933A-BEEDFECF9A43}" type="pres">
      <dgm:prSet presAssocID="{11228A74-D4B2-45D1-8F94-871163D5777D}" presName="iconBgRect" presStyleLbl="bgShp" presStyleIdx="0" presStyleCnt="5"/>
      <dgm:spPr>
        <a:prstGeom prst="round2DiagRect">
          <a:avLst>
            <a:gd name="adj1" fmla="val 29727"/>
            <a:gd name="adj2" fmla="val 0"/>
          </a:avLst>
        </a:prstGeom>
      </dgm:spPr>
    </dgm:pt>
    <dgm:pt modelId="{E435DFA6-4032-4ADB-B30B-80A1BD540A0E}" type="pres">
      <dgm:prSet presAssocID="{11228A74-D4B2-45D1-8F94-871163D577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30961A85-7574-4490-865E-33060E45A778}" type="pres">
      <dgm:prSet presAssocID="{11228A74-D4B2-45D1-8F94-871163D5777D}" presName="spaceRect" presStyleCnt="0"/>
      <dgm:spPr/>
    </dgm:pt>
    <dgm:pt modelId="{B20C1A25-3D05-4C47-BDAD-1EC20A88EEC7}" type="pres">
      <dgm:prSet presAssocID="{11228A74-D4B2-45D1-8F94-871163D5777D}" presName="textRect" presStyleLbl="revTx" presStyleIdx="0" presStyleCnt="5">
        <dgm:presLayoutVars>
          <dgm:chMax val="1"/>
          <dgm:chPref val="1"/>
        </dgm:presLayoutVars>
      </dgm:prSet>
      <dgm:spPr/>
    </dgm:pt>
    <dgm:pt modelId="{E78240DD-DACF-4D39-9A79-0046C49793BE}" type="pres">
      <dgm:prSet presAssocID="{F50C7B4F-B315-430C-840F-158539C00F9E}" presName="sibTrans" presStyleCnt="0"/>
      <dgm:spPr/>
    </dgm:pt>
    <dgm:pt modelId="{068CD71A-6439-4A97-88AA-E6902D054CE0}" type="pres">
      <dgm:prSet presAssocID="{058BF480-0622-4E7D-8D63-CBE8D92FDA56}" presName="compNode" presStyleCnt="0"/>
      <dgm:spPr/>
    </dgm:pt>
    <dgm:pt modelId="{CAF47817-C27C-432A-A670-9B434F569AA1}" type="pres">
      <dgm:prSet presAssocID="{058BF480-0622-4E7D-8D63-CBE8D92FDA56}" presName="iconBgRect" presStyleLbl="bgShp" presStyleIdx="1" presStyleCnt="5"/>
      <dgm:spPr>
        <a:prstGeom prst="round2DiagRect">
          <a:avLst>
            <a:gd name="adj1" fmla="val 29727"/>
            <a:gd name="adj2" fmla="val 0"/>
          </a:avLst>
        </a:prstGeom>
      </dgm:spPr>
    </dgm:pt>
    <dgm:pt modelId="{7DC7A8CC-FB1A-44C2-9B74-3E4C0B475919}" type="pres">
      <dgm:prSet presAssocID="{058BF480-0622-4E7D-8D63-CBE8D92FDA5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
        </a:ext>
      </dgm:extLst>
    </dgm:pt>
    <dgm:pt modelId="{722EE7BD-DD47-4705-B3A2-DA2497ECD89F}" type="pres">
      <dgm:prSet presAssocID="{058BF480-0622-4E7D-8D63-CBE8D92FDA56}" presName="spaceRect" presStyleCnt="0"/>
      <dgm:spPr/>
    </dgm:pt>
    <dgm:pt modelId="{72EC7569-E35D-43D7-8E25-2251C77D1E14}" type="pres">
      <dgm:prSet presAssocID="{058BF480-0622-4E7D-8D63-CBE8D92FDA56}" presName="textRect" presStyleLbl="revTx" presStyleIdx="1" presStyleCnt="5">
        <dgm:presLayoutVars>
          <dgm:chMax val="1"/>
          <dgm:chPref val="1"/>
        </dgm:presLayoutVars>
      </dgm:prSet>
      <dgm:spPr/>
    </dgm:pt>
    <dgm:pt modelId="{C7966F33-8F83-472F-A44B-222D6E17ACB2}" type="pres">
      <dgm:prSet presAssocID="{185D02A2-1B54-4041-896D-D07E6608AB8D}" presName="sibTrans" presStyleCnt="0"/>
      <dgm:spPr/>
    </dgm:pt>
    <dgm:pt modelId="{4D064EB2-3A01-43AF-A3EB-BF8255A2A768}" type="pres">
      <dgm:prSet presAssocID="{EAF9E66F-56B2-48E4-AAB6-A78EB106240C}" presName="compNode" presStyleCnt="0"/>
      <dgm:spPr/>
    </dgm:pt>
    <dgm:pt modelId="{B70A1648-A910-4B3F-A4DF-A76403BBFE03}" type="pres">
      <dgm:prSet presAssocID="{EAF9E66F-56B2-48E4-AAB6-A78EB106240C}" presName="iconBgRect" presStyleLbl="bgShp" presStyleIdx="2" presStyleCnt="5"/>
      <dgm:spPr>
        <a:prstGeom prst="round2DiagRect">
          <a:avLst>
            <a:gd name="adj1" fmla="val 29727"/>
            <a:gd name="adj2" fmla="val 0"/>
          </a:avLst>
        </a:prstGeom>
      </dgm:spPr>
    </dgm:pt>
    <dgm:pt modelId="{FDE1C24F-5CFC-4725-B2CD-C581AAF8C129}" type="pres">
      <dgm:prSet presAssocID="{EAF9E66F-56B2-48E4-AAB6-A78EB106240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98472E11-1A7A-41F7-B9B4-1170FAF0EF54}" type="pres">
      <dgm:prSet presAssocID="{EAF9E66F-56B2-48E4-AAB6-A78EB106240C}" presName="spaceRect" presStyleCnt="0"/>
      <dgm:spPr/>
    </dgm:pt>
    <dgm:pt modelId="{05B1BB16-05FC-4823-ADCA-9C10B5791FA4}" type="pres">
      <dgm:prSet presAssocID="{EAF9E66F-56B2-48E4-AAB6-A78EB106240C}" presName="textRect" presStyleLbl="revTx" presStyleIdx="2" presStyleCnt="5">
        <dgm:presLayoutVars>
          <dgm:chMax val="1"/>
          <dgm:chPref val="1"/>
        </dgm:presLayoutVars>
      </dgm:prSet>
      <dgm:spPr/>
    </dgm:pt>
    <dgm:pt modelId="{5BA14F5F-AC77-4B7C-B696-2D2E69FED804}" type="pres">
      <dgm:prSet presAssocID="{D3DF2BA6-B3BA-4EFE-BFBA-DD8E8133A19F}" presName="sibTrans" presStyleCnt="0"/>
      <dgm:spPr/>
    </dgm:pt>
    <dgm:pt modelId="{FD518F72-CBE5-431D-8D89-0FA55B792EF4}" type="pres">
      <dgm:prSet presAssocID="{A70E81FE-CD9D-4B8F-908B-DC573E0A6E75}" presName="compNode" presStyleCnt="0"/>
      <dgm:spPr/>
    </dgm:pt>
    <dgm:pt modelId="{6E0438FA-0F62-4851-8CCC-8C80803D67A1}" type="pres">
      <dgm:prSet presAssocID="{A70E81FE-CD9D-4B8F-908B-DC573E0A6E75}" presName="iconBgRect" presStyleLbl="bgShp" presStyleIdx="3" presStyleCnt="5"/>
      <dgm:spPr>
        <a:prstGeom prst="round2DiagRect">
          <a:avLst>
            <a:gd name="adj1" fmla="val 29727"/>
            <a:gd name="adj2" fmla="val 0"/>
          </a:avLst>
        </a:prstGeom>
      </dgm:spPr>
    </dgm:pt>
    <dgm:pt modelId="{CE142E5E-1044-421A-9887-D3D02E528031}" type="pres">
      <dgm:prSet presAssocID="{A70E81FE-CD9D-4B8F-908B-DC573E0A6E7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Yuan"/>
        </a:ext>
      </dgm:extLst>
    </dgm:pt>
    <dgm:pt modelId="{D2C83683-245D-432C-A228-CF199144349C}" type="pres">
      <dgm:prSet presAssocID="{A70E81FE-CD9D-4B8F-908B-DC573E0A6E75}" presName="spaceRect" presStyleCnt="0"/>
      <dgm:spPr/>
    </dgm:pt>
    <dgm:pt modelId="{0F900700-E8A0-4098-B869-D5B262AD73A4}" type="pres">
      <dgm:prSet presAssocID="{A70E81FE-CD9D-4B8F-908B-DC573E0A6E75}" presName="textRect" presStyleLbl="revTx" presStyleIdx="3" presStyleCnt="5">
        <dgm:presLayoutVars>
          <dgm:chMax val="1"/>
          <dgm:chPref val="1"/>
        </dgm:presLayoutVars>
      </dgm:prSet>
      <dgm:spPr/>
    </dgm:pt>
    <dgm:pt modelId="{57FB8311-698E-41C2-9A88-C164A3BE90EF}" type="pres">
      <dgm:prSet presAssocID="{0933766C-D417-41FC-B52D-6206AC68B1B6}" presName="sibTrans" presStyleCnt="0"/>
      <dgm:spPr/>
    </dgm:pt>
    <dgm:pt modelId="{FE82368A-A913-4CD6-8FCF-B9462BCF7263}" type="pres">
      <dgm:prSet presAssocID="{627AF93B-3FA5-4CDF-BFC1-9FDC5B9CA8DD}" presName="compNode" presStyleCnt="0"/>
      <dgm:spPr/>
    </dgm:pt>
    <dgm:pt modelId="{940BC5DF-74D0-4F75-83DA-B3318EA93C68}" type="pres">
      <dgm:prSet presAssocID="{627AF93B-3FA5-4CDF-BFC1-9FDC5B9CA8DD}" presName="iconBgRect" presStyleLbl="bgShp" presStyleIdx="4" presStyleCnt="5"/>
      <dgm:spPr>
        <a:prstGeom prst="round2DiagRect">
          <a:avLst>
            <a:gd name="adj1" fmla="val 29727"/>
            <a:gd name="adj2" fmla="val 0"/>
          </a:avLst>
        </a:prstGeom>
      </dgm:spPr>
    </dgm:pt>
    <dgm:pt modelId="{A4062CB6-F071-45D3-88AD-1323034F82C6}" type="pres">
      <dgm:prSet presAssocID="{627AF93B-3FA5-4CDF-BFC1-9FDC5B9CA8D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r"/>
        </a:ext>
      </dgm:extLst>
    </dgm:pt>
    <dgm:pt modelId="{3AF4F7C4-CCD1-4D5B-90D8-260813784C8B}" type="pres">
      <dgm:prSet presAssocID="{627AF93B-3FA5-4CDF-BFC1-9FDC5B9CA8DD}" presName="spaceRect" presStyleCnt="0"/>
      <dgm:spPr/>
    </dgm:pt>
    <dgm:pt modelId="{31FF41AE-C2BC-440E-9C97-5356925C6EDE}" type="pres">
      <dgm:prSet presAssocID="{627AF93B-3FA5-4CDF-BFC1-9FDC5B9CA8DD}" presName="textRect" presStyleLbl="revTx" presStyleIdx="4" presStyleCnt="5">
        <dgm:presLayoutVars>
          <dgm:chMax val="1"/>
          <dgm:chPref val="1"/>
        </dgm:presLayoutVars>
      </dgm:prSet>
      <dgm:spPr/>
    </dgm:pt>
  </dgm:ptLst>
  <dgm:cxnLst>
    <dgm:cxn modelId="{FFBFE70D-B636-49CD-AA05-5816C3E9BD97}" type="presOf" srcId="{11228A74-D4B2-45D1-8F94-871163D5777D}" destId="{B20C1A25-3D05-4C47-BDAD-1EC20A88EEC7}" srcOrd="0" destOrd="0" presId="urn:microsoft.com/office/officeart/2018/5/layout/IconLeafLabelList"/>
    <dgm:cxn modelId="{05531F1E-1248-4B29-8A97-51B610DEB2C5}" type="presOf" srcId="{058BF480-0622-4E7D-8D63-CBE8D92FDA56}" destId="{72EC7569-E35D-43D7-8E25-2251C77D1E14}" srcOrd="0" destOrd="0" presId="urn:microsoft.com/office/officeart/2018/5/layout/IconLeafLabelList"/>
    <dgm:cxn modelId="{7D7BE22B-ADA3-41D9-B842-A4B5EEF12901}" type="presOf" srcId="{EAF9E66F-56B2-48E4-AAB6-A78EB106240C}" destId="{05B1BB16-05FC-4823-ADCA-9C10B5791FA4}" srcOrd="0" destOrd="0" presId="urn:microsoft.com/office/officeart/2018/5/layout/IconLeafLabelList"/>
    <dgm:cxn modelId="{F35B8132-8A71-40F2-B078-63DBF76CA92B}" type="presOf" srcId="{A5BA26B2-E749-4BF7-9166-EEC2A0CE0A67}" destId="{F752A7C8-E428-4094-BB20-054CBAD04D2C}" srcOrd="0" destOrd="0" presId="urn:microsoft.com/office/officeart/2018/5/layout/IconLeafLabelList"/>
    <dgm:cxn modelId="{E4144033-E699-4C5F-8F30-81104BA17017}" srcId="{A5BA26B2-E749-4BF7-9166-EEC2A0CE0A67}" destId="{627AF93B-3FA5-4CDF-BFC1-9FDC5B9CA8DD}" srcOrd="4" destOrd="0" parTransId="{AD021C6C-55C7-49AE-994A-ABC09F04E818}" sibTransId="{CA65CF2D-2850-4991-98A6-37C94B66D699}"/>
    <dgm:cxn modelId="{43DEFD42-2223-4187-AB87-C465F230EC9D}" srcId="{A5BA26B2-E749-4BF7-9166-EEC2A0CE0A67}" destId="{EAF9E66F-56B2-48E4-AAB6-A78EB106240C}" srcOrd="2" destOrd="0" parTransId="{7FD3F72E-DCF2-42C3-BC07-C4CF5FD0A526}" sibTransId="{D3DF2BA6-B3BA-4EFE-BFBA-DD8E8133A19F}"/>
    <dgm:cxn modelId="{273B976C-4788-415A-9E25-F5262C9777A7}" srcId="{A5BA26B2-E749-4BF7-9166-EEC2A0CE0A67}" destId="{11228A74-D4B2-45D1-8F94-871163D5777D}" srcOrd="0" destOrd="0" parTransId="{BF432939-CD9B-46B3-B611-64BF5BED458D}" sibTransId="{F50C7B4F-B315-430C-840F-158539C00F9E}"/>
    <dgm:cxn modelId="{DBB64EA4-7793-49A8-8F11-DAAF0A38012B}" type="presOf" srcId="{627AF93B-3FA5-4CDF-BFC1-9FDC5B9CA8DD}" destId="{31FF41AE-C2BC-440E-9C97-5356925C6EDE}" srcOrd="0" destOrd="0" presId="urn:microsoft.com/office/officeart/2018/5/layout/IconLeafLabelList"/>
    <dgm:cxn modelId="{AB0360DD-E396-487E-916A-3E37C7A3437E}" srcId="{A5BA26B2-E749-4BF7-9166-EEC2A0CE0A67}" destId="{A70E81FE-CD9D-4B8F-908B-DC573E0A6E75}" srcOrd="3" destOrd="0" parTransId="{B24257FA-AA24-41E4-BEE3-C3D09F939DE3}" sibTransId="{0933766C-D417-41FC-B52D-6206AC68B1B6}"/>
    <dgm:cxn modelId="{48DC6AEE-DECC-4486-AAF0-E7FB1A612978}" srcId="{A5BA26B2-E749-4BF7-9166-EEC2A0CE0A67}" destId="{058BF480-0622-4E7D-8D63-CBE8D92FDA56}" srcOrd="1" destOrd="0" parTransId="{838B277D-73F9-4B88-B9ED-E864A5BC28F7}" sibTransId="{185D02A2-1B54-4041-896D-D07E6608AB8D}"/>
    <dgm:cxn modelId="{CD3E74F5-34F2-4FA0-86DB-73867F2CA1ED}" type="presOf" srcId="{A70E81FE-CD9D-4B8F-908B-DC573E0A6E75}" destId="{0F900700-E8A0-4098-B869-D5B262AD73A4}" srcOrd="0" destOrd="0" presId="urn:microsoft.com/office/officeart/2018/5/layout/IconLeafLabelList"/>
    <dgm:cxn modelId="{593DC52C-73E8-48AD-89E7-98BB6E0A29BE}" type="presParOf" srcId="{F752A7C8-E428-4094-BB20-054CBAD04D2C}" destId="{87CC4447-A7D6-47ED-9C49-D74F968C1194}" srcOrd="0" destOrd="0" presId="urn:microsoft.com/office/officeart/2018/5/layout/IconLeafLabelList"/>
    <dgm:cxn modelId="{7747DAE5-240A-4A2D-B796-4B3AD0C8DB93}" type="presParOf" srcId="{87CC4447-A7D6-47ED-9C49-D74F968C1194}" destId="{34DAE0AD-AD0E-45ED-933A-BEEDFECF9A43}" srcOrd="0" destOrd="0" presId="urn:microsoft.com/office/officeart/2018/5/layout/IconLeafLabelList"/>
    <dgm:cxn modelId="{9E6C4C8B-4E1D-43C5-A473-5DCBE92AF736}" type="presParOf" srcId="{87CC4447-A7D6-47ED-9C49-D74F968C1194}" destId="{E435DFA6-4032-4ADB-B30B-80A1BD540A0E}" srcOrd="1" destOrd="0" presId="urn:microsoft.com/office/officeart/2018/5/layout/IconLeafLabelList"/>
    <dgm:cxn modelId="{6597205D-A055-4528-AF62-A4DB131652C4}" type="presParOf" srcId="{87CC4447-A7D6-47ED-9C49-D74F968C1194}" destId="{30961A85-7574-4490-865E-33060E45A778}" srcOrd="2" destOrd="0" presId="urn:microsoft.com/office/officeart/2018/5/layout/IconLeafLabelList"/>
    <dgm:cxn modelId="{036E1DA9-C7F3-4156-9D4E-792A37261FBF}" type="presParOf" srcId="{87CC4447-A7D6-47ED-9C49-D74F968C1194}" destId="{B20C1A25-3D05-4C47-BDAD-1EC20A88EEC7}" srcOrd="3" destOrd="0" presId="urn:microsoft.com/office/officeart/2018/5/layout/IconLeafLabelList"/>
    <dgm:cxn modelId="{182B4301-01BE-43A9-AB1F-E447AB548641}" type="presParOf" srcId="{F752A7C8-E428-4094-BB20-054CBAD04D2C}" destId="{E78240DD-DACF-4D39-9A79-0046C49793BE}" srcOrd="1" destOrd="0" presId="urn:microsoft.com/office/officeart/2018/5/layout/IconLeafLabelList"/>
    <dgm:cxn modelId="{C8BD6AD7-DBA8-416E-8615-EEE667DC78C4}" type="presParOf" srcId="{F752A7C8-E428-4094-BB20-054CBAD04D2C}" destId="{068CD71A-6439-4A97-88AA-E6902D054CE0}" srcOrd="2" destOrd="0" presId="urn:microsoft.com/office/officeart/2018/5/layout/IconLeafLabelList"/>
    <dgm:cxn modelId="{7BCF045E-E997-410E-BD9D-69634D332DCD}" type="presParOf" srcId="{068CD71A-6439-4A97-88AA-E6902D054CE0}" destId="{CAF47817-C27C-432A-A670-9B434F569AA1}" srcOrd="0" destOrd="0" presId="urn:microsoft.com/office/officeart/2018/5/layout/IconLeafLabelList"/>
    <dgm:cxn modelId="{DEE06759-0141-4F56-9D52-1FC84F6590BC}" type="presParOf" srcId="{068CD71A-6439-4A97-88AA-E6902D054CE0}" destId="{7DC7A8CC-FB1A-44C2-9B74-3E4C0B475919}" srcOrd="1" destOrd="0" presId="urn:microsoft.com/office/officeart/2018/5/layout/IconLeafLabelList"/>
    <dgm:cxn modelId="{4A4A0E7A-3C64-40FA-A1F4-6CE55E105B5F}" type="presParOf" srcId="{068CD71A-6439-4A97-88AA-E6902D054CE0}" destId="{722EE7BD-DD47-4705-B3A2-DA2497ECD89F}" srcOrd="2" destOrd="0" presId="urn:microsoft.com/office/officeart/2018/5/layout/IconLeafLabelList"/>
    <dgm:cxn modelId="{868824B4-D89F-460F-AE4A-CF1614143F5C}" type="presParOf" srcId="{068CD71A-6439-4A97-88AA-E6902D054CE0}" destId="{72EC7569-E35D-43D7-8E25-2251C77D1E14}" srcOrd="3" destOrd="0" presId="urn:microsoft.com/office/officeart/2018/5/layout/IconLeafLabelList"/>
    <dgm:cxn modelId="{06F59014-2C99-4FEE-978F-718D1759373D}" type="presParOf" srcId="{F752A7C8-E428-4094-BB20-054CBAD04D2C}" destId="{C7966F33-8F83-472F-A44B-222D6E17ACB2}" srcOrd="3" destOrd="0" presId="urn:microsoft.com/office/officeart/2018/5/layout/IconLeafLabelList"/>
    <dgm:cxn modelId="{E8CDE5FF-B028-4772-A902-D820C903AC0B}" type="presParOf" srcId="{F752A7C8-E428-4094-BB20-054CBAD04D2C}" destId="{4D064EB2-3A01-43AF-A3EB-BF8255A2A768}" srcOrd="4" destOrd="0" presId="urn:microsoft.com/office/officeart/2018/5/layout/IconLeafLabelList"/>
    <dgm:cxn modelId="{F9E452DE-7887-42B4-8E49-28EAD9BE2759}" type="presParOf" srcId="{4D064EB2-3A01-43AF-A3EB-BF8255A2A768}" destId="{B70A1648-A910-4B3F-A4DF-A76403BBFE03}" srcOrd="0" destOrd="0" presId="urn:microsoft.com/office/officeart/2018/5/layout/IconLeafLabelList"/>
    <dgm:cxn modelId="{EA90FA80-DBEB-45FB-8DF0-44F3F2DC721E}" type="presParOf" srcId="{4D064EB2-3A01-43AF-A3EB-BF8255A2A768}" destId="{FDE1C24F-5CFC-4725-B2CD-C581AAF8C129}" srcOrd="1" destOrd="0" presId="urn:microsoft.com/office/officeart/2018/5/layout/IconLeafLabelList"/>
    <dgm:cxn modelId="{574130A2-E3AF-4B6C-8F1E-D57B57992149}" type="presParOf" srcId="{4D064EB2-3A01-43AF-A3EB-BF8255A2A768}" destId="{98472E11-1A7A-41F7-B9B4-1170FAF0EF54}" srcOrd="2" destOrd="0" presId="urn:microsoft.com/office/officeart/2018/5/layout/IconLeafLabelList"/>
    <dgm:cxn modelId="{82D16C69-CEAB-45EE-99C2-AE8EE3B90808}" type="presParOf" srcId="{4D064EB2-3A01-43AF-A3EB-BF8255A2A768}" destId="{05B1BB16-05FC-4823-ADCA-9C10B5791FA4}" srcOrd="3" destOrd="0" presId="urn:microsoft.com/office/officeart/2018/5/layout/IconLeafLabelList"/>
    <dgm:cxn modelId="{C205444D-9AB9-48D6-A863-E64B3C5DFB16}" type="presParOf" srcId="{F752A7C8-E428-4094-BB20-054CBAD04D2C}" destId="{5BA14F5F-AC77-4B7C-B696-2D2E69FED804}" srcOrd="5" destOrd="0" presId="urn:microsoft.com/office/officeart/2018/5/layout/IconLeafLabelList"/>
    <dgm:cxn modelId="{EFCA2781-F638-4CAC-A592-3C7F371937A9}" type="presParOf" srcId="{F752A7C8-E428-4094-BB20-054CBAD04D2C}" destId="{FD518F72-CBE5-431D-8D89-0FA55B792EF4}" srcOrd="6" destOrd="0" presId="urn:microsoft.com/office/officeart/2018/5/layout/IconLeafLabelList"/>
    <dgm:cxn modelId="{0AAC01E2-AEF4-415D-A4D8-7A8EFCED6AE1}" type="presParOf" srcId="{FD518F72-CBE5-431D-8D89-0FA55B792EF4}" destId="{6E0438FA-0F62-4851-8CCC-8C80803D67A1}" srcOrd="0" destOrd="0" presId="urn:microsoft.com/office/officeart/2018/5/layout/IconLeafLabelList"/>
    <dgm:cxn modelId="{7DC1DBAE-780D-410D-854C-26301FCA854E}" type="presParOf" srcId="{FD518F72-CBE5-431D-8D89-0FA55B792EF4}" destId="{CE142E5E-1044-421A-9887-D3D02E528031}" srcOrd="1" destOrd="0" presId="urn:microsoft.com/office/officeart/2018/5/layout/IconLeafLabelList"/>
    <dgm:cxn modelId="{2AB574A4-5B17-47B8-A97B-09260DC6231E}" type="presParOf" srcId="{FD518F72-CBE5-431D-8D89-0FA55B792EF4}" destId="{D2C83683-245D-432C-A228-CF199144349C}" srcOrd="2" destOrd="0" presId="urn:microsoft.com/office/officeart/2018/5/layout/IconLeafLabelList"/>
    <dgm:cxn modelId="{369E2C9A-66EE-419B-846F-A90EA291B273}" type="presParOf" srcId="{FD518F72-CBE5-431D-8D89-0FA55B792EF4}" destId="{0F900700-E8A0-4098-B869-D5B262AD73A4}" srcOrd="3" destOrd="0" presId="urn:microsoft.com/office/officeart/2018/5/layout/IconLeafLabelList"/>
    <dgm:cxn modelId="{5726B726-A5AF-484C-9C07-469EEDF01DE5}" type="presParOf" srcId="{F752A7C8-E428-4094-BB20-054CBAD04D2C}" destId="{57FB8311-698E-41C2-9A88-C164A3BE90EF}" srcOrd="7" destOrd="0" presId="urn:microsoft.com/office/officeart/2018/5/layout/IconLeafLabelList"/>
    <dgm:cxn modelId="{AA25277B-7754-4131-8C8B-197E79BA6107}" type="presParOf" srcId="{F752A7C8-E428-4094-BB20-054CBAD04D2C}" destId="{FE82368A-A913-4CD6-8FCF-B9462BCF7263}" srcOrd="8" destOrd="0" presId="urn:microsoft.com/office/officeart/2018/5/layout/IconLeafLabelList"/>
    <dgm:cxn modelId="{6DCB34FB-B3B3-42E2-8F0D-67489F3E2101}" type="presParOf" srcId="{FE82368A-A913-4CD6-8FCF-B9462BCF7263}" destId="{940BC5DF-74D0-4F75-83DA-B3318EA93C68}" srcOrd="0" destOrd="0" presId="urn:microsoft.com/office/officeart/2018/5/layout/IconLeafLabelList"/>
    <dgm:cxn modelId="{B6A73F0C-DB0A-48C5-BE19-B89893C41D80}" type="presParOf" srcId="{FE82368A-A913-4CD6-8FCF-B9462BCF7263}" destId="{A4062CB6-F071-45D3-88AD-1323034F82C6}" srcOrd="1" destOrd="0" presId="urn:microsoft.com/office/officeart/2018/5/layout/IconLeafLabelList"/>
    <dgm:cxn modelId="{B2A082BB-62D7-4C14-87FA-17EFB5D64609}" type="presParOf" srcId="{FE82368A-A913-4CD6-8FCF-B9462BCF7263}" destId="{3AF4F7C4-CCD1-4D5B-90D8-260813784C8B}" srcOrd="2" destOrd="0" presId="urn:microsoft.com/office/officeart/2018/5/layout/IconLeafLabelList"/>
    <dgm:cxn modelId="{C8CC8671-5394-45E4-8670-8A71968564BF}" type="presParOf" srcId="{FE82368A-A913-4CD6-8FCF-B9462BCF7263}" destId="{31FF41AE-C2BC-440E-9C97-5356925C6ED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dgm:spPr/>
      <dgm:t>
        <a:bodyPr/>
        <a:lstStyle/>
        <a:p>
          <a:r>
            <a:rPr lang="en-US" dirty="0"/>
            <a:t>Rental Rate</a:t>
          </a:r>
          <a:endParaRPr lang="ru-MD"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4,99 $</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0,99 $</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2,98 $</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dgm:spPr/>
      <dgm:t>
        <a:bodyPr/>
        <a:lstStyle/>
        <a:p>
          <a:r>
            <a:rPr lang="en-US" dirty="0"/>
            <a:t>Rental Duration</a:t>
          </a:r>
          <a:endParaRPr lang="ru-MD"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7 day</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3 days</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5 days</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custT="1"/>
      <dgm:spPr/>
      <dgm:t>
        <a:bodyPr/>
        <a:lstStyle/>
        <a:p>
          <a:r>
            <a:rPr lang="en-US" sz="2000" dirty="0"/>
            <a:t>Length</a:t>
          </a:r>
          <a:endParaRPr lang="ru-MD" sz="2000"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185 min</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46 min</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115 min</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dgm:spPr/>
      <dgm:t>
        <a:bodyPr/>
        <a:lstStyle/>
        <a:p>
          <a:r>
            <a:rPr lang="en-US" b="0" dirty="0"/>
            <a:t>Replacement Cost</a:t>
          </a:r>
          <a:endParaRPr lang="ru-MD" b="0"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29,99 $</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9,99 $</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19,98 $</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AE0AD-AD0E-45ED-933A-BEEDFECF9A43}">
      <dsp:nvSpPr>
        <dsp:cNvPr id="0" name=""/>
        <dsp:cNvSpPr/>
      </dsp:nvSpPr>
      <dsp:spPr>
        <a:xfrm>
          <a:off x="684914" y="948902"/>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5DFA6-4032-4ADB-B30B-80A1BD540A0E}">
      <dsp:nvSpPr>
        <dsp:cNvPr id="0" name=""/>
        <dsp:cNvSpPr/>
      </dsp:nvSpPr>
      <dsp:spPr>
        <a:xfrm>
          <a:off x="918914" y="11829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0C1A25-3D05-4C47-BDAD-1EC20A88EEC7}">
      <dsp:nvSpPr>
        <dsp:cNvPr id="0" name=""/>
        <dsp:cNvSpPr/>
      </dsp:nvSpPr>
      <dsp:spPr>
        <a:xfrm>
          <a:off x="333914" y="2388902"/>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14400" rtl="0" eaLnBrk="1" latinLnBrk="0" hangingPunct="1">
            <a:lnSpc>
              <a:spcPct val="70000"/>
            </a:lnSpc>
            <a:spcBef>
              <a:spcPct val="0"/>
            </a:spcBef>
            <a:spcAft>
              <a:spcPct val="35000"/>
            </a:spcAft>
            <a:buFont typeface="Arial" panose="020B0604020202020204" pitchFamily="34" charset="0"/>
            <a:buNone/>
            <a:defRPr cap="all"/>
          </a:pPr>
          <a:r>
            <a:rPr lang="en-US" sz="1200" kern="1200" dirty="0">
              <a:solidFill>
                <a:srgbClr val="414073"/>
              </a:solidFill>
              <a:latin typeface="+mn-lt"/>
              <a:ea typeface="+mn-ea"/>
              <a:cs typeface="+mn-cs"/>
            </a:rPr>
            <a:t>Which movies contributed the most/least to revenue gain?</a:t>
          </a:r>
        </a:p>
      </dsp:txBody>
      <dsp:txXfrm>
        <a:off x="333914" y="2388902"/>
        <a:ext cx="1800000" cy="855000"/>
      </dsp:txXfrm>
    </dsp:sp>
    <dsp:sp modelId="{CAF47817-C27C-432A-A670-9B434F569AA1}">
      <dsp:nvSpPr>
        <dsp:cNvPr id="0" name=""/>
        <dsp:cNvSpPr/>
      </dsp:nvSpPr>
      <dsp:spPr>
        <a:xfrm>
          <a:off x="2799914" y="948902"/>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7A8CC-FB1A-44C2-9B74-3E4C0B475919}">
      <dsp:nvSpPr>
        <dsp:cNvPr id="0" name=""/>
        <dsp:cNvSpPr/>
      </dsp:nvSpPr>
      <dsp:spPr>
        <a:xfrm>
          <a:off x="3033914" y="11829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EC7569-E35D-43D7-8E25-2251C77D1E14}">
      <dsp:nvSpPr>
        <dsp:cNvPr id="0" name=""/>
        <dsp:cNvSpPr/>
      </dsp:nvSpPr>
      <dsp:spPr>
        <a:xfrm>
          <a:off x="2448914" y="2388902"/>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14400" rtl="0" eaLnBrk="1" latinLnBrk="0" hangingPunct="1">
            <a:lnSpc>
              <a:spcPct val="70000"/>
            </a:lnSpc>
            <a:spcBef>
              <a:spcPct val="0"/>
            </a:spcBef>
            <a:spcAft>
              <a:spcPct val="35000"/>
            </a:spcAft>
            <a:buFont typeface="Arial" panose="020B0604020202020204" pitchFamily="34" charset="0"/>
            <a:buNone/>
            <a:defRPr cap="all"/>
          </a:pPr>
          <a:r>
            <a:rPr lang="en-US" sz="1200" kern="1200" cap="all" dirty="0">
              <a:solidFill>
                <a:srgbClr val="414073"/>
              </a:solidFill>
              <a:latin typeface="Sanskrit Text"/>
              <a:ea typeface="+mn-ea"/>
              <a:cs typeface="+mn-cs"/>
            </a:rPr>
            <a:t>What was the average rental duration for all videos?</a:t>
          </a:r>
        </a:p>
      </dsp:txBody>
      <dsp:txXfrm>
        <a:off x="2448914" y="2388902"/>
        <a:ext cx="1800000" cy="855000"/>
      </dsp:txXfrm>
    </dsp:sp>
    <dsp:sp modelId="{B70A1648-A910-4B3F-A4DF-A76403BBFE03}">
      <dsp:nvSpPr>
        <dsp:cNvPr id="0" name=""/>
        <dsp:cNvSpPr/>
      </dsp:nvSpPr>
      <dsp:spPr>
        <a:xfrm>
          <a:off x="4914914" y="948902"/>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1C24F-5CFC-4725-B2CD-C581AAF8C129}">
      <dsp:nvSpPr>
        <dsp:cNvPr id="0" name=""/>
        <dsp:cNvSpPr/>
      </dsp:nvSpPr>
      <dsp:spPr>
        <a:xfrm>
          <a:off x="5148914" y="11829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1BB16-05FC-4823-ADCA-9C10B5791FA4}">
      <dsp:nvSpPr>
        <dsp:cNvPr id="0" name=""/>
        <dsp:cNvSpPr/>
      </dsp:nvSpPr>
      <dsp:spPr>
        <a:xfrm>
          <a:off x="4563914" y="2388902"/>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cap="all" dirty="0">
              <a:solidFill>
                <a:srgbClr val="414073"/>
              </a:solidFill>
              <a:latin typeface="Sanskrit Text"/>
              <a:ea typeface="+mn-ea"/>
              <a:cs typeface="+mn-cs"/>
            </a:rPr>
            <a:t>Which countries are </a:t>
          </a:r>
          <a:r>
            <a:rPr lang="en-US" sz="1200" kern="1200" cap="all" dirty="0" err="1">
              <a:solidFill>
                <a:srgbClr val="414073"/>
              </a:solidFill>
              <a:latin typeface="Sanskrit Text"/>
              <a:ea typeface="+mn-ea"/>
              <a:cs typeface="+mn-cs"/>
            </a:rPr>
            <a:t>Rockbuster</a:t>
          </a:r>
          <a:r>
            <a:rPr lang="en-US" sz="1200" kern="1200" cap="all" dirty="0">
              <a:solidFill>
                <a:srgbClr val="414073"/>
              </a:solidFill>
              <a:latin typeface="Sanskrit Text"/>
              <a:ea typeface="+mn-ea"/>
              <a:cs typeface="+mn-cs"/>
            </a:rPr>
            <a:t> customers based in?</a:t>
          </a:r>
        </a:p>
      </dsp:txBody>
      <dsp:txXfrm>
        <a:off x="4563914" y="2388902"/>
        <a:ext cx="1800000" cy="855000"/>
      </dsp:txXfrm>
    </dsp:sp>
    <dsp:sp modelId="{6E0438FA-0F62-4851-8CCC-8C80803D67A1}">
      <dsp:nvSpPr>
        <dsp:cNvPr id="0" name=""/>
        <dsp:cNvSpPr/>
      </dsp:nvSpPr>
      <dsp:spPr>
        <a:xfrm>
          <a:off x="7029914" y="948902"/>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42E5E-1044-421A-9887-D3D02E528031}">
      <dsp:nvSpPr>
        <dsp:cNvPr id="0" name=""/>
        <dsp:cNvSpPr/>
      </dsp:nvSpPr>
      <dsp:spPr>
        <a:xfrm>
          <a:off x="7263914" y="11829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900700-E8A0-4098-B869-D5B262AD73A4}">
      <dsp:nvSpPr>
        <dsp:cNvPr id="0" name=""/>
        <dsp:cNvSpPr/>
      </dsp:nvSpPr>
      <dsp:spPr>
        <a:xfrm>
          <a:off x="6678914" y="2388902"/>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cap="all" dirty="0">
              <a:solidFill>
                <a:srgbClr val="414073"/>
              </a:solidFill>
              <a:latin typeface="Sanskrit Text"/>
              <a:ea typeface="+mn-ea"/>
              <a:cs typeface="+mn-cs"/>
            </a:rPr>
            <a:t>Where are customers with a high lifetime value based?</a:t>
          </a:r>
        </a:p>
      </dsp:txBody>
      <dsp:txXfrm>
        <a:off x="6678914" y="2388902"/>
        <a:ext cx="1800000" cy="855000"/>
      </dsp:txXfrm>
    </dsp:sp>
    <dsp:sp modelId="{940BC5DF-74D0-4F75-83DA-B3318EA93C68}">
      <dsp:nvSpPr>
        <dsp:cNvPr id="0" name=""/>
        <dsp:cNvSpPr/>
      </dsp:nvSpPr>
      <dsp:spPr>
        <a:xfrm>
          <a:off x="9144914" y="948902"/>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62CB6-F071-45D3-88AD-1323034F82C6}">
      <dsp:nvSpPr>
        <dsp:cNvPr id="0" name=""/>
        <dsp:cNvSpPr/>
      </dsp:nvSpPr>
      <dsp:spPr>
        <a:xfrm>
          <a:off x="9378914" y="118290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F41AE-C2BC-440E-9C97-5356925C6EDE}">
      <dsp:nvSpPr>
        <dsp:cNvPr id="0" name=""/>
        <dsp:cNvSpPr/>
      </dsp:nvSpPr>
      <dsp:spPr>
        <a:xfrm>
          <a:off x="8793914" y="2388902"/>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cap="all" dirty="0">
              <a:solidFill>
                <a:srgbClr val="414073"/>
              </a:solidFill>
              <a:latin typeface="Sanskrit Text"/>
              <a:ea typeface="+mn-ea"/>
              <a:cs typeface="+mn-cs"/>
            </a:rPr>
            <a:t>Do sales figures vary between geographic regions?</a:t>
          </a:r>
        </a:p>
      </dsp:txBody>
      <dsp:txXfrm>
        <a:off x="8793914" y="2388902"/>
        <a:ext cx="180000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753117" y="642"/>
          <a:ext cx="1628694" cy="81434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Rental Rate</a:t>
          </a:r>
          <a:endParaRPr lang="ru-MD" sz="2200" kern="1200" dirty="0"/>
        </a:p>
      </dsp:txBody>
      <dsp:txXfrm>
        <a:off x="776968" y="24493"/>
        <a:ext cx="1580992" cy="766645"/>
      </dsp:txXfrm>
    </dsp:sp>
    <dsp:sp modelId="{78C2656E-F7E8-4527-8927-85C8675B8AE9}">
      <dsp:nvSpPr>
        <dsp:cNvPr id="0" name=""/>
        <dsp:cNvSpPr/>
      </dsp:nvSpPr>
      <dsp:spPr>
        <a:xfrm>
          <a:off x="915987" y="814989"/>
          <a:ext cx="162869" cy="610760"/>
        </a:xfrm>
        <a:custGeom>
          <a:avLst/>
          <a:gdLst/>
          <a:ahLst/>
          <a:cxnLst/>
          <a:rect l="0" t="0" r="0" b="0"/>
          <a:pathLst>
            <a:path>
              <a:moveTo>
                <a:pt x="0" y="0"/>
              </a:moveTo>
              <a:lnTo>
                <a:pt x="0" y="610760"/>
              </a:lnTo>
              <a:lnTo>
                <a:pt x="162869" y="6107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1078856" y="1018576"/>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Maximum</a:t>
          </a:r>
        </a:p>
        <a:p>
          <a:pPr marL="0" lvl="0" indent="0" algn="ctr" defTabSz="711200">
            <a:lnSpc>
              <a:spcPct val="90000"/>
            </a:lnSpc>
            <a:spcBef>
              <a:spcPct val="0"/>
            </a:spcBef>
            <a:spcAft>
              <a:spcPct val="35000"/>
            </a:spcAft>
            <a:buNone/>
          </a:pPr>
          <a:r>
            <a:rPr lang="en-US" sz="1600" kern="1200" dirty="0"/>
            <a:t>4,99 $</a:t>
          </a:r>
          <a:endParaRPr lang="ru-MD" sz="1600" kern="1200" dirty="0"/>
        </a:p>
      </dsp:txBody>
      <dsp:txXfrm>
        <a:off x="1102707" y="1042427"/>
        <a:ext cx="1255253" cy="766645"/>
      </dsp:txXfrm>
    </dsp:sp>
    <dsp:sp modelId="{9A9DD13C-4C37-4FFF-AD05-ADF090FF336C}">
      <dsp:nvSpPr>
        <dsp:cNvPr id="0" name=""/>
        <dsp:cNvSpPr/>
      </dsp:nvSpPr>
      <dsp:spPr>
        <a:xfrm>
          <a:off x="915987" y="814989"/>
          <a:ext cx="162869" cy="1628694"/>
        </a:xfrm>
        <a:custGeom>
          <a:avLst/>
          <a:gdLst/>
          <a:ahLst/>
          <a:cxnLst/>
          <a:rect l="0" t="0" r="0" b="0"/>
          <a:pathLst>
            <a:path>
              <a:moveTo>
                <a:pt x="0" y="0"/>
              </a:moveTo>
              <a:lnTo>
                <a:pt x="0" y="1628694"/>
              </a:lnTo>
              <a:lnTo>
                <a:pt x="162869" y="16286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1078856" y="2036510"/>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Minimum</a:t>
          </a:r>
        </a:p>
        <a:p>
          <a:pPr marL="0" lvl="0" indent="0" algn="ctr" defTabSz="711200">
            <a:lnSpc>
              <a:spcPct val="90000"/>
            </a:lnSpc>
            <a:spcBef>
              <a:spcPct val="0"/>
            </a:spcBef>
            <a:spcAft>
              <a:spcPct val="35000"/>
            </a:spcAft>
            <a:buNone/>
          </a:pPr>
          <a:r>
            <a:rPr lang="en-US" sz="1600" kern="1200" dirty="0"/>
            <a:t>0,99 $</a:t>
          </a:r>
          <a:endParaRPr lang="ru-MD" sz="1600" kern="1200" dirty="0"/>
        </a:p>
      </dsp:txBody>
      <dsp:txXfrm>
        <a:off x="1102707" y="2060361"/>
        <a:ext cx="1255253" cy="766645"/>
      </dsp:txXfrm>
    </dsp:sp>
    <dsp:sp modelId="{0239E22F-9D8E-4615-B73A-CD74208FC9AE}">
      <dsp:nvSpPr>
        <dsp:cNvPr id="0" name=""/>
        <dsp:cNvSpPr/>
      </dsp:nvSpPr>
      <dsp:spPr>
        <a:xfrm>
          <a:off x="915987" y="814989"/>
          <a:ext cx="162869" cy="2646627"/>
        </a:xfrm>
        <a:custGeom>
          <a:avLst/>
          <a:gdLst/>
          <a:ahLst/>
          <a:cxnLst/>
          <a:rect l="0" t="0" r="0" b="0"/>
          <a:pathLst>
            <a:path>
              <a:moveTo>
                <a:pt x="0" y="0"/>
              </a:moveTo>
              <a:lnTo>
                <a:pt x="0" y="2646627"/>
              </a:lnTo>
              <a:lnTo>
                <a:pt x="162869" y="26466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1078856" y="3054444"/>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Average</a:t>
          </a:r>
        </a:p>
        <a:p>
          <a:pPr marL="0" lvl="0" indent="0" algn="ctr" defTabSz="711200">
            <a:lnSpc>
              <a:spcPct val="90000"/>
            </a:lnSpc>
            <a:spcBef>
              <a:spcPct val="0"/>
            </a:spcBef>
            <a:spcAft>
              <a:spcPct val="35000"/>
            </a:spcAft>
            <a:buNone/>
          </a:pPr>
          <a:r>
            <a:rPr lang="en-US" sz="1600" kern="1200" dirty="0"/>
            <a:t>2,98 $</a:t>
          </a:r>
          <a:endParaRPr lang="ru-MD" sz="1600" kern="1200" dirty="0"/>
        </a:p>
      </dsp:txBody>
      <dsp:txXfrm>
        <a:off x="1102707" y="3078295"/>
        <a:ext cx="1255253" cy="766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753117" y="642"/>
          <a:ext cx="1628694" cy="81434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Rental Duration</a:t>
          </a:r>
          <a:endParaRPr lang="ru-MD" sz="2000" kern="1200" dirty="0"/>
        </a:p>
      </dsp:txBody>
      <dsp:txXfrm>
        <a:off x="776968" y="24493"/>
        <a:ext cx="1580992" cy="766645"/>
      </dsp:txXfrm>
    </dsp:sp>
    <dsp:sp modelId="{78C2656E-F7E8-4527-8927-85C8675B8AE9}">
      <dsp:nvSpPr>
        <dsp:cNvPr id="0" name=""/>
        <dsp:cNvSpPr/>
      </dsp:nvSpPr>
      <dsp:spPr>
        <a:xfrm>
          <a:off x="915987" y="814989"/>
          <a:ext cx="162869" cy="610760"/>
        </a:xfrm>
        <a:custGeom>
          <a:avLst/>
          <a:gdLst/>
          <a:ahLst/>
          <a:cxnLst/>
          <a:rect l="0" t="0" r="0" b="0"/>
          <a:pathLst>
            <a:path>
              <a:moveTo>
                <a:pt x="0" y="0"/>
              </a:moveTo>
              <a:lnTo>
                <a:pt x="0" y="610760"/>
              </a:lnTo>
              <a:lnTo>
                <a:pt x="162869" y="6107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1078856" y="1018576"/>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Maximum</a:t>
          </a:r>
        </a:p>
        <a:p>
          <a:pPr marL="0" lvl="0" indent="0" algn="ctr" defTabSz="711200">
            <a:lnSpc>
              <a:spcPct val="90000"/>
            </a:lnSpc>
            <a:spcBef>
              <a:spcPct val="0"/>
            </a:spcBef>
            <a:spcAft>
              <a:spcPct val="35000"/>
            </a:spcAft>
            <a:buNone/>
          </a:pPr>
          <a:r>
            <a:rPr lang="en-US" sz="1600" kern="1200" dirty="0"/>
            <a:t>7 day</a:t>
          </a:r>
          <a:endParaRPr lang="ru-MD" sz="1600" kern="1200" dirty="0"/>
        </a:p>
      </dsp:txBody>
      <dsp:txXfrm>
        <a:off x="1102707" y="1042427"/>
        <a:ext cx="1255253" cy="766645"/>
      </dsp:txXfrm>
    </dsp:sp>
    <dsp:sp modelId="{9A9DD13C-4C37-4FFF-AD05-ADF090FF336C}">
      <dsp:nvSpPr>
        <dsp:cNvPr id="0" name=""/>
        <dsp:cNvSpPr/>
      </dsp:nvSpPr>
      <dsp:spPr>
        <a:xfrm>
          <a:off x="915987" y="814989"/>
          <a:ext cx="162869" cy="1628694"/>
        </a:xfrm>
        <a:custGeom>
          <a:avLst/>
          <a:gdLst/>
          <a:ahLst/>
          <a:cxnLst/>
          <a:rect l="0" t="0" r="0" b="0"/>
          <a:pathLst>
            <a:path>
              <a:moveTo>
                <a:pt x="0" y="0"/>
              </a:moveTo>
              <a:lnTo>
                <a:pt x="0" y="1628694"/>
              </a:lnTo>
              <a:lnTo>
                <a:pt x="162869" y="16286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1078856" y="2036510"/>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Minimum</a:t>
          </a:r>
        </a:p>
        <a:p>
          <a:pPr marL="0" lvl="0" indent="0" algn="ctr" defTabSz="711200">
            <a:lnSpc>
              <a:spcPct val="90000"/>
            </a:lnSpc>
            <a:spcBef>
              <a:spcPct val="0"/>
            </a:spcBef>
            <a:spcAft>
              <a:spcPct val="35000"/>
            </a:spcAft>
            <a:buNone/>
          </a:pPr>
          <a:r>
            <a:rPr lang="en-US" sz="1600" kern="1200" dirty="0"/>
            <a:t>3 days</a:t>
          </a:r>
          <a:endParaRPr lang="ru-MD" sz="1600" kern="1200" dirty="0"/>
        </a:p>
      </dsp:txBody>
      <dsp:txXfrm>
        <a:off x="1102707" y="2060361"/>
        <a:ext cx="1255253" cy="766645"/>
      </dsp:txXfrm>
    </dsp:sp>
    <dsp:sp modelId="{0239E22F-9D8E-4615-B73A-CD74208FC9AE}">
      <dsp:nvSpPr>
        <dsp:cNvPr id="0" name=""/>
        <dsp:cNvSpPr/>
      </dsp:nvSpPr>
      <dsp:spPr>
        <a:xfrm>
          <a:off x="915987" y="814989"/>
          <a:ext cx="162869" cy="2646627"/>
        </a:xfrm>
        <a:custGeom>
          <a:avLst/>
          <a:gdLst/>
          <a:ahLst/>
          <a:cxnLst/>
          <a:rect l="0" t="0" r="0" b="0"/>
          <a:pathLst>
            <a:path>
              <a:moveTo>
                <a:pt x="0" y="0"/>
              </a:moveTo>
              <a:lnTo>
                <a:pt x="0" y="2646627"/>
              </a:lnTo>
              <a:lnTo>
                <a:pt x="162869" y="26466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1078856" y="3054444"/>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Average</a:t>
          </a:r>
        </a:p>
        <a:p>
          <a:pPr marL="0" lvl="0" indent="0" algn="ctr" defTabSz="711200">
            <a:lnSpc>
              <a:spcPct val="90000"/>
            </a:lnSpc>
            <a:spcBef>
              <a:spcPct val="0"/>
            </a:spcBef>
            <a:spcAft>
              <a:spcPct val="35000"/>
            </a:spcAft>
            <a:buNone/>
          </a:pPr>
          <a:r>
            <a:rPr lang="en-US" sz="1600" kern="1200" dirty="0"/>
            <a:t>5 days</a:t>
          </a:r>
          <a:endParaRPr lang="ru-MD" sz="1600" kern="1200" dirty="0"/>
        </a:p>
      </dsp:txBody>
      <dsp:txXfrm>
        <a:off x="1102707" y="3078295"/>
        <a:ext cx="1255253" cy="7666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753117" y="642"/>
          <a:ext cx="1628694" cy="81434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Length</a:t>
          </a:r>
          <a:endParaRPr lang="ru-MD" sz="2000" kern="1200" dirty="0"/>
        </a:p>
      </dsp:txBody>
      <dsp:txXfrm>
        <a:off x="776968" y="24493"/>
        <a:ext cx="1580992" cy="766645"/>
      </dsp:txXfrm>
    </dsp:sp>
    <dsp:sp modelId="{78C2656E-F7E8-4527-8927-85C8675B8AE9}">
      <dsp:nvSpPr>
        <dsp:cNvPr id="0" name=""/>
        <dsp:cNvSpPr/>
      </dsp:nvSpPr>
      <dsp:spPr>
        <a:xfrm>
          <a:off x="915987" y="814989"/>
          <a:ext cx="162869" cy="610760"/>
        </a:xfrm>
        <a:custGeom>
          <a:avLst/>
          <a:gdLst/>
          <a:ahLst/>
          <a:cxnLst/>
          <a:rect l="0" t="0" r="0" b="0"/>
          <a:pathLst>
            <a:path>
              <a:moveTo>
                <a:pt x="0" y="0"/>
              </a:moveTo>
              <a:lnTo>
                <a:pt x="0" y="610760"/>
              </a:lnTo>
              <a:lnTo>
                <a:pt x="162869" y="6107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1078856" y="1018576"/>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Maximum</a:t>
          </a:r>
        </a:p>
        <a:p>
          <a:pPr marL="0" lvl="0" indent="0" algn="ctr" defTabSz="711200">
            <a:lnSpc>
              <a:spcPct val="90000"/>
            </a:lnSpc>
            <a:spcBef>
              <a:spcPct val="0"/>
            </a:spcBef>
            <a:spcAft>
              <a:spcPct val="35000"/>
            </a:spcAft>
            <a:buNone/>
          </a:pPr>
          <a:r>
            <a:rPr lang="en-US" sz="1600" kern="1200" dirty="0"/>
            <a:t>185 min</a:t>
          </a:r>
          <a:endParaRPr lang="ru-MD" sz="1600" kern="1200" dirty="0"/>
        </a:p>
      </dsp:txBody>
      <dsp:txXfrm>
        <a:off x="1102707" y="1042427"/>
        <a:ext cx="1255253" cy="766645"/>
      </dsp:txXfrm>
    </dsp:sp>
    <dsp:sp modelId="{9A9DD13C-4C37-4FFF-AD05-ADF090FF336C}">
      <dsp:nvSpPr>
        <dsp:cNvPr id="0" name=""/>
        <dsp:cNvSpPr/>
      </dsp:nvSpPr>
      <dsp:spPr>
        <a:xfrm>
          <a:off x="915987" y="814989"/>
          <a:ext cx="162869" cy="1628694"/>
        </a:xfrm>
        <a:custGeom>
          <a:avLst/>
          <a:gdLst/>
          <a:ahLst/>
          <a:cxnLst/>
          <a:rect l="0" t="0" r="0" b="0"/>
          <a:pathLst>
            <a:path>
              <a:moveTo>
                <a:pt x="0" y="0"/>
              </a:moveTo>
              <a:lnTo>
                <a:pt x="0" y="1628694"/>
              </a:lnTo>
              <a:lnTo>
                <a:pt x="162869" y="16286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1078856" y="2036510"/>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Minimum</a:t>
          </a:r>
        </a:p>
        <a:p>
          <a:pPr marL="0" lvl="0" indent="0" algn="ctr" defTabSz="711200">
            <a:lnSpc>
              <a:spcPct val="90000"/>
            </a:lnSpc>
            <a:spcBef>
              <a:spcPct val="0"/>
            </a:spcBef>
            <a:spcAft>
              <a:spcPct val="35000"/>
            </a:spcAft>
            <a:buNone/>
          </a:pPr>
          <a:r>
            <a:rPr lang="en-US" sz="1600" kern="1200" dirty="0"/>
            <a:t>46 min</a:t>
          </a:r>
          <a:endParaRPr lang="ru-MD" sz="1600" kern="1200" dirty="0"/>
        </a:p>
      </dsp:txBody>
      <dsp:txXfrm>
        <a:off x="1102707" y="2060361"/>
        <a:ext cx="1255253" cy="766645"/>
      </dsp:txXfrm>
    </dsp:sp>
    <dsp:sp modelId="{0239E22F-9D8E-4615-B73A-CD74208FC9AE}">
      <dsp:nvSpPr>
        <dsp:cNvPr id="0" name=""/>
        <dsp:cNvSpPr/>
      </dsp:nvSpPr>
      <dsp:spPr>
        <a:xfrm>
          <a:off x="915987" y="814989"/>
          <a:ext cx="162869" cy="2646627"/>
        </a:xfrm>
        <a:custGeom>
          <a:avLst/>
          <a:gdLst/>
          <a:ahLst/>
          <a:cxnLst/>
          <a:rect l="0" t="0" r="0" b="0"/>
          <a:pathLst>
            <a:path>
              <a:moveTo>
                <a:pt x="0" y="0"/>
              </a:moveTo>
              <a:lnTo>
                <a:pt x="0" y="2646627"/>
              </a:lnTo>
              <a:lnTo>
                <a:pt x="162869" y="26466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1078856" y="3054444"/>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Average</a:t>
          </a:r>
        </a:p>
        <a:p>
          <a:pPr marL="0" lvl="0" indent="0" algn="ctr" defTabSz="711200">
            <a:lnSpc>
              <a:spcPct val="90000"/>
            </a:lnSpc>
            <a:spcBef>
              <a:spcPct val="0"/>
            </a:spcBef>
            <a:spcAft>
              <a:spcPct val="35000"/>
            </a:spcAft>
            <a:buNone/>
          </a:pPr>
          <a:r>
            <a:rPr lang="en-US" sz="1600" kern="1200" dirty="0"/>
            <a:t>115 min</a:t>
          </a:r>
          <a:endParaRPr lang="ru-MD" sz="1600" kern="1200" dirty="0"/>
        </a:p>
      </dsp:txBody>
      <dsp:txXfrm>
        <a:off x="1102707" y="3078295"/>
        <a:ext cx="1255253" cy="7666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753117" y="642"/>
          <a:ext cx="1628694" cy="81434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Replacement Cost</a:t>
          </a:r>
          <a:endParaRPr lang="ru-MD" sz="2000" b="0" kern="1200" dirty="0"/>
        </a:p>
      </dsp:txBody>
      <dsp:txXfrm>
        <a:off x="776968" y="24493"/>
        <a:ext cx="1580992" cy="766645"/>
      </dsp:txXfrm>
    </dsp:sp>
    <dsp:sp modelId="{78C2656E-F7E8-4527-8927-85C8675B8AE9}">
      <dsp:nvSpPr>
        <dsp:cNvPr id="0" name=""/>
        <dsp:cNvSpPr/>
      </dsp:nvSpPr>
      <dsp:spPr>
        <a:xfrm>
          <a:off x="915987" y="814989"/>
          <a:ext cx="162869" cy="610760"/>
        </a:xfrm>
        <a:custGeom>
          <a:avLst/>
          <a:gdLst/>
          <a:ahLst/>
          <a:cxnLst/>
          <a:rect l="0" t="0" r="0" b="0"/>
          <a:pathLst>
            <a:path>
              <a:moveTo>
                <a:pt x="0" y="0"/>
              </a:moveTo>
              <a:lnTo>
                <a:pt x="0" y="610760"/>
              </a:lnTo>
              <a:lnTo>
                <a:pt x="162869" y="6107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1078856" y="1018576"/>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Maximum</a:t>
          </a:r>
        </a:p>
        <a:p>
          <a:pPr marL="0" lvl="0" indent="0" algn="ctr" defTabSz="711200">
            <a:lnSpc>
              <a:spcPct val="90000"/>
            </a:lnSpc>
            <a:spcBef>
              <a:spcPct val="0"/>
            </a:spcBef>
            <a:spcAft>
              <a:spcPct val="35000"/>
            </a:spcAft>
            <a:buNone/>
          </a:pPr>
          <a:r>
            <a:rPr lang="en-US" sz="1600" kern="1200" dirty="0"/>
            <a:t>29,99 $</a:t>
          </a:r>
          <a:endParaRPr lang="ru-MD" sz="1600" kern="1200" dirty="0"/>
        </a:p>
      </dsp:txBody>
      <dsp:txXfrm>
        <a:off x="1102707" y="1042427"/>
        <a:ext cx="1255253" cy="766645"/>
      </dsp:txXfrm>
    </dsp:sp>
    <dsp:sp modelId="{9A9DD13C-4C37-4FFF-AD05-ADF090FF336C}">
      <dsp:nvSpPr>
        <dsp:cNvPr id="0" name=""/>
        <dsp:cNvSpPr/>
      </dsp:nvSpPr>
      <dsp:spPr>
        <a:xfrm>
          <a:off x="915987" y="814989"/>
          <a:ext cx="162869" cy="1628694"/>
        </a:xfrm>
        <a:custGeom>
          <a:avLst/>
          <a:gdLst/>
          <a:ahLst/>
          <a:cxnLst/>
          <a:rect l="0" t="0" r="0" b="0"/>
          <a:pathLst>
            <a:path>
              <a:moveTo>
                <a:pt x="0" y="0"/>
              </a:moveTo>
              <a:lnTo>
                <a:pt x="0" y="1628694"/>
              </a:lnTo>
              <a:lnTo>
                <a:pt x="162869" y="16286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1078856" y="2036510"/>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Minimum</a:t>
          </a:r>
        </a:p>
        <a:p>
          <a:pPr marL="0" lvl="0" indent="0" algn="ctr" defTabSz="711200">
            <a:lnSpc>
              <a:spcPct val="90000"/>
            </a:lnSpc>
            <a:spcBef>
              <a:spcPct val="0"/>
            </a:spcBef>
            <a:spcAft>
              <a:spcPct val="35000"/>
            </a:spcAft>
            <a:buNone/>
          </a:pPr>
          <a:r>
            <a:rPr lang="en-US" sz="1600" kern="1200" dirty="0"/>
            <a:t>9,99 $</a:t>
          </a:r>
          <a:endParaRPr lang="ru-MD" sz="1600" kern="1200" dirty="0"/>
        </a:p>
      </dsp:txBody>
      <dsp:txXfrm>
        <a:off x="1102707" y="2060361"/>
        <a:ext cx="1255253" cy="766645"/>
      </dsp:txXfrm>
    </dsp:sp>
    <dsp:sp modelId="{0239E22F-9D8E-4615-B73A-CD74208FC9AE}">
      <dsp:nvSpPr>
        <dsp:cNvPr id="0" name=""/>
        <dsp:cNvSpPr/>
      </dsp:nvSpPr>
      <dsp:spPr>
        <a:xfrm>
          <a:off x="915987" y="814989"/>
          <a:ext cx="162869" cy="2646627"/>
        </a:xfrm>
        <a:custGeom>
          <a:avLst/>
          <a:gdLst/>
          <a:ahLst/>
          <a:cxnLst/>
          <a:rect l="0" t="0" r="0" b="0"/>
          <a:pathLst>
            <a:path>
              <a:moveTo>
                <a:pt x="0" y="0"/>
              </a:moveTo>
              <a:lnTo>
                <a:pt x="0" y="2646627"/>
              </a:lnTo>
              <a:lnTo>
                <a:pt x="162869" y="26466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1078856" y="3054444"/>
          <a:ext cx="1302955" cy="81434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Average</a:t>
          </a:r>
        </a:p>
        <a:p>
          <a:pPr marL="0" lvl="0" indent="0" algn="ctr" defTabSz="711200">
            <a:lnSpc>
              <a:spcPct val="90000"/>
            </a:lnSpc>
            <a:spcBef>
              <a:spcPct val="0"/>
            </a:spcBef>
            <a:spcAft>
              <a:spcPct val="35000"/>
            </a:spcAft>
            <a:buNone/>
          </a:pPr>
          <a:r>
            <a:rPr lang="en-US" sz="1600" kern="1200" dirty="0"/>
            <a:t>19,98 $</a:t>
          </a:r>
          <a:endParaRPr lang="ru-MD" sz="1600" kern="1200" dirty="0"/>
        </a:p>
      </dsp:txBody>
      <dsp:txXfrm>
        <a:off x="1102707" y="3078295"/>
        <a:ext cx="1255253" cy="76664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M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FE675-CF8D-40EB-8B92-D40AAFF52B50}" type="datetimeFigureOut">
              <a:rPr lang="ru-MD" smtClean="0"/>
              <a:t>02.12.2023</a:t>
            </a:fld>
            <a:endParaRPr lang="ru-M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M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M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FA436-63CE-4FB5-B91B-E236F6B7AED5}" type="slidenum">
              <a:rPr lang="ru-MD" smtClean="0"/>
              <a:t>‹#›</a:t>
            </a:fld>
            <a:endParaRPr lang="ru-MD"/>
          </a:p>
        </p:txBody>
      </p:sp>
    </p:spTree>
    <p:extLst>
      <p:ext uri="{BB962C8B-B14F-4D97-AF65-F5344CB8AC3E}">
        <p14:creationId xmlns:p14="http://schemas.microsoft.com/office/powerpoint/2010/main" val="118709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0275-8E7A-ABEA-8EA0-E76FB8818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MD"/>
          </a:p>
        </p:txBody>
      </p:sp>
      <p:sp>
        <p:nvSpPr>
          <p:cNvPr id="3" name="Subtitle 2">
            <a:extLst>
              <a:ext uri="{FF2B5EF4-FFF2-40B4-BE49-F238E27FC236}">
                <a16:creationId xmlns:a16="http://schemas.microsoft.com/office/drawing/2014/main" id="{02DC696A-8CCD-B410-0196-351D581D9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MD"/>
          </a:p>
        </p:txBody>
      </p:sp>
      <p:sp>
        <p:nvSpPr>
          <p:cNvPr id="4" name="Date Placeholder 3">
            <a:extLst>
              <a:ext uri="{FF2B5EF4-FFF2-40B4-BE49-F238E27FC236}">
                <a16:creationId xmlns:a16="http://schemas.microsoft.com/office/drawing/2014/main" id="{09F77860-A7F5-F879-C002-8E815ABD7DF1}"/>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5" name="Footer Placeholder 4">
            <a:extLst>
              <a:ext uri="{FF2B5EF4-FFF2-40B4-BE49-F238E27FC236}">
                <a16:creationId xmlns:a16="http://schemas.microsoft.com/office/drawing/2014/main" id="{4A0D6883-D757-D6A9-F246-B84666AD772A}"/>
              </a:ext>
            </a:extLst>
          </p:cNvPr>
          <p:cNvSpPr>
            <a:spLocks noGrp="1"/>
          </p:cNvSpPr>
          <p:nvPr>
            <p:ph type="ftr" sz="quarter" idx="11"/>
          </p:nvPr>
        </p:nvSpPr>
        <p:spPr/>
        <p:txBody>
          <a:bodyPr/>
          <a:lstStyle/>
          <a:p>
            <a:endParaRPr lang="ru-MD"/>
          </a:p>
        </p:txBody>
      </p:sp>
      <p:sp>
        <p:nvSpPr>
          <p:cNvPr id="6" name="Slide Number Placeholder 5">
            <a:extLst>
              <a:ext uri="{FF2B5EF4-FFF2-40B4-BE49-F238E27FC236}">
                <a16:creationId xmlns:a16="http://schemas.microsoft.com/office/drawing/2014/main" id="{4713396C-DF62-EE51-5017-92E7EF58CF49}"/>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1597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2FCE-11E1-1F7B-06A2-1F94C179FE72}"/>
              </a:ext>
            </a:extLst>
          </p:cNvPr>
          <p:cNvSpPr>
            <a:spLocks noGrp="1"/>
          </p:cNvSpPr>
          <p:nvPr>
            <p:ph type="title"/>
          </p:nvPr>
        </p:nvSpPr>
        <p:spPr/>
        <p:txBody>
          <a:bodyPr/>
          <a:lstStyle/>
          <a:p>
            <a:r>
              <a:rPr lang="en-US"/>
              <a:t>Click to edit Master title style</a:t>
            </a:r>
            <a:endParaRPr lang="ru-MD"/>
          </a:p>
        </p:txBody>
      </p:sp>
      <p:sp>
        <p:nvSpPr>
          <p:cNvPr id="3" name="Vertical Text Placeholder 2">
            <a:extLst>
              <a:ext uri="{FF2B5EF4-FFF2-40B4-BE49-F238E27FC236}">
                <a16:creationId xmlns:a16="http://schemas.microsoft.com/office/drawing/2014/main" id="{04C54796-B010-9C3C-23B6-EE2F062445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4" name="Date Placeholder 3">
            <a:extLst>
              <a:ext uri="{FF2B5EF4-FFF2-40B4-BE49-F238E27FC236}">
                <a16:creationId xmlns:a16="http://schemas.microsoft.com/office/drawing/2014/main" id="{A9ACF101-0541-BF2D-7650-58D4D81D710A}"/>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5" name="Footer Placeholder 4">
            <a:extLst>
              <a:ext uri="{FF2B5EF4-FFF2-40B4-BE49-F238E27FC236}">
                <a16:creationId xmlns:a16="http://schemas.microsoft.com/office/drawing/2014/main" id="{5DE0A0EC-0AC0-0269-3322-879CB8D94442}"/>
              </a:ext>
            </a:extLst>
          </p:cNvPr>
          <p:cNvSpPr>
            <a:spLocks noGrp="1"/>
          </p:cNvSpPr>
          <p:nvPr>
            <p:ph type="ftr" sz="quarter" idx="11"/>
          </p:nvPr>
        </p:nvSpPr>
        <p:spPr/>
        <p:txBody>
          <a:bodyPr/>
          <a:lstStyle/>
          <a:p>
            <a:endParaRPr lang="ru-MD"/>
          </a:p>
        </p:txBody>
      </p:sp>
      <p:sp>
        <p:nvSpPr>
          <p:cNvPr id="6" name="Slide Number Placeholder 5">
            <a:extLst>
              <a:ext uri="{FF2B5EF4-FFF2-40B4-BE49-F238E27FC236}">
                <a16:creationId xmlns:a16="http://schemas.microsoft.com/office/drawing/2014/main" id="{56913DC6-9CD4-05E6-2F04-5A2003CB5F80}"/>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101947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96E8B6-5B27-4F32-9F14-1BAC8EB6F1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MD"/>
          </a:p>
        </p:txBody>
      </p:sp>
      <p:sp>
        <p:nvSpPr>
          <p:cNvPr id="3" name="Vertical Text Placeholder 2">
            <a:extLst>
              <a:ext uri="{FF2B5EF4-FFF2-40B4-BE49-F238E27FC236}">
                <a16:creationId xmlns:a16="http://schemas.microsoft.com/office/drawing/2014/main" id="{AB9DC8EC-53E5-1644-F80E-9BF3D5D51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4" name="Date Placeholder 3">
            <a:extLst>
              <a:ext uri="{FF2B5EF4-FFF2-40B4-BE49-F238E27FC236}">
                <a16:creationId xmlns:a16="http://schemas.microsoft.com/office/drawing/2014/main" id="{3A59CD54-A74F-332F-4529-0B3DEA8EA14E}"/>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5" name="Footer Placeholder 4">
            <a:extLst>
              <a:ext uri="{FF2B5EF4-FFF2-40B4-BE49-F238E27FC236}">
                <a16:creationId xmlns:a16="http://schemas.microsoft.com/office/drawing/2014/main" id="{2B55E0A5-051C-2D86-D833-510DA6040D65}"/>
              </a:ext>
            </a:extLst>
          </p:cNvPr>
          <p:cNvSpPr>
            <a:spLocks noGrp="1"/>
          </p:cNvSpPr>
          <p:nvPr>
            <p:ph type="ftr" sz="quarter" idx="11"/>
          </p:nvPr>
        </p:nvSpPr>
        <p:spPr/>
        <p:txBody>
          <a:bodyPr/>
          <a:lstStyle/>
          <a:p>
            <a:endParaRPr lang="ru-MD"/>
          </a:p>
        </p:txBody>
      </p:sp>
      <p:sp>
        <p:nvSpPr>
          <p:cNvPr id="6" name="Slide Number Placeholder 5">
            <a:extLst>
              <a:ext uri="{FF2B5EF4-FFF2-40B4-BE49-F238E27FC236}">
                <a16:creationId xmlns:a16="http://schemas.microsoft.com/office/drawing/2014/main" id="{865549EB-EABD-6C6B-76DB-AD9876172C07}"/>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178119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8CE1-ECD6-822D-56EB-295FECAE9927}"/>
              </a:ext>
            </a:extLst>
          </p:cNvPr>
          <p:cNvSpPr>
            <a:spLocks noGrp="1"/>
          </p:cNvSpPr>
          <p:nvPr>
            <p:ph type="title"/>
          </p:nvPr>
        </p:nvSpPr>
        <p:spPr/>
        <p:txBody>
          <a:bodyPr/>
          <a:lstStyle/>
          <a:p>
            <a:r>
              <a:rPr lang="en-US"/>
              <a:t>Click to edit Master title style</a:t>
            </a:r>
            <a:endParaRPr lang="ru-MD"/>
          </a:p>
        </p:txBody>
      </p:sp>
      <p:sp>
        <p:nvSpPr>
          <p:cNvPr id="3" name="Content Placeholder 2">
            <a:extLst>
              <a:ext uri="{FF2B5EF4-FFF2-40B4-BE49-F238E27FC236}">
                <a16:creationId xmlns:a16="http://schemas.microsoft.com/office/drawing/2014/main" id="{71A421C4-C432-25C2-BA4A-F656621D9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4" name="Date Placeholder 3">
            <a:extLst>
              <a:ext uri="{FF2B5EF4-FFF2-40B4-BE49-F238E27FC236}">
                <a16:creationId xmlns:a16="http://schemas.microsoft.com/office/drawing/2014/main" id="{56581A6C-DD08-8A91-3B97-A3AA71920A7F}"/>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5" name="Footer Placeholder 4">
            <a:extLst>
              <a:ext uri="{FF2B5EF4-FFF2-40B4-BE49-F238E27FC236}">
                <a16:creationId xmlns:a16="http://schemas.microsoft.com/office/drawing/2014/main" id="{F9A10BDF-F098-94E2-285B-EA1672853D27}"/>
              </a:ext>
            </a:extLst>
          </p:cNvPr>
          <p:cNvSpPr>
            <a:spLocks noGrp="1"/>
          </p:cNvSpPr>
          <p:nvPr>
            <p:ph type="ftr" sz="quarter" idx="11"/>
          </p:nvPr>
        </p:nvSpPr>
        <p:spPr/>
        <p:txBody>
          <a:bodyPr/>
          <a:lstStyle/>
          <a:p>
            <a:endParaRPr lang="ru-MD"/>
          </a:p>
        </p:txBody>
      </p:sp>
      <p:sp>
        <p:nvSpPr>
          <p:cNvPr id="6" name="Slide Number Placeholder 5">
            <a:extLst>
              <a:ext uri="{FF2B5EF4-FFF2-40B4-BE49-F238E27FC236}">
                <a16:creationId xmlns:a16="http://schemas.microsoft.com/office/drawing/2014/main" id="{448D0BC8-9A15-CFFC-38C4-7719ABA3064F}"/>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56498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0930-10B9-A56D-C231-934B279E93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MD"/>
          </a:p>
        </p:txBody>
      </p:sp>
      <p:sp>
        <p:nvSpPr>
          <p:cNvPr id="3" name="Text Placeholder 2">
            <a:extLst>
              <a:ext uri="{FF2B5EF4-FFF2-40B4-BE49-F238E27FC236}">
                <a16:creationId xmlns:a16="http://schemas.microsoft.com/office/drawing/2014/main" id="{24DBF64D-352D-B8B3-96CB-FD678E994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A53F76-4DAF-C053-4556-4B4C8B579252}"/>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5" name="Footer Placeholder 4">
            <a:extLst>
              <a:ext uri="{FF2B5EF4-FFF2-40B4-BE49-F238E27FC236}">
                <a16:creationId xmlns:a16="http://schemas.microsoft.com/office/drawing/2014/main" id="{67274787-5048-032A-A822-9CEF5A4FA370}"/>
              </a:ext>
            </a:extLst>
          </p:cNvPr>
          <p:cNvSpPr>
            <a:spLocks noGrp="1"/>
          </p:cNvSpPr>
          <p:nvPr>
            <p:ph type="ftr" sz="quarter" idx="11"/>
          </p:nvPr>
        </p:nvSpPr>
        <p:spPr/>
        <p:txBody>
          <a:bodyPr/>
          <a:lstStyle/>
          <a:p>
            <a:endParaRPr lang="ru-MD"/>
          </a:p>
        </p:txBody>
      </p:sp>
      <p:sp>
        <p:nvSpPr>
          <p:cNvPr id="6" name="Slide Number Placeholder 5">
            <a:extLst>
              <a:ext uri="{FF2B5EF4-FFF2-40B4-BE49-F238E27FC236}">
                <a16:creationId xmlns:a16="http://schemas.microsoft.com/office/drawing/2014/main" id="{4E1E4161-B5D0-3C8F-5B5F-11BAECB68656}"/>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355199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56A4-B415-11F3-4E91-D1CD001C4EC2}"/>
              </a:ext>
            </a:extLst>
          </p:cNvPr>
          <p:cNvSpPr>
            <a:spLocks noGrp="1"/>
          </p:cNvSpPr>
          <p:nvPr>
            <p:ph type="title"/>
          </p:nvPr>
        </p:nvSpPr>
        <p:spPr/>
        <p:txBody>
          <a:bodyPr/>
          <a:lstStyle/>
          <a:p>
            <a:r>
              <a:rPr lang="en-US"/>
              <a:t>Click to edit Master title style</a:t>
            </a:r>
            <a:endParaRPr lang="ru-MD"/>
          </a:p>
        </p:txBody>
      </p:sp>
      <p:sp>
        <p:nvSpPr>
          <p:cNvPr id="3" name="Content Placeholder 2">
            <a:extLst>
              <a:ext uri="{FF2B5EF4-FFF2-40B4-BE49-F238E27FC236}">
                <a16:creationId xmlns:a16="http://schemas.microsoft.com/office/drawing/2014/main" id="{DF300F9C-FF8A-99AA-3C9A-07AB2BC47F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4" name="Content Placeholder 3">
            <a:extLst>
              <a:ext uri="{FF2B5EF4-FFF2-40B4-BE49-F238E27FC236}">
                <a16:creationId xmlns:a16="http://schemas.microsoft.com/office/drawing/2014/main" id="{4F6B7456-516D-47BD-A608-98D3A6A52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5" name="Date Placeholder 4">
            <a:extLst>
              <a:ext uri="{FF2B5EF4-FFF2-40B4-BE49-F238E27FC236}">
                <a16:creationId xmlns:a16="http://schemas.microsoft.com/office/drawing/2014/main" id="{608CAF38-86A4-AF33-4888-EA7FF808B417}"/>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6" name="Footer Placeholder 5">
            <a:extLst>
              <a:ext uri="{FF2B5EF4-FFF2-40B4-BE49-F238E27FC236}">
                <a16:creationId xmlns:a16="http://schemas.microsoft.com/office/drawing/2014/main" id="{421C1321-7E6C-080B-5ED6-5701E9366BD5}"/>
              </a:ext>
            </a:extLst>
          </p:cNvPr>
          <p:cNvSpPr>
            <a:spLocks noGrp="1"/>
          </p:cNvSpPr>
          <p:nvPr>
            <p:ph type="ftr" sz="quarter" idx="11"/>
          </p:nvPr>
        </p:nvSpPr>
        <p:spPr/>
        <p:txBody>
          <a:bodyPr/>
          <a:lstStyle/>
          <a:p>
            <a:endParaRPr lang="ru-MD"/>
          </a:p>
        </p:txBody>
      </p:sp>
      <p:sp>
        <p:nvSpPr>
          <p:cNvPr id="7" name="Slide Number Placeholder 6">
            <a:extLst>
              <a:ext uri="{FF2B5EF4-FFF2-40B4-BE49-F238E27FC236}">
                <a16:creationId xmlns:a16="http://schemas.microsoft.com/office/drawing/2014/main" id="{FFF33B60-A7B9-30C9-71D0-F5B697FD1AEF}"/>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344285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BF88-B678-1411-1A08-E14E37C293E7}"/>
              </a:ext>
            </a:extLst>
          </p:cNvPr>
          <p:cNvSpPr>
            <a:spLocks noGrp="1"/>
          </p:cNvSpPr>
          <p:nvPr>
            <p:ph type="title"/>
          </p:nvPr>
        </p:nvSpPr>
        <p:spPr>
          <a:xfrm>
            <a:off x="839788" y="365125"/>
            <a:ext cx="10515600" cy="1325563"/>
          </a:xfrm>
        </p:spPr>
        <p:txBody>
          <a:bodyPr/>
          <a:lstStyle/>
          <a:p>
            <a:r>
              <a:rPr lang="en-US"/>
              <a:t>Click to edit Master title style</a:t>
            </a:r>
            <a:endParaRPr lang="ru-MD"/>
          </a:p>
        </p:txBody>
      </p:sp>
      <p:sp>
        <p:nvSpPr>
          <p:cNvPr id="3" name="Text Placeholder 2">
            <a:extLst>
              <a:ext uri="{FF2B5EF4-FFF2-40B4-BE49-F238E27FC236}">
                <a16:creationId xmlns:a16="http://schemas.microsoft.com/office/drawing/2014/main" id="{5337D67B-144E-9128-D97D-02C4E8A4F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1F4C75-3673-2523-CA85-FE2B11069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5" name="Text Placeholder 4">
            <a:extLst>
              <a:ext uri="{FF2B5EF4-FFF2-40B4-BE49-F238E27FC236}">
                <a16:creationId xmlns:a16="http://schemas.microsoft.com/office/drawing/2014/main" id="{91EAD4A3-0B7E-FB3A-B811-D7F8947C4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FA829-99C1-ACE4-8A82-56B78EE7F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7" name="Date Placeholder 6">
            <a:extLst>
              <a:ext uri="{FF2B5EF4-FFF2-40B4-BE49-F238E27FC236}">
                <a16:creationId xmlns:a16="http://schemas.microsoft.com/office/drawing/2014/main" id="{5A70B896-6FDB-99B1-0108-494CF1E621DC}"/>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8" name="Footer Placeholder 7">
            <a:extLst>
              <a:ext uri="{FF2B5EF4-FFF2-40B4-BE49-F238E27FC236}">
                <a16:creationId xmlns:a16="http://schemas.microsoft.com/office/drawing/2014/main" id="{74C79A15-8641-2261-F125-DFBCCA33C52A}"/>
              </a:ext>
            </a:extLst>
          </p:cNvPr>
          <p:cNvSpPr>
            <a:spLocks noGrp="1"/>
          </p:cNvSpPr>
          <p:nvPr>
            <p:ph type="ftr" sz="quarter" idx="11"/>
          </p:nvPr>
        </p:nvSpPr>
        <p:spPr/>
        <p:txBody>
          <a:bodyPr/>
          <a:lstStyle/>
          <a:p>
            <a:endParaRPr lang="ru-MD"/>
          </a:p>
        </p:txBody>
      </p:sp>
      <p:sp>
        <p:nvSpPr>
          <p:cNvPr id="9" name="Slide Number Placeholder 8">
            <a:extLst>
              <a:ext uri="{FF2B5EF4-FFF2-40B4-BE49-F238E27FC236}">
                <a16:creationId xmlns:a16="http://schemas.microsoft.com/office/drawing/2014/main" id="{DB0248F5-E3C3-371E-9172-4B5BFA4F2391}"/>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47751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0539-7BF9-CBC3-DFF2-CB665AE0D28C}"/>
              </a:ext>
            </a:extLst>
          </p:cNvPr>
          <p:cNvSpPr>
            <a:spLocks noGrp="1"/>
          </p:cNvSpPr>
          <p:nvPr>
            <p:ph type="title"/>
          </p:nvPr>
        </p:nvSpPr>
        <p:spPr/>
        <p:txBody>
          <a:bodyPr/>
          <a:lstStyle/>
          <a:p>
            <a:r>
              <a:rPr lang="en-US"/>
              <a:t>Click to edit Master title style</a:t>
            </a:r>
            <a:endParaRPr lang="ru-MD"/>
          </a:p>
        </p:txBody>
      </p:sp>
      <p:sp>
        <p:nvSpPr>
          <p:cNvPr id="3" name="Date Placeholder 2">
            <a:extLst>
              <a:ext uri="{FF2B5EF4-FFF2-40B4-BE49-F238E27FC236}">
                <a16:creationId xmlns:a16="http://schemas.microsoft.com/office/drawing/2014/main" id="{E1E65276-B8BB-09DF-FBE1-BE351B6CE6E1}"/>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4" name="Footer Placeholder 3">
            <a:extLst>
              <a:ext uri="{FF2B5EF4-FFF2-40B4-BE49-F238E27FC236}">
                <a16:creationId xmlns:a16="http://schemas.microsoft.com/office/drawing/2014/main" id="{D1BD897C-01C5-FA90-67B0-312BF8DBB568}"/>
              </a:ext>
            </a:extLst>
          </p:cNvPr>
          <p:cNvSpPr>
            <a:spLocks noGrp="1"/>
          </p:cNvSpPr>
          <p:nvPr>
            <p:ph type="ftr" sz="quarter" idx="11"/>
          </p:nvPr>
        </p:nvSpPr>
        <p:spPr/>
        <p:txBody>
          <a:bodyPr/>
          <a:lstStyle/>
          <a:p>
            <a:endParaRPr lang="ru-MD"/>
          </a:p>
        </p:txBody>
      </p:sp>
      <p:sp>
        <p:nvSpPr>
          <p:cNvPr id="5" name="Slide Number Placeholder 4">
            <a:extLst>
              <a:ext uri="{FF2B5EF4-FFF2-40B4-BE49-F238E27FC236}">
                <a16:creationId xmlns:a16="http://schemas.microsoft.com/office/drawing/2014/main" id="{07DFD459-555E-BE21-D586-7C2A1E218E75}"/>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63385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89DC1-2C02-D952-8BE2-3CBB5B71B97A}"/>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3" name="Footer Placeholder 2">
            <a:extLst>
              <a:ext uri="{FF2B5EF4-FFF2-40B4-BE49-F238E27FC236}">
                <a16:creationId xmlns:a16="http://schemas.microsoft.com/office/drawing/2014/main" id="{F3ADE982-BE49-5187-600E-B9F698EBE24C}"/>
              </a:ext>
            </a:extLst>
          </p:cNvPr>
          <p:cNvSpPr>
            <a:spLocks noGrp="1"/>
          </p:cNvSpPr>
          <p:nvPr>
            <p:ph type="ftr" sz="quarter" idx="11"/>
          </p:nvPr>
        </p:nvSpPr>
        <p:spPr/>
        <p:txBody>
          <a:bodyPr/>
          <a:lstStyle/>
          <a:p>
            <a:endParaRPr lang="ru-MD"/>
          </a:p>
        </p:txBody>
      </p:sp>
      <p:sp>
        <p:nvSpPr>
          <p:cNvPr id="4" name="Slide Number Placeholder 3">
            <a:extLst>
              <a:ext uri="{FF2B5EF4-FFF2-40B4-BE49-F238E27FC236}">
                <a16:creationId xmlns:a16="http://schemas.microsoft.com/office/drawing/2014/main" id="{05642C27-9F31-F3AF-A895-1B5CDF48420B}"/>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360823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65A4-7A15-9D6A-DB76-FBA41AB97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MD"/>
          </a:p>
        </p:txBody>
      </p:sp>
      <p:sp>
        <p:nvSpPr>
          <p:cNvPr id="3" name="Content Placeholder 2">
            <a:extLst>
              <a:ext uri="{FF2B5EF4-FFF2-40B4-BE49-F238E27FC236}">
                <a16:creationId xmlns:a16="http://schemas.microsoft.com/office/drawing/2014/main" id="{339CD71A-EC40-E08A-EF3C-D6275C50B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4" name="Text Placeholder 3">
            <a:extLst>
              <a:ext uri="{FF2B5EF4-FFF2-40B4-BE49-F238E27FC236}">
                <a16:creationId xmlns:a16="http://schemas.microsoft.com/office/drawing/2014/main" id="{F1A85560-E33B-D1C1-29CC-4A49A2D6A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41BD8-B1BA-F161-9303-E42BA30AEC2F}"/>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6" name="Footer Placeholder 5">
            <a:extLst>
              <a:ext uri="{FF2B5EF4-FFF2-40B4-BE49-F238E27FC236}">
                <a16:creationId xmlns:a16="http://schemas.microsoft.com/office/drawing/2014/main" id="{E250A37A-3EF8-17DB-FD89-B0677EA24F5C}"/>
              </a:ext>
            </a:extLst>
          </p:cNvPr>
          <p:cNvSpPr>
            <a:spLocks noGrp="1"/>
          </p:cNvSpPr>
          <p:nvPr>
            <p:ph type="ftr" sz="quarter" idx="11"/>
          </p:nvPr>
        </p:nvSpPr>
        <p:spPr/>
        <p:txBody>
          <a:bodyPr/>
          <a:lstStyle/>
          <a:p>
            <a:endParaRPr lang="ru-MD"/>
          </a:p>
        </p:txBody>
      </p:sp>
      <p:sp>
        <p:nvSpPr>
          <p:cNvPr id="7" name="Slide Number Placeholder 6">
            <a:extLst>
              <a:ext uri="{FF2B5EF4-FFF2-40B4-BE49-F238E27FC236}">
                <a16:creationId xmlns:a16="http://schemas.microsoft.com/office/drawing/2014/main" id="{74443667-3852-2942-1052-C6F330946548}"/>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11245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F88F-F40A-12F6-3CB7-19A60D51D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MD"/>
          </a:p>
        </p:txBody>
      </p:sp>
      <p:sp>
        <p:nvSpPr>
          <p:cNvPr id="3" name="Picture Placeholder 2">
            <a:extLst>
              <a:ext uri="{FF2B5EF4-FFF2-40B4-BE49-F238E27FC236}">
                <a16:creationId xmlns:a16="http://schemas.microsoft.com/office/drawing/2014/main" id="{47EA3BD9-F06A-64A6-8ED4-15B9E58B7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MD"/>
          </a:p>
        </p:txBody>
      </p:sp>
      <p:sp>
        <p:nvSpPr>
          <p:cNvPr id="4" name="Text Placeholder 3">
            <a:extLst>
              <a:ext uri="{FF2B5EF4-FFF2-40B4-BE49-F238E27FC236}">
                <a16:creationId xmlns:a16="http://schemas.microsoft.com/office/drawing/2014/main" id="{29D11581-0C9A-EAA2-2F05-1C82FB6BD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5CF70-AB71-E355-4967-E88DAF658D99}"/>
              </a:ext>
            </a:extLst>
          </p:cNvPr>
          <p:cNvSpPr>
            <a:spLocks noGrp="1"/>
          </p:cNvSpPr>
          <p:nvPr>
            <p:ph type="dt" sz="half" idx="10"/>
          </p:nvPr>
        </p:nvSpPr>
        <p:spPr/>
        <p:txBody>
          <a:bodyPr/>
          <a:lstStyle/>
          <a:p>
            <a:fld id="{3DC21C53-1B6A-4B1C-845C-6479F91F7479}" type="datetimeFigureOut">
              <a:rPr lang="ru-MD" smtClean="0"/>
              <a:t>02.12.2023</a:t>
            </a:fld>
            <a:endParaRPr lang="ru-MD"/>
          </a:p>
        </p:txBody>
      </p:sp>
      <p:sp>
        <p:nvSpPr>
          <p:cNvPr id="6" name="Footer Placeholder 5">
            <a:extLst>
              <a:ext uri="{FF2B5EF4-FFF2-40B4-BE49-F238E27FC236}">
                <a16:creationId xmlns:a16="http://schemas.microsoft.com/office/drawing/2014/main" id="{2EF38588-BEE6-FD60-7A9D-EFDAF2B9037C}"/>
              </a:ext>
            </a:extLst>
          </p:cNvPr>
          <p:cNvSpPr>
            <a:spLocks noGrp="1"/>
          </p:cNvSpPr>
          <p:nvPr>
            <p:ph type="ftr" sz="quarter" idx="11"/>
          </p:nvPr>
        </p:nvSpPr>
        <p:spPr/>
        <p:txBody>
          <a:bodyPr/>
          <a:lstStyle/>
          <a:p>
            <a:endParaRPr lang="ru-MD"/>
          </a:p>
        </p:txBody>
      </p:sp>
      <p:sp>
        <p:nvSpPr>
          <p:cNvPr id="7" name="Slide Number Placeholder 6">
            <a:extLst>
              <a:ext uri="{FF2B5EF4-FFF2-40B4-BE49-F238E27FC236}">
                <a16:creationId xmlns:a16="http://schemas.microsoft.com/office/drawing/2014/main" id="{7D179B4D-EC5F-7E6D-C7AF-587E1979DA89}"/>
              </a:ext>
            </a:extLst>
          </p:cNvPr>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60125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8E4A92-5B0D-E955-F4F6-31FB28EAF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MD"/>
          </a:p>
        </p:txBody>
      </p:sp>
      <p:sp>
        <p:nvSpPr>
          <p:cNvPr id="3" name="Text Placeholder 2">
            <a:extLst>
              <a:ext uri="{FF2B5EF4-FFF2-40B4-BE49-F238E27FC236}">
                <a16:creationId xmlns:a16="http://schemas.microsoft.com/office/drawing/2014/main" id="{3C6F9036-7036-B3C0-0BFD-2ABD3EB0D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4" name="Date Placeholder 3">
            <a:extLst>
              <a:ext uri="{FF2B5EF4-FFF2-40B4-BE49-F238E27FC236}">
                <a16:creationId xmlns:a16="http://schemas.microsoft.com/office/drawing/2014/main" id="{443EAE4F-E522-E6D1-544C-69F1807EB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21C53-1B6A-4B1C-845C-6479F91F7479}" type="datetimeFigureOut">
              <a:rPr lang="ru-MD" smtClean="0"/>
              <a:t>02.12.2023</a:t>
            </a:fld>
            <a:endParaRPr lang="ru-MD"/>
          </a:p>
        </p:txBody>
      </p:sp>
      <p:sp>
        <p:nvSpPr>
          <p:cNvPr id="5" name="Footer Placeholder 4">
            <a:extLst>
              <a:ext uri="{FF2B5EF4-FFF2-40B4-BE49-F238E27FC236}">
                <a16:creationId xmlns:a16="http://schemas.microsoft.com/office/drawing/2014/main" id="{F8FE710D-99B8-2591-A9D6-5DA317105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MD"/>
          </a:p>
        </p:txBody>
      </p:sp>
      <p:sp>
        <p:nvSpPr>
          <p:cNvPr id="6" name="Slide Number Placeholder 5">
            <a:extLst>
              <a:ext uri="{FF2B5EF4-FFF2-40B4-BE49-F238E27FC236}">
                <a16:creationId xmlns:a16="http://schemas.microsoft.com/office/drawing/2014/main" id="{5AEFCD00-C28B-5ADA-C0CC-3E279FDB4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5E0F2-E877-4AB8-9B14-1CA8B6CA42B7}" type="slidenum">
              <a:rPr lang="ru-MD" smtClean="0"/>
              <a:t>‹#›</a:t>
            </a:fld>
            <a:endParaRPr lang="ru-MD"/>
          </a:p>
        </p:txBody>
      </p:sp>
    </p:spTree>
    <p:extLst>
      <p:ext uri="{BB962C8B-B14F-4D97-AF65-F5344CB8AC3E}">
        <p14:creationId xmlns:p14="http://schemas.microsoft.com/office/powerpoint/2010/main" val="158047547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M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svg"/><Relationship Id="rId7"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svg"/><Relationship Id="rId7"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openxmlformats.org/officeDocument/2006/relationships/image" Target="../media/image6.png"/><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image" Target="../media/image3.svg"/><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29" Type="http://schemas.openxmlformats.org/officeDocument/2006/relationships/image" Target="../media/image9.svg"/><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image" Target="../media/image2.png"/><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image" Target="../media/image5.svg"/><Relationship Id="rId28" Type="http://schemas.openxmlformats.org/officeDocument/2006/relationships/image" Target="../media/image8.png"/><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image" Target="../media/image4.png"/><Relationship Id="rId27"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movie clapper board on a blue background&#10;&#10;Description automatically generated">
            <a:extLst>
              <a:ext uri="{FF2B5EF4-FFF2-40B4-BE49-F238E27FC236}">
                <a16:creationId xmlns:a16="http://schemas.microsoft.com/office/drawing/2014/main" id="{3237037F-AD7A-A864-6B06-170D1BE80922}"/>
              </a:ext>
            </a:extLst>
          </p:cNvPr>
          <p:cNvPicPr>
            <a:picLocks noChangeAspect="1"/>
          </p:cNvPicPr>
          <p:nvPr/>
        </p:nvPicPr>
        <p:blipFill rotWithShape="1">
          <a:blip r:embed="rId2">
            <a:extLst>
              <a:ext uri="{28A0092B-C50C-407E-A947-70E740481C1C}">
                <a14:useLocalDpi xmlns:a14="http://schemas.microsoft.com/office/drawing/2010/main" val="0"/>
              </a:ext>
            </a:extLst>
          </a:blip>
          <a:srcRect t="15413" r="56228"/>
          <a:stretch/>
        </p:blipFill>
        <p:spPr>
          <a:xfrm>
            <a:off x="6855296" y="10"/>
            <a:ext cx="5336704" cy="6857990"/>
          </a:xfrm>
          <a:custGeom>
            <a:avLst/>
            <a:gdLst>
              <a:gd name="connsiteX0" fmla="*/ 0 w 5336704"/>
              <a:gd name="connsiteY0" fmla="*/ 0 h 6857990"/>
              <a:gd name="connsiteX1" fmla="*/ 5336704 w 5336704"/>
              <a:gd name="connsiteY1" fmla="*/ 0 h 6857990"/>
              <a:gd name="connsiteX2" fmla="*/ 5336704 w 5336704"/>
              <a:gd name="connsiteY2" fmla="*/ 6857990 h 6857990"/>
              <a:gd name="connsiteX3" fmla="*/ 0 w 5336704"/>
              <a:gd name="connsiteY3" fmla="*/ 6857990 h 6857990"/>
            </a:gdLst>
            <a:ahLst/>
            <a:cxnLst>
              <a:cxn ang="0">
                <a:pos x="connsiteX0" y="connsiteY0"/>
              </a:cxn>
              <a:cxn ang="0">
                <a:pos x="connsiteX1" y="connsiteY1"/>
              </a:cxn>
              <a:cxn ang="0">
                <a:pos x="connsiteX2" y="connsiteY2"/>
              </a:cxn>
              <a:cxn ang="0">
                <a:pos x="connsiteX3" y="connsiteY3"/>
              </a:cxn>
            </a:cxnLst>
            <a:rect l="l" t="t" r="r" b="b"/>
            <a:pathLst>
              <a:path w="5336704" h="6857990">
                <a:moveTo>
                  <a:pt x="0" y="0"/>
                </a:moveTo>
                <a:lnTo>
                  <a:pt x="5336704" y="0"/>
                </a:lnTo>
                <a:lnTo>
                  <a:pt x="5336704" y="6857990"/>
                </a:lnTo>
                <a:lnTo>
                  <a:pt x="0" y="6857990"/>
                </a:lnTo>
                <a:close/>
              </a:path>
            </a:pathLst>
          </a:custGeom>
        </p:spPr>
      </p:pic>
      <p:sp>
        <p:nvSpPr>
          <p:cNvPr id="13" name="Title 1">
            <a:extLst>
              <a:ext uri="{FF2B5EF4-FFF2-40B4-BE49-F238E27FC236}">
                <a16:creationId xmlns:a16="http://schemas.microsoft.com/office/drawing/2014/main" id="{73D0887E-8ED7-4BE6-05C8-10AD81C5FF3C}"/>
              </a:ext>
            </a:extLst>
          </p:cNvPr>
          <p:cNvSpPr txBox="1">
            <a:spLocks/>
          </p:cNvSpPr>
          <p:nvPr/>
        </p:nvSpPr>
        <p:spPr>
          <a:xfrm>
            <a:off x="126610" y="2706743"/>
            <a:ext cx="5430128" cy="12462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dirty="0">
                <a:solidFill>
                  <a:srgbClr val="A16042"/>
                </a:solidFill>
              </a:rPr>
              <a:t>Movie Rental Analysis</a:t>
            </a:r>
          </a:p>
          <a:p>
            <a:pPr>
              <a:lnSpc>
                <a:spcPct val="90000"/>
              </a:lnSpc>
            </a:pPr>
            <a:r>
              <a:rPr lang="en-US" sz="2800" dirty="0" err="1">
                <a:solidFill>
                  <a:srgbClr val="414073"/>
                </a:solidFill>
              </a:rPr>
              <a:t>Rockbuster</a:t>
            </a:r>
            <a:r>
              <a:rPr lang="en-US" sz="2800" dirty="0">
                <a:solidFill>
                  <a:srgbClr val="414073"/>
                </a:solidFill>
              </a:rPr>
              <a:t> Stealth</a:t>
            </a:r>
            <a:endParaRPr lang="ru-MD" sz="2800" dirty="0">
              <a:solidFill>
                <a:srgbClr val="414073"/>
              </a:solidFill>
            </a:endParaRPr>
          </a:p>
        </p:txBody>
      </p:sp>
      <p:sp>
        <p:nvSpPr>
          <p:cNvPr id="15" name="TextBox 14">
            <a:extLst>
              <a:ext uri="{FF2B5EF4-FFF2-40B4-BE49-F238E27FC236}">
                <a16:creationId xmlns:a16="http://schemas.microsoft.com/office/drawing/2014/main" id="{33CA5058-6B2A-6436-DE05-54EE4D3548EC}"/>
              </a:ext>
            </a:extLst>
          </p:cNvPr>
          <p:cNvSpPr txBox="1"/>
          <p:nvPr/>
        </p:nvSpPr>
        <p:spPr>
          <a:xfrm>
            <a:off x="98475" y="2039816"/>
            <a:ext cx="2264899" cy="400110"/>
          </a:xfrm>
          <a:prstGeom prst="rect">
            <a:avLst/>
          </a:prstGeom>
          <a:noFill/>
        </p:spPr>
        <p:txBody>
          <a:bodyPr wrap="square" rtlCol="0">
            <a:spAutoFit/>
          </a:bodyPr>
          <a:lstStyle/>
          <a:p>
            <a:r>
              <a:rPr lang="en-US" sz="2000" dirty="0">
                <a:solidFill>
                  <a:srgbClr val="003D29"/>
                </a:solidFill>
              </a:rPr>
              <a:t>Diana </a:t>
            </a:r>
            <a:r>
              <a:rPr lang="en-US" sz="2000" dirty="0" err="1">
                <a:solidFill>
                  <a:srgbClr val="003D29"/>
                </a:solidFill>
              </a:rPr>
              <a:t>Postica</a:t>
            </a:r>
            <a:endParaRPr lang="ru-MD" sz="2000" dirty="0">
              <a:solidFill>
                <a:srgbClr val="003D29"/>
              </a:solidFill>
            </a:endParaRPr>
          </a:p>
        </p:txBody>
      </p:sp>
    </p:spTree>
    <p:extLst>
      <p:ext uri="{BB962C8B-B14F-4D97-AF65-F5344CB8AC3E}">
        <p14:creationId xmlns:p14="http://schemas.microsoft.com/office/powerpoint/2010/main" val="247119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4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98476" y="78017"/>
            <a:ext cx="10197494" cy="1099457"/>
          </a:xfrm>
        </p:spPr>
        <p:txBody>
          <a:bodyPr>
            <a:normAutofit/>
          </a:bodyPr>
          <a:lstStyle/>
          <a:p>
            <a:pPr>
              <a:lnSpc>
                <a:spcPct val="90000"/>
              </a:lnSpc>
            </a:pPr>
            <a:r>
              <a:rPr lang="en-US" sz="2800" dirty="0">
                <a:solidFill>
                  <a:srgbClr val="A16042"/>
                </a:solidFill>
                <a:latin typeface="+mn-lt"/>
                <a:ea typeface="+mn-ea"/>
                <a:cs typeface="+mn-cs"/>
              </a:rPr>
              <a:t>Top 10 in the World</a:t>
            </a:r>
            <a:endParaRPr lang="ru-MD" sz="2800" dirty="0">
              <a:solidFill>
                <a:srgbClr val="A16042"/>
              </a:solidFill>
              <a:latin typeface="+mn-lt"/>
              <a:ea typeface="+mn-ea"/>
              <a:cs typeface="+mn-cs"/>
            </a:endParaRPr>
          </a:p>
        </p:txBody>
      </p:sp>
      <p:sp>
        <p:nvSpPr>
          <p:cNvPr id="11" name="Graphic 8" descr="Magnifying glass outline">
            <a:extLst>
              <a:ext uri="{FF2B5EF4-FFF2-40B4-BE49-F238E27FC236}">
                <a16:creationId xmlns:a16="http://schemas.microsoft.com/office/drawing/2014/main" id="{8485D85C-0D47-A8A3-CB45-AFE015602A6D}"/>
              </a:ext>
            </a:extLst>
          </p:cNvPr>
          <p:cNvSpPr/>
          <p:nvPr/>
        </p:nvSpPr>
        <p:spPr>
          <a:xfrm rot="5840488">
            <a:off x="3378738" y="250713"/>
            <a:ext cx="7581988" cy="7524972"/>
          </a:xfrm>
          <a:custGeom>
            <a:avLst/>
            <a:gdLst>
              <a:gd name="connsiteX0" fmla="*/ 4968887 w 6212149"/>
              <a:gd name="connsiteY0" fmla="*/ 4178071 h 6208319"/>
              <a:gd name="connsiteX1" fmla="*/ 4297404 w 6212149"/>
              <a:gd name="connsiteY1" fmla="*/ 4178071 h 6208319"/>
              <a:gd name="connsiteX2" fmla="*/ 3965612 w 6212149"/>
              <a:gd name="connsiteY2" fmla="*/ 3846279 h 6208319"/>
              <a:gd name="connsiteX3" fmla="*/ 3839215 w 6212149"/>
              <a:gd name="connsiteY3" fmla="*/ 607360 h 6208319"/>
              <a:gd name="connsiteX4" fmla="*/ 608196 w 6212149"/>
              <a:gd name="connsiteY4" fmla="*/ 741657 h 6208319"/>
              <a:gd name="connsiteX5" fmla="*/ 734593 w 6212149"/>
              <a:gd name="connsiteY5" fmla="*/ 3980576 h 6208319"/>
              <a:gd name="connsiteX6" fmla="*/ 3862915 w 6212149"/>
              <a:gd name="connsiteY6" fmla="*/ 3964776 h 6208319"/>
              <a:gd name="connsiteX7" fmla="*/ 4194707 w 6212149"/>
              <a:gd name="connsiteY7" fmla="*/ 4296568 h 6208319"/>
              <a:gd name="connsiteX8" fmla="*/ 4068310 w 6212149"/>
              <a:gd name="connsiteY8" fmla="*/ 4604661 h 6208319"/>
              <a:gd name="connsiteX9" fmla="*/ 4194707 w 6212149"/>
              <a:gd name="connsiteY9" fmla="*/ 4968051 h 6208319"/>
              <a:gd name="connsiteX10" fmla="*/ 5308579 w 6212149"/>
              <a:gd name="connsiteY10" fmla="*/ 6081923 h 6208319"/>
              <a:gd name="connsiteX11" fmla="*/ 5624571 w 6212149"/>
              <a:gd name="connsiteY11" fmla="*/ 6208320 h 6208319"/>
              <a:gd name="connsiteX12" fmla="*/ 6035361 w 6212149"/>
              <a:gd name="connsiteY12" fmla="*/ 6034525 h 6208319"/>
              <a:gd name="connsiteX13" fmla="*/ 6209156 w 6212149"/>
              <a:gd name="connsiteY13" fmla="*/ 5663234 h 6208319"/>
              <a:gd name="connsiteX14" fmla="*/ 6082759 w 6212149"/>
              <a:gd name="connsiteY14" fmla="*/ 5299843 h 6208319"/>
              <a:gd name="connsiteX15" fmla="*/ 4968887 w 6212149"/>
              <a:gd name="connsiteY15" fmla="*/ 4178071 h 6208319"/>
              <a:gd name="connsiteX16" fmla="*/ 789892 w 6212149"/>
              <a:gd name="connsiteY16" fmla="*/ 3798880 h 6208319"/>
              <a:gd name="connsiteX17" fmla="*/ 789892 w 6212149"/>
              <a:gd name="connsiteY17" fmla="*/ 781156 h 6208319"/>
              <a:gd name="connsiteX18" fmla="*/ 3807616 w 6212149"/>
              <a:gd name="connsiteY18" fmla="*/ 781156 h 6208319"/>
              <a:gd name="connsiteX19" fmla="*/ 3807616 w 6212149"/>
              <a:gd name="connsiteY19" fmla="*/ 3798880 h 6208319"/>
              <a:gd name="connsiteX20" fmla="*/ 2298754 w 6212149"/>
              <a:gd name="connsiteY20" fmla="*/ 4422965 h 6208319"/>
              <a:gd name="connsiteX21" fmla="*/ 789892 w 6212149"/>
              <a:gd name="connsiteY21" fmla="*/ 3798880 h 6208319"/>
              <a:gd name="connsiteX22" fmla="*/ 5916864 w 6212149"/>
              <a:gd name="connsiteY22" fmla="*/ 5908128 h 6208319"/>
              <a:gd name="connsiteX23" fmla="*/ 5411276 w 6212149"/>
              <a:gd name="connsiteY23" fmla="*/ 5955527 h 6208319"/>
              <a:gd name="connsiteX24" fmla="*/ 4305304 w 6212149"/>
              <a:gd name="connsiteY24" fmla="*/ 4849554 h 6208319"/>
              <a:gd name="connsiteX25" fmla="*/ 4226306 w 6212149"/>
              <a:gd name="connsiteY25" fmla="*/ 4612560 h 6208319"/>
              <a:gd name="connsiteX26" fmla="*/ 4360602 w 6212149"/>
              <a:gd name="connsiteY26" fmla="*/ 4343967 h 6208319"/>
              <a:gd name="connsiteX27" fmla="*/ 4660795 w 6212149"/>
              <a:gd name="connsiteY27" fmla="*/ 4209670 h 6208319"/>
              <a:gd name="connsiteX28" fmla="*/ 4866190 w 6212149"/>
              <a:gd name="connsiteY28" fmla="*/ 4288668 h 6208319"/>
              <a:gd name="connsiteX29" fmla="*/ 5972162 w 6212149"/>
              <a:gd name="connsiteY29" fmla="*/ 5402541 h 6208319"/>
              <a:gd name="connsiteX30" fmla="*/ 6051160 w 6212149"/>
              <a:gd name="connsiteY30" fmla="*/ 5639535 h 6208319"/>
              <a:gd name="connsiteX31" fmla="*/ 5916864 w 6212149"/>
              <a:gd name="connsiteY31" fmla="*/ 5908128 h 6208319"/>
              <a:gd name="connsiteX32" fmla="*/ 5916864 w 6212149"/>
              <a:gd name="connsiteY32" fmla="*/ 5908128 h 620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12149" h="6208319">
                <a:moveTo>
                  <a:pt x="4968887" y="4178071"/>
                </a:moveTo>
                <a:cubicBezTo>
                  <a:pt x="4795091" y="4004275"/>
                  <a:pt x="4510699" y="4012175"/>
                  <a:pt x="4297404" y="4178071"/>
                </a:cubicBezTo>
                <a:lnTo>
                  <a:pt x="3965612" y="3846279"/>
                </a:lnTo>
                <a:cubicBezTo>
                  <a:pt x="4826691" y="2914103"/>
                  <a:pt x="4771392" y="1468439"/>
                  <a:pt x="3839215" y="607360"/>
                </a:cubicBezTo>
                <a:cubicBezTo>
                  <a:pt x="2907039" y="-253718"/>
                  <a:pt x="1469275" y="-190520"/>
                  <a:pt x="608196" y="741657"/>
                </a:cubicBezTo>
                <a:cubicBezTo>
                  <a:pt x="-252882" y="1673834"/>
                  <a:pt x="-189684" y="3119497"/>
                  <a:pt x="734593" y="3980576"/>
                </a:cubicBezTo>
                <a:cubicBezTo>
                  <a:pt x="1619371" y="4802156"/>
                  <a:pt x="2986037" y="4794255"/>
                  <a:pt x="3862915" y="3964776"/>
                </a:cubicBezTo>
                <a:lnTo>
                  <a:pt x="4194707" y="4296568"/>
                </a:lnTo>
                <a:cubicBezTo>
                  <a:pt x="4123608" y="4383466"/>
                  <a:pt x="4084109" y="4494063"/>
                  <a:pt x="4068310" y="4604661"/>
                </a:cubicBezTo>
                <a:cubicBezTo>
                  <a:pt x="4052510" y="4738957"/>
                  <a:pt x="4099909" y="4873253"/>
                  <a:pt x="4194707" y="4968051"/>
                </a:cubicBezTo>
                <a:lnTo>
                  <a:pt x="5308579" y="6081923"/>
                </a:lnTo>
                <a:cubicBezTo>
                  <a:pt x="5395476" y="6160921"/>
                  <a:pt x="5506074" y="6208320"/>
                  <a:pt x="5624571" y="6208320"/>
                </a:cubicBezTo>
                <a:cubicBezTo>
                  <a:pt x="5782567" y="6208320"/>
                  <a:pt x="5924763" y="6145122"/>
                  <a:pt x="6035361" y="6034525"/>
                </a:cubicBezTo>
                <a:cubicBezTo>
                  <a:pt x="6138058" y="5939727"/>
                  <a:pt x="6201256" y="5805430"/>
                  <a:pt x="6209156" y="5663234"/>
                </a:cubicBezTo>
                <a:cubicBezTo>
                  <a:pt x="6224955" y="5528937"/>
                  <a:pt x="6177557" y="5394641"/>
                  <a:pt x="6082759" y="5299843"/>
                </a:cubicBezTo>
                <a:lnTo>
                  <a:pt x="4968887" y="4178071"/>
                </a:lnTo>
                <a:close/>
                <a:moveTo>
                  <a:pt x="789892" y="3798880"/>
                </a:moveTo>
                <a:cubicBezTo>
                  <a:pt x="-39588" y="2969401"/>
                  <a:pt x="-39588" y="1618535"/>
                  <a:pt x="789892" y="781156"/>
                </a:cubicBezTo>
                <a:cubicBezTo>
                  <a:pt x="1619371" y="-56223"/>
                  <a:pt x="2970237" y="-48323"/>
                  <a:pt x="3807616" y="781156"/>
                </a:cubicBezTo>
                <a:cubicBezTo>
                  <a:pt x="4644995" y="1610635"/>
                  <a:pt x="4637095" y="2961501"/>
                  <a:pt x="3807616" y="3798880"/>
                </a:cubicBezTo>
                <a:cubicBezTo>
                  <a:pt x="3404726" y="4201771"/>
                  <a:pt x="2867540" y="4422965"/>
                  <a:pt x="2298754" y="4422965"/>
                </a:cubicBezTo>
                <a:cubicBezTo>
                  <a:pt x="1737868" y="4422965"/>
                  <a:pt x="1192782" y="4201771"/>
                  <a:pt x="789892" y="3798880"/>
                </a:cubicBezTo>
                <a:close/>
                <a:moveTo>
                  <a:pt x="5916864" y="5908128"/>
                </a:moveTo>
                <a:cubicBezTo>
                  <a:pt x="5766767" y="6058224"/>
                  <a:pt x="5537673" y="6081923"/>
                  <a:pt x="5411276" y="5955527"/>
                </a:cubicBezTo>
                <a:lnTo>
                  <a:pt x="4305304" y="4849554"/>
                </a:lnTo>
                <a:cubicBezTo>
                  <a:pt x="4242105" y="4786356"/>
                  <a:pt x="4218406" y="4699458"/>
                  <a:pt x="4226306" y="4612560"/>
                </a:cubicBezTo>
                <a:cubicBezTo>
                  <a:pt x="4234206" y="4509863"/>
                  <a:pt x="4281604" y="4415065"/>
                  <a:pt x="4360602" y="4343967"/>
                </a:cubicBezTo>
                <a:cubicBezTo>
                  <a:pt x="4439600" y="4264969"/>
                  <a:pt x="4550198" y="4217570"/>
                  <a:pt x="4660795" y="4209670"/>
                </a:cubicBezTo>
                <a:cubicBezTo>
                  <a:pt x="4739793" y="4209670"/>
                  <a:pt x="4810891" y="4233370"/>
                  <a:pt x="4866190" y="4288668"/>
                </a:cubicBezTo>
                <a:lnTo>
                  <a:pt x="5972162" y="5402541"/>
                </a:lnTo>
                <a:cubicBezTo>
                  <a:pt x="6035361" y="5465739"/>
                  <a:pt x="6059060" y="5552637"/>
                  <a:pt x="6051160" y="5639535"/>
                </a:cubicBezTo>
                <a:cubicBezTo>
                  <a:pt x="6035361" y="5742232"/>
                  <a:pt x="5995862" y="5837030"/>
                  <a:pt x="5916864" y="5908128"/>
                </a:cubicBezTo>
                <a:cubicBezTo>
                  <a:pt x="5916864" y="5908128"/>
                  <a:pt x="5916864" y="5908128"/>
                  <a:pt x="5916864" y="5908128"/>
                </a:cubicBezTo>
                <a:close/>
              </a:path>
            </a:pathLst>
          </a:custGeom>
          <a:gradFill>
            <a:gsLst>
              <a:gs pos="0">
                <a:srgbClr val="000000">
                  <a:tint val="66000"/>
                  <a:satMod val="160000"/>
                  <a:alpha val="21000"/>
                </a:srgbClr>
              </a:gs>
              <a:gs pos="50000">
                <a:srgbClr val="000000">
                  <a:tint val="44500"/>
                  <a:satMod val="160000"/>
                </a:srgbClr>
              </a:gs>
              <a:gs pos="100000">
                <a:srgbClr val="000000">
                  <a:tint val="23500"/>
                  <a:satMod val="160000"/>
                </a:srgbClr>
              </a:gs>
            </a:gsLst>
            <a:path path="circle">
              <a:fillToRect l="100000" t="100000"/>
            </a:path>
          </a:gradFill>
          <a:ln w="78978" cap="flat">
            <a:noFill/>
            <a:prstDash val="solid"/>
            <a:miter/>
          </a:ln>
        </p:spPr>
        <p:txBody>
          <a:bodyPr rtlCol="0" anchor="ctr"/>
          <a:lstStyle/>
          <a:p>
            <a:endParaRPr lang="ru-MD"/>
          </a:p>
        </p:txBody>
      </p:sp>
      <p:graphicFrame>
        <p:nvGraphicFramePr>
          <p:cNvPr id="3" name="Table 2">
            <a:extLst>
              <a:ext uri="{FF2B5EF4-FFF2-40B4-BE49-F238E27FC236}">
                <a16:creationId xmlns:a16="http://schemas.microsoft.com/office/drawing/2014/main" id="{A144219D-8AEF-C1D8-1C35-30F18E19B5DE}"/>
              </a:ext>
            </a:extLst>
          </p:cNvPr>
          <p:cNvGraphicFramePr>
            <a:graphicFrameLocks noGrp="1"/>
          </p:cNvGraphicFramePr>
          <p:nvPr>
            <p:extLst>
              <p:ext uri="{D42A27DB-BD31-4B8C-83A1-F6EECF244321}">
                <p14:modId xmlns:p14="http://schemas.microsoft.com/office/powerpoint/2010/main" val="27591320"/>
              </p:ext>
            </p:extLst>
          </p:nvPr>
        </p:nvGraphicFramePr>
        <p:xfrm>
          <a:off x="1341632" y="1107644"/>
          <a:ext cx="3233262" cy="5381024"/>
        </p:xfrm>
        <a:graphic>
          <a:graphicData uri="http://schemas.openxmlformats.org/drawingml/2006/table">
            <a:tbl>
              <a:tblPr>
                <a:tableStyleId>{0E3FDE45-AF77-4B5C-9715-49D594BDF05E}</a:tableStyleId>
              </a:tblPr>
              <a:tblGrid>
                <a:gridCol w="3233262">
                  <a:extLst>
                    <a:ext uri="{9D8B030D-6E8A-4147-A177-3AD203B41FA5}">
                      <a16:colId xmlns:a16="http://schemas.microsoft.com/office/drawing/2014/main" val="1836114800"/>
                    </a:ext>
                  </a:extLst>
                </a:gridCol>
              </a:tblGrid>
              <a:tr h="489184">
                <a:tc>
                  <a:txBody>
                    <a:bodyPr/>
                    <a:lstStyle/>
                    <a:p>
                      <a:pPr algn="ctr" fontAlgn="b"/>
                      <a:r>
                        <a:rPr lang="en-US" sz="1300" b="1" u="none" strike="noStrike" cap="none" spc="0" dirty="0">
                          <a:solidFill>
                            <a:schemeClr val="tx1"/>
                          </a:solidFill>
                          <a:effectLst/>
                        </a:rPr>
                        <a:t>Top 10 COUNTRIES</a:t>
                      </a:r>
                      <a:endParaRPr lang="en-US" sz="1300" b="1"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422360652"/>
                  </a:ext>
                </a:extLst>
              </a:tr>
              <a:tr h="489184">
                <a:tc>
                  <a:txBody>
                    <a:bodyPr/>
                    <a:lstStyle/>
                    <a:p>
                      <a:pPr algn="ctr" fontAlgn="b"/>
                      <a:r>
                        <a:rPr lang="en-US" sz="1300" u="none" strike="noStrike" cap="none" spc="0" dirty="0">
                          <a:solidFill>
                            <a:schemeClr val="tx1"/>
                          </a:solidFill>
                          <a:effectLst/>
                        </a:rPr>
                        <a:t>India</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1894510184"/>
                  </a:ext>
                </a:extLst>
              </a:tr>
              <a:tr h="489184">
                <a:tc>
                  <a:txBody>
                    <a:bodyPr/>
                    <a:lstStyle/>
                    <a:p>
                      <a:pPr algn="ctr" fontAlgn="b"/>
                      <a:r>
                        <a:rPr lang="en-US" sz="1300" u="none" strike="noStrike" cap="none" spc="0" dirty="0">
                          <a:solidFill>
                            <a:schemeClr val="tx1"/>
                          </a:solidFill>
                          <a:effectLst/>
                        </a:rPr>
                        <a:t>China</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1773759490"/>
                  </a:ext>
                </a:extLst>
              </a:tr>
              <a:tr h="489184">
                <a:tc>
                  <a:txBody>
                    <a:bodyPr/>
                    <a:lstStyle/>
                    <a:p>
                      <a:pPr algn="ctr" fontAlgn="b"/>
                      <a:r>
                        <a:rPr lang="en-US" sz="1300" u="none" strike="noStrike" cap="none" spc="0" dirty="0">
                          <a:solidFill>
                            <a:schemeClr val="tx1"/>
                          </a:solidFill>
                          <a:effectLst/>
                        </a:rPr>
                        <a:t>United States</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3334596453"/>
                  </a:ext>
                </a:extLst>
              </a:tr>
              <a:tr h="489184">
                <a:tc>
                  <a:txBody>
                    <a:bodyPr/>
                    <a:lstStyle/>
                    <a:p>
                      <a:pPr algn="ctr" fontAlgn="b"/>
                      <a:r>
                        <a:rPr lang="en-US" sz="1300" u="none" strike="noStrike" cap="none" spc="0" dirty="0">
                          <a:solidFill>
                            <a:schemeClr val="tx1"/>
                          </a:solidFill>
                          <a:effectLst/>
                        </a:rPr>
                        <a:t>Japan</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547485417"/>
                  </a:ext>
                </a:extLst>
              </a:tr>
              <a:tr h="489184">
                <a:tc>
                  <a:txBody>
                    <a:bodyPr/>
                    <a:lstStyle/>
                    <a:p>
                      <a:pPr algn="ctr" fontAlgn="b"/>
                      <a:r>
                        <a:rPr lang="en-US" sz="1300" u="none" strike="noStrike" cap="none" spc="0" dirty="0">
                          <a:solidFill>
                            <a:schemeClr val="tx1"/>
                          </a:solidFill>
                          <a:effectLst/>
                        </a:rPr>
                        <a:t>Mexico</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949735019"/>
                  </a:ext>
                </a:extLst>
              </a:tr>
              <a:tr h="489184">
                <a:tc>
                  <a:txBody>
                    <a:bodyPr/>
                    <a:lstStyle/>
                    <a:p>
                      <a:pPr algn="ctr" fontAlgn="b"/>
                      <a:r>
                        <a:rPr lang="en-US" sz="1300" u="none" strike="noStrike" cap="none" spc="0" dirty="0">
                          <a:solidFill>
                            <a:schemeClr val="tx1"/>
                          </a:solidFill>
                          <a:effectLst/>
                        </a:rPr>
                        <a:t>Brazil</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893612998"/>
                  </a:ext>
                </a:extLst>
              </a:tr>
              <a:tr h="489184">
                <a:tc>
                  <a:txBody>
                    <a:bodyPr/>
                    <a:lstStyle/>
                    <a:p>
                      <a:pPr algn="ctr" fontAlgn="b"/>
                      <a:r>
                        <a:rPr lang="en-US" sz="1300" u="none" strike="noStrike" cap="none" spc="0" dirty="0">
                          <a:solidFill>
                            <a:schemeClr val="tx1"/>
                          </a:solidFill>
                          <a:effectLst/>
                        </a:rPr>
                        <a:t>Russian Federation</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043818080"/>
                  </a:ext>
                </a:extLst>
              </a:tr>
              <a:tr h="489184">
                <a:tc>
                  <a:txBody>
                    <a:bodyPr/>
                    <a:lstStyle/>
                    <a:p>
                      <a:pPr algn="ctr" fontAlgn="b"/>
                      <a:r>
                        <a:rPr lang="en-US" sz="1300" u="none" strike="noStrike" cap="none" spc="0" dirty="0">
                          <a:solidFill>
                            <a:schemeClr val="tx1"/>
                          </a:solidFill>
                          <a:effectLst/>
                        </a:rPr>
                        <a:t>Philippines</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300623098"/>
                  </a:ext>
                </a:extLst>
              </a:tr>
              <a:tr h="489184">
                <a:tc>
                  <a:txBody>
                    <a:bodyPr/>
                    <a:lstStyle/>
                    <a:p>
                      <a:pPr algn="ctr" fontAlgn="b"/>
                      <a:r>
                        <a:rPr lang="en-US" sz="1300" u="none" strike="noStrike" cap="none" spc="0" dirty="0">
                          <a:solidFill>
                            <a:schemeClr val="tx1"/>
                          </a:solidFill>
                          <a:effectLst/>
                        </a:rPr>
                        <a:t>Turkey</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4184383411"/>
                  </a:ext>
                </a:extLst>
              </a:tr>
              <a:tr h="489184">
                <a:tc>
                  <a:txBody>
                    <a:bodyPr/>
                    <a:lstStyle/>
                    <a:p>
                      <a:pPr algn="ctr" fontAlgn="b"/>
                      <a:r>
                        <a:rPr lang="en-US" sz="1300" u="none" strike="noStrike" cap="none" spc="0" dirty="0">
                          <a:solidFill>
                            <a:schemeClr val="tx1"/>
                          </a:solidFill>
                          <a:effectLst/>
                        </a:rPr>
                        <a:t>Indonesia</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3343857672"/>
                  </a:ext>
                </a:extLst>
              </a:tr>
            </a:tbl>
          </a:graphicData>
        </a:graphic>
      </p:graphicFrame>
      <p:graphicFrame>
        <p:nvGraphicFramePr>
          <p:cNvPr id="4" name="Table 3">
            <a:extLst>
              <a:ext uri="{FF2B5EF4-FFF2-40B4-BE49-F238E27FC236}">
                <a16:creationId xmlns:a16="http://schemas.microsoft.com/office/drawing/2014/main" id="{8C8D44BF-9376-791C-BD39-C446B55B02B4}"/>
              </a:ext>
            </a:extLst>
          </p:cNvPr>
          <p:cNvGraphicFramePr>
            <a:graphicFrameLocks noGrp="1"/>
          </p:cNvGraphicFramePr>
          <p:nvPr>
            <p:extLst>
              <p:ext uri="{D42A27DB-BD31-4B8C-83A1-F6EECF244321}">
                <p14:modId xmlns:p14="http://schemas.microsoft.com/office/powerpoint/2010/main" val="1133002745"/>
              </p:ext>
            </p:extLst>
          </p:nvPr>
        </p:nvGraphicFramePr>
        <p:xfrm>
          <a:off x="7169732" y="790776"/>
          <a:ext cx="2170274" cy="4823085"/>
        </p:xfrm>
        <a:graphic>
          <a:graphicData uri="http://schemas.openxmlformats.org/drawingml/2006/table">
            <a:tbl>
              <a:tblPr>
                <a:tableStyleId>{0E3FDE45-AF77-4B5C-9715-49D594BDF05E}</a:tableStyleId>
              </a:tblPr>
              <a:tblGrid>
                <a:gridCol w="2170274">
                  <a:extLst>
                    <a:ext uri="{9D8B030D-6E8A-4147-A177-3AD203B41FA5}">
                      <a16:colId xmlns:a16="http://schemas.microsoft.com/office/drawing/2014/main" val="2688723435"/>
                    </a:ext>
                  </a:extLst>
                </a:gridCol>
              </a:tblGrid>
              <a:tr h="675547">
                <a:tc>
                  <a:txBody>
                    <a:bodyPr/>
                    <a:lstStyle/>
                    <a:p>
                      <a:pPr marL="0" algn="ctr" defTabSz="457200" rtl="0" eaLnBrk="1" fontAlgn="b" latinLnBrk="0" hangingPunct="1">
                        <a:lnSpc>
                          <a:spcPct val="200000"/>
                        </a:lnSpc>
                      </a:pPr>
                      <a:r>
                        <a:rPr lang="en-US" sz="1300" b="1" u="none" strike="noStrike" kern="1200" cap="none" spc="0" dirty="0">
                          <a:solidFill>
                            <a:schemeClr val="tx1"/>
                          </a:solidFill>
                          <a:effectLst/>
                        </a:rPr>
                        <a:t>Top 10 CITIES in the top 10 Countries</a:t>
                      </a:r>
                      <a:endParaRPr lang="en-US" sz="1300" b="1"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3535583750"/>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Aurora</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430065192"/>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Acua</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3197579453"/>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Citrus Heights</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582332819"/>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Iwaki</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054732693"/>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Ambattur</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736065516"/>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Shanwei</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703173527"/>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So Leopoldo</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1538693997"/>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Teboksary</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718004938"/>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Tianjin</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1928638247"/>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Cianjur</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01242738"/>
                  </a:ext>
                </a:extLst>
              </a:tr>
            </a:tbl>
          </a:graphicData>
        </a:graphic>
      </p:graphicFrame>
    </p:spTree>
    <p:extLst>
      <p:ext uri="{BB962C8B-B14F-4D97-AF65-F5344CB8AC3E}">
        <p14:creationId xmlns:p14="http://schemas.microsoft.com/office/powerpoint/2010/main" val="97771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126612" y="35813"/>
            <a:ext cx="10197494" cy="1099457"/>
          </a:xfrm>
        </p:spPr>
        <p:txBody>
          <a:bodyPr>
            <a:normAutofit/>
          </a:bodyPr>
          <a:lstStyle/>
          <a:p>
            <a:r>
              <a:rPr lang="en-US" sz="2800" dirty="0">
                <a:solidFill>
                  <a:srgbClr val="A16042"/>
                </a:solidFill>
                <a:latin typeface="+mn-lt"/>
                <a:ea typeface="+mn-ea"/>
                <a:cs typeface="+mn-cs"/>
              </a:rPr>
              <a:t>Top 5 Customers</a:t>
            </a:r>
            <a:endParaRPr lang="ru-MD" sz="2800" dirty="0">
              <a:solidFill>
                <a:srgbClr val="A16042"/>
              </a:solidFill>
              <a:latin typeface="+mn-lt"/>
              <a:ea typeface="+mn-ea"/>
              <a:cs typeface="+mn-cs"/>
            </a:endParaRPr>
          </a:p>
        </p:txBody>
      </p:sp>
      <p:sp>
        <p:nvSpPr>
          <p:cNvPr id="10" name="Content Placeholder 2">
            <a:extLst>
              <a:ext uri="{FF2B5EF4-FFF2-40B4-BE49-F238E27FC236}">
                <a16:creationId xmlns:a16="http://schemas.microsoft.com/office/drawing/2014/main" id="{308DDCEA-8535-D203-3144-018D16AE30C1}"/>
              </a:ext>
            </a:extLst>
          </p:cNvPr>
          <p:cNvSpPr>
            <a:spLocks noGrp="1"/>
          </p:cNvSpPr>
          <p:nvPr>
            <p:ph idx="1"/>
          </p:nvPr>
        </p:nvSpPr>
        <p:spPr>
          <a:xfrm>
            <a:off x="626533" y="4387818"/>
            <a:ext cx="11328400" cy="1858497"/>
          </a:xfrm>
        </p:spPr>
        <p:txBody>
          <a:bodyPr anchor="ctr">
            <a:normAutofit/>
          </a:bodyPr>
          <a:lstStyle/>
          <a:p>
            <a:r>
              <a:rPr lang="en-US" sz="1900" dirty="0">
                <a:solidFill>
                  <a:srgbClr val="02182B"/>
                </a:solidFill>
              </a:rPr>
              <a:t>The average total amount paid by each customer is 102 $</a:t>
            </a:r>
            <a:endParaRPr lang="ru-MD" sz="1900" dirty="0">
              <a:solidFill>
                <a:srgbClr val="02182B"/>
              </a:solidFill>
            </a:endParaRPr>
          </a:p>
          <a:p>
            <a:r>
              <a:rPr lang="en-US" sz="1900" dirty="0">
                <a:solidFill>
                  <a:srgbClr val="02182B"/>
                </a:solidFill>
              </a:rPr>
              <a:t>Top 10 customers in the world are not the same as the top 10 customers in the top 10 cities. </a:t>
            </a:r>
            <a:endParaRPr lang="ru-MD" sz="1900" dirty="0">
              <a:solidFill>
                <a:srgbClr val="02182B"/>
              </a:solidFill>
            </a:endParaRPr>
          </a:p>
          <a:p>
            <a:r>
              <a:rPr lang="en-US" sz="1900" dirty="0">
                <a:solidFill>
                  <a:srgbClr val="02182B"/>
                </a:solidFill>
              </a:rPr>
              <a:t>Some of the top 5 customers in the top 5 cities have spent a total amount less than average!</a:t>
            </a:r>
          </a:p>
        </p:txBody>
      </p:sp>
      <p:graphicFrame>
        <p:nvGraphicFramePr>
          <p:cNvPr id="5" name="Content Placeholder 8">
            <a:extLst>
              <a:ext uri="{FF2B5EF4-FFF2-40B4-BE49-F238E27FC236}">
                <a16:creationId xmlns:a16="http://schemas.microsoft.com/office/drawing/2014/main" id="{158131AE-75D7-9699-5370-F115F68CF9FB}"/>
              </a:ext>
            </a:extLst>
          </p:cNvPr>
          <p:cNvGraphicFramePr>
            <a:graphicFrameLocks/>
          </p:cNvGraphicFramePr>
          <p:nvPr>
            <p:extLst>
              <p:ext uri="{D42A27DB-BD31-4B8C-83A1-F6EECF244321}">
                <p14:modId xmlns:p14="http://schemas.microsoft.com/office/powerpoint/2010/main" val="2402884001"/>
              </p:ext>
            </p:extLst>
          </p:nvPr>
        </p:nvGraphicFramePr>
        <p:xfrm>
          <a:off x="2158524" y="1146457"/>
          <a:ext cx="3465808" cy="2930929"/>
        </p:xfrm>
        <a:graphic>
          <a:graphicData uri="http://schemas.openxmlformats.org/drawingml/2006/table">
            <a:tbl>
              <a:tblPr>
                <a:tableStyleId>{C083E6E3-FA7D-4D7B-A595-EF9225AFEA82}</a:tableStyleId>
              </a:tblPr>
              <a:tblGrid>
                <a:gridCol w="1732904">
                  <a:extLst>
                    <a:ext uri="{9D8B030D-6E8A-4147-A177-3AD203B41FA5}">
                      <a16:colId xmlns:a16="http://schemas.microsoft.com/office/drawing/2014/main" val="2688723435"/>
                    </a:ext>
                  </a:extLst>
                </a:gridCol>
                <a:gridCol w="1732904">
                  <a:extLst>
                    <a:ext uri="{9D8B030D-6E8A-4147-A177-3AD203B41FA5}">
                      <a16:colId xmlns:a16="http://schemas.microsoft.com/office/drawing/2014/main" val="1168332521"/>
                    </a:ext>
                  </a:extLst>
                </a:gridCol>
              </a:tblGrid>
              <a:tr h="731159">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Top 5 Customers in the TOP 10 CITIES</a:t>
                      </a:r>
                      <a:endParaRPr lang="en-US" sz="1300" b="1" u="none" strike="noStrike" kern="1200" cap="none" spc="0" dirty="0">
                        <a:solidFill>
                          <a:schemeClr val="tx1"/>
                        </a:solidFill>
                        <a:effectLst/>
                        <a:latin typeface="+mn-lt"/>
                        <a:ea typeface="+mn-ea"/>
                        <a:cs typeface="+mn-cs"/>
                      </a:endParaRPr>
                    </a:p>
                  </a:txBody>
                  <a:tcPr marL="9525" marR="9525" marT="9525" marB="0" anchor="ctr"/>
                </a:tc>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Total Amount Paid</a:t>
                      </a:r>
                      <a:endParaRPr lang="en-US" sz="1300" b="1" u="none" strike="noStrike" kern="1200" cap="none" spc="0" dirty="0">
                        <a:solidFill>
                          <a:schemeClr val="tx1"/>
                        </a:solidFill>
                        <a:effectLst/>
                        <a:latin typeface="+mn-lt"/>
                        <a:ea typeface="+mn-ea"/>
                        <a:cs typeface="+mn-cs"/>
                      </a:endParaRPr>
                    </a:p>
                  </a:txBody>
                  <a:tcPr marL="9525" marR="9525" marT="9525" marB="0" anchor="ctr"/>
                </a:tc>
                <a:extLst>
                  <a:ext uri="{0D108BD9-81ED-4DB2-BD59-A6C34878D82A}">
                    <a16:rowId xmlns:a16="http://schemas.microsoft.com/office/drawing/2014/main" val="3535583750"/>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Arlene Harvey</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00B050"/>
                          </a:solidFill>
                          <a:effectLst/>
                        </a:rPr>
                        <a:t>111,76 $</a:t>
                      </a:r>
                      <a:endParaRPr lang="en-US" sz="1300" b="0" u="none" strike="noStrike" kern="1200" cap="none" spc="0" dirty="0">
                        <a:solidFill>
                          <a:srgbClr val="00B050"/>
                        </a:solidFill>
                        <a:effectLst/>
                        <a:latin typeface="+mn-lt"/>
                        <a:ea typeface="+mn-ea"/>
                        <a:cs typeface="+mn-cs"/>
                      </a:endParaRPr>
                    </a:p>
                  </a:txBody>
                  <a:tcPr marL="9525" marR="9525" marT="9525" marB="0" anchor="b"/>
                </a:tc>
                <a:extLst>
                  <a:ext uri="{0D108BD9-81ED-4DB2-BD59-A6C34878D82A}">
                    <a16:rowId xmlns:a16="http://schemas.microsoft.com/office/drawing/2014/main" val="2430065192"/>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Kyle Spurlock</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00B050"/>
                          </a:solidFill>
                          <a:effectLst/>
                        </a:rPr>
                        <a:t>109,71 $</a:t>
                      </a:r>
                      <a:endParaRPr lang="en-US" sz="1300" b="0" u="none" strike="noStrike" kern="1200" cap="none" spc="0" dirty="0">
                        <a:solidFill>
                          <a:srgbClr val="00B050"/>
                        </a:solidFill>
                        <a:effectLst/>
                        <a:latin typeface="+mn-lt"/>
                        <a:ea typeface="+mn-ea"/>
                        <a:cs typeface="+mn-cs"/>
                      </a:endParaRPr>
                    </a:p>
                  </a:txBody>
                  <a:tcPr marL="9525" marR="9525" marT="9525" marB="0" anchor="b"/>
                </a:tc>
                <a:extLst>
                  <a:ext uri="{0D108BD9-81ED-4DB2-BD59-A6C34878D82A}">
                    <a16:rowId xmlns:a16="http://schemas.microsoft.com/office/drawing/2014/main" val="3197579453"/>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Marlene Welch</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00B050"/>
                          </a:solidFill>
                          <a:effectLst/>
                        </a:rPr>
                        <a:t>106,77 $</a:t>
                      </a:r>
                      <a:endParaRPr lang="en-US" sz="1300" b="0" u="none" strike="noStrike" kern="1200" cap="none" spc="0" dirty="0">
                        <a:solidFill>
                          <a:srgbClr val="00B050"/>
                        </a:solidFill>
                        <a:effectLst/>
                        <a:latin typeface="+mn-lt"/>
                        <a:ea typeface="+mn-ea"/>
                        <a:cs typeface="+mn-cs"/>
                      </a:endParaRPr>
                    </a:p>
                  </a:txBody>
                  <a:tcPr marL="9525" marR="9525" marT="9525" marB="0" anchor="b"/>
                </a:tc>
                <a:extLst>
                  <a:ext uri="{0D108BD9-81ED-4DB2-BD59-A6C34878D82A}">
                    <a16:rowId xmlns:a16="http://schemas.microsoft.com/office/drawing/2014/main" val="582332819"/>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Glen Talbert</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C00000"/>
                          </a:solidFill>
                          <a:effectLst/>
                        </a:rPr>
                        <a:t>100,77 $</a:t>
                      </a:r>
                      <a:endParaRPr lang="en-US" sz="1300" b="0" u="none" strike="noStrike" kern="1200" cap="none" spc="0" dirty="0">
                        <a:solidFill>
                          <a:srgbClr val="C00000"/>
                        </a:solidFill>
                        <a:effectLst/>
                        <a:latin typeface="+mn-lt"/>
                        <a:ea typeface="+mn-ea"/>
                        <a:cs typeface="+mn-cs"/>
                      </a:endParaRPr>
                    </a:p>
                  </a:txBody>
                  <a:tcPr marL="9525" marR="9525" marT="9525" marB="0" anchor="b"/>
                </a:tc>
                <a:extLst>
                  <a:ext uri="{0D108BD9-81ED-4DB2-BD59-A6C34878D82A}">
                    <a16:rowId xmlns:a16="http://schemas.microsoft.com/office/drawing/2014/main" val="2054732693"/>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Clinton Aurora</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C00000"/>
                          </a:solidFill>
                          <a:effectLst/>
                        </a:rPr>
                        <a:t>98,76 $</a:t>
                      </a:r>
                      <a:endParaRPr lang="en-US" sz="1300" b="0" u="none" strike="noStrike" kern="1200" cap="none" spc="0" dirty="0">
                        <a:solidFill>
                          <a:srgbClr val="C00000"/>
                        </a:solidFill>
                        <a:effectLst/>
                        <a:latin typeface="+mn-lt"/>
                        <a:ea typeface="+mn-ea"/>
                        <a:cs typeface="+mn-cs"/>
                      </a:endParaRPr>
                    </a:p>
                  </a:txBody>
                  <a:tcPr marL="9525" marR="9525" marT="9525" marB="0" anchor="b"/>
                </a:tc>
                <a:extLst>
                  <a:ext uri="{0D108BD9-81ED-4DB2-BD59-A6C34878D82A}">
                    <a16:rowId xmlns:a16="http://schemas.microsoft.com/office/drawing/2014/main" val="2736065516"/>
                  </a:ext>
                </a:extLst>
              </a:tr>
            </a:tbl>
          </a:graphicData>
        </a:graphic>
      </p:graphicFrame>
      <p:graphicFrame>
        <p:nvGraphicFramePr>
          <p:cNvPr id="7" name="Content Placeholder 8">
            <a:extLst>
              <a:ext uri="{FF2B5EF4-FFF2-40B4-BE49-F238E27FC236}">
                <a16:creationId xmlns:a16="http://schemas.microsoft.com/office/drawing/2014/main" id="{9C4AA6DC-81E6-1584-87A8-4B9ADB11D25F}"/>
              </a:ext>
            </a:extLst>
          </p:cNvPr>
          <p:cNvGraphicFramePr>
            <a:graphicFrameLocks/>
          </p:cNvGraphicFramePr>
          <p:nvPr>
            <p:extLst>
              <p:ext uri="{D42A27DB-BD31-4B8C-83A1-F6EECF244321}">
                <p14:modId xmlns:p14="http://schemas.microsoft.com/office/powerpoint/2010/main" val="2835761782"/>
              </p:ext>
            </p:extLst>
          </p:nvPr>
        </p:nvGraphicFramePr>
        <p:xfrm>
          <a:off x="6567666" y="1146457"/>
          <a:ext cx="3465808" cy="2930929"/>
        </p:xfrm>
        <a:graphic>
          <a:graphicData uri="http://schemas.openxmlformats.org/drawingml/2006/table">
            <a:tbl>
              <a:tblPr>
                <a:tableStyleId>{3B4B98B0-60AC-42C2-AFA5-B58CD77FA1E5}</a:tableStyleId>
              </a:tblPr>
              <a:tblGrid>
                <a:gridCol w="1732904">
                  <a:extLst>
                    <a:ext uri="{9D8B030D-6E8A-4147-A177-3AD203B41FA5}">
                      <a16:colId xmlns:a16="http://schemas.microsoft.com/office/drawing/2014/main" val="2688723435"/>
                    </a:ext>
                  </a:extLst>
                </a:gridCol>
                <a:gridCol w="1732904">
                  <a:extLst>
                    <a:ext uri="{9D8B030D-6E8A-4147-A177-3AD203B41FA5}">
                      <a16:colId xmlns:a16="http://schemas.microsoft.com/office/drawing/2014/main" val="1168332521"/>
                    </a:ext>
                  </a:extLst>
                </a:gridCol>
              </a:tblGrid>
              <a:tr h="731159">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Top 5 Customers in the WORLD</a:t>
                      </a:r>
                      <a:endParaRPr lang="en-US" sz="1300" b="1" u="none" strike="noStrike" kern="1200" cap="none" spc="0" dirty="0">
                        <a:solidFill>
                          <a:schemeClr val="tx1"/>
                        </a:solidFill>
                        <a:effectLst/>
                        <a:latin typeface="+mn-lt"/>
                        <a:ea typeface="+mn-ea"/>
                        <a:cs typeface="+mn-cs"/>
                      </a:endParaRPr>
                    </a:p>
                  </a:txBody>
                  <a:tcPr marL="9525" marR="9525" marT="9525" marB="0" anchor="ctr"/>
                </a:tc>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Total Amount Paid</a:t>
                      </a:r>
                      <a:endParaRPr lang="en-US" sz="1300" b="1" u="none" strike="noStrike" kern="1200" cap="none" spc="0" dirty="0">
                        <a:solidFill>
                          <a:schemeClr val="tx1"/>
                        </a:solidFill>
                        <a:effectLst/>
                        <a:latin typeface="+mn-lt"/>
                        <a:ea typeface="+mn-ea"/>
                        <a:cs typeface="+mn-cs"/>
                      </a:endParaRPr>
                    </a:p>
                  </a:txBody>
                  <a:tcPr marL="9525" marR="9525" marT="9525" marB="0" anchor="ctr"/>
                </a:tc>
                <a:extLst>
                  <a:ext uri="{0D108BD9-81ED-4DB2-BD59-A6C34878D82A}">
                    <a16:rowId xmlns:a16="http://schemas.microsoft.com/office/drawing/2014/main" val="3535583750"/>
                  </a:ext>
                </a:extLst>
              </a:tr>
              <a:tr h="439954">
                <a:tc>
                  <a:txBody>
                    <a:bodyPr/>
                    <a:lstStyle/>
                    <a:p>
                      <a:pPr algn="ctr" fontAlgn="b"/>
                      <a:r>
                        <a:rPr lang="en-US" sz="1300" b="0" u="none" strike="noStrike" dirty="0">
                          <a:solidFill>
                            <a:srgbClr val="000000"/>
                          </a:solidFill>
                          <a:effectLst/>
                        </a:rPr>
                        <a:t>Eleanor Hunt</a:t>
                      </a:r>
                      <a:endParaRPr lang="en-US" sz="1300" b="0" i="0" u="none" strike="noStrike" dirty="0">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211,55 $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2430065192"/>
                  </a:ext>
                </a:extLst>
              </a:tr>
              <a:tr h="439954">
                <a:tc>
                  <a:txBody>
                    <a:bodyPr/>
                    <a:lstStyle/>
                    <a:p>
                      <a:pPr algn="ctr" fontAlgn="b"/>
                      <a:r>
                        <a:rPr lang="en-US" sz="1300" b="0" u="none" strike="noStrike" dirty="0">
                          <a:solidFill>
                            <a:srgbClr val="000000"/>
                          </a:solidFill>
                          <a:effectLst/>
                        </a:rPr>
                        <a:t>Karl Seal</a:t>
                      </a:r>
                      <a:endParaRPr lang="en-US" sz="1300" b="0" i="0" u="none" strike="noStrike" dirty="0">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208,58 $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3197579453"/>
                  </a:ext>
                </a:extLst>
              </a:tr>
              <a:tr h="439954">
                <a:tc>
                  <a:txBody>
                    <a:bodyPr/>
                    <a:lstStyle/>
                    <a:p>
                      <a:pPr algn="ctr" fontAlgn="b"/>
                      <a:r>
                        <a:rPr lang="en-US" sz="1300" b="0" u="none" strike="noStrike">
                          <a:solidFill>
                            <a:srgbClr val="000000"/>
                          </a:solidFill>
                          <a:effectLst/>
                        </a:rPr>
                        <a:t>Marion Snyder</a:t>
                      </a:r>
                      <a:endParaRPr lang="en-US" sz="1300" b="0" i="0" u="none" strike="noStrike">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194,61 $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582332819"/>
                  </a:ext>
                </a:extLst>
              </a:tr>
              <a:tr h="439954">
                <a:tc>
                  <a:txBody>
                    <a:bodyPr/>
                    <a:lstStyle/>
                    <a:p>
                      <a:pPr algn="ctr" fontAlgn="b"/>
                      <a:r>
                        <a:rPr lang="en-US" sz="1300" b="0" u="none" strike="noStrike">
                          <a:solidFill>
                            <a:srgbClr val="000000"/>
                          </a:solidFill>
                          <a:effectLst/>
                        </a:rPr>
                        <a:t>Rhonda Kennedy</a:t>
                      </a:r>
                      <a:endParaRPr lang="en-US" sz="1300" b="0" i="0" u="none" strike="noStrike">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191,62 $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2054732693"/>
                  </a:ext>
                </a:extLst>
              </a:tr>
              <a:tr h="439954">
                <a:tc>
                  <a:txBody>
                    <a:bodyPr/>
                    <a:lstStyle/>
                    <a:p>
                      <a:pPr algn="ctr" fontAlgn="b"/>
                      <a:r>
                        <a:rPr lang="en-US" sz="1300" b="0" u="none" strike="noStrike" dirty="0">
                          <a:solidFill>
                            <a:srgbClr val="000000"/>
                          </a:solidFill>
                          <a:effectLst/>
                        </a:rPr>
                        <a:t>Clara Shaw</a:t>
                      </a:r>
                      <a:endParaRPr lang="en-US" sz="1300" b="0" i="0" u="none" strike="noStrike" dirty="0">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189,6 $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2736065516"/>
                  </a:ext>
                </a:extLst>
              </a:tr>
            </a:tbl>
          </a:graphicData>
        </a:graphic>
      </p:graphicFrame>
    </p:spTree>
    <p:extLst>
      <p:ext uri="{BB962C8B-B14F-4D97-AF65-F5344CB8AC3E}">
        <p14:creationId xmlns:p14="http://schemas.microsoft.com/office/powerpoint/2010/main" val="231150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D7AB4A8C-7A5A-8951-961C-505C45B93539}"/>
              </a:ext>
            </a:extLst>
          </p:cNvPr>
          <p:cNvSpPr txBox="1">
            <a:spLocks/>
          </p:cNvSpPr>
          <p:nvPr/>
        </p:nvSpPr>
        <p:spPr>
          <a:xfrm>
            <a:off x="8265884" y="915281"/>
            <a:ext cx="3341914" cy="541828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pPr>
              <a:buFont typeface="Arial" panose="020B0604020202020204" pitchFamily="34" charset="0"/>
              <a:buChar char="•"/>
            </a:pPr>
            <a:r>
              <a:rPr lang="en-US" sz="1900" dirty="0">
                <a:solidFill>
                  <a:srgbClr val="02182B"/>
                </a:solidFill>
              </a:rPr>
              <a:t>Sales figures vary between geographic regions</a:t>
            </a:r>
          </a:p>
          <a:p>
            <a:pPr>
              <a:buFont typeface="Arial" panose="020B0604020202020204" pitchFamily="34" charset="0"/>
              <a:buChar char="•"/>
            </a:pPr>
            <a:r>
              <a:rPr lang="en-US" sz="1900" dirty="0">
                <a:solidFill>
                  <a:srgbClr val="02182B"/>
                </a:solidFill>
              </a:rPr>
              <a:t>The top 10 countries’ total revenue makes up 52% of the total gain.</a:t>
            </a:r>
          </a:p>
          <a:p>
            <a:pPr>
              <a:buFont typeface="Arial" panose="020B0604020202020204" pitchFamily="34" charset="0"/>
              <a:buChar char="•"/>
            </a:pPr>
            <a:r>
              <a:rPr lang="en-US" sz="1900" dirty="0">
                <a:solidFill>
                  <a:srgbClr val="02182B"/>
                </a:solidFill>
              </a:rPr>
              <a:t>Top 3 in the top 10:</a:t>
            </a:r>
          </a:p>
          <a:p>
            <a:pPr>
              <a:buFont typeface="+mj-lt"/>
              <a:buAutoNum type="arabicPeriod"/>
            </a:pPr>
            <a:r>
              <a:rPr lang="en-US" sz="1900" dirty="0">
                <a:solidFill>
                  <a:srgbClr val="02182B"/>
                </a:solidFill>
              </a:rPr>
              <a:t>India – 9,8 %</a:t>
            </a:r>
          </a:p>
          <a:p>
            <a:pPr>
              <a:buFont typeface="+mj-lt"/>
              <a:buAutoNum type="arabicPeriod"/>
            </a:pPr>
            <a:r>
              <a:rPr lang="en-US" sz="1900" dirty="0">
                <a:solidFill>
                  <a:srgbClr val="02182B"/>
                </a:solidFill>
              </a:rPr>
              <a:t>China – 8,5 %</a:t>
            </a:r>
          </a:p>
          <a:p>
            <a:pPr>
              <a:buFont typeface="+mj-lt"/>
              <a:buAutoNum type="arabicPeriod"/>
            </a:pPr>
            <a:r>
              <a:rPr lang="en-US" sz="1900" dirty="0">
                <a:solidFill>
                  <a:srgbClr val="02182B"/>
                </a:solidFill>
              </a:rPr>
              <a:t>USA – 6%</a:t>
            </a:r>
          </a:p>
          <a:p>
            <a:endParaRPr lang="en-US" dirty="0"/>
          </a:p>
        </p:txBody>
      </p:sp>
      <p:sp>
        <p:nvSpPr>
          <p:cNvPr id="2" name="Title 1">
            <a:extLst>
              <a:ext uri="{FF2B5EF4-FFF2-40B4-BE49-F238E27FC236}">
                <a16:creationId xmlns:a16="http://schemas.microsoft.com/office/drawing/2014/main" id="{11E05701-EFAA-5DBE-4A0A-D8E36CA01985}"/>
              </a:ext>
            </a:extLst>
          </p:cNvPr>
          <p:cNvSpPr>
            <a:spLocks noGrp="1"/>
          </p:cNvSpPr>
          <p:nvPr>
            <p:ph type="title"/>
          </p:nvPr>
        </p:nvSpPr>
        <p:spPr>
          <a:xfrm>
            <a:off x="14068" y="35814"/>
            <a:ext cx="10197494" cy="1099457"/>
          </a:xfrm>
        </p:spPr>
        <p:txBody>
          <a:bodyPr>
            <a:normAutofit/>
          </a:bodyPr>
          <a:lstStyle/>
          <a:p>
            <a:pPr>
              <a:lnSpc>
                <a:spcPct val="90000"/>
              </a:lnSpc>
            </a:pPr>
            <a:r>
              <a:rPr lang="en-US" sz="2800" dirty="0">
                <a:solidFill>
                  <a:srgbClr val="A16042"/>
                </a:solidFill>
                <a:latin typeface="+mn-lt"/>
                <a:ea typeface="+mn-ea"/>
                <a:cs typeface="+mn-cs"/>
              </a:rPr>
              <a:t>Variation of Sales Figures by Countries</a:t>
            </a:r>
            <a:endParaRPr lang="ru-MD" sz="2800" dirty="0">
              <a:solidFill>
                <a:srgbClr val="A16042"/>
              </a:solidFill>
              <a:latin typeface="+mn-lt"/>
              <a:ea typeface="+mn-ea"/>
              <a:cs typeface="+mn-cs"/>
            </a:endParaRPr>
          </a:p>
        </p:txBody>
      </p:sp>
      <p:pic>
        <p:nvPicPr>
          <p:cNvPr id="3" name="Picture 2">
            <a:extLst>
              <a:ext uri="{FF2B5EF4-FFF2-40B4-BE49-F238E27FC236}">
                <a16:creationId xmlns:a16="http://schemas.microsoft.com/office/drawing/2014/main" id="{B0D742E0-D119-CD96-9290-D6136468FC2B}"/>
              </a:ext>
            </a:extLst>
          </p:cNvPr>
          <p:cNvPicPr>
            <a:picLocks noChangeAspect="1"/>
          </p:cNvPicPr>
          <p:nvPr/>
        </p:nvPicPr>
        <p:blipFill>
          <a:blip r:embed="rId2"/>
          <a:stretch>
            <a:fillRect/>
          </a:stretch>
        </p:blipFill>
        <p:spPr>
          <a:xfrm>
            <a:off x="464819" y="1194754"/>
            <a:ext cx="7225346" cy="4782713"/>
          </a:xfrm>
          <a:prstGeom prst="rect">
            <a:avLst/>
          </a:prstGeom>
        </p:spPr>
      </p:pic>
    </p:spTree>
    <p:extLst>
      <p:ext uri="{BB962C8B-B14F-4D97-AF65-F5344CB8AC3E}">
        <p14:creationId xmlns:p14="http://schemas.microsoft.com/office/powerpoint/2010/main" val="1805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E28C886-DE3F-38AB-7DDC-FD265DC75328}"/>
              </a:ext>
            </a:extLst>
          </p:cNvPr>
          <p:cNvSpPr/>
          <p:nvPr/>
        </p:nvSpPr>
        <p:spPr>
          <a:xfrm>
            <a:off x="1" y="0"/>
            <a:ext cx="2885319" cy="6858000"/>
          </a:xfrm>
          <a:custGeom>
            <a:avLst/>
            <a:gdLst>
              <a:gd name="connsiteX0" fmla="*/ 0 w 2885319"/>
              <a:gd name="connsiteY0" fmla="*/ 0 h 6858000"/>
              <a:gd name="connsiteX1" fmla="*/ 738857 w 2885319"/>
              <a:gd name="connsiteY1" fmla="*/ 0 h 6858000"/>
              <a:gd name="connsiteX2" fmla="*/ 770545 w 2885319"/>
              <a:gd name="connsiteY2" fmla="*/ 17340 h 6858000"/>
              <a:gd name="connsiteX3" fmla="*/ 2885319 w 2885319"/>
              <a:gd name="connsiteY3" fmla="*/ 3592286 h 6858000"/>
              <a:gd name="connsiteX4" fmla="*/ 1286899 w 2885319"/>
              <a:gd name="connsiteY4" fmla="*/ 6817866 h 6858000"/>
              <a:gd name="connsiteX5" fmla="*/ 1233234 w 2885319"/>
              <a:gd name="connsiteY5" fmla="*/ 6858000 h 6858000"/>
              <a:gd name="connsiteX6" fmla="*/ 0 w 288531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319" h="6858000">
                <a:moveTo>
                  <a:pt x="0" y="0"/>
                </a:moveTo>
                <a:lnTo>
                  <a:pt x="738857" y="0"/>
                </a:lnTo>
                <a:lnTo>
                  <a:pt x="770545" y="17340"/>
                </a:lnTo>
                <a:cubicBezTo>
                  <a:pt x="2038402" y="750479"/>
                  <a:pt x="2885319" y="2077258"/>
                  <a:pt x="2885319" y="3592286"/>
                </a:cubicBezTo>
                <a:cubicBezTo>
                  <a:pt x="2885319" y="4890882"/>
                  <a:pt x="2263094" y="6051172"/>
                  <a:pt x="1286899" y="6817866"/>
                </a:cubicBezTo>
                <a:lnTo>
                  <a:pt x="1233234" y="6858000"/>
                </a:lnTo>
                <a:lnTo>
                  <a:pt x="0" y="6858000"/>
                </a:lnTo>
                <a:close/>
              </a:path>
            </a:pathLst>
          </a:custGeom>
          <a:solidFill>
            <a:srgbClr val="A1604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ru-MD"/>
          </a:p>
        </p:txBody>
      </p:sp>
      <p:pic>
        <p:nvPicPr>
          <p:cNvPr id="6" name="Graphic 5" descr="Megaphone1 outline">
            <a:extLst>
              <a:ext uri="{FF2B5EF4-FFF2-40B4-BE49-F238E27FC236}">
                <a16:creationId xmlns:a16="http://schemas.microsoft.com/office/drawing/2014/main" id="{6963A79E-31CF-8BDB-4144-EEE53996A5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9200" y="2802467"/>
            <a:ext cx="914400" cy="914400"/>
          </a:xfrm>
          <a:prstGeom prst="rect">
            <a:avLst/>
          </a:prstGeom>
        </p:spPr>
      </p:pic>
      <p:sp>
        <p:nvSpPr>
          <p:cNvPr id="7" name="Content Placeholder 2">
            <a:extLst>
              <a:ext uri="{FF2B5EF4-FFF2-40B4-BE49-F238E27FC236}">
                <a16:creationId xmlns:a16="http://schemas.microsoft.com/office/drawing/2014/main" id="{7BA4CEEE-C5C4-2B3D-E851-535B2971AAEE}"/>
              </a:ext>
            </a:extLst>
          </p:cNvPr>
          <p:cNvSpPr>
            <a:spLocks noGrp="1"/>
          </p:cNvSpPr>
          <p:nvPr>
            <p:ph idx="1"/>
          </p:nvPr>
        </p:nvSpPr>
        <p:spPr>
          <a:xfrm>
            <a:off x="4284651" y="956745"/>
            <a:ext cx="6341016" cy="4603900"/>
          </a:xfrm>
        </p:spPr>
        <p:txBody>
          <a:bodyPr anchor="ctr">
            <a:normAutofit/>
          </a:bodyPr>
          <a:lstStyle/>
          <a:p>
            <a:r>
              <a:rPr lang="en-US" sz="2000" dirty="0">
                <a:solidFill>
                  <a:srgbClr val="02182B"/>
                </a:solidFill>
              </a:rPr>
              <a:t>Films contributed the most, with an average of 35.16$, and the least with an average of 1.88$.</a:t>
            </a:r>
          </a:p>
          <a:p>
            <a:r>
              <a:rPr lang="en-US" sz="2000" dirty="0">
                <a:solidFill>
                  <a:srgbClr val="02182B"/>
                </a:solidFill>
              </a:rPr>
              <a:t>Movies are rented for an average of five days.</a:t>
            </a:r>
          </a:p>
          <a:p>
            <a:r>
              <a:rPr lang="en-US" sz="2000" dirty="0">
                <a:solidFill>
                  <a:srgbClr val="02182B"/>
                </a:solidFill>
              </a:rPr>
              <a:t>Countries with high lifetime value customers are also the countries with the highest number of customers. </a:t>
            </a:r>
          </a:p>
          <a:p>
            <a:r>
              <a:rPr lang="en-US" sz="2000" dirty="0">
                <a:solidFill>
                  <a:srgbClr val="02182B"/>
                </a:solidFill>
              </a:rPr>
              <a:t>The sales figures are not the same between the countries.</a:t>
            </a:r>
          </a:p>
        </p:txBody>
      </p:sp>
      <p:pic>
        <p:nvPicPr>
          <p:cNvPr id="8" name="Graphic 7" descr="List outline">
            <a:extLst>
              <a:ext uri="{FF2B5EF4-FFF2-40B4-BE49-F238E27FC236}">
                <a16:creationId xmlns:a16="http://schemas.microsoft.com/office/drawing/2014/main" id="{FFC1AAC8-7422-5EF4-219A-7BC0C87517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0534" y="1515533"/>
            <a:ext cx="575733" cy="575733"/>
          </a:xfrm>
          <a:prstGeom prst="rect">
            <a:avLst/>
          </a:prstGeom>
        </p:spPr>
      </p:pic>
      <p:pic>
        <p:nvPicPr>
          <p:cNvPr id="9" name="Graphic 8" descr="Bullseye outline">
            <a:extLst>
              <a:ext uri="{FF2B5EF4-FFF2-40B4-BE49-F238E27FC236}">
                <a16:creationId xmlns:a16="http://schemas.microsoft.com/office/drawing/2014/main" id="{D8EB41E4-ECDF-8DE2-6B71-66050CD74D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5467" y="448733"/>
            <a:ext cx="592667" cy="592667"/>
          </a:xfrm>
          <a:prstGeom prst="rect">
            <a:avLst/>
          </a:prstGeom>
        </p:spPr>
      </p:pic>
      <p:pic>
        <p:nvPicPr>
          <p:cNvPr id="10" name="Graphic 9" descr="Lights On outline">
            <a:extLst>
              <a:ext uri="{FF2B5EF4-FFF2-40B4-BE49-F238E27FC236}">
                <a16:creationId xmlns:a16="http://schemas.microsoft.com/office/drawing/2014/main" id="{86F98E66-D928-C61A-CF3B-5EC5C83F9A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19868" y="4682067"/>
            <a:ext cx="592666" cy="592666"/>
          </a:xfrm>
          <a:prstGeom prst="rect">
            <a:avLst/>
          </a:prstGeom>
        </p:spPr>
      </p:pic>
      <p:sp>
        <p:nvSpPr>
          <p:cNvPr id="2" name="TextBox 1">
            <a:extLst>
              <a:ext uri="{FF2B5EF4-FFF2-40B4-BE49-F238E27FC236}">
                <a16:creationId xmlns:a16="http://schemas.microsoft.com/office/drawing/2014/main" id="{81E9A9B5-AC32-2D27-7F29-D45F45964F37}"/>
              </a:ext>
            </a:extLst>
          </p:cNvPr>
          <p:cNvSpPr txBox="1"/>
          <p:nvPr/>
        </p:nvSpPr>
        <p:spPr>
          <a:xfrm>
            <a:off x="548640" y="3024554"/>
            <a:ext cx="2011680" cy="584775"/>
          </a:xfrm>
          <a:prstGeom prst="rect">
            <a:avLst/>
          </a:prstGeom>
          <a:noFill/>
        </p:spPr>
        <p:txBody>
          <a:bodyPr wrap="square" rtlCol="0">
            <a:spAutoFit/>
          </a:bodyPr>
          <a:lstStyle/>
          <a:p>
            <a:r>
              <a:rPr lang="en-US" sz="3200" dirty="0">
                <a:solidFill>
                  <a:schemeClr val="bg1"/>
                </a:solidFill>
              </a:rPr>
              <a:t>Insights</a:t>
            </a:r>
            <a:endParaRPr lang="ru-MD" sz="3200" dirty="0">
              <a:solidFill>
                <a:schemeClr val="bg1"/>
              </a:solidFill>
            </a:endParaRPr>
          </a:p>
        </p:txBody>
      </p:sp>
    </p:spTree>
    <p:extLst>
      <p:ext uri="{BB962C8B-B14F-4D97-AF65-F5344CB8AC3E}">
        <p14:creationId xmlns:p14="http://schemas.microsoft.com/office/powerpoint/2010/main" val="395878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E28C886-DE3F-38AB-7DDC-FD265DC75328}"/>
              </a:ext>
            </a:extLst>
          </p:cNvPr>
          <p:cNvSpPr/>
          <p:nvPr/>
        </p:nvSpPr>
        <p:spPr>
          <a:xfrm>
            <a:off x="1" y="0"/>
            <a:ext cx="2885319" cy="6858000"/>
          </a:xfrm>
          <a:custGeom>
            <a:avLst/>
            <a:gdLst>
              <a:gd name="connsiteX0" fmla="*/ 0 w 2885319"/>
              <a:gd name="connsiteY0" fmla="*/ 0 h 6858000"/>
              <a:gd name="connsiteX1" fmla="*/ 738857 w 2885319"/>
              <a:gd name="connsiteY1" fmla="*/ 0 h 6858000"/>
              <a:gd name="connsiteX2" fmla="*/ 770545 w 2885319"/>
              <a:gd name="connsiteY2" fmla="*/ 17340 h 6858000"/>
              <a:gd name="connsiteX3" fmla="*/ 2885319 w 2885319"/>
              <a:gd name="connsiteY3" fmla="*/ 3592286 h 6858000"/>
              <a:gd name="connsiteX4" fmla="*/ 1286899 w 2885319"/>
              <a:gd name="connsiteY4" fmla="*/ 6817866 h 6858000"/>
              <a:gd name="connsiteX5" fmla="*/ 1233234 w 2885319"/>
              <a:gd name="connsiteY5" fmla="*/ 6858000 h 6858000"/>
              <a:gd name="connsiteX6" fmla="*/ 0 w 288531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319" h="6858000">
                <a:moveTo>
                  <a:pt x="0" y="0"/>
                </a:moveTo>
                <a:lnTo>
                  <a:pt x="738857" y="0"/>
                </a:lnTo>
                <a:lnTo>
                  <a:pt x="770545" y="17340"/>
                </a:lnTo>
                <a:cubicBezTo>
                  <a:pt x="2038402" y="750479"/>
                  <a:pt x="2885319" y="2077258"/>
                  <a:pt x="2885319" y="3592286"/>
                </a:cubicBezTo>
                <a:cubicBezTo>
                  <a:pt x="2885319" y="4890882"/>
                  <a:pt x="2263094" y="6051172"/>
                  <a:pt x="1286899" y="6817866"/>
                </a:cubicBezTo>
                <a:lnTo>
                  <a:pt x="1233234" y="6858000"/>
                </a:lnTo>
                <a:lnTo>
                  <a:pt x="0" y="6858000"/>
                </a:lnTo>
                <a:close/>
              </a:path>
            </a:pathLst>
          </a:custGeom>
          <a:solidFill>
            <a:srgbClr val="A1604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ru-MD"/>
          </a:p>
        </p:txBody>
      </p:sp>
      <p:pic>
        <p:nvPicPr>
          <p:cNvPr id="5" name="Graphic 4" descr="Lights On outline">
            <a:extLst>
              <a:ext uri="{FF2B5EF4-FFF2-40B4-BE49-F238E27FC236}">
                <a16:creationId xmlns:a16="http://schemas.microsoft.com/office/drawing/2014/main" id="{CEECF22B-9A3F-5905-02B0-3BE6B28B82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8400" y="2768600"/>
            <a:ext cx="914400" cy="914400"/>
          </a:xfrm>
          <a:prstGeom prst="rect">
            <a:avLst/>
          </a:prstGeom>
        </p:spPr>
      </p:pic>
      <p:sp>
        <p:nvSpPr>
          <p:cNvPr id="8" name="Content Placeholder 2">
            <a:extLst>
              <a:ext uri="{FF2B5EF4-FFF2-40B4-BE49-F238E27FC236}">
                <a16:creationId xmlns:a16="http://schemas.microsoft.com/office/drawing/2014/main" id="{0B90D26B-7D3F-1A1E-33F9-1BBA91788428}"/>
              </a:ext>
            </a:extLst>
          </p:cNvPr>
          <p:cNvSpPr>
            <a:spLocks noGrp="1"/>
          </p:cNvSpPr>
          <p:nvPr>
            <p:ph idx="1"/>
          </p:nvPr>
        </p:nvSpPr>
        <p:spPr>
          <a:xfrm>
            <a:off x="4080933" y="1556582"/>
            <a:ext cx="7247466" cy="4251551"/>
          </a:xfrm>
        </p:spPr>
        <p:txBody>
          <a:bodyPr>
            <a:normAutofit/>
          </a:bodyPr>
          <a:lstStyle/>
          <a:p>
            <a:r>
              <a:rPr lang="en-US" sz="2000" dirty="0">
                <a:solidFill>
                  <a:srgbClr val="02182B"/>
                </a:solidFill>
              </a:rPr>
              <a:t>Create different memberships with different discounts and special offers for different customer segments. This way the loyal customers will be rewarded and the regular customer will be encouraged to become loyal.</a:t>
            </a:r>
          </a:p>
          <a:p>
            <a:r>
              <a:rPr lang="en-US" sz="2000" dirty="0">
                <a:solidFill>
                  <a:srgbClr val="02182B"/>
                </a:solidFill>
              </a:rPr>
              <a:t>Promote movies that bring the least revenue. </a:t>
            </a:r>
          </a:p>
          <a:p>
            <a:r>
              <a:rPr lang="en-US" sz="2000" dirty="0">
                <a:solidFill>
                  <a:srgbClr val="02182B"/>
                </a:solidFill>
              </a:rPr>
              <a:t>Create customized content for customers depending on the country they are in.</a:t>
            </a:r>
          </a:p>
          <a:p>
            <a:r>
              <a:rPr lang="en-US" sz="2000" dirty="0">
                <a:solidFill>
                  <a:srgbClr val="02182B"/>
                </a:solidFill>
              </a:rPr>
              <a:t>Add new movies in categories and ratings that are more popular.</a:t>
            </a:r>
          </a:p>
          <a:p>
            <a:r>
              <a:rPr lang="en-US" sz="2000" dirty="0">
                <a:solidFill>
                  <a:srgbClr val="02182B"/>
                </a:solidFill>
              </a:rPr>
              <a:t>Develop strategies to enter new potential markets, like Europe, Canada, African and South American countries. </a:t>
            </a:r>
          </a:p>
          <a:p>
            <a:endParaRPr lang="en-US" sz="1400" dirty="0"/>
          </a:p>
        </p:txBody>
      </p:sp>
      <p:pic>
        <p:nvPicPr>
          <p:cNvPr id="9" name="Graphic 8" descr="Megaphone1 outline">
            <a:extLst>
              <a:ext uri="{FF2B5EF4-FFF2-40B4-BE49-F238E27FC236}">
                <a16:creationId xmlns:a16="http://schemas.microsoft.com/office/drawing/2014/main" id="{582F90D9-BC3D-6E39-0364-ED27798ECB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09802" y="1651000"/>
            <a:ext cx="651933" cy="651933"/>
          </a:xfrm>
          <a:prstGeom prst="rect">
            <a:avLst/>
          </a:prstGeom>
        </p:spPr>
      </p:pic>
      <p:pic>
        <p:nvPicPr>
          <p:cNvPr id="10" name="Graphic 9" descr="List outline">
            <a:extLst>
              <a:ext uri="{FF2B5EF4-FFF2-40B4-BE49-F238E27FC236}">
                <a16:creationId xmlns:a16="http://schemas.microsoft.com/office/drawing/2014/main" id="{AD99F7A6-3465-CFAC-41DC-FD2EC53D25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59470" y="804333"/>
            <a:ext cx="575733" cy="575733"/>
          </a:xfrm>
          <a:prstGeom prst="rect">
            <a:avLst/>
          </a:prstGeom>
        </p:spPr>
      </p:pic>
      <p:pic>
        <p:nvPicPr>
          <p:cNvPr id="11" name="Graphic 10" descr="Bullseye outline">
            <a:extLst>
              <a:ext uri="{FF2B5EF4-FFF2-40B4-BE49-F238E27FC236}">
                <a16:creationId xmlns:a16="http://schemas.microsoft.com/office/drawing/2014/main" id="{48C61E24-62AE-9AFD-33C4-B8536CAB82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4403" y="0"/>
            <a:ext cx="592667" cy="592667"/>
          </a:xfrm>
          <a:prstGeom prst="rect">
            <a:avLst/>
          </a:prstGeom>
        </p:spPr>
      </p:pic>
      <p:sp>
        <p:nvSpPr>
          <p:cNvPr id="2" name="TextBox 1">
            <a:extLst>
              <a:ext uri="{FF2B5EF4-FFF2-40B4-BE49-F238E27FC236}">
                <a16:creationId xmlns:a16="http://schemas.microsoft.com/office/drawing/2014/main" id="{E0C624EA-E3BF-F296-60A7-3EA48FC5C24E}"/>
              </a:ext>
            </a:extLst>
          </p:cNvPr>
          <p:cNvSpPr txBox="1"/>
          <p:nvPr/>
        </p:nvSpPr>
        <p:spPr>
          <a:xfrm>
            <a:off x="309489" y="2672861"/>
            <a:ext cx="2011680" cy="1077218"/>
          </a:xfrm>
          <a:prstGeom prst="rect">
            <a:avLst/>
          </a:prstGeom>
          <a:noFill/>
        </p:spPr>
        <p:txBody>
          <a:bodyPr wrap="square" rtlCol="0">
            <a:spAutoFit/>
          </a:bodyPr>
          <a:lstStyle/>
          <a:p>
            <a:r>
              <a:rPr lang="en-US" sz="3200" dirty="0" err="1">
                <a:solidFill>
                  <a:schemeClr val="bg1"/>
                </a:solidFill>
              </a:rPr>
              <a:t>Recomm-endations</a:t>
            </a:r>
            <a:endParaRPr lang="ru-MD" sz="3200" dirty="0">
              <a:solidFill>
                <a:schemeClr val="bg1"/>
              </a:solidFill>
            </a:endParaRPr>
          </a:p>
        </p:txBody>
      </p:sp>
    </p:spTree>
    <p:extLst>
      <p:ext uri="{BB962C8B-B14F-4D97-AF65-F5344CB8AC3E}">
        <p14:creationId xmlns:p14="http://schemas.microsoft.com/office/powerpoint/2010/main" val="52457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78F3B97A-1B7B-931D-1EA8-4DF007461FAD}"/>
              </a:ext>
            </a:extLst>
          </p:cNvPr>
          <p:cNvSpPr>
            <a:spLocks noGrp="1"/>
          </p:cNvSpPr>
          <p:nvPr>
            <p:ph type="title"/>
          </p:nvPr>
        </p:nvSpPr>
        <p:spPr>
          <a:xfrm>
            <a:off x="1610068" y="5715781"/>
            <a:ext cx="4299666" cy="680913"/>
          </a:xfrm>
        </p:spPr>
        <p:txBody>
          <a:bodyPr vert="horz" lIns="91440" tIns="45720" rIns="91440" bIns="45720" rtlCol="0" anchor="b">
            <a:normAutofit/>
          </a:bodyPr>
          <a:lstStyle/>
          <a:p>
            <a:r>
              <a:rPr lang="en-US" sz="2000" kern="1200" dirty="0">
                <a:solidFill>
                  <a:srgbClr val="A16042"/>
                </a:solidFill>
                <a:latin typeface="+mj-lt"/>
                <a:ea typeface="+mj-ea"/>
                <a:cs typeface="+mj-cs"/>
              </a:rPr>
              <a:t>Diana Postica</a:t>
            </a:r>
            <a:br>
              <a:rPr lang="en-US" sz="2000" kern="1200" dirty="0">
                <a:solidFill>
                  <a:srgbClr val="A16042"/>
                </a:solidFill>
                <a:latin typeface="+mj-lt"/>
                <a:ea typeface="+mj-ea"/>
                <a:cs typeface="+mj-cs"/>
              </a:rPr>
            </a:br>
            <a:r>
              <a:rPr lang="en-US" sz="2000" kern="1200" dirty="0">
                <a:solidFill>
                  <a:srgbClr val="A16042"/>
                </a:solidFill>
                <a:latin typeface="+mj-lt"/>
                <a:ea typeface="+mj-ea"/>
                <a:cs typeface="+mj-cs"/>
              </a:rPr>
              <a:t>posticadiana94@gmail.com</a:t>
            </a:r>
          </a:p>
        </p:txBody>
      </p:sp>
      <p:sp>
        <p:nvSpPr>
          <p:cNvPr id="16" name="Content Placeholder 15">
            <a:extLst>
              <a:ext uri="{FF2B5EF4-FFF2-40B4-BE49-F238E27FC236}">
                <a16:creationId xmlns:a16="http://schemas.microsoft.com/office/drawing/2014/main" id="{3D95CDA1-D291-A83F-21A4-62DA3FBA752E}"/>
              </a:ext>
            </a:extLst>
          </p:cNvPr>
          <p:cNvSpPr>
            <a:spLocks noGrp="1"/>
          </p:cNvSpPr>
          <p:nvPr>
            <p:ph idx="1"/>
          </p:nvPr>
        </p:nvSpPr>
        <p:spPr>
          <a:xfrm>
            <a:off x="3946167" y="2329077"/>
            <a:ext cx="4299666" cy="871042"/>
          </a:xfrm>
        </p:spPr>
        <p:txBody>
          <a:bodyPr vert="horz" lIns="91440" tIns="45720" rIns="91440" bIns="45720" rtlCol="0" anchor="t">
            <a:normAutofit/>
          </a:bodyPr>
          <a:lstStyle/>
          <a:p>
            <a:pPr marL="0" indent="0" algn="ctr">
              <a:spcBef>
                <a:spcPct val="0"/>
              </a:spcBef>
              <a:buNone/>
            </a:pPr>
            <a:r>
              <a:rPr lang="en-US" sz="3600" dirty="0">
                <a:solidFill>
                  <a:srgbClr val="A16042"/>
                </a:solidFill>
              </a:rPr>
              <a:t>Thank you</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EA1C3CD2-84D8-9E36-A6A7-FB90F5380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72" y="5770072"/>
            <a:ext cx="634921" cy="634921"/>
          </a:xfrm>
          <a:prstGeom prst="rect">
            <a:avLst/>
          </a:prstGeom>
        </p:spPr>
      </p:pic>
    </p:spTree>
    <p:extLst>
      <p:ext uri="{BB962C8B-B14F-4D97-AF65-F5344CB8AC3E}">
        <p14:creationId xmlns:p14="http://schemas.microsoft.com/office/powerpoint/2010/main" val="59072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84A50-B702-F017-F469-EFA449154D55}"/>
              </a:ext>
            </a:extLst>
          </p:cNvPr>
          <p:cNvSpPr>
            <a:spLocks noGrp="1"/>
          </p:cNvSpPr>
          <p:nvPr>
            <p:ph idx="1"/>
          </p:nvPr>
        </p:nvSpPr>
        <p:spPr>
          <a:xfrm>
            <a:off x="4826001" y="1136499"/>
            <a:ext cx="5629815" cy="4671634"/>
          </a:xfrm>
        </p:spPr>
        <p:txBody>
          <a:bodyPr anchor="ctr">
            <a:normAutofit/>
          </a:bodyPr>
          <a:lstStyle/>
          <a:p>
            <a:pPr marL="0" indent="0">
              <a:lnSpc>
                <a:spcPct val="70000"/>
              </a:lnSpc>
              <a:buNone/>
            </a:pPr>
            <a:r>
              <a:rPr lang="en-US" sz="1900" dirty="0">
                <a:solidFill>
                  <a:srgbClr val="02182B"/>
                </a:solidFill>
              </a:rPr>
              <a:t>Answer business questions to help </a:t>
            </a:r>
            <a:r>
              <a:rPr lang="en-US" sz="1900" dirty="0" err="1">
                <a:solidFill>
                  <a:srgbClr val="02182B"/>
                </a:solidFill>
              </a:rPr>
              <a:t>Rockbuster</a:t>
            </a:r>
            <a:r>
              <a:rPr lang="en-US" sz="1900" dirty="0">
                <a:solidFill>
                  <a:srgbClr val="02182B"/>
                </a:solidFill>
              </a:rPr>
              <a:t> company create its 2020 strategy plan to launch an online video rental service to stay competitive. </a:t>
            </a:r>
          </a:p>
        </p:txBody>
      </p:sp>
      <p:sp>
        <p:nvSpPr>
          <p:cNvPr id="13" name="Freeform: Shape 12">
            <a:extLst>
              <a:ext uri="{FF2B5EF4-FFF2-40B4-BE49-F238E27FC236}">
                <a16:creationId xmlns:a16="http://schemas.microsoft.com/office/drawing/2014/main" id="{9E28C886-DE3F-38AB-7DDC-FD265DC75328}"/>
              </a:ext>
            </a:extLst>
          </p:cNvPr>
          <p:cNvSpPr/>
          <p:nvPr/>
        </p:nvSpPr>
        <p:spPr>
          <a:xfrm>
            <a:off x="0" y="0"/>
            <a:ext cx="2885319" cy="6858000"/>
          </a:xfrm>
          <a:custGeom>
            <a:avLst/>
            <a:gdLst>
              <a:gd name="connsiteX0" fmla="*/ 0 w 2885319"/>
              <a:gd name="connsiteY0" fmla="*/ 0 h 6858000"/>
              <a:gd name="connsiteX1" fmla="*/ 738857 w 2885319"/>
              <a:gd name="connsiteY1" fmla="*/ 0 h 6858000"/>
              <a:gd name="connsiteX2" fmla="*/ 770545 w 2885319"/>
              <a:gd name="connsiteY2" fmla="*/ 17340 h 6858000"/>
              <a:gd name="connsiteX3" fmla="*/ 2885319 w 2885319"/>
              <a:gd name="connsiteY3" fmla="*/ 3592286 h 6858000"/>
              <a:gd name="connsiteX4" fmla="*/ 1286899 w 2885319"/>
              <a:gd name="connsiteY4" fmla="*/ 6817866 h 6858000"/>
              <a:gd name="connsiteX5" fmla="*/ 1233234 w 2885319"/>
              <a:gd name="connsiteY5" fmla="*/ 6858000 h 6858000"/>
              <a:gd name="connsiteX6" fmla="*/ 0 w 288531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319" h="6858000">
                <a:moveTo>
                  <a:pt x="0" y="0"/>
                </a:moveTo>
                <a:lnTo>
                  <a:pt x="738857" y="0"/>
                </a:lnTo>
                <a:lnTo>
                  <a:pt x="770545" y="17340"/>
                </a:lnTo>
                <a:cubicBezTo>
                  <a:pt x="2038402" y="750479"/>
                  <a:pt x="2885319" y="2077258"/>
                  <a:pt x="2885319" y="3592286"/>
                </a:cubicBezTo>
                <a:cubicBezTo>
                  <a:pt x="2885319" y="4890882"/>
                  <a:pt x="2263094" y="6051172"/>
                  <a:pt x="1286899" y="6817866"/>
                </a:cubicBezTo>
                <a:lnTo>
                  <a:pt x="1233234" y="6858000"/>
                </a:lnTo>
                <a:lnTo>
                  <a:pt x="0" y="6858000"/>
                </a:lnTo>
                <a:close/>
              </a:path>
            </a:pathLst>
          </a:custGeom>
          <a:solidFill>
            <a:srgbClr val="A1604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ru-MD"/>
          </a:p>
        </p:txBody>
      </p:sp>
      <p:pic>
        <p:nvPicPr>
          <p:cNvPr id="18" name="Graphic 17" descr="Bullseye outline">
            <a:extLst>
              <a:ext uri="{FF2B5EF4-FFF2-40B4-BE49-F238E27FC236}">
                <a16:creationId xmlns:a16="http://schemas.microsoft.com/office/drawing/2014/main" id="{7E2B7F80-570C-F4F0-7D94-6FF992DAA4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5333" y="2853267"/>
            <a:ext cx="914400" cy="914400"/>
          </a:xfrm>
          <a:prstGeom prst="rect">
            <a:avLst/>
          </a:prstGeom>
        </p:spPr>
      </p:pic>
      <p:pic>
        <p:nvPicPr>
          <p:cNvPr id="21" name="Graphic 20" descr="List outline">
            <a:extLst>
              <a:ext uri="{FF2B5EF4-FFF2-40B4-BE49-F238E27FC236}">
                <a16:creationId xmlns:a16="http://schemas.microsoft.com/office/drawing/2014/main" id="{B6F5C902-EF84-8B45-427B-F079FD7C0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06134" y="4309532"/>
            <a:ext cx="575733" cy="575733"/>
          </a:xfrm>
          <a:prstGeom prst="rect">
            <a:avLst/>
          </a:prstGeom>
        </p:spPr>
      </p:pic>
      <p:pic>
        <p:nvPicPr>
          <p:cNvPr id="22" name="Graphic 21" descr="Megaphone1 outline">
            <a:extLst>
              <a:ext uri="{FF2B5EF4-FFF2-40B4-BE49-F238E27FC236}">
                <a16:creationId xmlns:a16="http://schemas.microsoft.com/office/drawing/2014/main" id="{4381F369-079E-D425-29F6-1AD7126E01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98133" y="5308602"/>
            <a:ext cx="702732" cy="702732"/>
          </a:xfrm>
          <a:prstGeom prst="rect">
            <a:avLst/>
          </a:prstGeom>
        </p:spPr>
      </p:pic>
      <p:pic>
        <p:nvPicPr>
          <p:cNvPr id="23" name="Graphic 22" descr="Lights On outline">
            <a:extLst>
              <a:ext uri="{FF2B5EF4-FFF2-40B4-BE49-F238E27FC236}">
                <a16:creationId xmlns:a16="http://schemas.microsoft.com/office/drawing/2014/main" id="{449F8C3D-1971-840F-0152-5B1EED8ABE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88534" y="6138334"/>
            <a:ext cx="592666" cy="592666"/>
          </a:xfrm>
          <a:prstGeom prst="rect">
            <a:avLst/>
          </a:prstGeom>
        </p:spPr>
      </p:pic>
      <p:sp>
        <p:nvSpPr>
          <p:cNvPr id="2" name="TextBox 1">
            <a:extLst>
              <a:ext uri="{FF2B5EF4-FFF2-40B4-BE49-F238E27FC236}">
                <a16:creationId xmlns:a16="http://schemas.microsoft.com/office/drawing/2014/main" id="{D66721FE-B1DE-872C-ABAE-C06F72F85182}"/>
              </a:ext>
            </a:extLst>
          </p:cNvPr>
          <p:cNvSpPr txBox="1"/>
          <p:nvPr/>
        </p:nvSpPr>
        <p:spPr>
          <a:xfrm>
            <a:off x="1041009" y="3024554"/>
            <a:ext cx="2011680" cy="584775"/>
          </a:xfrm>
          <a:prstGeom prst="rect">
            <a:avLst/>
          </a:prstGeom>
          <a:noFill/>
        </p:spPr>
        <p:txBody>
          <a:bodyPr wrap="square" rtlCol="0">
            <a:spAutoFit/>
          </a:bodyPr>
          <a:lstStyle/>
          <a:p>
            <a:r>
              <a:rPr lang="en-US" sz="3200" dirty="0">
                <a:solidFill>
                  <a:schemeClr val="bg1"/>
                </a:solidFill>
              </a:rPr>
              <a:t>Goal</a:t>
            </a:r>
            <a:endParaRPr lang="ru-MD" sz="3200" dirty="0">
              <a:solidFill>
                <a:schemeClr val="bg1"/>
              </a:solidFill>
            </a:endParaRPr>
          </a:p>
        </p:txBody>
      </p:sp>
    </p:spTree>
    <p:extLst>
      <p:ext uri="{BB962C8B-B14F-4D97-AF65-F5344CB8AC3E}">
        <p14:creationId xmlns:p14="http://schemas.microsoft.com/office/powerpoint/2010/main" val="276240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7B4C32B5-6BFD-9AF6-064F-FF9EA6D4DE74}"/>
              </a:ext>
            </a:extLst>
          </p:cNvPr>
          <p:cNvGraphicFramePr>
            <a:graphicFrameLocks noGrp="1"/>
          </p:cNvGraphicFramePr>
          <p:nvPr>
            <p:ph idx="1"/>
            <p:extLst>
              <p:ext uri="{D42A27DB-BD31-4B8C-83A1-F6EECF244321}">
                <p14:modId xmlns:p14="http://schemas.microsoft.com/office/powerpoint/2010/main" val="4254172191"/>
              </p:ext>
            </p:extLst>
          </p:nvPr>
        </p:nvGraphicFramePr>
        <p:xfrm>
          <a:off x="418973" y="1465465"/>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4EC79D3-64D5-8F40-2F3C-339F3D985957}"/>
              </a:ext>
            </a:extLst>
          </p:cNvPr>
          <p:cNvSpPr>
            <a:spLocks noGrp="1"/>
          </p:cNvSpPr>
          <p:nvPr>
            <p:ph type="title"/>
          </p:nvPr>
        </p:nvSpPr>
        <p:spPr>
          <a:xfrm>
            <a:off x="239153" y="377001"/>
            <a:ext cx="10044023" cy="877729"/>
          </a:xfrm>
        </p:spPr>
        <p:txBody>
          <a:bodyPr anchor="ctr">
            <a:normAutofit/>
          </a:bodyPr>
          <a:lstStyle/>
          <a:p>
            <a:r>
              <a:rPr lang="en-US" sz="3600" dirty="0">
                <a:solidFill>
                  <a:srgbClr val="A16042"/>
                </a:solidFill>
                <a:latin typeface="+mn-lt"/>
                <a:ea typeface="+mn-ea"/>
                <a:cs typeface="+mn-cs"/>
              </a:rPr>
              <a:t>Business</a:t>
            </a:r>
            <a:r>
              <a:rPr lang="en-US" sz="4000" dirty="0">
                <a:solidFill>
                  <a:srgbClr val="A16042"/>
                </a:solidFill>
                <a:latin typeface="+mn-lt"/>
                <a:ea typeface="+mn-ea"/>
                <a:cs typeface="+mn-cs"/>
              </a:rPr>
              <a:t> </a:t>
            </a:r>
            <a:r>
              <a:rPr lang="en-US" sz="3600" dirty="0">
                <a:solidFill>
                  <a:srgbClr val="A16042"/>
                </a:solidFill>
                <a:latin typeface="+mn-lt"/>
                <a:ea typeface="+mn-ea"/>
                <a:cs typeface="+mn-cs"/>
              </a:rPr>
              <a:t>Questions</a:t>
            </a:r>
            <a:endParaRPr lang="ru-MD" sz="3600" dirty="0">
              <a:solidFill>
                <a:srgbClr val="A16042"/>
              </a:solidFill>
              <a:latin typeface="+mn-lt"/>
              <a:ea typeface="+mn-ea"/>
              <a:cs typeface="+mn-cs"/>
            </a:endParaRPr>
          </a:p>
        </p:txBody>
      </p:sp>
    </p:spTree>
    <p:extLst>
      <p:ext uri="{BB962C8B-B14F-4D97-AF65-F5344CB8AC3E}">
        <p14:creationId xmlns:p14="http://schemas.microsoft.com/office/powerpoint/2010/main" val="422616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C0CC90B-6A28-29C4-3302-95467ACFCF1C}"/>
              </a:ext>
            </a:extLst>
          </p:cNvPr>
          <p:cNvSpPr>
            <a:spLocks noGrp="1"/>
          </p:cNvSpPr>
          <p:nvPr>
            <p:ph type="title"/>
          </p:nvPr>
        </p:nvSpPr>
        <p:spPr>
          <a:xfrm>
            <a:off x="6513788" y="365125"/>
            <a:ext cx="4840010" cy="1807305"/>
          </a:xfrm>
        </p:spPr>
        <p:txBody>
          <a:bodyPr>
            <a:normAutofit/>
          </a:bodyPr>
          <a:lstStyle/>
          <a:p>
            <a:r>
              <a:rPr lang="en-US" sz="3600" dirty="0">
                <a:solidFill>
                  <a:srgbClr val="A16042"/>
                </a:solidFill>
                <a:latin typeface="+mn-lt"/>
                <a:ea typeface="+mn-ea"/>
                <a:cs typeface="+mn-cs"/>
              </a:rPr>
              <a:t>At First Glance</a:t>
            </a:r>
            <a:endParaRPr lang="ru-MD" sz="3600" dirty="0">
              <a:solidFill>
                <a:srgbClr val="A16042"/>
              </a:solidFill>
              <a:latin typeface="+mn-lt"/>
              <a:ea typeface="+mn-ea"/>
              <a:cs typeface="+mn-cs"/>
            </a:endParaRPr>
          </a:p>
        </p:txBody>
      </p:sp>
      <p:pic>
        <p:nvPicPr>
          <p:cNvPr id="7" name="Picture 6" descr="Film reel and slate">
            <a:extLst>
              <a:ext uri="{FF2B5EF4-FFF2-40B4-BE49-F238E27FC236}">
                <a16:creationId xmlns:a16="http://schemas.microsoft.com/office/drawing/2014/main" id="{B6C6CE4A-F5AF-3223-FD67-31D519A2A989}"/>
              </a:ext>
            </a:extLst>
          </p:cNvPr>
          <p:cNvPicPr>
            <a:picLocks noChangeAspect="1"/>
          </p:cNvPicPr>
          <p:nvPr/>
        </p:nvPicPr>
        <p:blipFill rotWithShape="1">
          <a:blip r:embed="rId2"/>
          <a:srcRect l="10406" r="3006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45BFFD2A-E6B7-E13E-F25F-51E7B0A34D61}"/>
              </a:ext>
            </a:extLst>
          </p:cNvPr>
          <p:cNvSpPr>
            <a:spLocks noGrp="1"/>
          </p:cNvSpPr>
          <p:nvPr>
            <p:ph idx="1"/>
          </p:nvPr>
        </p:nvSpPr>
        <p:spPr>
          <a:xfrm>
            <a:off x="6513788" y="2333297"/>
            <a:ext cx="4840010" cy="3843666"/>
          </a:xfrm>
        </p:spPr>
        <p:txBody>
          <a:bodyPr>
            <a:normAutofit/>
          </a:bodyPr>
          <a:lstStyle/>
          <a:p>
            <a:pPr marL="0" indent="0">
              <a:buNone/>
            </a:pPr>
            <a:r>
              <a:rPr lang="en-US" sz="1900" dirty="0">
                <a:solidFill>
                  <a:srgbClr val="02182B"/>
                </a:solidFill>
              </a:rPr>
              <a:t>2 Stores</a:t>
            </a:r>
          </a:p>
          <a:p>
            <a:pPr marL="0" indent="0">
              <a:buNone/>
            </a:pPr>
            <a:r>
              <a:rPr lang="en-US" sz="1900" dirty="0">
                <a:solidFill>
                  <a:srgbClr val="02182B"/>
                </a:solidFill>
              </a:rPr>
              <a:t>20 Categories</a:t>
            </a:r>
          </a:p>
          <a:p>
            <a:pPr marL="0" indent="0">
              <a:buNone/>
            </a:pPr>
            <a:r>
              <a:rPr lang="en-US" sz="1900" dirty="0">
                <a:solidFill>
                  <a:srgbClr val="02182B"/>
                </a:solidFill>
              </a:rPr>
              <a:t>109 Countries</a:t>
            </a:r>
          </a:p>
          <a:p>
            <a:pPr marL="0" indent="0">
              <a:buNone/>
            </a:pPr>
            <a:r>
              <a:rPr lang="en-US" sz="1900" dirty="0">
                <a:solidFill>
                  <a:srgbClr val="02182B"/>
                </a:solidFill>
              </a:rPr>
              <a:t>599 Customers </a:t>
            </a:r>
          </a:p>
          <a:p>
            <a:pPr marL="0" indent="0">
              <a:buNone/>
            </a:pPr>
            <a:r>
              <a:rPr lang="en-US" sz="1900" dirty="0">
                <a:solidFill>
                  <a:srgbClr val="02182B"/>
                </a:solidFill>
              </a:rPr>
              <a:t>1000 Movies</a:t>
            </a:r>
          </a:p>
          <a:p>
            <a:pPr marL="0" indent="0">
              <a:buNone/>
            </a:pPr>
            <a:r>
              <a:rPr lang="en-US" sz="1900" dirty="0">
                <a:solidFill>
                  <a:srgbClr val="02182B"/>
                </a:solidFill>
              </a:rPr>
              <a:t>16044 Rentals</a:t>
            </a:r>
          </a:p>
          <a:p>
            <a:pPr marL="0" indent="0">
              <a:buNone/>
            </a:pPr>
            <a:r>
              <a:rPr lang="en-US" sz="1900" dirty="0">
                <a:solidFill>
                  <a:srgbClr val="02182B"/>
                </a:solidFill>
              </a:rPr>
              <a:t>61312 $ Revenue</a:t>
            </a:r>
          </a:p>
          <a:p>
            <a:endParaRPr lang="en-US" sz="2000" dirty="0">
              <a:solidFill>
                <a:srgbClr val="414073"/>
              </a:solidFill>
            </a:endParaRPr>
          </a:p>
        </p:txBody>
      </p:sp>
    </p:spTree>
    <p:extLst>
      <p:ext uri="{BB962C8B-B14F-4D97-AF65-F5344CB8AC3E}">
        <p14:creationId xmlns:p14="http://schemas.microsoft.com/office/powerpoint/2010/main" val="49927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E28C886-DE3F-38AB-7DDC-FD265DC75328}"/>
              </a:ext>
            </a:extLst>
          </p:cNvPr>
          <p:cNvSpPr/>
          <p:nvPr/>
        </p:nvSpPr>
        <p:spPr>
          <a:xfrm>
            <a:off x="0" y="0"/>
            <a:ext cx="2885319" cy="6858000"/>
          </a:xfrm>
          <a:custGeom>
            <a:avLst/>
            <a:gdLst>
              <a:gd name="connsiteX0" fmla="*/ 0 w 2885319"/>
              <a:gd name="connsiteY0" fmla="*/ 0 h 6858000"/>
              <a:gd name="connsiteX1" fmla="*/ 738857 w 2885319"/>
              <a:gd name="connsiteY1" fmla="*/ 0 h 6858000"/>
              <a:gd name="connsiteX2" fmla="*/ 770545 w 2885319"/>
              <a:gd name="connsiteY2" fmla="*/ 17340 h 6858000"/>
              <a:gd name="connsiteX3" fmla="*/ 2885319 w 2885319"/>
              <a:gd name="connsiteY3" fmla="*/ 3592286 h 6858000"/>
              <a:gd name="connsiteX4" fmla="*/ 1286899 w 2885319"/>
              <a:gd name="connsiteY4" fmla="*/ 6817866 h 6858000"/>
              <a:gd name="connsiteX5" fmla="*/ 1233234 w 2885319"/>
              <a:gd name="connsiteY5" fmla="*/ 6858000 h 6858000"/>
              <a:gd name="connsiteX6" fmla="*/ 0 w 288531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319" h="6858000">
                <a:moveTo>
                  <a:pt x="0" y="0"/>
                </a:moveTo>
                <a:lnTo>
                  <a:pt x="738857" y="0"/>
                </a:lnTo>
                <a:lnTo>
                  <a:pt x="770545" y="17340"/>
                </a:lnTo>
                <a:cubicBezTo>
                  <a:pt x="2038402" y="750479"/>
                  <a:pt x="2885319" y="2077258"/>
                  <a:pt x="2885319" y="3592286"/>
                </a:cubicBezTo>
                <a:cubicBezTo>
                  <a:pt x="2885319" y="4890882"/>
                  <a:pt x="2263094" y="6051172"/>
                  <a:pt x="1286899" y="6817866"/>
                </a:cubicBezTo>
                <a:lnTo>
                  <a:pt x="1233234" y="6858000"/>
                </a:lnTo>
                <a:lnTo>
                  <a:pt x="0" y="6858000"/>
                </a:lnTo>
                <a:close/>
              </a:path>
            </a:pathLst>
          </a:custGeom>
          <a:solidFill>
            <a:srgbClr val="A1604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ru-MD"/>
          </a:p>
        </p:txBody>
      </p:sp>
      <p:graphicFrame>
        <p:nvGraphicFramePr>
          <p:cNvPr id="14" name="Content Placeholder 28">
            <a:extLst>
              <a:ext uri="{FF2B5EF4-FFF2-40B4-BE49-F238E27FC236}">
                <a16:creationId xmlns:a16="http://schemas.microsoft.com/office/drawing/2014/main" id="{6B600376-94B3-B484-A8A9-B797C0E619FD}"/>
              </a:ext>
            </a:extLst>
          </p:cNvPr>
          <p:cNvGraphicFramePr>
            <a:graphicFrameLocks/>
          </p:cNvGraphicFramePr>
          <p:nvPr>
            <p:extLst>
              <p:ext uri="{D42A27DB-BD31-4B8C-83A1-F6EECF244321}">
                <p14:modId xmlns:p14="http://schemas.microsoft.com/office/powerpoint/2010/main" val="3749244941"/>
              </p:ext>
            </p:extLst>
          </p:nvPr>
        </p:nvGraphicFramePr>
        <p:xfrm>
          <a:off x="3505199" y="1752433"/>
          <a:ext cx="3134930" cy="3869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28">
            <a:extLst>
              <a:ext uri="{FF2B5EF4-FFF2-40B4-BE49-F238E27FC236}">
                <a16:creationId xmlns:a16="http://schemas.microsoft.com/office/drawing/2014/main" id="{1326A3A7-F004-5F8F-8B1E-B103B1353A69}"/>
              </a:ext>
            </a:extLst>
          </p:cNvPr>
          <p:cNvGraphicFramePr>
            <a:graphicFrameLocks/>
          </p:cNvGraphicFramePr>
          <p:nvPr>
            <p:extLst>
              <p:ext uri="{D42A27DB-BD31-4B8C-83A1-F6EECF244321}">
                <p14:modId xmlns:p14="http://schemas.microsoft.com/office/powerpoint/2010/main" val="692278700"/>
              </p:ext>
            </p:extLst>
          </p:nvPr>
        </p:nvGraphicFramePr>
        <p:xfrm>
          <a:off x="5138786" y="1736435"/>
          <a:ext cx="3134930" cy="38694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Content Placeholder 28">
            <a:extLst>
              <a:ext uri="{FF2B5EF4-FFF2-40B4-BE49-F238E27FC236}">
                <a16:creationId xmlns:a16="http://schemas.microsoft.com/office/drawing/2014/main" id="{96F4E5E7-347E-4AA9-B648-81D491E2BC87}"/>
              </a:ext>
            </a:extLst>
          </p:cNvPr>
          <p:cNvGraphicFramePr>
            <a:graphicFrameLocks/>
          </p:cNvGraphicFramePr>
          <p:nvPr>
            <p:extLst>
              <p:ext uri="{D42A27DB-BD31-4B8C-83A1-F6EECF244321}">
                <p14:modId xmlns:p14="http://schemas.microsoft.com/office/powerpoint/2010/main" val="268300161"/>
              </p:ext>
            </p:extLst>
          </p:nvPr>
        </p:nvGraphicFramePr>
        <p:xfrm>
          <a:off x="6784661" y="1722155"/>
          <a:ext cx="3134930" cy="38694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Content Placeholder 28">
            <a:extLst>
              <a:ext uri="{FF2B5EF4-FFF2-40B4-BE49-F238E27FC236}">
                <a16:creationId xmlns:a16="http://schemas.microsoft.com/office/drawing/2014/main" id="{127089D3-D2AD-B3CB-6D90-720928425FAB}"/>
              </a:ext>
            </a:extLst>
          </p:cNvPr>
          <p:cNvGraphicFramePr>
            <a:graphicFrameLocks/>
          </p:cNvGraphicFramePr>
          <p:nvPr>
            <p:extLst>
              <p:ext uri="{D42A27DB-BD31-4B8C-83A1-F6EECF244321}">
                <p14:modId xmlns:p14="http://schemas.microsoft.com/office/powerpoint/2010/main" val="118654965"/>
              </p:ext>
            </p:extLst>
          </p:nvPr>
        </p:nvGraphicFramePr>
        <p:xfrm>
          <a:off x="8430536" y="1736435"/>
          <a:ext cx="3134930" cy="386943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23" name="Graphic 22" descr="List outline">
            <a:extLst>
              <a:ext uri="{FF2B5EF4-FFF2-40B4-BE49-F238E27FC236}">
                <a16:creationId xmlns:a16="http://schemas.microsoft.com/office/drawing/2014/main" id="{69DC57BF-60F2-63DA-CAFF-9F7089EB0AF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421467" y="2768599"/>
            <a:ext cx="914400" cy="914400"/>
          </a:xfrm>
          <a:prstGeom prst="rect">
            <a:avLst/>
          </a:prstGeom>
        </p:spPr>
      </p:pic>
      <p:pic>
        <p:nvPicPr>
          <p:cNvPr id="26" name="Graphic 25" descr="Bullseye outline">
            <a:extLst>
              <a:ext uri="{FF2B5EF4-FFF2-40B4-BE49-F238E27FC236}">
                <a16:creationId xmlns:a16="http://schemas.microsoft.com/office/drawing/2014/main" id="{FA71A0A2-398F-4CE4-0B2D-4717A4A761A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998133" y="1261533"/>
            <a:ext cx="592667" cy="592667"/>
          </a:xfrm>
          <a:prstGeom prst="rect">
            <a:avLst/>
          </a:prstGeom>
        </p:spPr>
      </p:pic>
      <p:pic>
        <p:nvPicPr>
          <p:cNvPr id="27" name="Graphic 26" descr="Megaphone1 outline">
            <a:extLst>
              <a:ext uri="{FF2B5EF4-FFF2-40B4-BE49-F238E27FC236}">
                <a16:creationId xmlns:a16="http://schemas.microsoft.com/office/drawing/2014/main" id="{CC38FEF4-7C19-AFBF-BC67-30D367DE48C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319866" y="4495801"/>
            <a:ext cx="702732" cy="702732"/>
          </a:xfrm>
          <a:prstGeom prst="rect">
            <a:avLst/>
          </a:prstGeom>
        </p:spPr>
      </p:pic>
      <p:pic>
        <p:nvPicPr>
          <p:cNvPr id="28" name="Graphic 27" descr="Lights On outline">
            <a:extLst>
              <a:ext uri="{FF2B5EF4-FFF2-40B4-BE49-F238E27FC236}">
                <a16:creationId xmlns:a16="http://schemas.microsoft.com/office/drawing/2014/main" id="{B60D728A-14FE-D1D1-0086-866B33B0EF5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625601" y="5884334"/>
            <a:ext cx="592666" cy="592666"/>
          </a:xfrm>
          <a:prstGeom prst="rect">
            <a:avLst/>
          </a:prstGeom>
        </p:spPr>
      </p:pic>
      <p:sp>
        <p:nvSpPr>
          <p:cNvPr id="2" name="TextBox 1">
            <a:extLst>
              <a:ext uri="{FF2B5EF4-FFF2-40B4-BE49-F238E27FC236}">
                <a16:creationId xmlns:a16="http://schemas.microsoft.com/office/drawing/2014/main" id="{51AAE223-584E-70F7-FB32-2E10283A2239}"/>
              </a:ext>
            </a:extLst>
          </p:cNvPr>
          <p:cNvSpPr txBox="1"/>
          <p:nvPr/>
        </p:nvSpPr>
        <p:spPr>
          <a:xfrm>
            <a:off x="534573" y="2475914"/>
            <a:ext cx="2011680" cy="1569660"/>
          </a:xfrm>
          <a:prstGeom prst="rect">
            <a:avLst/>
          </a:prstGeom>
          <a:noFill/>
        </p:spPr>
        <p:txBody>
          <a:bodyPr wrap="square" rtlCol="0">
            <a:spAutoFit/>
          </a:bodyPr>
          <a:lstStyle/>
          <a:p>
            <a:r>
              <a:rPr lang="en-US" sz="3200" dirty="0">
                <a:solidFill>
                  <a:schemeClr val="bg1"/>
                </a:solidFill>
              </a:rPr>
              <a:t>Movie Rental Summary</a:t>
            </a:r>
            <a:endParaRPr lang="ru-MD" sz="3200" dirty="0">
              <a:solidFill>
                <a:schemeClr val="bg1"/>
              </a:solidFill>
            </a:endParaRPr>
          </a:p>
        </p:txBody>
      </p:sp>
    </p:spTree>
    <p:extLst>
      <p:ext uri="{BB962C8B-B14F-4D97-AF65-F5344CB8AC3E}">
        <p14:creationId xmlns:p14="http://schemas.microsoft.com/office/powerpoint/2010/main" val="100330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154748" y="202542"/>
            <a:ext cx="10197494" cy="1099457"/>
          </a:xfrm>
        </p:spPr>
        <p:txBody>
          <a:bodyPr>
            <a:normAutofit/>
          </a:bodyPr>
          <a:lstStyle/>
          <a:p>
            <a:r>
              <a:rPr lang="en-US" sz="3200" dirty="0">
                <a:solidFill>
                  <a:srgbClr val="A16042"/>
                </a:solidFill>
                <a:latin typeface="+mn-lt"/>
                <a:ea typeface="+mn-ea"/>
                <a:cs typeface="+mn-cs"/>
              </a:rPr>
              <a:t>Average Rental Duration for All Videos by Rating</a:t>
            </a:r>
            <a:endParaRPr lang="ru-MD" sz="3200" dirty="0">
              <a:solidFill>
                <a:srgbClr val="A16042"/>
              </a:solidFill>
              <a:latin typeface="+mn-lt"/>
              <a:ea typeface="+mn-ea"/>
              <a:cs typeface="+mn-cs"/>
            </a:endParaRPr>
          </a:p>
        </p:txBody>
      </p:sp>
      <p:sp>
        <p:nvSpPr>
          <p:cNvPr id="10" name="Content Placeholder 7">
            <a:extLst>
              <a:ext uri="{FF2B5EF4-FFF2-40B4-BE49-F238E27FC236}">
                <a16:creationId xmlns:a16="http://schemas.microsoft.com/office/drawing/2014/main" id="{6D9B6649-386D-4107-10A7-275325FD512E}"/>
              </a:ext>
            </a:extLst>
          </p:cNvPr>
          <p:cNvSpPr>
            <a:spLocks noGrp="1"/>
          </p:cNvSpPr>
          <p:nvPr>
            <p:ph idx="1"/>
          </p:nvPr>
        </p:nvSpPr>
        <p:spPr>
          <a:xfrm>
            <a:off x="842597" y="2096271"/>
            <a:ext cx="4501315" cy="3896917"/>
          </a:xfrm>
        </p:spPr>
        <p:txBody>
          <a:bodyPr>
            <a:normAutofit fontScale="62500" lnSpcReduction="20000"/>
          </a:bodyPr>
          <a:lstStyle/>
          <a:p>
            <a:r>
              <a:rPr lang="en-US" dirty="0">
                <a:solidFill>
                  <a:srgbClr val="02182B"/>
                </a:solidFill>
              </a:rPr>
              <a:t>Average rental duration for all movies is 5 days.</a:t>
            </a:r>
          </a:p>
          <a:p>
            <a:r>
              <a:rPr lang="en-US" dirty="0">
                <a:solidFill>
                  <a:srgbClr val="02182B"/>
                </a:solidFill>
              </a:rPr>
              <a:t>Above average rental movie ratings:</a:t>
            </a:r>
          </a:p>
          <a:p>
            <a:pPr>
              <a:buFont typeface="+mj-lt"/>
              <a:buAutoNum type="arabicPeriod"/>
            </a:pPr>
            <a:r>
              <a:rPr lang="en-US" b="0" i="0" dirty="0">
                <a:solidFill>
                  <a:srgbClr val="02182B"/>
                </a:solidFill>
                <a:effectLst/>
                <a:latin typeface="Söhne"/>
              </a:rPr>
              <a:t>NC-17 (No Children Under 17 Admitted)</a:t>
            </a:r>
          </a:p>
          <a:p>
            <a:pPr>
              <a:buFont typeface="+mj-lt"/>
              <a:buAutoNum type="arabicPeriod"/>
            </a:pPr>
            <a:r>
              <a:rPr lang="en-US" b="0" i="0" dirty="0">
                <a:solidFill>
                  <a:srgbClr val="02182B"/>
                </a:solidFill>
                <a:effectLst/>
                <a:latin typeface="Söhne"/>
              </a:rPr>
              <a:t>PG (Parental Guidance Suggested)</a:t>
            </a:r>
            <a:endParaRPr lang="en-US" dirty="0">
              <a:solidFill>
                <a:srgbClr val="02182B"/>
              </a:solidFill>
              <a:latin typeface="Söhne"/>
            </a:endParaRPr>
          </a:p>
          <a:p>
            <a:pPr>
              <a:buFont typeface="+mj-lt"/>
              <a:buAutoNum type="arabicPeriod"/>
            </a:pPr>
            <a:r>
              <a:rPr lang="en-US" b="0" i="0" dirty="0">
                <a:solidFill>
                  <a:srgbClr val="02182B"/>
                </a:solidFill>
                <a:effectLst/>
                <a:latin typeface="Söhne"/>
              </a:rPr>
              <a:t>PG-13 (Parents Strongly Cautioned)</a:t>
            </a:r>
          </a:p>
          <a:p>
            <a:endParaRPr lang="en-US" dirty="0">
              <a:solidFill>
                <a:srgbClr val="02182B"/>
              </a:solidFill>
            </a:endParaRPr>
          </a:p>
          <a:p>
            <a:r>
              <a:rPr lang="en-US" dirty="0">
                <a:solidFill>
                  <a:srgbClr val="02182B"/>
                </a:solidFill>
              </a:rPr>
              <a:t>Below average rental movie </a:t>
            </a:r>
            <a:r>
              <a:rPr lang="en-US" sz="2900" dirty="0">
                <a:solidFill>
                  <a:srgbClr val="02182B"/>
                </a:solidFill>
              </a:rPr>
              <a:t>ratings</a:t>
            </a:r>
            <a:r>
              <a:rPr lang="en-US" dirty="0">
                <a:solidFill>
                  <a:srgbClr val="02182B"/>
                </a:solidFill>
              </a:rPr>
              <a:t>:</a:t>
            </a:r>
          </a:p>
          <a:p>
            <a:pPr>
              <a:buFont typeface="+mj-lt"/>
              <a:buAutoNum type="arabicPeriod"/>
            </a:pPr>
            <a:r>
              <a:rPr lang="en-US" b="0" i="0" dirty="0">
                <a:solidFill>
                  <a:srgbClr val="02182B"/>
                </a:solidFill>
                <a:effectLst/>
                <a:latin typeface="Söhne"/>
              </a:rPr>
              <a:t>G (General Audiences</a:t>
            </a:r>
            <a:r>
              <a:rPr lang="en-US" dirty="0">
                <a:solidFill>
                  <a:srgbClr val="02182B"/>
                </a:solidFill>
                <a:latin typeface="Söhne"/>
              </a:rPr>
              <a:t>)</a:t>
            </a:r>
            <a:endParaRPr lang="en-US" b="0" i="0" dirty="0">
              <a:solidFill>
                <a:srgbClr val="02182B"/>
              </a:solidFill>
              <a:effectLst/>
              <a:latin typeface="Söhne"/>
            </a:endParaRPr>
          </a:p>
          <a:p>
            <a:pPr>
              <a:buFont typeface="+mj-lt"/>
              <a:buAutoNum type="arabicPeriod"/>
            </a:pPr>
            <a:r>
              <a:rPr lang="en-US" b="0" i="0" dirty="0">
                <a:solidFill>
                  <a:srgbClr val="02182B"/>
                </a:solidFill>
                <a:effectLst/>
                <a:latin typeface="Söhne"/>
              </a:rPr>
              <a:t>R (Restricted)</a:t>
            </a:r>
            <a:r>
              <a:rPr lang="en-US" dirty="0">
                <a:solidFill>
                  <a:srgbClr val="02182B"/>
                </a:solidFill>
              </a:rPr>
              <a:t> </a:t>
            </a:r>
          </a:p>
        </p:txBody>
      </p:sp>
      <p:pic>
        <p:nvPicPr>
          <p:cNvPr id="3" name="Picture 2">
            <a:extLst>
              <a:ext uri="{FF2B5EF4-FFF2-40B4-BE49-F238E27FC236}">
                <a16:creationId xmlns:a16="http://schemas.microsoft.com/office/drawing/2014/main" id="{B8C40EB0-33F2-2675-6D57-59B55CC7ABC7}"/>
              </a:ext>
            </a:extLst>
          </p:cNvPr>
          <p:cNvPicPr>
            <a:picLocks noChangeAspect="1"/>
          </p:cNvPicPr>
          <p:nvPr/>
        </p:nvPicPr>
        <p:blipFill>
          <a:blip r:embed="rId2"/>
          <a:stretch>
            <a:fillRect/>
          </a:stretch>
        </p:blipFill>
        <p:spPr>
          <a:xfrm>
            <a:off x="6527409" y="1315575"/>
            <a:ext cx="3999829" cy="5110893"/>
          </a:xfrm>
          <a:prstGeom prst="rect">
            <a:avLst/>
          </a:prstGeom>
        </p:spPr>
      </p:pic>
    </p:spTree>
    <p:extLst>
      <p:ext uri="{BB962C8B-B14F-4D97-AF65-F5344CB8AC3E}">
        <p14:creationId xmlns:p14="http://schemas.microsoft.com/office/powerpoint/2010/main" val="186555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6EBC25-B8D9-EA03-8DEB-DF1086B81B19}"/>
              </a:ext>
            </a:extLst>
          </p:cNvPr>
          <p:cNvSpPr>
            <a:spLocks noGrp="1"/>
          </p:cNvSpPr>
          <p:nvPr>
            <p:ph type="title"/>
          </p:nvPr>
        </p:nvSpPr>
        <p:spPr>
          <a:xfrm>
            <a:off x="112544" y="284458"/>
            <a:ext cx="8596668" cy="600222"/>
          </a:xfrm>
        </p:spPr>
        <p:txBody>
          <a:bodyPr anchor="t">
            <a:noAutofit/>
          </a:bodyPr>
          <a:lstStyle/>
          <a:p>
            <a:r>
              <a:rPr lang="en-US" sz="2800" dirty="0">
                <a:solidFill>
                  <a:srgbClr val="A16042"/>
                </a:solidFill>
                <a:latin typeface="+mn-lt"/>
                <a:ea typeface="+mn-ea"/>
                <a:cs typeface="+mn-cs"/>
              </a:rPr>
              <a:t>Average Rental Duration by Genre</a:t>
            </a:r>
            <a:br>
              <a:rPr lang="ru-MD" dirty="0">
                <a:solidFill>
                  <a:srgbClr val="A16042"/>
                </a:solidFill>
              </a:rPr>
            </a:br>
            <a:endParaRPr lang="ru-MD" dirty="0">
              <a:solidFill>
                <a:srgbClr val="A16042"/>
              </a:solidFill>
            </a:endParaRPr>
          </a:p>
        </p:txBody>
      </p:sp>
      <p:sp>
        <p:nvSpPr>
          <p:cNvPr id="9" name="Content Placeholder 7">
            <a:extLst>
              <a:ext uri="{FF2B5EF4-FFF2-40B4-BE49-F238E27FC236}">
                <a16:creationId xmlns:a16="http://schemas.microsoft.com/office/drawing/2014/main" id="{497CAE5A-3049-B3B2-27DF-333A9754DD33}"/>
              </a:ext>
            </a:extLst>
          </p:cNvPr>
          <p:cNvSpPr>
            <a:spLocks noGrp="1"/>
          </p:cNvSpPr>
          <p:nvPr>
            <p:ph idx="1"/>
          </p:nvPr>
        </p:nvSpPr>
        <p:spPr>
          <a:xfrm>
            <a:off x="9183814" y="1231316"/>
            <a:ext cx="2934714" cy="4526018"/>
          </a:xfrm>
        </p:spPr>
        <p:txBody>
          <a:bodyPr>
            <a:normAutofit/>
          </a:bodyPr>
          <a:lstStyle/>
          <a:p>
            <a:pPr>
              <a:lnSpc>
                <a:spcPct val="80000"/>
              </a:lnSpc>
              <a:buNone/>
            </a:pPr>
            <a:r>
              <a:rPr lang="en-US" sz="1900" dirty="0">
                <a:solidFill>
                  <a:srgbClr val="02182B"/>
                </a:solidFill>
              </a:rPr>
              <a:t>Top 3 Categories rented for longer than average:</a:t>
            </a:r>
          </a:p>
          <a:p>
            <a:pPr>
              <a:lnSpc>
                <a:spcPct val="80000"/>
              </a:lnSpc>
            </a:pPr>
            <a:r>
              <a:rPr lang="en-US" sz="1900" dirty="0">
                <a:solidFill>
                  <a:srgbClr val="02182B"/>
                </a:solidFill>
              </a:rPr>
              <a:t>Thriller</a:t>
            </a:r>
          </a:p>
          <a:p>
            <a:pPr>
              <a:lnSpc>
                <a:spcPct val="80000"/>
              </a:lnSpc>
            </a:pPr>
            <a:r>
              <a:rPr lang="en-US" sz="1900" dirty="0">
                <a:solidFill>
                  <a:srgbClr val="02182B"/>
                </a:solidFill>
              </a:rPr>
              <a:t>Travel</a:t>
            </a:r>
          </a:p>
          <a:p>
            <a:pPr>
              <a:lnSpc>
                <a:spcPct val="80000"/>
              </a:lnSpc>
            </a:pPr>
            <a:r>
              <a:rPr lang="en-US" sz="1900" dirty="0">
                <a:solidFill>
                  <a:srgbClr val="02182B"/>
                </a:solidFill>
              </a:rPr>
              <a:t>Music</a:t>
            </a:r>
          </a:p>
          <a:p>
            <a:pPr>
              <a:lnSpc>
                <a:spcPct val="80000"/>
              </a:lnSpc>
              <a:buNone/>
            </a:pPr>
            <a:endParaRPr lang="en-US" sz="1900" dirty="0">
              <a:solidFill>
                <a:srgbClr val="02182B"/>
              </a:solidFill>
            </a:endParaRPr>
          </a:p>
          <a:p>
            <a:pPr>
              <a:lnSpc>
                <a:spcPct val="80000"/>
              </a:lnSpc>
              <a:buNone/>
            </a:pPr>
            <a:r>
              <a:rPr lang="en-US" sz="1900" dirty="0">
                <a:solidFill>
                  <a:srgbClr val="02182B"/>
                </a:solidFill>
              </a:rPr>
              <a:t>Categories rented with a duration less than average:</a:t>
            </a:r>
          </a:p>
          <a:p>
            <a:pPr>
              <a:lnSpc>
                <a:spcPct val="80000"/>
              </a:lnSpc>
            </a:pPr>
            <a:r>
              <a:rPr lang="en-US" sz="1900" dirty="0">
                <a:solidFill>
                  <a:srgbClr val="02182B"/>
                </a:solidFill>
              </a:rPr>
              <a:t>Documentary</a:t>
            </a:r>
          </a:p>
          <a:p>
            <a:pPr>
              <a:lnSpc>
                <a:spcPct val="80000"/>
              </a:lnSpc>
            </a:pPr>
            <a:r>
              <a:rPr lang="en-US" sz="1900" dirty="0">
                <a:solidFill>
                  <a:srgbClr val="02182B"/>
                </a:solidFill>
              </a:rPr>
              <a:t>News</a:t>
            </a:r>
          </a:p>
          <a:p>
            <a:pPr>
              <a:lnSpc>
                <a:spcPct val="80000"/>
              </a:lnSpc>
            </a:pPr>
            <a:r>
              <a:rPr lang="en-US" sz="1900" dirty="0">
                <a:solidFill>
                  <a:srgbClr val="02182B"/>
                </a:solidFill>
              </a:rPr>
              <a:t>Sports</a:t>
            </a:r>
          </a:p>
          <a:p>
            <a:pPr marL="0" indent="0">
              <a:buNone/>
            </a:pPr>
            <a:endParaRPr lang="en-US" dirty="0"/>
          </a:p>
          <a:p>
            <a:endParaRPr lang="en-US" dirty="0"/>
          </a:p>
        </p:txBody>
      </p:sp>
      <p:pic>
        <p:nvPicPr>
          <p:cNvPr id="2" name="Picture 1">
            <a:extLst>
              <a:ext uri="{FF2B5EF4-FFF2-40B4-BE49-F238E27FC236}">
                <a16:creationId xmlns:a16="http://schemas.microsoft.com/office/drawing/2014/main" id="{E70C7A1D-6321-0DDC-D821-6A07BDC06D50}"/>
              </a:ext>
            </a:extLst>
          </p:cNvPr>
          <p:cNvPicPr>
            <a:picLocks noChangeAspect="1"/>
          </p:cNvPicPr>
          <p:nvPr/>
        </p:nvPicPr>
        <p:blipFill>
          <a:blip r:embed="rId2"/>
          <a:stretch>
            <a:fillRect/>
          </a:stretch>
        </p:blipFill>
        <p:spPr>
          <a:xfrm>
            <a:off x="417211" y="1702191"/>
            <a:ext cx="8332894" cy="4399259"/>
          </a:xfrm>
          <a:prstGeom prst="rect">
            <a:avLst/>
          </a:prstGeom>
        </p:spPr>
      </p:pic>
    </p:spTree>
    <p:extLst>
      <p:ext uri="{BB962C8B-B14F-4D97-AF65-F5344CB8AC3E}">
        <p14:creationId xmlns:p14="http://schemas.microsoft.com/office/powerpoint/2010/main" val="133769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9246B5-C80D-A9F0-DC03-A3E352ECCA45}"/>
              </a:ext>
            </a:extLst>
          </p:cNvPr>
          <p:cNvSpPr>
            <a:spLocks noGrp="1"/>
          </p:cNvSpPr>
          <p:nvPr>
            <p:ph type="title"/>
          </p:nvPr>
        </p:nvSpPr>
        <p:spPr>
          <a:xfrm>
            <a:off x="140677" y="141740"/>
            <a:ext cx="11341741" cy="927814"/>
          </a:xfrm>
        </p:spPr>
        <p:txBody>
          <a:bodyPr vert="horz" lIns="91440" tIns="45720" rIns="91440" bIns="45720" rtlCol="0" anchor="ctr">
            <a:noAutofit/>
          </a:bodyPr>
          <a:lstStyle/>
          <a:p>
            <a:pPr>
              <a:lnSpc>
                <a:spcPct val="90000"/>
              </a:lnSpc>
            </a:pPr>
            <a:r>
              <a:rPr lang="en-US" sz="2800" dirty="0">
                <a:solidFill>
                  <a:srgbClr val="A16042"/>
                </a:solidFill>
                <a:latin typeface="+mn-lt"/>
                <a:ea typeface="+mn-ea"/>
                <a:cs typeface="+mn-cs"/>
              </a:rPr>
              <a:t>Most/Least Movie Contribution to Revenue</a:t>
            </a:r>
          </a:p>
        </p:txBody>
      </p:sp>
      <p:sp>
        <p:nvSpPr>
          <p:cNvPr id="40" name="TextBox 39">
            <a:extLst>
              <a:ext uri="{FF2B5EF4-FFF2-40B4-BE49-F238E27FC236}">
                <a16:creationId xmlns:a16="http://schemas.microsoft.com/office/drawing/2014/main" id="{6068C413-094C-82BF-6D6A-73284D552399}"/>
              </a:ext>
            </a:extLst>
          </p:cNvPr>
          <p:cNvSpPr txBox="1"/>
          <p:nvPr/>
        </p:nvSpPr>
        <p:spPr>
          <a:xfrm>
            <a:off x="10446181" y="1982628"/>
            <a:ext cx="1545616" cy="838435"/>
          </a:xfrm>
          <a:prstGeom prst="rect">
            <a:avLst/>
          </a:prstGeom>
          <a:noFill/>
        </p:spPr>
        <p:txBody>
          <a:bodyPr wrap="none" rtlCol="0">
            <a:spAutoFit/>
          </a:bodyPr>
          <a:lstStyle/>
          <a:p>
            <a:pPr algn="ctr">
              <a:lnSpc>
                <a:spcPct val="90000"/>
              </a:lnSpc>
              <a:spcBef>
                <a:spcPts val="1000"/>
              </a:spcBef>
            </a:pPr>
            <a:r>
              <a:rPr lang="en-US" sz="2200" dirty="0"/>
              <a:t>AVERAGE</a:t>
            </a:r>
          </a:p>
          <a:p>
            <a:pPr algn="ctr">
              <a:lnSpc>
                <a:spcPct val="90000"/>
              </a:lnSpc>
              <a:spcBef>
                <a:spcPts val="1000"/>
              </a:spcBef>
            </a:pPr>
            <a:r>
              <a:rPr lang="ru-MD" sz="2200" dirty="0"/>
              <a:t>35,16</a:t>
            </a:r>
            <a:r>
              <a:rPr lang="en-US" sz="2200" dirty="0"/>
              <a:t> $</a:t>
            </a:r>
            <a:endParaRPr lang="ru-MD" sz="2200" dirty="0"/>
          </a:p>
        </p:txBody>
      </p:sp>
      <p:sp>
        <p:nvSpPr>
          <p:cNvPr id="41" name="TextBox 40">
            <a:extLst>
              <a:ext uri="{FF2B5EF4-FFF2-40B4-BE49-F238E27FC236}">
                <a16:creationId xmlns:a16="http://schemas.microsoft.com/office/drawing/2014/main" id="{F62A8329-2C2F-7B5F-0A82-DE58F0B56D6E}"/>
              </a:ext>
            </a:extLst>
          </p:cNvPr>
          <p:cNvSpPr txBox="1"/>
          <p:nvPr/>
        </p:nvSpPr>
        <p:spPr>
          <a:xfrm>
            <a:off x="10455287" y="4365521"/>
            <a:ext cx="1545616" cy="838435"/>
          </a:xfrm>
          <a:prstGeom prst="rect">
            <a:avLst/>
          </a:prstGeom>
          <a:noFill/>
        </p:spPr>
        <p:txBody>
          <a:bodyPr wrap="none" rtlCol="0">
            <a:spAutoFit/>
          </a:bodyPr>
          <a:lstStyle/>
          <a:p>
            <a:pPr algn="ctr">
              <a:lnSpc>
                <a:spcPct val="90000"/>
              </a:lnSpc>
              <a:spcBef>
                <a:spcPts val="1000"/>
              </a:spcBef>
            </a:pPr>
            <a:r>
              <a:rPr lang="en-US" sz="2200" dirty="0"/>
              <a:t>AVERAGE</a:t>
            </a:r>
          </a:p>
          <a:p>
            <a:pPr algn="ctr">
              <a:lnSpc>
                <a:spcPct val="90000"/>
              </a:lnSpc>
              <a:spcBef>
                <a:spcPts val="1000"/>
              </a:spcBef>
            </a:pPr>
            <a:r>
              <a:rPr lang="ru-MD" sz="2200" dirty="0"/>
              <a:t>1,88</a:t>
            </a:r>
            <a:r>
              <a:rPr lang="en-US" sz="2200" dirty="0"/>
              <a:t> $</a:t>
            </a:r>
            <a:endParaRPr lang="ru-MD" sz="2200" dirty="0"/>
          </a:p>
        </p:txBody>
      </p:sp>
      <p:sp>
        <p:nvSpPr>
          <p:cNvPr id="2" name="Right Brace 1">
            <a:extLst>
              <a:ext uri="{FF2B5EF4-FFF2-40B4-BE49-F238E27FC236}">
                <a16:creationId xmlns:a16="http://schemas.microsoft.com/office/drawing/2014/main" id="{4D89AA12-26F3-64AC-A088-B8A733E0F2B2}"/>
              </a:ext>
            </a:extLst>
          </p:cNvPr>
          <p:cNvSpPr/>
          <p:nvPr/>
        </p:nvSpPr>
        <p:spPr>
          <a:xfrm>
            <a:off x="9473303" y="1207294"/>
            <a:ext cx="1005784" cy="24336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MD" dirty="0"/>
          </a:p>
        </p:txBody>
      </p:sp>
      <p:sp>
        <p:nvSpPr>
          <p:cNvPr id="3" name="Right Brace 2">
            <a:extLst>
              <a:ext uri="{FF2B5EF4-FFF2-40B4-BE49-F238E27FC236}">
                <a16:creationId xmlns:a16="http://schemas.microsoft.com/office/drawing/2014/main" id="{E7215C67-FBA1-85C5-759D-6E95CB223524}"/>
              </a:ext>
            </a:extLst>
          </p:cNvPr>
          <p:cNvSpPr/>
          <p:nvPr/>
        </p:nvSpPr>
        <p:spPr>
          <a:xfrm>
            <a:off x="9473303" y="3681413"/>
            <a:ext cx="1005784" cy="2356780"/>
          </a:xfrm>
          <a:prstGeom prst="righ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ru-MD"/>
          </a:p>
        </p:txBody>
      </p:sp>
      <p:pic>
        <p:nvPicPr>
          <p:cNvPr id="4" name="Picture 3">
            <a:extLst>
              <a:ext uri="{FF2B5EF4-FFF2-40B4-BE49-F238E27FC236}">
                <a16:creationId xmlns:a16="http://schemas.microsoft.com/office/drawing/2014/main" id="{E660ECFF-263F-3B2E-7995-62A161DB9EBA}"/>
              </a:ext>
            </a:extLst>
          </p:cNvPr>
          <p:cNvPicPr>
            <a:picLocks noChangeAspect="1"/>
          </p:cNvPicPr>
          <p:nvPr/>
        </p:nvPicPr>
        <p:blipFill>
          <a:blip r:embed="rId2"/>
          <a:stretch>
            <a:fillRect/>
          </a:stretch>
        </p:blipFill>
        <p:spPr>
          <a:xfrm>
            <a:off x="704987" y="1316231"/>
            <a:ext cx="8898456" cy="2324756"/>
          </a:xfrm>
          <a:prstGeom prst="rect">
            <a:avLst/>
          </a:prstGeom>
        </p:spPr>
      </p:pic>
      <p:pic>
        <p:nvPicPr>
          <p:cNvPr id="5" name="Picture 4">
            <a:extLst>
              <a:ext uri="{FF2B5EF4-FFF2-40B4-BE49-F238E27FC236}">
                <a16:creationId xmlns:a16="http://schemas.microsoft.com/office/drawing/2014/main" id="{7C83C64C-8860-A896-ABC6-83E8AB51C3E1}"/>
              </a:ext>
            </a:extLst>
          </p:cNvPr>
          <p:cNvPicPr>
            <a:picLocks noChangeAspect="1"/>
          </p:cNvPicPr>
          <p:nvPr/>
        </p:nvPicPr>
        <p:blipFill>
          <a:blip r:embed="rId3"/>
          <a:stretch>
            <a:fillRect/>
          </a:stretch>
        </p:blipFill>
        <p:spPr>
          <a:xfrm>
            <a:off x="647988" y="3709736"/>
            <a:ext cx="9166778" cy="2300321"/>
          </a:xfrm>
          <a:prstGeom prst="rect">
            <a:avLst/>
          </a:prstGeom>
        </p:spPr>
      </p:pic>
    </p:spTree>
    <p:extLst>
      <p:ext uri="{BB962C8B-B14F-4D97-AF65-F5344CB8AC3E}">
        <p14:creationId xmlns:p14="http://schemas.microsoft.com/office/powerpoint/2010/main" val="162737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98476" y="317173"/>
            <a:ext cx="10197494" cy="1099457"/>
          </a:xfrm>
        </p:spPr>
        <p:txBody>
          <a:bodyPr>
            <a:normAutofit/>
          </a:bodyPr>
          <a:lstStyle/>
          <a:p>
            <a:pPr>
              <a:lnSpc>
                <a:spcPct val="90000"/>
              </a:lnSpc>
            </a:pPr>
            <a:r>
              <a:rPr lang="en-US" sz="2800" dirty="0">
                <a:solidFill>
                  <a:srgbClr val="A16042"/>
                </a:solidFill>
                <a:latin typeface="+mn-lt"/>
                <a:ea typeface="+mn-ea"/>
                <a:cs typeface="+mn-cs"/>
              </a:rPr>
              <a:t>Customer Distribution in the World</a:t>
            </a:r>
            <a:endParaRPr lang="ru-MD" sz="2800" dirty="0">
              <a:solidFill>
                <a:srgbClr val="A16042"/>
              </a:solidFill>
              <a:latin typeface="+mn-lt"/>
              <a:ea typeface="+mn-ea"/>
              <a:cs typeface="+mn-cs"/>
            </a:endParaRPr>
          </a:p>
        </p:txBody>
      </p:sp>
      <p:graphicFrame>
        <p:nvGraphicFramePr>
          <p:cNvPr id="7" name="Table 6">
            <a:extLst>
              <a:ext uri="{FF2B5EF4-FFF2-40B4-BE49-F238E27FC236}">
                <a16:creationId xmlns:a16="http://schemas.microsoft.com/office/drawing/2014/main" id="{A23ACEBD-7061-98BA-0F08-D8E4494793F5}"/>
              </a:ext>
            </a:extLst>
          </p:cNvPr>
          <p:cNvGraphicFramePr>
            <a:graphicFrameLocks noGrp="1"/>
          </p:cNvGraphicFramePr>
          <p:nvPr>
            <p:extLst>
              <p:ext uri="{D42A27DB-BD31-4B8C-83A1-F6EECF244321}">
                <p14:modId xmlns:p14="http://schemas.microsoft.com/office/powerpoint/2010/main" val="1706190956"/>
              </p:ext>
            </p:extLst>
          </p:nvPr>
        </p:nvGraphicFramePr>
        <p:xfrm>
          <a:off x="8414038" y="1236133"/>
          <a:ext cx="3574761" cy="5109213"/>
        </p:xfrm>
        <a:graphic>
          <a:graphicData uri="http://schemas.openxmlformats.org/drawingml/2006/table">
            <a:tbl>
              <a:tblPr>
                <a:tableStyleId>{0E3FDE45-AF77-4B5C-9715-49D594BDF05E}</a:tableStyleId>
              </a:tblPr>
              <a:tblGrid>
                <a:gridCol w="1567800">
                  <a:extLst>
                    <a:ext uri="{9D8B030D-6E8A-4147-A177-3AD203B41FA5}">
                      <a16:colId xmlns:a16="http://schemas.microsoft.com/office/drawing/2014/main" val="3437046885"/>
                    </a:ext>
                  </a:extLst>
                </a:gridCol>
                <a:gridCol w="1018851">
                  <a:extLst>
                    <a:ext uri="{9D8B030D-6E8A-4147-A177-3AD203B41FA5}">
                      <a16:colId xmlns:a16="http://schemas.microsoft.com/office/drawing/2014/main" val="414566491"/>
                    </a:ext>
                  </a:extLst>
                </a:gridCol>
                <a:gridCol w="988110">
                  <a:extLst>
                    <a:ext uri="{9D8B030D-6E8A-4147-A177-3AD203B41FA5}">
                      <a16:colId xmlns:a16="http://schemas.microsoft.com/office/drawing/2014/main" val="1512086573"/>
                    </a:ext>
                  </a:extLst>
                </a:gridCol>
              </a:tblGrid>
              <a:tr h="1124960">
                <a:tc>
                  <a:txBody>
                    <a:bodyPr/>
                    <a:lstStyle/>
                    <a:p>
                      <a:pPr marL="228600" indent="-228600" algn="l" defTabSz="914400" rtl="0" eaLnBrk="1" fontAlgn="b" latinLnBrk="0" hangingPunct="1">
                        <a:lnSpc>
                          <a:spcPct val="70000"/>
                        </a:lnSpc>
                        <a:spcBef>
                          <a:spcPts val="1000"/>
                        </a:spcBef>
                      </a:pPr>
                      <a:r>
                        <a:rPr lang="en-US" sz="1800" kern="1200" dirty="0">
                          <a:solidFill>
                            <a:srgbClr val="02182B"/>
                          </a:solidFill>
                          <a:latin typeface="+mn-lt"/>
                          <a:ea typeface="+mn-ea"/>
                          <a:cs typeface="+mn-cs"/>
                        </a:rPr>
                        <a:t>Country</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en-US" sz="1800" kern="1200" dirty="0">
                          <a:solidFill>
                            <a:srgbClr val="02182B"/>
                          </a:solidFill>
                          <a:latin typeface="+mn-lt"/>
                          <a:ea typeface="+mn-ea"/>
                          <a:cs typeface="+mn-cs"/>
                        </a:rPr>
                        <a:t>Total</a:t>
                      </a:r>
                    </a:p>
                    <a:p>
                      <a:pPr marL="228600" indent="-228600" algn="l" defTabSz="914400" rtl="0" eaLnBrk="1" fontAlgn="b" latinLnBrk="0" hangingPunct="1">
                        <a:lnSpc>
                          <a:spcPct val="70000"/>
                        </a:lnSpc>
                        <a:spcBef>
                          <a:spcPts val="1000"/>
                        </a:spcBef>
                      </a:pPr>
                      <a:r>
                        <a:rPr lang="en-US" sz="1800" kern="1200" dirty="0">
                          <a:solidFill>
                            <a:srgbClr val="02182B"/>
                          </a:solidFill>
                          <a:latin typeface="+mn-lt"/>
                          <a:ea typeface="+mn-ea"/>
                          <a:cs typeface="+mn-cs"/>
                        </a:rPr>
                        <a:t>Clients</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en-US" sz="1800" kern="1200" dirty="0">
                          <a:solidFill>
                            <a:srgbClr val="02182B"/>
                          </a:solidFill>
                          <a:latin typeface="+mn-lt"/>
                          <a:ea typeface="+mn-ea"/>
                          <a:cs typeface="+mn-cs"/>
                        </a:rPr>
                        <a:t>% of </a:t>
                      </a:r>
                    </a:p>
                    <a:p>
                      <a:pPr marL="228600" indent="-228600" algn="l" defTabSz="914400" rtl="0" eaLnBrk="1" fontAlgn="b" latinLnBrk="0" hangingPunct="1">
                        <a:lnSpc>
                          <a:spcPct val="70000"/>
                        </a:lnSpc>
                        <a:spcBef>
                          <a:spcPts val="1000"/>
                        </a:spcBef>
                      </a:pPr>
                      <a:r>
                        <a:rPr lang="en-US" sz="1800" kern="1200" dirty="0">
                          <a:solidFill>
                            <a:srgbClr val="02182B"/>
                          </a:solidFill>
                          <a:latin typeface="+mn-lt"/>
                          <a:ea typeface="+mn-ea"/>
                          <a:cs typeface="+mn-cs"/>
                        </a:rPr>
                        <a:t>the Total</a:t>
                      </a:r>
                    </a:p>
                  </a:txBody>
                  <a:tcPr marL="9525" marR="9525" marT="9525" marB="0" anchor="b"/>
                </a:tc>
                <a:extLst>
                  <a:ext uri="{0D108BD9-81ED-4DB2-BD59-A6C34878D82A}">
                    <a16:rowId xmlns:a16="http://schemas.microsoft.com/office/drawing/2014/main" val="672499736"/>
                  </a:ext>
                </a:extLst>
              </a:tr>
              <a:tr h="314880">
                <a:tc>
                  <a:txBody>
                    <a:bodyPr/>
                    <a:lstStyle/>
                    <a:p>
                      <a:pPr marL="228600" indent="-228600" algn="l" defTabSz="914400" rtl="0" eaLnBrk="1" fontAlgn="b" latinLnBrk="0" hangingPunct="1">
                        <a:lnSpc>
                          <a:spcPct val="70000"/>
                        </a:lnSpc>
                        <a:spcBef>
                          <a:spcPts val="1000"/>
                        </a:spcBef>
                      </a:pPr>
                      <a:r>
                        <a:rPr lang="en-US" sz="1800" kern="1200">
                          <a:solidFill>
                            <a:srgbClr val="02182B"/>
                          </a:solidFill>
                          <a:latin typeface="+mn-lt"/>
                          <a:ea typeface="+mn-ea"/>
                          <a:cs typeface="+mn-cs"/>
                        </a:rPr>
                        <a:t>India</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60</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10.0%</a:t>
                      </a:r>
                    </a:p>
                  </a:txBody>
                  <a:tcPr marL="9525" marR="9525" marT="9525" marB="0" anchor="b"/>
                </a:tc>
                <a:extLst>
                  <a:ext uri="{0D108BD9-81ED-4DB2-BD59-A6C34878D82A}">
                    <a16:rowId xmlns:a16="http://schemas.microsoft.com/office/drawing/2014/main" val="2821486209"/>
                  </a:ext>
                </a:extLst>
              </a:tr>
              <a:tr h="314880">
                <a:tc>
                  <a:txBody>
                    <a:bodyPr/>
                    <a:lstStyle/>
                    <a:p>
                      <a:pPr marL="228600" indent="-228600" algn="l" defTabSz="914400" rtl="0" eaLnBrk="1" fontAlgn="b" latinLnBrk="0" hangingPunct="1">
                        <a:lnSpc>
                          <a:spcPct val="70000"/>
                        </a:lnSpc>
                        <a:spcBef>
                          <a:spcPts val="1000"/>
                        </a:spcBef>
                      </a:pPr>
                      <a:r>
                        <a:rPr lang="en-US" sz="1800" kern="1200">
                          <a:solidFill>
                            <a:srgbClr val="02182B"/>
                          </a:solidFill>
                          <a:latin typeface="+mn-lt"/>
                          <a:ea typeface="+mn-ea"/>
                          <a:cs typeface="+mn-cs"/>
                        </a:rPr>
                        <a:t>China</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dirty="0">
                          <a:solidFill>
                            <a:srgbClr val="02182B"/>
                          </a:solidFill>
                          <a:latin typeface="+mn-lt"/>
                          <a:ea typeface="+mn-ea"/>
                          <a:cs typeface="+mn-cs"/>
                        </a:rPr>
                        <a:t>53</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8.8%</a:t>
                      </a:r>
                    </a:p>
                  </a:txBody>
                  <a:tcPr marL="9525" marR="9525" marT="9525" marB="0" anchor="b"/>
                </a:tc>
                <a:extLst>
                  <a:ext uri="{0D108BD9-81ED-4DB2-BD59-A6C34878D82A}">
                    <a16:rowId xmlns:a16="http://schemas.microsoft.com/office/drawing/2014/main" val="1409189759"/>
                  </a:ext>
                </a:extLst>
              </a:tr>
              <a:tr h="314880">
                <a:tc>
                  <a:txBody>
                    <a:bodyPr/>
                    <a:lstStyle/>
                    <a:p>
                      <a:pPr marL="228600" indent="-228600" algn="l" defTabSz="914400" rtl="0" eaLnBrk="1" fontAlgn="b" latinLnBrk="0" hangingPunct="1">
                        <a:lnSpc>
                          <a:spcPct val="70000"/>
                        </a:lnSpc>
                        <a:spcBef>
                          <a:spcPts val="1000"/>
                        </a:spcBef>
                      </a:pPr>
                      <a:r>
                        <a:rPr lang="en-US" sz="1800" kern="1200" dirty="0">
                          <a:solidFill>
                            <a:srgbClr val="02182B"/>
                          </a:solidFill>
                          <a:latin typeface="+mn-lt"/>
                          <a:ea typeface="+mn-ea"/>
                          <a:cs typeface="+mn-cs"/>
                        </a:rPr>
                        <a:t>United States</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36</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6.0%</a:t>
                      </a:r>
                    </a:p>
                  </a:txBody>
                  <a:tcPr marL="9525" marR="9525" marT="9525" marB="0" anchor="b"/>
                </a:tc>
                <a:extLst>
                  <a:ext uri="{0D108BD9-81ED-4DB2-BD59-A6C34878D82A}">
                    <a16:rowId xmlns:a16="http://schemas.microsoft.com/office/drawing/2014/main" val="2977988226"/>
                  </a:ext>
                </a:extLst>
              </a:tr>
              <a:tr h="314880">
                <a:tc>
                  <a:txBody>
                    <a:bodyPr/>
                    <a:lstStyle/>
                    <a:p>
                      <a:pPr marL="228600" indent="-228600" algn="l" defTabSz="914400" rtl="0" eaLnBrk="1" fontAlgn="b" latinLnBrk="0" hangingPunct="1">
                        <a:lnSpc>
                          <a:spcPct val="70000"/>
                        </a:lnSpc>
                        <a:spcBef>
                          <a:spcPts val="1000"/>
                        </a:spcBef>
                      </a:pPr>
                      <a:r>
                        <a:rPr lang="en-US" sz="1800" kern="1200">
                          <a:solidFill>
                            <a:srgbClr val="02182B"/>
                          </a:solidFill>
                          <a:latin typeface="+mn-lt"/>
                          <a:ea typeface="+mn-ea"/>
                          <a:cs typeface="+mn-cs"/>
                        </a:rPr>
                        <a:t>Japan</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31</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5.2%</a:t>
                      </a:r>
                    </a:p>
                  </a:txBody>
                  <a:tcPr marL="9525" marR="9525" marT="9525" marB="0" anchor="b"/>
                </a:tc>
                <a:extLst>
                  <a:ext uri="{0D108BD9-81ED-4DB2-BD59-A6C34878D82A}">
                    <a16:rowId xmlns:a16="http://schemas.microsoft.com/office/drawing/2014/main" val="2032133475"/>
                  </a:ext>
                </a:extLst>
              </a:tr>
              <a:tr h="314880">
                <a:tc>
                  <a:txBody>
                    <a:bodyPr/>
                    <a:lstStyle/>
                    <a:p>
                      <a:pPr marL="228600" indent="-228600" algn="l" defTabSz="914400" rtl="0" eaLnBrk="1" fontAlgn="b" latinLnBrk="0" hangingPunct="1">
                        <a:lnSpc>
                          <a:spcPct val="70000"/>
                        </a:lnSpc>
                        <a:spcBef>
                          <a:spcPts val="1000"/>
                        </a:spcBef>
                      </a:pPr>
                      <a:r>
                        <a:rPr lang="en-US" sz="1800" kern="1200">
                          <a:solidFill>
                            <a:srgbClr val="02182B"/>
                          </a:solidFill>
                          <a:latin typeface="+mn-lt"/>
                          <a:ea typeface="+mn-ea"/>
                          <a:cs typeface="+mn-cs"/>
                        </a:rPr>
                        <a:t>Mexico</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30</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5.0%</a:t>
                      </a:r>
                    </a:p>
                  </a:txBody>
                  <a:tcPr marL="9525" marR="9525" marT="9525" marB="0" anchor="b"/>
                </a:tc>
                <a:extLst>
                  <a:ext uri="{0D108BD9-81ED-4DB2-BD59-A6C34878D82A}">
                    <a16:rowId xmlns:a16="http://schemas.microsoft.com/office/drawing/2014/main" val="2287853872"/>
                  </a:ext>
                </a:extLst>
              </a:tr>
              <a:tr h="406697">
                <a:tc>
                  <a:txBody>
                    <a:bodyPr/>
                    <a:lstStyle/>
                    <a:p>
                      <a:pPr marL="228600" indent="-228600" algn="l" defTabSz="914400" rtl="0" eaLnBrk="1" fontAlgn="b" latinLnBrk="0" hangingPunct="1">
                        <a:lnSpc>
                          <a:spcPct val="70000"/>
                        </a:lnSpc>
                        <a:spcBef>
                          <a:spcPts val="1000"/>
                        </a:spcBef>
                      </a:pPr>
                      <a:r>
                        <a:rPr lang="en-US" sz="1800" kern="1200" dirty="0">
                          <a:solidFill>
                            <a:srgbClr val="02182B"/>
                          </a:solidFill>
                          <a:latin typeface="+mn-lt"/>
                          <a:ea typeface="+mn-ea"/>
                          <a:cs typeface="+mn-cs"/>
                        </a:rPr>
                        <a:t>Russian</a:t>
                      </a:r>
                    </a:p>
                    <a:p>
                      <a:pPr marL="228600" indent="-228600" algn="l" defTabSz="914400" rtl="0" eaLnBrk="1" fontAlgn="b" latinLnBrk="0" hangingPunct="1">
                        <a:lnSpc>
                          <a:spcPct val="70000"/>
                        </a:lnSpc>
                        <a:spcBef>
                          <a:spcPts val="1000"/>
                        </a:spcBef>
                      </a:pPr>
                      <a:r>
                        <a:rPr lang="en-US" sz="1800" kern="1200" dirty="0">
                          <a:solidFill>
                            <a:srgbClr val="02182B"/>
                          </a:solidFill>
                          <a:latin typeface="+mn-lt"/>
                          <a:ea typeface="+mn-ea"/>
                          <a:cs typeface="+mn-cs"/>
                        </a:rPr>
                        <a:t>Federation</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28</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4.7%</a:t>
                      </a:r>
                    </a:p>
                  </a:txBody>
                  <a:tcPr marL="9525" marR="9525" marT="9525" marB="0" anchor="b"/>
                </a:tc>
                <a:extLst>
                  <a:ext uri="{0D108BD9-81ED-4DB2-BD59-A6C34878D82A}">
                    <a16:rowId xmlns:a16="http://schemas.microsoft.com/office/drawing/2014/main" val="3007146089"/>
                  </a:ext>
                </a:extLst>
              </a:tr>
              <a:tr h="314880">
                <a:tc>
                  <a:txBody>
                    <a:bodyPr/>
                    <a:lstStyle/>
                    <a:p>
                      <a:pPr marL="228600" indent="-228600" algn="l" defTabSz="914400" rtl="0" eaLnBrk="1" fontAlgn="b" latinLnBrk="0" hangingPunct="1">
                        <a:lnSpc>
                          <a:spcPct val="70000"/>
                        </a:lnSpc>
                        <a:spcBef>
                          <a:spcPts val="1000"/>
                        </a:spcBef>
                      </a:pPr>
                      <a:r>
                        <a:rPr lang="en-US" sz="1800" kern="1200">
                          <a:solidFill>
                            <a:srgbClr val="02182B"/>
                          </a:solidFill>
                          <a:latin typeface="+mn-lt"/>
                          <a:ea typeface="+mn-ea"/>
                          <a:cs typeface="+mn-cs"/>
                        </a:rPr>
                        <a:t>Brazil</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28</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4.7%</a:t>
                      </a:r>
                    </a:p>
                  </a:txBody>
                  <a:tcPr marL="9525" marR="9525" marT="9525" marB="0" anchor="b"/>
                </a:tc>
                <a:extLst>
                  <a:ext uri="{0D108BD9-81ED-4DB2-BD59-A6C34878D82A}">
                    <a16:rowId xmlns:a16="http://schemas.microsoft.com/office/drawing/2014/main" val="3296077803"/>
                  </a:ext>
                </a:extLst>
              </a:tr>
              <a:tr h="314880">
                <a:tc>
                  <a:txBody>
                    <a:bodyPr/>
                    <a:lstStyle/>
                    <a:p>
                      <a:pPr marL="228600" indent="-228600" algn="l" defTabSz="914400" rtl="0" eaLnBrk="1" fontAlgn="b" latinLnBrk="0" hangingPunct="1">
                        <a:lnSpc>
                          <a:spcPct val="70000"/>
                        </a:lnSpc>
                        <a:spcBef>
                          <a:spcPts val="1000"/>
                        </a:spcBef>
                      </a:pPr>
                      <a:r>
                        <a:rPr lang="en-US" sz="1800" kern="1200">
                          <a:solidFill>
                            <a:srgbClr val="02182B"/>
                          </a:solidFill>
                          <a:latin typeface="+mn-lt"/>
                          <a:ea typeface="+mn-ea"/>
                          <a:cs typeface="+mn-cs"/>
                        </a:rPr>
                        <a:t>Philippines</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20</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3.3%</a:t>
                      </a:r>
                    </a:p>
                  </a:txBody>
                  <a:tcPr marL="9525" marR="9525" marT="9525" marB="0" anchor="b"/>
                </a:tc>
                <a:extLst>
                  <a:ext uri="{0D108BD9-81ED-4DB2-BD59-A6C34878D82A}">
                    <a16:rowId xmlns:a16="http://schemas.microsoft.com/office/drawing/2014/main" val="2539064037"/>
                  </a:ext>
                </a:extLst>
              </a:tr>
              <a:tr h="314880">
                <a:tc>
                  <a:txBody>
                    <a:bodyPr/>
                    <a:lstStyle/>
                    <a:p>
                      <a:pPr marL="228600" indent="-228600" algn="l" defTabSz="914400" rtl="0" eaLnBrk="1" fontAlgn="b" latinLnBrk="0" hangingPunct="1">
                        <a:lnSpc>
                          <a:spcPct val="70000"/>
                        </a:lnSpc>
                        <a:spcBef>
                          <a:spcPts val="1000"/>
                        </a:spcBef>
                      </a:pPr>
                      <a:r>
                        <a:rPr lang="en-US" sz="1800" kern="1200" dirty="0">
                          <a:solidFill>
                            <a:srgbClr val="02182B"/>
                          </a:solidFill>
                          <a:latin typeface="+mn-lt"/>
                          <a:ea typeface="+mn-ea"/>
                          <a:cs typeface="+mn-cs"/>
                        </a:rPr>
                        <a:t>Turkey</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15</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2.5%</a:t>
                      </a:r>
                    </a:p>
                  </a:txBody>
                  <a:tcPr marL="9525" marR="9525" marT="9525" marB="0" anchor="b"/>
                </a:tc>
                <a:extLst>
                  <a:ext uri="{0D108BD9-81ED-4DB2-BD59-A6C34878D82A}">
                    <a16:rowId xmlns:a16="http://schemas.microsoft.com/office/drawing/2014/main" val="2051522265"/>
                  </a:ext>
                </a:extLst>
              </a:tr>
              <a:tr h="314880">
                <a:tc>
                  <a:txBody>
                    <a:bodyPr/>
                    <a:lstStyle/>
                    <a:p>
                      <a:pPr marL="228600" indent="-228600" algn="l" defTabSz="914400" rtl="0" eaLnBrk="1" fontAlgn="b" latinLnBrk="0" hangingPunct="1">
                        <a:lnSpc>
                          <a:spcPct val="70000"/>
                        </a:lnSpc>
                        <a:spcBef>
                          <a:spcPts val="1000"/>
                        </a:spcBef>
                      </a:pPr>
                      <a:r>
                        <a:rPr lang="en-US" sz="1800" kern="1200">
                          <a:solidFill>
                            <a:srgbClr val="02182B"/>
                          </a:solidFill>
                          <a:latin typeface="+mn-lt"/>
                          <a:ea typeface="+mn-ea"/>
                          <a:cs typeface="+mn-cs"/>
                        </a:rPr>
                        <a:t>Indonesia</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a:solidFill>
                            <a:srgbClr val="02182B"/>
                          </a:solidFill>
                          <a:latin typeface="+mn-lt"/>
                          <a:ea typeface="+mn-ea"/>
                          <a:cs typeface="+mn-cs"/>
                        </a:rPr>
                        <a:t>14</a:t>
                      </a:r>
                    </a:p>
                  </a:txBody>
                  <a:tcPr marL="9525" marR="9525" marT="9525" marB="0" anchor="b"/>
                </a:tc>
                <a:tc>
                  <a:txBody>
                    <a:bodyPr/>
                    <a:lstStyle/>
                    <a:p>
                      <a:pPr marL="228600" indent="-228600" algn="l" defTabSz="914400" rtl="0" eaLnBrk="1" fontAlgn="b" latinLnBrk="0" hangingPunct="1">
                        <a:lnSpc>
                          <a:spcPct val="70000"/>
                        </a:lnSpc>
                        <a:spcBef>
                          <a:spcPts val="1000"/>
                        </a:spcBef>
                      </a:pPr>
                      <a:r>
                        <a:rPr lang="ru-MD" sz="1800" kern="1200" dirty="0">
                          <a:solidFill>
                            <a:srgbClr val="02182B"/>
                          </a:solidFill>
                          <a:latin typeface="+mn-lt"/>
                          <a:ea typeface="+mn-ea"/>
                          <a:cs typeface="+mn-cs"/>
                        </a:rPr>
                        <a:t>2.3%</a:t>
                      </a:r>
                      <a:endParaRPr lang="en-US" sz="1800" kern="1200" dirty="0">
                        <a:solidFill>
                          <a:srgbClr val="02182B"/>
                        </a:solidFill>
                        <a:latin typeface="+mn-lt"/>
                        <a:ea typeface="+mn-ea"/>
                        <a:cs typeface="+mn-cs"/>
                      </a:endParaRPr>
                    </a:p>
                  </a:txBody>
                  <a:tcPr marL="9525" marR="9525" marT="9525" marB="0" anchor="b"/>
                </a:tc>
                <a:extLst>
                  <a:ext uri="{0D108BD9-81ED-4DB2-BD59-A6C34878D82A}">
                    <a16:rowId xmlns:a16="http://schemas.microsoft.com/office/drawing/2014/main" val="2808620669"/>
                  </a:ext>
                </a:extLst>
              </a:tr>
              <a:tr h="314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3379667"/>
                  </a:ext>
                </a:extLst>
              </a:tr>
              <a:tr h="31488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7636910"/>
                  </a:ext>
                </a:extLst>
              </a:tr>
            </a:tbl>
          </a:graphicData>
        </a:graphic>
      </p:graphicFrame>
      <p:pic>
        <p:nvPicPr>
          <p:cNvPr id="3" name="Picture 2">
            <a:extLst>
              <a:ext uri="{FF2B5EF4-FFF2-40B4-BE49-F238E27FC236}">
                <a16:creationId xmlns:a16="http://schemas.microsoft.com/office/drawing/2014/main" id="{5CFB3D00-1B83-684E-D4BC-8E21387D3111}"/>
              </a:ext>
            </a:extLst>
          </p:cNvPr>
          <p:cNvPicPr>
            <a:picLocks noChangeAspect="1"/>
          </p:cNvPicPr>
          <p:nvPr/>
        </p:nvPicPr>
        <p:blipFill>
          <a:blip r:embed="rId2"/>
          <a:stretch>
            <a:fillRect/>
          </a:stretch>
        </p:blipFill>
        <p:spPr>
          <a:xfrm>
            <a:off x="189682" y="1835799"/>
            <a:ext cx="7898346" cy="3943162"/>
          </a:xfrm>
          <a:prstGeom prst="rect">
            <a:avLst/>
          </a:prstGeom>
        </p:spPr>
      </p:pic>
    </p:spTree>
    <p:extLst>
      <p:ext uri="{BB962C8B-B14F-4D97-AF65-F5344CB8AC3E}">
        <p14:creationId xmlns:p14="http://schemas.microsoft.com/office/powerpoint/2010/main" val="211030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anskrit Text"/>
        <a:ea typeface=""/>
        <a:cs typeface=""/>
      </a:majorFont>
      <a:minorFont>
        <a:latin typeface="Sanskrit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9381</TotalTime>
  <Words>657</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Sanskrit Text</vt:lpstr>
      <vt:lpstr>Söhne</vt:lpstr>
      <vt:lpstr>Wingdings 3</vt:lpstr>
      <vt:lpstr>Office Theme</vt:lpstr>
      <vt:lpstr>PowerPoint Presentation</vt:lpstr>
      <vt:lpstr>PowerPoint Presentation</vt:lpstr>
      <vt:lpstr>Business Questions</vt:lpstr>
      <vt:lpstr>At First Glance</vt:lpstr>
      <vt:lpstr>PowerPoint Presentation</vt:lpstr>
      <vt:lpstr>Average Rental Duration for All Videos by Rating</vt:lpstr>
      <vt:lpstr>Average Rental Duration by Genre </vt:lpstr>
      <vt:lpstr>Most/Least Movie Contribution to Revenue</vt:lpstr>
      <vt:lpstr>Customer Distribution in the World</vt:lpstr>
      <vt:lpstr>Top 10 in the World</vt:lpstr>
      <vt:lpstr>Top 5 Customers</vt:lpstr>
      <vt:lpstr>Variation of Sales Figures by Countries</vt:lpstr>
      <vt:lpstr>PowerPoint Presentation</vt:lpstr>
      <vt:lpstr>PowerPoint Presentation</vt:lpstr>
      <vt:lpstr>Diana Postica posticadiana94@gmail.com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Diana Postica - Airtuerk Service GmbH</dc:creator>
  <cp:lastModifiedBy>Fomka 1</cp:lastModifiedBy>
  <cp:revision>27</cp:revision>
  <dcterms:created xsi:type="dcterms:W3CDTF">2023-08-19T08:50:43Z</dcterms:created>
  <dcterms:modified xsi:type="dcterms:W3CDTF">2023-12-02T11:48:51Z</dcterms:modified>
</cp:coreProperties>
</file>