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84" r:id="rId2"/>
    <p:sldId id="260" r:id="rId3"/>
    <p:sldId id="272" r:id="rId4"/>
    <p:sldId id="269" r:id="rId5"/>
    <p:sldId id="261" r:id="rId6"/>
    <p:sldId id="263" r:id="rId7"/>
    <p:sldId id="277" r:id="rId8"/>
    <p:sldId id="262" r:id="rId9"/>
    <p:sldId id="275" r:id="rId10"/>
    <p:sldId id="276" r:id="rId11"/>
    <p:sldId id="283" r:id="rId12"/>
    <p:sldId id="267" r:id="rId13"/>
    <p:sldId id="278" r:id="rId14"/>
    <p:sldId id="281"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82403-7E3E-48BF-A6F6-2BB965B19083}">
          <p14:sldIdLst>
            <p14:sldId id="284"/>
            <p14:sldId id="260"/>
            <p14:sldId id="272"/>
            <p14:sldId id="269"/>
            <p14:sldId id="261"/>
            <p14:sldId id="263"/>
            <p14:sldId id="277"/>
            <p14:sldId id="262"/>
            <p14:sldId id="275"/>
            <p14:sldId id="276"/>
            <p14:sldId id="283"/>
            <p14:sldId id="267"/>
            <p14:sldId id="278"/>
            <p14:sldId id="281"/>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Rate</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4,99 $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0,99 $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2,98 $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dirty="0"/>
            <a:t>Rental Duration</a:t>
          </a:r>
          <a:endParaRPr lang="ru-MD"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7 day</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3 days</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5 days</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custT="1"/>
      <dgm:spPr/>
      <dgm:t>
        <a:bodyPr/>
        <a:lstStyle/>
        <a:p>
          <a:r>
            <a:rPr lang="en-US" sz="2000" dirty="0"/>
            <a:t>Length</a:t>
          </a:r>
          <a:endParaRPr lang="ru-MD" sz="2000"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185 min</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46 min</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115 min</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A1E90-E083-4247-9908-FC59EA31F303}" type="doc">
      <dgm:prSet loTypeId="urn:microsoft.com/office/officeart/2005/8/layout/hierarchy3" loCatId="hierarchy" qsTypeId="urn:microsoft.com/office/officeart/2005/8/quickstyle/simple5" qsCatId="simple" csTypeId="urn:microsoft.com/office/officeart/2005/8/colors/accent1_1" csCatId="accent1" phldr="1"/>
      <dgm:spPr/>
      <dgm:t>
        <a:bodyPr/>
        <a:lstStyle/>
        <a:p>
          <a:endParaRPr lang="ru-MD"/>
        </a:p>
      </dgm:t>
    </dgm:pt>
    <dgm:pt modelId="{A48D0B7C-A2BC-4FD7-807B-6793D1755D6E}">
      <dgm:prSet phldrT="[Text]"/>
      <dgm:spPr/>
      <dgm:t>
        <a:bodyPr/>
        <a:lstStyle/>
        <a:p>
          <a:r>
            <a:rPr lang="en-US" b="1" dirty="0"/>
            <a:t>Replacement Cost</a:t>
          </a:r>
          <a:endParaRPr lang="ru-MD" b="1" dirty="0"/>
        </a:p>
      </dgm:t>
    </dgm:pt>
    <dgm:pt modelId="{A0C60A55-B8AC-40D1-880A-2070CD4F6134}" type="parTrans" cxnId="{9948B7B7-95CB-48C6-82F4-01B618A8BD10}">
      <dgm:prSet/>
      <dgm:spPr/>
      <dgm:t>
        <a:bodyPr/>
        <a:lstStyle/>
        <a:p>
          <a:endParaRPr lang="ru-MD"/>
        </a:p>
      </dgm:t>
    </dgm:pt>
    <dgm:pt modelId="{93EE4A39-EBEE-4F20-A087-EABC2976C2A4}" type="sibTrans" cxnId="{9948B7B7-95CB-48C6-82F4-01B618A8BD10}">
      <dgm:prSet/>
      <dgm:spPr/>
      <dgm:t>
        <a:bodyPr/>
        <a:lstStyle/>
        <a:p>
          <a:endParaRPr lang="ru-MD"/>
        </a:p>
      </dgm:t>
    </dgm:pt>
    <dgm:pt modelId="{2D84C315-04C1-4E9D-924F-B95F0C1D1003}">
      <dgm:prSet phldrT="[Text]"/>
      <dgm:spPr/>
      <dgm:t>
        <a:bodyPr/>
        <a:lstStyle/>
        <a:p>
          <a:r>
            <a:rPr lang="en-US" dirty="0"/>
            <a:t>Maximum</a:t>
          </a:r>
        </a:p>
        <a:p>
          <a:r>
            <a:rPr lang="en-US" dirty="0"/>
            <a:t>29,99 $</a:t>
          </a:r>
          <a:endParaRPr lang="ru-MD" dirty="0"/>
        </a:p>
      </dgm:t>
    </dgm:pt>
    <dgm:pt modelId="{87732297-358D-4171-8C8F-AC53027B4A68}" type="parTrans" cxnId="{D43264BB-DA11-46F7-BD76-BDBC0C9681A2}">
      <dgm:prSet/>
      <dgm:spPr/>
      <dgm:t>
        <a:bodyPr/>
        <a:lstStyle/>
        <a:p>
          <a:endParaRPr lang="ru-MD"/>
        </a:p>
      </dgm:t>
    </dgm:pt>
    <dgm:pt modelId="{D7C1599B-9C1F-4FE4-8E7E-6F7CBE2819A1}" type="sibTrans" cxnId="{D43264BB-DA11-46F7-BD76-BDBC0C9681A2}">
      <dgm:prSet/>
      <dgm:spPr/>
      <dgm:t>
        <a:bodyPr/>
        <a:lstStyle/>
        <a:p>
          <a:endParaRPr lang="ru-MD"/>
        </a:p>
      </dgm:t>
    </dgm:pt>
    <dgm:pt modelId="{181EE89C-1432-4994-8B05-A98BD0327ECF}">
      <dgm:prSet phldrT="[Text]"/>
      <dgm:spPr/>
      <dgm:t>
        <a:bodyPr/>
        <a:lstStyle/>
        <a:p>
          <a:r>
            <a:rPr lang="en-US" dirty="0"/>
            <a:t>Minimum</a:t>
          </a:r>
        </a:p>
        <a:p>
          <a:r>
            <a:rPr lang="en-US" dirty="0"/>
            <a:t>9,99 $</a:t>
          </a:r>
          <a:endParaRPr lang="ru-MD" dirty="0"/>
        </a:p>
      </dgm:t>
    </dgm:pt>
    <dgm:pt modelId="{11B6870B-02A2-48AF-9F83-78F9216B4C37}" type="parTrans" cxnId="{B0593744-845A-4E6F-85E0-665C0AA4111C}">
      <dgm:prSet/>
      <dgm:spPr/>
      <dgm:t>
        <a:bodyPr/>
        <a:lstStyle/>
        <a:p>
          <a:endParaRPr lang="ru-MD"/>
        </a:p>
      </dgm:t>
    </dgm:pt>
    <dgm:pt modelId="{92C035D3-508E-408E-A429-A2DF304F7A37}" type="sibTrans" cxnId="{B0593744-845A-4E6F-85E0-665C0AA4111C}">
      <dgm:prSet/>
      <dgm:spPr/>
      <dgm:t>
        <a:bodyPr/>
        <a:lstStyle/>
        <a:p>
          <a:endParaRPr lang="ru-MD"/>
        </a:p>
      </dgm:t>
    </dgm:pt>
    <dgm:pt modelId="{EB3F1D3D-0922-4862-959F-E14EE8A6D392}">
      <dgm:prSet phldrT="[Text]"/>
      <dgm:spPr/>
      <dgm:t>
        <a:bodyPr/>
        <a:lstStyle/>
        <a:p>
          <a:r>
            <a:rPr lang="en-US" dirty="0"/>
            <a:t>Average</a:t>
          </a:r>
        </a:p>
        <a:p>
          <a:r>
            <a:rPr lang="en-US" dirty="0"/>
            <a:t>19,98 $</a:t>
          </a:r>
          <a:endParaRPr lang="ru-MD" dirty="0"/>
        </a:p>
      </dgm:t>
    </dgm:pt>
    <dgm:pt modelId="{2692038A-2340-4AEE-8203-302C7B765E49}" type="parTrans" cxnId="{E78C425A-6C66-4F88-BFFC-FD27EF3AB8C8}">
      <dgm:prSet/>
      <dgm:spPr/>
      <dgm:t>
        <a:bodyPr/>
        <a:lstStyle/>
        <a:p>
          <a:endParaRPr lang="ru-MD"/>
        </a:p>
      </dgm:t>
    </dgm:pt>
    <dgm:pt modelId="{98EF6C51-FAA7-4AB7-929A-20CAD469B925}" type="sibTrans" cxnId="{E78C425A-6C66-4F88-BFFC-FD27EF3AB8C8}">
      <dgm:prSet/>
      <dgm:spPr/>
      <dgm:t>
        <a:bodyPr/>
        <a:lstStyle/>
        <a:p>
          <a:endParaRPr lang="ru-MD"/>
        </a:p>
      </dgm:t>
    </dgm:pt>
    <dgm:pt modelId="{26945AAB-3A91-43F8-B42B-ECE7412EA71E}" type="pres">
      <dgm:prSet presAssocID="{A4AA1E90-E083-4247-9908-FC59EA31F303}" presName="diagram" presStyleCnt="0">
        <dgm:presLayoutVars>
          <dgm:chPref val="1"/>
          <dgm:dir/>
          <dgm:animOne val="branch"/>
          <dgm:animLvl val="lvl"/>
          <dgm:resizeHandles/>
        </dgm:presLayoutVars>
      </dgm:prSet>
      <dgm:spPr/>
    </dgm:pt>
    <dgm:pt modelId="{622FA195-CEBF-4ABC-B308-62187F508561}" type="pres">
      <dgm:prSet presAssocID="{A48D0B7C-A2BC-4FD7-807B-6793D1755D6E}" presName="root" presStyleCnt="0"/>
      <dgm:spPr/>
    </dgm:pt>
    <dgm:pt modelId="{C1B54196-A7D7-4EF2-864D-064E41D04BFD}" type="pres">
      <dgm:prSet presAssocID="{A48D0B7C-A2BC-4FD7-807B-6793D1755D6E}" presName="rootComposite" presStyleCnt="0"/>
      <dgm:spPr/>
    </dgm:pt>
    <dgm:pt modelId="{5A694A75-40CC-4F60-A8E1-4446777B09D6}" type="pres">
      <dgm:prSet presAssocID="{A48D0B7C-A2BC-4FD7-807B-6793D1755D6E}" presName="rootText" presStyleLbl="node1" presStyleIdx="0" presStyleCnt="1"/>
      <dgm:spPr/>
    </dgm:pt>
    <dgm:pt modelId="{06CBC471-F09B-443B-886F-CC4E0F030CC0}" type="pres">
      <dgm:prSet presAssocID="{A48D0B7C-A2BC-4FD7-807B-6793D1755D6E}" presName="rootConnector" presStyleLbl="node1" presStyleIdx="0" presStyleCnt="1"/>
      <dgm:spPr/>
    </dgm:pt>
    <dgm:pt modelId="{93033D80-72C8-4F9B-9B5F-E58C142DC109}" type="pres">
      <dgm:prSet presAssocID="{A48D0B7C-A2BC-4FD7-807B-6793D1755D6E}" presName="childShape" presStyleCnt="0"/>
      <dgm:spPr/>
    </dgm:pt>
    <dgm:pt modelId="{78C2656E-F7E8-4527-8927-85C8675B8AE9}" type="pres">
      <dgm:prSet presAssocID="{87732297-358D-4171-8C8F-AC53027B4A68}" presName="Name13" presStyleLbl="parChTrans1D2" presStyleIdx="0" presStyleCnt="3"/>
      <dgm:spPr/>
    </dgm:pt>
    <dgm:pt modelId="{0CC8BE94-1338-405D-A671-77B1CE51EE4D}" type="pres">
      <dgm:prSet presAssocID="{2D84C315-04C1-4E9D-924F-B95F0C1D1003}" presName="childText" presStyleLbl="bgAcc1" presStyleIdx="0" presStyleCnt="3">
        <dgm:presLayoutVars>
          <dgm:bulletEnabled val="1"/>
        </dgm:presLayoutVars>
      </dgm:prSet>
      <dgm:spPr/>
    </dgm:pt>
    <dgm:pt modelId="{9A9DD13C-4C37-4FFF-AD05-ADF090FF336C}" type="pres">
      <dgm:prSet presAssocID="{11B6870B-02A2-48AF-9F83-78F9216B4C37}" presName="Name13" presStyleLbl="parChTrans1D2" presStyleIdx="1" presStyleCnt="3"/>
      <dgm:spPr/>
    </dgm:pt>
    <dgm:pt modelId="{9F57C153-1C5C-4E29-87A6-DF97AFA0CFEE}" type="pres">
      <dgm:prSet presAssocID="{181EE89C-1432-4994-8B05-A98BD0327ECF}" presName="childText" presStyleLbl="bgAcc1" presStyleIdx="1" presStyleCnt="3">
        <dgm:presLayoutVars>
          <dgm:bulletEnabled val="1"/>
        </dgm:presLayoutVars>
      </dgm:prSet>
      <dgm:spPr/>
    </dgm:pt>
    <dgm:pt modelId="{0239E22F-9D8E-4615-B73A-CD74208FC9AE}" type="pres">
      <dgm:prSet presAssocID="{2692038A-2340-4AEE-8203-302C7B765E49}" presName="Name13" presStyleLbl="parChTrans1D2" presStyleIdx="2" presStyleCnt="3"/>
      <dgm:spPr/>
    </dgm:pt>
    <dgm:pt modelId="{EC6BF605-F7C0-416A-91BB-B3090DD0EE6F}" type="pres">
      <dgm:prSet presAssocID="{EB3F1D3D-0922-4862-959F-E14EE8A6D392}" presName="childText" presStyleLbl="bgAcc1" presStyleIdx="2" presStyleCnt="3">
        <dgm:presLayoutVars>
          <dgm:bulletEnabled val="1"/>
        </dgm:presLayoutVars>
      </dgm:prSet>
      <dgm:spPr/>
    </dgm:pt>
  </dgm:ptLst>
  <dgm:cxnLst>
    <dgm:cxn modelId="{088F3008-C2EF-44C8-A64B-C2C0C885C369}" type="presOf" srcId="{181EE89C-1432-4994-8B05-A98BD0327ECF}" destId="{9F57C153-1C5C-4E29-87A6-DF97AFA0CFEE}" srcOrd="0" destOrd="0" presId="urn:microsoft.com/office/officeart/2005/8/layout/hierarchy3"/>
    <dgm:cxn modelId="{C42AF80F-EB2B-47D0-956E-9EC13D5826CD}" type="presOf" srcId="{A48D0B7C-A2BC-4FD7-807B-6793D1755D6E}" destId="{06CBC471-F09B-443B-886F-CC4E0F030CC0}" srcOrd="1" destOrd="0" presId="urn:microsoft.com/office/officeart/2005/8/layout/hierarchy3"/>
    <dgm:cxn modelId="{11577E13-489E-43A6-AA42-5B351C7191F3}" type="presOf" srcId="{EB3F1D3D-0922-4862-959F-E14EE8A6D392}" destId="{EC6BF605-F7C0-416A-91BB-B3090DD0EE6F}" srcOrd="0" destOrd="0" presId="urn:microsoft.com/office/officeart/2005/8/layout/hierarchy3"/>
    <dgm:cxn modelId="{C9353D33-250A-4120-AE9D-BB67ACA3D123}" type="presOf" srcId="{A4AA1E90-E083-4247-9908-FC59EA31F303}" destId="{26945AAB-3A91-43F8-B42B-ECE7412EA71E}" srcOrd="0" destOrd="0" presId="urn:microsoft.com/office/officeart/2005/8/layout/hierarchy3"/>
    <dgm:cxn modelId="{B0593744-845A-4E6F-85E0-665C0AA4111C}" srcId="{A48D0B7C-A2BC-4FD7-807B-6793D1755D6E}" destId="{181EE89C-1432-4994-8B05-A98BD0327ECF}" srcOrd="1" destOrd="0" parTransId="{11B6870B-02A2-48AF-9F83-78F9216B4C37}" sibTransId="{92C035D3-508E-408E-A429-A2DF304F7A37}"/>
    <dgm:cxn modelId="{BAEAF347-4C84-462E-A8E2-53B303844993}" type="presOf" srcId="{2D84C315-04C1-4E9D-924F-B95F0C1D1003}" destId="{0CC8BE94-1338-405D-A671-77B1CE51EE4D}" srcOrd="0" destOrd="0" presId="urn:microsoft.com/office/officeart/2005/8/layout/hierarchy3"/>
    <dgm:cxn modelId="{0F36AB6E-E728-4C5D-8C96-6DD4BF36C845}" type="presOf" srcId="{2692038A-2340-4AEE-8203-302C7B765E49}" destId="{0239E22F-9D8E-4615-B73A-CD74208FC9AE}" srcOrd="0" destOrd="0" presId="urn:microsoft.com/office/officeart/2005/8/layout/hierarchy3"/>
    <dgm:cxn modelId="{E78C425A-6C66-4F88-BFFC-FD27EF3AB8C8}" srcId="{A48D0B7C-A2BC-4FD7-807B-6793D1755D6E}" destId="{EB3F1D3D-0922-4862-959F-E14EE8A6D392}" srcOrd="2" destOrd="0" parTransId="{2692038A-2340-4AEE-8203-302C7B765E49}" sibTransId="{98EF6C51-FAA7-4AB7-929A-20CAD469B925}"/>
    <dgm:cxn modelId="{25BE5B91-C23F-457E-9493-681D43737B3F}" type="presOf" srcId="{A48D0B7C-A2BC-4FD7-807B-6793D1755D6E}" destId="{5A694A75-40CC-4F60-A8E1-4446777B09D6}" srcOrd="0" destOrd="0" presId="urn:microsoft.com/office/officeart/2005/8/layout/hierarchy3"/>
    <dgm:cxn modelId="{8B224092-370E-4C61-8346-62D7287AB3A5}" type="presOf" srcId="{11B6870B-02A2-48AF-9F83-78F9216B4C37}" destId="{9A9DD13C-4C37-4FFF-AD05-ADF090FF336C}" srcOrd="0" destOrd="0" presId="urn:microsoft.com/office/officeart/2005/8/layout/hierarchy3"/>
    <dgm:cxn modelId="{D33856AE-71B6-4E89-80BD-57C1085172C7}" type="presOf" srcId="{87732297-358D-4171-8C8F-AC53027B4A68}" destId="{78C2656E-F7E8-4527-8927-85C8675B8AE9}" srcOrd="0" destOrd="0" presId="urn:microsoft.com/office/officeart/2005/8/layout/hierarchy3"/>
    <dgm:cxn modelId="{9948B7B7-95CB-48C6-82F4-01B618A8BD10}" srcId="{A4AA1E90-E083-4247-9908-FC59EA31F303}" destId="{A48D0B7C-A2BC-4FD7-807B-6793D1755D6E}" srcOrd="0" destOrd="0" parTransId="{A0C60A55-B8AC-40D1-880A-2070CD4F6134}" sibTransId="{93EE4A39-EBEE-4F20-A087-EABC2976C2A4}"/>
    <dgm:cxn modelId="{D43264BB-DA11-46F7-BD76-BDBC0C9681A2}" srcId="{A48D0B7C-A2BC-4FD7-807B-6793D1755D6E}" destId="{2D84C315-04C1-4E9D-924F-B95F0C1D1003}" srcOrd="0" destOrd="0" parTransId="{87732297-358D-4171-8C8F-AC53027B4A68}" sibTransId="{D7C1599B-9C1F-4FE4-8E7E-6F7CBE2819A1}"/>
    <dgm:cxn modelId="{996AABCD-30E8-43AB-8CF5-3E1E3293E394}" type="presParOf" srcId="{26945AAB-3A91-43F8-B42B-ECE7412EA71E}" destId="{622FA195-CEBF-4ABC-B308-62187F508561}" srcOrd="0" destOrd="0" presId="urn:microsoft.com/office/officeart/2005/8/layout/hierarchy3"/>
    <dgm:cxn modelId="{CABFA9C9-507B-407F-92C2-A32E8CCD93DE}" type="presParOf" srcId="{622FA195-CEBF-4ABC-B308-62187F508561}" destId="{C1B54196-A7D7-4EF2-864D-064E41D04BFD}" srcOrd="0" destOrd="0" presId="urn:microsoft.com/office/officeart/2005/8/layout/hierarchy3"/>
    <dgm:cxn modelId="{B9AB8612-B954-416B-B50F-B5B28FA0D7E1}" type="presParOf" srcId="{C1B54196-A7D7-4EF2-864D-064E41D04BFD}" destId="{5A694A75-40CC-4F60-A8E1-4446777B09D6}" srcOrd="0" destOrd="0" presId="urn:microsoft.com/office/officeart/2005/8/layout/hierarchy3"/>
    <dgm:cxn modelId="{6628752D-D327-49EA-B440-4C5BBC8E9015}" type="presParOf" srcId="{C1B54196-A7D7-4EF2-864D-064E41D04BFD}" destId="{06CBC471-F09B-443B-886F-CC4E0F030CC0}" srcOrd="1" destOrd="0" presId="urn:microsoft.com/office/officeart/2005/8/layout/hierarchy3"/>
    <dgm:cxn modelId="{723041B6-31ED-4266-82A0-1222BF0FAFD1}" type="presParOf" srcId="{622FA195-CEBF-4ABC-B308-62187F508561}" destId="{93033D80-72C8-4F9B-9B5F-E58C142DC109}" srcOrd="1" destOrd="0" presId="urn:microsoft.com/office/officeart/2005/8/layout/hierarchy3"/>
    <dgm:cxn modelId="{758AEB72-A93C-4B27-962E-2671A2AD7081}" type="presParOf" srcId="{93033D80-72C8-4F9B-9B5F-E58C142DC109}" destId="{78C2656E-F7E8-4527-8927-85C8675B8AE9}" srcOrd="0" destOrd="0" presId="urn:microsoft.com/office/officeart/2005/8/layout/hierarchy3"/>
    <dgm:cxn modelId="{442196C1-78FD-4275-B3D0-7BDCD75C2110}" type="presParOf" srcId="{93033D80-72C8-4F9B-9B5F-E58C142DC109}" destId="{0CC8BE94-1338-405D-A671-77B1CE51EE4D}" srcOrd="1" destOrd="0" presId="urn:microsoft.com/office/officeart/2005/8/layout/hierarchy3"/>
    <dgm:cxn modelId="{58A8415A-7119-4431-8DE1-ECCEE0A573D5}" type="presParOf" srcId="{93033D80-72C8-4F9B-9B5F-E58C142DC109}" destId="{9A9DD13C-4C37-4FFF-AD05-ADF090FF336C}" srcOrd="2" destOrd="0" presId="urn:microsoft.com/office/officeart/2005/8/layout/hierarchy3"/>
    <dgm:cxn modelId="{A78575D1-8BDA-4E1E-9B98-48FCFC1621F9}" type="presParOf" srcId="{93033D80-72C8-4F9B-9B5F-E58C142DC109}" destId="{9F57C153-1C5C-4E29-87A6-DF97AFA0CFEE}" srcOrd="3" destOrd="0" presId="urn:microsoft.com/office/officeart/2005/8/layout/hierarchy3"/>
    <dgm:cxn modelId="{622E166E-8C0E-4D08-8A7E-603BF0DC1540}" type="presParOf" srcId="{93033D80-72C8-4F9B-9B5F-E58C142DC109}" destId="{0239E22F-9D8E-4615-B73A-CD74208FC9AE}" srcOrd="4" destOrd="0" presId="urn:microsoft.com/office/officeart/2005/8/layout/hierarchy3"/>
    <dgm:cxn modelId="{E86C8CA0-0383-45B5-8B43-472411C5724E}" type="presParOf" srcId="{93033D80-72C8-4F9B-9B5F-E58C142DC109}" destId="{EC6BF605-F7C0-416A-91BB-B3090DD0EE6F}"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Rental Rate</a:t>
          </a:r>
          <a:endParaRPr lang="ru-MD" sz="23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4,99 $</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0,99 $</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2,98 $</a:t>
          </a:r>
          <a:endParaRPr lang="ru-MD" sz="1900" kern="1200" dirty="0"/>
        </a:p>
      </dsp:txBody>
      <dsp:txXfrm>
        <a:off x="947415" y="2687059"/>
        <a:ext cx="1095848" cy="669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Rental Duration</a:t>
          </a:r>
          <a:endParaRPr lang="ru-MD" sz="23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7 day</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3 days</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5 days</a:t>
          </a:r>
          <a:endParaRPr lang="ru-MD" sz="1900" kern="1200" dirty="0"/>
        </a:p>
      </dsp:txBody>
      <dsp:txXfrm>
        <a:off x="947415" y="2687059"/>
        <a:ext cx="1095848" cy="669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Length</a:t>
          </a:r>
          <a:endParaRPr lang="ru-MD" sz="2000"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185 min</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46 min</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115 min</a:t>
          </a:r>
          <a:endParaRPr lang="ru-MD" sz="1900" kern="1200" dirty="0"/>
        </a:p>
      </dsp:txBody>
      <dsp:txXfrm>
        <a:off x="947415" y="2687059"/>
        <a:ext cx="1095848" cy="669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94A75-40CC-4F60-A8E1-4446777B09D6}">
      <dsp:nvSpPr>
        <dsp:cNvPr id="0" name=""/>
        <dsp:cNvSpPr/>
      </dsp:nvSpPr>
      <dsp:spPr>
        <a:xfrm>
          <a:off x="642219" y="234"/>
          <a:ext cx="1421867" cy="710933"/>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Replacement Cost</a:t>
          </a:r>
          <a:endParaRPr lang="ru-MD" sz="1600" b="1" kern="1200" dirty="0"/>
        </a:p>
      </dsp:txBody>
      <dsp:txXfrm>
        <a:off x="663042" y="21057"/>
        <a:ext cx="1380221" cy="669287"/>
      </dsp:txXfrm>
    </dsp:sp>
    <dsp:sp modelId="{78C2656E-F7E8-4527-8927-85C8675B8AE9}">
      <dsp:nvSpPr>
        <dsp:cNvPr id="0" name=""/>
        <dsp:cNvSpPr/>
      </dsp:nvSpPr>
      <dsp:spPr>
        <a:xfrm>
          <a:off x="784405" y="711168"/>
          <a:ext cx="142186" cy="533200"/>
        </a:xfrm>
        <a:custGeom>
          <a:avLst/>
          <a:gdLst/>
          <a:ahLst/>
          <a:cxnLst/>
          <a:rect l="0" t="0" r="0" b="0"/>
          <a:pathLst>
            <a:path>
              <a:moveTo>
                <a:pt x="0" y="0"/>
              </a:moveTo>
              <a:lnTo>
                <a:pt x="0" y="533200"/>
              </a:lnTo>
              <a:lnTo>
                <a:pt x="142186" y="5332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8BE94-1338-405D-A671-77B1CE51EE4D}">
      <dsp:nvSpPr>
        <dsp:cNvPr id="0" name=""/>
        <dsp:cNvSpPr/>
      </dsp:nvSpPr>
      <dsp:spPr>
        <a:xfrm>
          <a:off x="926592" y="888901"/>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Maximum</a:t>
          </a:r>
        </a:p>
        <a:p>
          <a:pPr marL="0" lvl="0" indent="0" algn="ctr" defTabSz="844550">
            <a:lnSpc>
              <a:spcPct val="90000"/>
            </a:lnSpc>
            <a:spcBef>
              <a:spcPct val="0"/>
            </a:spcBef>
            <a:spcAft>
              <a:spcPct val="35000"/>
            </a:spcAft>
            <a:buNone/>
          </a:pPr>
          <a:r>
            <a:rPr lang="en-US" sz="1900" kern="1200" dirty="0"/>
            <a:t>29,99 $</a:t>
          </a:r>
          <a:endParaRPr lang="ru-MD" sz="1900" kern="1200" dirty="0"/>
        </a:p>
      </dsp:txBody>
      <dsp:txXfrm>
        <a:off x="947415" y="909724"/>
        <a:ext cx="1095848" cy="669287"/>
      </dsp:txXfrm>
    </dsp:sp>
    <dsp:sp modelId="{9A9DD13C-4C37-4FFF-AD05-ADF090FF336C}">
      <dsp:nvSpPr>
        <dsp:cNvPr id="0" name=""/>
        <dsp:cNvSpPr/>
      </dsp:nvSpPr>
      <dsp:spPr>
        <a:xfrm>
          <a:off x="784405" y="711168"/>
          <a:ext cx="142186" cy="1421867"/>
        </a:xfrm>
        <a:custGeom>
          <a:avLst/>
          <a:gdLst/>
          <a:ahLst/>
          <a:cxnLst/>
          <a:rect l="0" t="0" r="0" b="0"/>
          <a:pathLst>
            <a:path>
              <a:moveTo>
                <a:pt x="0" y="0"/>
              </a:moveTo>
              <a:lnTo>
                <a:pt x="0" y="1421867"/>
              </a:lnTo>
              <a:lnTo>
                <a:pt x="142186" y="14218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7C153-1C5C-4E29-87A6-DF97AFA0CFEE}">
      <dsp:nvSpPr>
        <dsp:cNvPr id="0" name=""/>
        <dsp:cNvSpPr/>
      </dsp:nvSpPr>
      <dsp:spPr>
        <a:xfrm>
          <a:off x="926592" y="1777569"/>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Minimum</a:t>
          </a:r>
        </a:p>
        <a:p>
          <a:pPr marL="0" lvl="0" indent="0" algn="ctr" defTabSz="844550">
            <a:lnSpc>
              <a:spcPct val="90000"/>
            </a:lnSpc>
            <a:spcBef>
              <a:spcPct val="0"/>
            </a:spcBef>
            <a:spcAft>
              <a:spcPct val="35000"/>
            </a:spcAft>
            <a:buNone/>
          </a:pPr>
          <a:r>
            <a:rPr lang="en-US" sz="1900" kern="1200" dirty="0"/>
            <a:t>9,99 $</a:t>
          </a:r>
          <a:endParaRPr lang="ru-MD" sz="1900" kern="1200" dirty="0"/>
        </a:p>
      </dsp:txBody>
      <dsp:txXfrm>
        <a:off x="947415" y="1798392"/>
        <a:ext cx="1095848" cy="669287"/>
      </dsp:txXfrm>
    </dsp:sp>
    <dsp:sp modelId="{0239E22F-9D8E-4615-B73A-CD74208FC9AE}">
      <dsp:nvSpPr>
        <dsp:cNvPr id="0" name=""/>
        <dsp:cNvSpPr/>
      </dsp:nvSpPr>
      <dsp:spPr>
        <a:xfrm>
          <a:off x="784405" y="711168"/>
          <a:ext cx="142186" cy="2310535"/>
        </a:xfrm>
        <a:custGeom>
          <a:avLst/>
          <a:gdLst/>
          <a:ahLst/>
          <a:cxnLst/>
          <a:rect l="0" t="0" r="0" b="0"/>
          <a:pathLst>
            <a:path>
              <a:moveTo>
                <a:pt x="0" y="0"/>
              </a:moveTo>
              <a:lnTo>
                <a:pt x="0" y="2310535"/>
              </a:lnTo>
              <a:lnTo>
                <a:pt x="142186" y="23105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BF605-F7C0-416A-91BB-B3090DD0EE6F}">
      <dsp:nvSpPr>
        <dsp:cNvPr id="0" name=""/>
        <dsp:cNvSpPr/>
      </dsp:nvSpPr>
      <dsp:spPr>
        <a:xfrm>
          <a:off x="926592" y="2666236"/>
          <a:ext cx="1137494" cy="710933"/>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Average</a:t>
          </a:r>
        </a:p>
        <a:p>
          <a:pPr marL="0" lvl="0" indent="0" algn="ctr" defTabSz="844550">
            <a:lnSpc>
              <a:spcPct val="90000"/>
            </a:lnSpc>
            <a:spcBef>
              <a:spcPct val="0"/>
            </a:spcBef>
            <a:spcAft>
              <a:spcPct val="35000"/>
            </a:spcAft>
            <a:buNone/>
          </a:pPr>
          <a:r>
            <a:rPr lang="en-US" sz="1900" kern="1200" dirty="0"/>
            <a:t>19,98 $</a:t>
          </a:r>
          <a:endParaRPr lang="ru-MD" sz="1900" kern="1200" dirty="0"/>
        </a:p>
      </dsp:txBody>
      <dsp:txXfrm>
        <a:off x="947415" y="2687059"/>
        <a:ext cx="1095848" cy="6692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M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FE675-CF8D-40EB-8B92-D40AAFF52B50}" type="datetimeFigureOut">
              <a:rPr lang="ru-MD" smtClean="0"/>
              <a:t>07.11.2023</a:t>
            </a:fld>
            <a:endParaRPr lang="ru-M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M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M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M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A436-63CE-4FB5-B91B-E236F6B7AED5}" type="slidenum">
              <a:rPr lang="ru-MD" smtClean="0"/>
              <a:t>‹#›</a:t>
            </a:fld>
            <a:endParaRPr lang="ru-MD"/>
          </a:p>
        </p:txBody>
      </p:sp>
    </p:spTree>
    <p:extLst>
      <p:ext uri="{BB962C8B-B14F-4D97-AF65-F5344CB8AC3E}">
        <p14:creationId xmlns:p14="http://schemas.microsoft.com/office/powerpoint/2010/main" val="118709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18147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01178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5390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806477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134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9483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3877416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334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22012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21C53-1B6A-4B1C-845C-6479F91F7479}" type="datetimeFigureOut">
              <a:rPr lang="ru-MD" smtClean="0"/>
              <a:t>07.11.2023</a:t>
            </a:fld>
            <a:endParaRPr lang="ru-MD"/>
          </a:p>
        </p:txBody>
      </p:sp>
      <p:sp>
        <p:nvSpPr>
          <p:cNvPr id="5" name="Footer Placeholder 4"/>
          <p:cNvSpPr>
            <a:spLocks noGrp="1"/>
          </p:cNvSpPr>
          <p:nvPr>
            <p:ph type="ftr" sz="quarter" idx="11"/>
          </p:nvPr>
        </p:nvSpPr>
        <p:spPr/>
        <p:txBody>
          <a:bodyPr/>
          <a:lstStyle/>
          <a:p>
            <a:endParaRPr lang="ru-MD"/>
          </a:p>
        </p:txBody>
      </p:sp>
      <p:sp>
        <p:nvSpPr>
          <p:cNvPr id="6" name="Slide Number Placeholder 5"/>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34466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21C53-1B6A-4B1C-845C-6479F91F7479}" type="datetimeFigureOut">
              <a:rPr lang="ru-MD" smtClean="0"/>
              <a:t>07.11.2023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609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21C53-1B6A-4B1C-845C-6479F91F7479}" type="datetimeFigureOut">
              <a:rPr lang="ru-MD" smtClean="0"/>
              <a:t>07.11.2023</a:t>
            </a:fld>
            <a:endParaRPr lang="ru-MD"/>
          </a:p>
        </p:txBody>
      </p:sp>
      <p:sp>
        <p:nvSpPr>
          <p:cNvPr id="8" name="Footer Placeholder 7"/>
          <p:cNvSpPr>
            <a:spLocks noGrp="1"/>
          </p:cNvSpPr>
          <p:nvPr>
            <p:ph type="ftr" sz="quarter" idx="11"/>
          </p:nvPr>
        </p:nvSpPr>
        <p:spPr/>
        <p:txBody>
          <a:bodyPr/>
          <a:lstStyle/>
          <a:p>
            <a:endParaRPr lang="ru-MD"/>
          </a:p>
        </p:txBody>
      </p:sp>
      <p:sp>
        <p:nvSpPr>
          <p:cNvPr id="9" name="Slide Number Placeholder 8"/>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92433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21C53-1B6A-4B1C-845C-6479F91F7479}" type="datetimeFigureOut">
              <a:rPr lang="ru-MD" smtClean="0"/>
              <a:t>07.11.2023</a:t>
            </a:fld>
            <a:endParaRPr lang="ru-MD"/>
          </a:p>
        </p:txBody>
      </p:sp>
      <p:sp>
        <p:nvSpPr>
          <p:cNvPr id="4" name="Footer Placeholder 3"/>
          <p:cNvSpPr>
            <a:spLocks noGrp="1"/>
          </p:cNvSpPr>
          <p:nvPr>
            <p:ph type="ftr" sz="quarter" idx="11"/>
          </p:nvPr>
        </p:nvSpPr>
        <p:spPr/>
        <p:txBody>
          <a:bodyPr/>
          <a:lstStyle/>
          <a:p>
            <a:endParaRPr lang="ru-MD"/>
          </a:p>
        </p:txBody>
      </p:sp>
      <p:sp>
        <p:nvSpPr>
          <p:cNvPr id="5" name="Slide Number Placeholder 4"/>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153271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21C53-1B6A-4B1C-845C-6479F91F7479}" type="datetimeFigureOut">
              <a:rPr lang="ru-MD" smtClean="0"/>
              <a:t>07.11.2023</a:t>
            </a:fld>
            <a:endParaRPr lang="ru-MD"/>
          </a:p>
        </p:txBody>
      </p:sp>
      <p:sp>
        <p:nvSpPr>
          <p:cNvPr id="3" name="Footer Placeholder 2"/>
          <p:cNvSpPr>
            <a:spLocks noGrp="1"/>
          </p:cNvSpPr>
          <p:nvPr>
            <p:ph type="ftr" sz="quarter" idx="11"/>
          </p:nvPr>
        </p:nvSpPr>
        <p:spPr/>
        <p:txBody>
          <a:bodyPr/>
          <a:lstStyle/>
          <a:p>
            <a:endParaRPr lang="ru-MD"/>
          </a:p>
        </p:txBody>
      </p:sp>
      <p:sp>
        <p:nvSpPr>
          <p:cNvPr id="4" name="Slide Number Placeholder 3"/>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17852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C21C53-1B6A-4B1C-845C-6479F91F7479}" type="datetimeFigureOut">
              <a:rPr lang="ru-MD" smtClean="0"/>
              <a:t>07.11.2023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423799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C21C53-1B6A-4B1C-845C-6479F91F7479}" type="datetimeFigureOut">
              <a:rPr lang="ru-MD" smtClean="0"/>
              <a:t>07.11.2023</a:t>
            </a:fld>
            <a:endParaRPr lang="ru-MD"/>
          </a:p>
        </p:txBody>
      </p:sp>
      <p:sp>
        <p:nvSpPr>
          <p:cNvPr id="6" name="Footer Placeholder 5"/>
          <p:cNvSpPr>
            <a:spLocks noGrp="1"/>
          </p:cNvSpPr>
          <p:nvPr>
            <p:ph type="ftr" sz="quarter" idx="11"/>
          </p:nvPr>
        </p:nvSpPr>
        <p:spPr/>
        <p:txBody>
          <a:bodyPr/>
          <a:lstStyle/>
          <a:p>
            <a:endParaRPr lang="ru-MD"/>
          </a:p>
        </p:txBody>
      </p:sp>
      <p:sp>
        <p:nvSpPr>
          <p:cNvPr id="7" name="Slide Number Placeholder 6"/>
          <p:cNvSpPr>
            <a:spLocks noGrp="1"/>
          </p:cNvSpPr>
          <p:nvPr>
            <p:ph type="sldNum" sz="quarter" idx="12"/>
          </p:nvPr>
        </p:nvSpPr>
        <p:spPr/>
        <p:txBody>
          <a:bodyPr/>
          <a:lstStyle/>
          <a:p>
            <a:fld id="{2AC5E0F2-E877-4AB8-9B14-1CA8B6CA42B7}" type="slidenum">
              <a:rPr lang="ru-MD" smtClean="0"/>
              <a:t>‹#›</a:t>
            </a:fld>
            <a:endParaRPr lang="ru-MD"/>
          </a:p>
        </p:txBody>
      </p:sp>
    </p:spTree>
    <p:extLst>
      <p:ext uri="{BB962C8B-B14F-4D97-AF65-F5344CB8AC3E}">
        <p14:creationId xmlns:p14="http://schemas.microsoft.com/office/powerpoint/2010/main" val="205789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C21C53-1B6A-4B1C-845C-6479F91F7479}" type="datetimeFigureOut">
              <a:rPr lang="ru-MD" smtClean="0"/>
              <a:t>07.11.2023</a:t>
            </a:fld>
            <a:endParaRPr lang="ru-M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M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C5E0F2-E877-4AB8-9B14-1CA8B6CA42B7}" type="slidenum">
              <a:rPr lang="ru-MD" smtClean="0"/>
              <a:t>‹#›</a:t>
            </a:fld>
            <a:endParaRPr lang="ru-MD"/>
          </a:p>
        </p:txBody>
      </p:sp>
    </p:spTree>
    <p:extLst>
      <p:ext uri="{BB962C8B-B14F-4D97-AF65-F5344CB8AC3E}">
        <p14:creationId xmlns:p14="http://schemas.microsoft.com/office/powerpoint/2010/main" val="30922948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6"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8"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9"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0"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1" name="Isosceles Triangle 20">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2" name="Isosceles Triangle 21">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pSp>
      <p:pic>
        <p:nvPicPr>
          <p:cNvPr id="7" name="Content Placeholder 6" descr="A movie clapper board on a blue background&#10;&#10;Description automatically generated">
            <a:extLst>
              <a:ext uri="{FF2B5EF4-FFF2-40B4-BE49-F238E27FC236}">
                <a16:creationId xmlns:a16="http://schemas.microsoft.com/office/drawing/2014/main" id="{4D280695-8CD4-113D-B121-20500A2A26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8" name="Title 1">
            <a:extLst>
              <a:ext uri="{FF2B5EF4-FFF2-40B4-BE49-F238E27FC236}">
                <a16:creationId xmlns:a16="http://schemas.microsoft.com/office/drawing/2014/main" id="{ADA4151B-6BBC-35E0-4FFB-16CDE0E57D46}"/>
              </a:ext>
            </a:extLst>
          </p:cNvPr>
          <p:cNvSpPr txBox="1">
            <a:spLocks/>
          </p:cNvSpPr>
          <p:nvPr/>
        </p:nvSpPr>
        <p:spPr>
          <a:xfrm>
            <a:off x="4909626" y="1903749"/>
            <a:ext cx="7037240" cy="14584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4600" dirty="0" err="1">
                <a:solidFill>
                  <a:schemeClr val="bg1"/>
                </a:solidFill>
              </a:rPr>
              <a:t>Rockbuster</a:t>
            </a:r>
            <a:r>
              <a:rPr lang="en-US" sz="4600" dirty="0">
                <a:solidFill>
                  <a:schemeClr val="bg1"/>
                </a:solidFill>
              </a:rPr>
              <a:t> Stealth Data Analysis Project</a:t>
            </a:r>
            <a:endParaRPr lang="ru-MD" sz="4600" dirty="0">
              <a:solidFill>
                <a:schemeClr val="bg1"/>
              </a:solidFill>
            </a:endParaRPr>
          </a:p>
        </p:txBody>
      </p:sp>
      <p:sp>
        <p:nvSpPr>
          <p:cNvPr id="9" name="TextBox 8">
            <a:extLst>
              <a:ext uri="{FF2B5EF4-FFF2-40B4-BE49-F238E27FC236}">
                <a16:creationId xmlns:a16="http://schemas.microsoft.com/office/drawing/2014/main" id="{347EFFC3-3168-1454-A428-36A3BCDCC6CA}"/>
              </a:ext>
            </a:extLst>
          </p:cNvPr>
          <p:cNvSpPr txBox="1"/>
          <p:nvPr/>
        </p:nvSpPr>
        <p:spPr>
          <a:xfrm>
            <a:off x="9636370" y="3291840"/>
            <a:ext cx="2264899" cy="400110"/>
          </a:xfrm>
          <a:prstGeom prst="rect">
            <a:avLst/>
          </a:prstGeom>
          <a:noFill/>
        </p:spPr>
        <p:txBody>
          <a:bodyPr wrap="square" rtlCol="0">
            <a:spAutoFit/>
          </a:bodyPr>
          <a:lstStyle/>
          <a:p>
            <a:pPr algn="r"/>
            <a:r>
              <a:rPr lang="en-US" sz="2000" dirty="0">
                <a:solidFill>
                  <a:schemeClr val="bg2"/>
                </a:solidFill>
              </a:rPr>
              <a:t>Diana </a:t>
            </a:r>
            <a:r>
              <a:rPr lang="en-US" sz="2000" dirty="0" err="1">
                <a:solidFill>
                  <a:schemeClr val="bg2"/>
                </a:solidFill>
              </a:rPr>
              <a:t>Postica</a:t>
            </a:r>
            <a:endParaRPr lang="ru-MD" sz="2000" dirty="0">
              <a:solidFill>
                <a:schemeClr val="bg2"/>
              </a:solidFill>
            </a:endParaRPr>
          </a:p>
        </p:txBody>
      </p:sp>
    </p:spTree>
    <p:extLst>
      <p:ext uri="{BB962C8B-B14F-4D97-AF65-F5344CB8AC3E}">
        <p14:creationId xmlns:p14="http://schemas.microsoft.com/office/powerpoint/2010/main" val="277411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Top 10 in the World</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1" name="Graphic 8" descr="Magnifying glass outline">
            <a:extLst>
              <a:ext uri="{FF2B5EF4-FFF2-40B4-BE49-F238E27FC236}">
                <a16:creationId xmlns:a16="http://schemas.microsoft.com/office/drawing/2014/main" id="{8485D85C-0D47-A8A3-CB45-AFE015602A6D}"/>
              </a:ext>
            </a:extLst>
          </p:cNvPr>
          <p:cNvSpPr/>
          <p:nvPr/>
        </p:nvSpPr>
        <p:spPr>
          <a:xfrm rot="5840488">
            <a:off x="3378738" y="250713"/>
            <a:ext cx="7581988" cy="7524972"/>
          </a:xfrm>
          <a:custGeom>
            <a:avLst/>
            <a:gdLst>
              <a:gd name="connsiteX0" fmla="*/ 4968887 w 6212149"/>
              <a:gd name="connsiteY0" fmla="*/ 4178071 h 6208319"/>
              <a:gd name="connsiteX1" fmla="*/ 4297404 w 6212149"/>
              <a:gd name="connsiteY1" fmla="*/ 4178071 h 6208319"/>
              <a:gd name="connsiteX2" fmla="*/ 3965612 w 6212149"/>
              <a:gd name="connsiteY2" fmla="*/ 3846279 h 6208319"/>
              <a:gd name="connsiteX3" fmla="*/ 3839215 w 6212149"/>
              <a:gd name="connsiteY3" fmla="*/ 607360 h 6208319"/>
              <a:gd name="connsiteX4" fmla="*/ 608196 w 6212149"/>
              <a:gd name="connsiteY4" fmla="*/ 741657 h 6208319"/>
              <a:gd name="connsiteX5" fmla="*/ 734593 w 6212149"/>
              <a:gd name="connsiteY5" fmla="*/ 3980576 h 6208319"/>
              <a:gd name="connsiteX6" fmla="*/ 3862915 w 6212149"/>
              <a:gd name="connsiteY6" fmla="*/ 3964776 h 6208319"/>
              <a:gd name="connsiteX7" fmla="*/ 4194707 w 6212149"/>
              <a:gd name="connsiteY7" fmla="*/ 4296568 h 6208319"/>
              <a:gd name="connsiteX8" fmla="*/ 4068310 w 6212149"/>
              <a:gd name="connsiteY8" fmla="*/ 4604661 h 6208319"/>
              <a:gd name="connsiteX9" fmla="*/ 4194707 w 6212149"/>
              <a:gd name="connsiteY9" fmla="*/ 4968051 h 6208319"/>
              <a:gd name="connsiteX10" fmla="*/ 5308579 w 6212149"/>
              <a:gd name="connsiteY10" fmla="*/ 6081923 h 6208319"/>
              <a:gd name="connsiteX11" fmla="*/ 5624571 w 6212149"/>
              <a:gd name="connsiteY11" fmla="*/ 6208320 h 6208319"/>
              <a:gd name="connsiteX12" fmla="*/ 6035361 w 6212149"/>
              <a:gd name="connsiteY12" fmla="*/ 6034525 h 6208319"/>
              <a:gd name="connsiteX13" fmla="*/ 6209156 w 6212149"/>
              <a:gd name="connsiteY13" fmla="*/ 5663234 h 6208319"/>
              <a:gd name="connsiteX14" fmla="*/ 6082759 w 6212149"/>
              <a:gd name="connsiteY14" fmla="*/ 5299843 h 6208319"/>
              <a:gd name="connsiteX15" fmla="*/ 4968887 w 6212149"/>
              <a:gd name="connsiteY15" fmla="*/ 4178071 h 6208319"/>
              <a:gd name="connsiteX16" fmla="*/ 789892 w 6212149"/>
              <a:gd name="connsiteY16" fmla="*/ 3798880 h 6208319"/>
              <a:gd name="connsiteX17" fmla="*/ 789892 w 6212149"/>
              <a:gd name="connsiteY17" fmla="*/ 781156 h 6208319"/>
              <a:gd name="connsiteX18" fmla="*/ 3807616 w 6212149"/>
              <a:gd name="connsiteY18" fmla="*/ 781156 h 6208319"/>
              <a:gd name="connsiteX19" fmla="*/ 3807616 w 6212149"/>
              <a:gd name="connsiteY19" fmla="*/ 3798880 h 6208319"/>
              <a:gd name="connsiteX20" fmla="*/ 2298754 w 6212149"/>
              <a:gd name="connsiteY20" fmla="*/ 4422965 h 6208319"/>
              <a:gd name="connsiteX21" fmla="*/ 789892 w 6212149"/>
              <a:gd name="connsiteY21" fmla="*/ 3798880 h 6208319"/>
              <a:gd name="connsiteX22" fmla="*/ 5916864 w 6212149"/>
              <a:gd name="connsiteY22" fmla="*/ 5908128 h 6208319"/>
              <a:gd name="connsiteX23" fmla="*/ 5411276 w 6212149"/>
              <a:gd name="connsiteY23" fmla="*/ 5955527 h 6208319"/>
              <a:gd name="connsiteX24" fmla="*/ 4305304 w 6212149"/>
              <a:gd name="connsiteY24" fmla="*/ 4849554 h 6208319"/>
              <a:gd name="connsiteX25" fmla="*/ 4226306 w 6212149"/>
              <a:gd name="connsiteY25" fmla="*/ 4612560 h 6208319"/>
              <a:gd name="connsiteX26" fmla="*/ 4360602 w 6212149"/>
              <a:gd name="connsiteY26" fmla="*/ 4343967 h 6208319"/>
              <a:gd name="connsiteX27" fmla="*/ 4660795 w 6212149"/>
              <a:gd name="connsiteY27" fmla="*/ 4209670 h 6208319"/>
              <a:gd name="connsiteX28" fmla="*/ 4866190 w 6212149"/>
              <a:gd name="connsiteY28" fmla="*/ 4288668 h 6208319"/>
              <a:gd name="connsiteX29" fmla="*/ 5972162 w 6212149"/>
              <a:gd name="connsiteY29" fmla="*/ 5402541 h 6208319"/>
              <a:gd name="connsiteX30" fmla="*/ 6051160 w 6212149"/>
              <a:gd name="connsiteY30" fmla="*/ 5639535 h 6208319"/>
              <a:gd name="connsiteX31" fmla="*/ 5916864 w 6212149"/>
              <a:gd name="connsiteY31" fmla="*/ 5908128 h 6208319"/>
              <a:gd name="connsiteX32" fmla="*/ 5916864 w 6212149"/>
              <a:gd name="connsiteY32" fmla="*/ 5908128 h 620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12149" h="6208319">
                <a:moveTo>
                  <a:pt x="4968887" y="4178071"/>
                </a:moveTo>
                <a:cubicBezTo>
                  <a:pt x="4795091" y="4004275"/>
                  <a:pt x="4510699" y="4012175"/>
                  <a:pt x="4297404" y="4178071"/>
                </a:cubicBezTo>
                <a:lnTo>
                  <a:pt x="3965612" y="3846279"/>
                </a:lnTo>
                <a:cubicBezTo>
                  <a:pt x="4826691" y="2914103"/>
                  <a:pt x="4771392" y="1468439"/>
                  <a:pt x="3839215" y="607360"/>
                </a:cubicBezTo>
                <a:cubicBezTo>
                  <a:pt x="2907039" y="-253718"/>
                  <a:pt x="1469275" y="-190520"/>
                  <a:pt x="608196" y="741657"/>
                </a:cubicBezTo>
                <a:cubicBezTo>
                  <a:pt x="-252882" y="1673834"/>
                  <a:pt x="-189684" y="3119497"/>
                  <a:pt x="734593" y="3980576"/>
                </a:cubicBezTo>
                <a:cubicBezTo>
                  <a:pt x="1619371" y="4802156"/>
                  <a:pt x="2986037" y="4794255"/>
                  <a:pt x="3862915" y="3964776"/>
                </a:cubicBezTo>
                <a:lnTo>
                  <a:pt x="4194707" y="4296568"/>
                </a:lnTo>
                <a:cubicBezTo>
                  <a:pt x="4123608" y="4383466"/>
                  <a:pt x="4084109" y="4494063"/>
                  <a:pt x="4068310" y="4604661"/>
                </a:cubicBezTo>
                <a:cubicBezTo>
                  <a:pt x="4052510" y="4738957"/>
                  <a:pt x="4099909" y="4873253"/>
                  <a:pt x="4194707" y="4968051"/>
                </a:cubicBezTo>
                <a:lnTo>
                  <a:pt x="5308579" y="6081923"/>
                </a:lnTo>
                <a:cubicBezTo>
                  <a:pt x="5395476" y="6160921"/>
                  <a:pt x="5506074" y="6208320"/>
                  <a:pt x="5624571" y="6208320"/>
                </a:cubicBezTo>
                <a:cubicBezTo>
                  <a:pt x="5782567" y="6208320"/>
                  <a:pt x="5924763" y="6145122"/>
                  <a:pt x="6035361" y="6034525"/>
                </a:cubicBezTo>
                <a:cubicBezTo>
                  <a:pt x="6138058" y="5939727"/>
                  <a:pt x="6201256" y="5805430"/>
                  <a:pt x="6209156" y="5663234"/>
                </a:cubicBezTo>
                <a:cubicBezTo>
                  <a:pt x="6224955" y="5528937"/>
                  <a:pt x="6177557" y="5394641"/>
                  <a:pt x="6082759" y="5299843"/>
                </a:cubicBezTo>
                <a:lnTo>
                  <a:pt x="4968887" y="4178071"/>
                </a:lnTo>
                <a:close/>
                <a:moveTo>
                  <a:pt x="789892" y="3798880"/>
                </a:moveTo>
                <a:cubicBezTo>
                  <a:pt x="-39588" y="2969401"/>
                  <a:pt x="-39588" y="1618535"/>
                  <a:pt x="789892" y="781156"/>
                </a:cubicBezTo>
                <a:cubicBezTo>
                  <a:pt x="1619371" y="-56223"/>
                  <a:pt x="2970237" y="-48323"/>
                  <a:pt x="3807616" y="781156"/>
                </a:cubicBezTo>
                <a:cubicBezTo>
                  <a:pt x="4644995" y="1610635"/>
                  <a:pt x="4637095" y="2961501"/>
                  <a:pt x="3807616" y="3798880"/>
                </a:cubicBezTo>
                <a:cubicBezTo>
                  <a:pt x="3404726" y="4201771"/>
                  <a:pt x="2867540" y="4422965"/>
                  <a:pt x="2298754" y="4422965"/>
                </a:cubicBezTo>
                <a:cubicBezTo>
                  <a:pt x="1737868" y="4422965"/>
                  <a:pt x="1192782" y="4201771"/>
                  <a:pt x="789892" y="3798880"/>
                </a:cubicBezTo>
                <a:close/>
                <a:moveTo>
                  <a:pt x="5916864" y="5908128"/>
                </a:moveTo>
                <a:cubicBezTo>
                  <a:pt x="5766767" y="6058224"/>
                  <a:pt x="5537673" y="6081923"/>
                  <a:pt x="5411276" y="5955527"/>
                </a:cubicBezTo>
                <a:lnTo>
                  <a:pt x="4305304" y="4849554"/>
                </a:lnTo>
                <a:cubicBezTo>
                  <a:pt x="4242105" y="4786356"/>
                  <a:pt x="4218406" y="4699458"/>
                  <a:pt x="4226306" y="4612560"/>
                </a:cubicBezTo>
                <a:cubicBezTo>
                  <a:pt x="4234206" y="4509863"/>
                  <a:pt x="4281604" y="4415065"/>
                  <a:pt x="4360602" y="4343967"/>
                </a:cubicBezTo>
                <a:cubicBezTo>
                  <a:pt x="4439600" y="4264969"/>
                  <a:pt x="4550198" y="4217570"/>
                  <a:pt x="4660795" y="4209670"/>
                </a:cubicBezTo>
                <a:cubicBezTo>
                  <a:pt x="4739793" y="4209670"/>
                  <a:pt x="4810891" y="4233370"/>
                  <a:pt x="4866190" y="4288668"/>
                </a:cubicBezTo>
                <a:lnTo>
                  <a:pt x="5972162" y="5402541"/>
                </a:lnTo>
                <a:cubicBezTo>
                  <a:pt x="6035361" y="5465739"/>
                  <a:pt x="6059060" y="5552637"/>
                  <a:pt x="6051160" y="5639535"/>
                </a:cubicBezTo>
                <a:cubicBezTo>
                  <a:pt x="6035361" y="5742232"/>
                  <a:pt x="5995862" y="5837030"/>
                  <a:pt x="5916864" y="5908128"/>
                </a:cubicBezTo>
                <a:cubicBezTo>
                  <a:pt x="5916864" y="5908128"/>
                  <a:pt x="5916864" y="5908128"/>
                  <a:pt x="5916864" y="5908128"/>
                </a:cubicBezTo>
                <a:close/>
              </a:path>
            </a:pathLst>
          </a:custGeom>
          <a:gradFill>
            <a:gsLst>
              <a:gs pos="0">
                <a:srgbClr val="000000">
                  <a:tint val="66000"/>
                  <a:satMod val="160000"/>
                  <a:alpha val="21000"/>
                </a:srgbClr>
              </a:gs>
              <a:gs pos="50000">
                <a:srgbClr val="000000">
                  <a:tint val="44500"/>
                  <a:satMod val="160000"/>
                </a:srgbClr>
              </a:gs>
              <a:gs pos="100000">
                <a:srgbClr val="000000">
                  <a:tint val="23500"/>
                  <a:satMod val="160000"/>
                </a:srgbClr>
              </a:gs>
            </a:gsLst>
            <a:path path="circle">
              <a:fillToRect l="100000" t="100000"/>
            </a:path>
          </a:gradFill>
          <a:ln w="78978" cap="flat">
            <a:noFill/>
            <a:prstDash val="solid"/>
            <a:miter/>
          </a:ln>
        </p:spPr>
        <p:txBody>
          <a:bodyPr rtlCol="0" anchor="ctr"/>
          <a:lstStyle/>
          <a:p>
            <a:endParaRPr lang="ru-MD"/>
          </a:p>
        </p:txBody>
      </p:sp>
      <p:graphicFrame>
        <p:nvGraphicFramePr>
          <p:cNvPr id="3" name="Table 2">
            <a:extLst>
              <a:ext uri="{FF2B5EF4-FFF2-40B4-BE49-F238E27FC236}">
                <a16:creationId xmlns:a16="http://schemas.microsoft.com/office/drawing/2014/main" id="{A144219D-8AEF-C1D8-1C35-30F18E19B5DE}"/>
              </a:ext>
            </a:extLst>
          </p:cNvPr>
          <p:cNvGraphicFramePr>
            <a:graphicFrameLocks noGrp="1"/>
          </p:cNvGraphicFramePr>
          <p:nvPr>
            <p:extLst>
              <p:ext uri="{D42A27DB-BD31-4B8C-83A1-F6EECF244321}">
                <p14:modId xmlns:p14="http://schemas.microsoft.com/office/powerpoint/2010/main" val="710445330"/>
              </p:ext>
            </p:extLst>
          </p:nvPr>
        </p:nvGraphicFramePr>
        <p:xfrm>
          <a:off x="1341632" y="1107644"/>
          <a:ext cx="3233262" cy="5381024"/>
        </p:xfrm>
        <a:graphic>
          <a:graphicData uri="http://schemas.openxmlformats.org/drawingml/2006/table">
            <a:tbl>
              <a:tblPr>
                <a:tableStyleId>{3B4B98B0-60AC-42C2-AFA5-B58CD77FA1E5}</a:tableStyleId>
              </a:tblPr>
              <a:tblGrid>
                <a:gridCol w="3233262">
                  <a:extLst>
                    <a:ext uri="{9D8B030D-6E8A-4147-A177-3AD203B41FA5}">
                      <a16:colId xmlns:a16="http://schemas.microsoft.com/office/drawing/2014/main" val="1836114800"/>
                    </a:ext>
                  </a:extLst>
                </a:gridCol>
              </a:tblGrid>
              <a:tr h="489184">
                <a:tc>
                  <a:txBody>
                    <a:bodyPr/>
                    <a:lstStyle/>
                    <a:p>
                      <a:pPr algn="ctr" fontAlgn="b"/>
                      <a:r>
                        <a:rPr lang="en-US" sz="1300" b="1" u="none" strike="noStrike" cap="none" spc="0" dirty="0">
                          <a:solidFill>
                            <a:schemeClr val="tx1"/>
                          </a:solidFill>
                          <a:effectLst/>
                        </a:rPr>
                        <a:t>Top 10 COUNTRIES</a:t>
                      </a:r>
                      <a:endParaRPr lang="en-US" sz="1300" b="1"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422360652"/>
                  </a:ext>
                </a:extLst>
              </a:tr>
              <a:tr h="489184">
                <a:tc>
                  <a:txBody>
                    <a:bodyPr/>
                    <a:lstStyle/>
                    <a:p>
                      <a:pPr algn="ctr" fontAlgn="b"/>
                      <a:r>
                        <a:rPr lang="en-US" sz="1300" u="none" strike="noStrike" cap="none" spc="0" dirty="0">
                          <a:solidFill>
                            <a:schemeClr val="tx1"/>
                          </a:solidFill>
                          <a:effectLst/>
                        </a:rPr>
                        <a:t>India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894510184"/>
                  </a:ext>
                </a:extLst>
              </a:tr>
              <a:tr h="489184">
                <a:tc>
                  <a:txBody>
                    <a:bodyPr/>
                    <a:lstStyle/>
                    <a:p>
                      <a:pPr algn="ctr" fontAlgn="b"/>
                      <a:r>
                        <a:rPr lang="en-US" sz="1300" u="none" strike="noStrike" cap="none" spc="0" dirty="0">
                          <a:solidFill>
                            <a:schemeClr val="tx1"/>
                          </a:solidFill>
                          <a:effectLst/>
                        </a:rPr>
                        <a:t>China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1773759490"/>
                  </a:ext>
                </a:extLst>
              </a:tr>
              <a:tr h="489184">
                <a:tc>
                  <a:txBody>
                    <a:bodyPr/>
                    <a:lstStyle/>
                    <a:p>
                      <a:pPr algn="ctr" fontAlgn="b"/>
                      <a:r>
                        <a:rPr lang="en-US" sz="1300" u="none" strike="noStrike" cap="none" spc="0" dirty="0">
                          <a:solidFill>
                            <a:schemeClr val="tx1"/>
                          </a:solidFill>
                          <a:effectLst/>
                        </a:rPr>
                        <a:t>United States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34596453"/>
                  </a:ext>
                </a:extLst>
              </a:tr>
              <a:tr h="489184">
                <a:tc>
                  <a:txBody>
                    <a:bodyPr/>
                    <a:lstStyle/>
                    <a:p>
                      <a:pPr algn="ctr" fontAlgn="b"/>
                      <a:r>
                        <a:rPr lang="en-US" sz="1300" u="none" strike="noStrike" cap="none" spc="0" dirty="0">
                          <a:solidFill>
                            <a:schemeClr val="tx1"/>
                          </a:solidFill>
                          <a:effectLst/>
                        </a:rPr>
                        <a:t>Japan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547485417"/>
                  </a:ext>
                </a:extLst>
              </a:tr>
              <a:tr h="489184">
                <a:tc>
                  <a:txBody>
                    <a:bodyPr/>
                    <a:lstStyle/>
                    <a:p>
                      <a:pPr algn="ctr" fontAlgn="b"/>
                      <a:r>
                        <a:rPr lang="en-US" sz="1300" u="none" strike="noStrike" cap="none" spc="0" dirty="0">
                          <a:solidFill>
                            <a:schemeClr val="tx1"/>
                          </a:solidFill>
                          <a:effectLst/>
                        </a:rPr>
                        <a:t>Mexico</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949735019"/>
                  </a:ext>
                </a:extLst>
              </a:tr>
              <a:tr h="489184">
                <a:tc>
                  <a:txBody>
                    <a:bodyPr/>
                    <a:lstStyle/>
                    <a:p>
                      <a:pPr algn="ctr" fontAlgn="b"/>
                      <a:r>
                        <a:rPr lang="en-US" sz="1300" u="none" strike="noStrike" cap="none" spc="0" dirty="0">
                          <a:solidFill>
                            <a:schemeClr val="tx1"/>
                          </a:solidFill>
                          <a:effectLst/>
                        </a:rPr>
                        <a:t>Brazil</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893612998"/>
                  </a:ext>
                </a:extLst>
              </a:tr>
              <a:tr h="489184">
                <a:tc>
                  <a:txBody>
                    <a:bodyPr/>
                    <a:lstStyle/>
                    <a:p>
                      <a:pPr algn="ctr" fontAlgn="b"/>
                      <a:r>
                        <a:rPr lang="en-US" sz="1300" u="none" strike="noStrike" cap="none" spc="0" dirty="0">
                          <a:solidFill>
                            <a:schemeClr val="tx1"/>
                          </a:solidFill>
                          <a:effectLst/>
                        </a:rPr>
                        <a:t>Russian Federation</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043818080"/>
                  </a:ext>
                </a:extLst>
              </a:tr>
              <a:tr h="489184">
                <a:tc>
                  <a:txBody>
                    <a:bodyPr/>
                    <a:lstStyle/>
                    <a:p>
                      <a:pPr algn="ctr" fontAlgn="b"/>
                      <a:r>
                        <a:rPr lang="en-US" sz="1300" u="none" strike="noStrike" cap="none" spc="0" dirty="0">
                          <a:solidFill>
                            <a:schemeClr val="tx1"/>
                          </a:solidFill>
                          <a:effectLst/>
                        </a:rPr>
                        <a:t>Philippines</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2300623098"/>
                  </a:ext>
                </a:extLst>
              </a:tr>
              <a:tr h="489184">
                <a:tc>
                  <a:txBody>
                    <a:bodyPr/>
                    <a:lstStyle/>
                    <a:p>
                      <a:pPr algn="ctr" fontAlgn="b"/>
                      <a:r>
                        <a:rPr lang="en-US" sz="1300" u="none" strike="noStrike" cap="none" spc="0" dirty="0">
                          <a:solidFill>
                            <a:schemeClr val="tx1"/>
                          </a:solidFill>
                          <a:effectLst/>
                        </a:rPr>
                        <a:t>Turkey</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4184383411"/>
                  </a:ext>
                </a:extLst>
              </a:tr>
              <a:tr h="489184">
                <a:tc>
                  <a:txBody>
                    <a:bodyPr/>
                    <a:lstStyle/>
                    <a:p>
                      <a:pPr algn="ctr" fontAlgn="b"/>
                      <a:r>
                        <a:rPr lang="en-US" sz="1300" u="none" strike="noStrike" cap="none" spc="0" dirty="0">
                          <a:solidFill>
                            <a:schemeClr val="tx1"/>
                          </a:solidFill>
                          <a:effectLst/>
                        </a:rPr>
                        <a:t>Indonesia</a:t>
                      </a:r>
                      <a:endParaRPr lang="en-US" sz="1300" b="0" i="0" u="none" strike="noStrike" cap="none" spc="0" dirty="0">
                        <a:solidFill>
                          <a:schemeClr val="tx1"/>
                        </a:solidFill>
                        <a:effectLst/>
                        <a:latin typeface="Calibri" panose="020F0502020204030204" pitchFamily="34" charset="0"/>
                      </a:endParaRPr>
                    </a:p>
                  </a:txBody>
                  <a:tcPr marL="114613" marR="9184" marT="88164" marB="88164" anchor="b"/>
                </a:tc>
                <a:extLst>
                  <a:ext uri="{0D108BD9-81ED-4DB2-BD59-A6C34878D82A}">
                    <a16:rowId xmlns:a16="http://schemas.microsoft.com/office/drawing/2014/main" val="3343857672"/>
                  </a:ext>
                </a:extLst>
              </a:tr>
            </a:tbl>
          </a:graphicData>
        </a:graphic>
      </p:graphicFrame>
      <p:graphicFrame>
        <p:nvGraphicFramePr>
          <p:cNvPr id="4" name="Table 3">
            <a:extLst>
              <a:ext uri="{FF2B5EF4-FFF2-40B4-BE49-F238E27FC236}">
                <a16:creationId xmlns:a16="http://schemas.microsoft.com/office/drawing/2014/main" id="{8C8D44BF-9376-791C-BD39-C446B55B02B4}"/>
              </a:ext>
            </a:extLst>
          </p:cNvPr>
          <p:cNvGraphicFramePr>
            <a:graphicFrameLocks noGrp="1"/>
          </p:cNvGraphicFramePr>
          <p:nvPr>
            <p:extLst>
              <p:ext uri="{D42A27DB-BD31-4B8C-83A1-F6EECF244321}">
                <p14:modId xmlns:p14="http://schemas.microsoft.com/office/powerpoint/2010/main" val="712743717"/>
              </p:ext>
            </p:extLst>
          </p:nvPr>
        </p:nvGraphicFramePr>
        <p:xfrm>
          <a:off x="7169732" y="790776"/>
          <a:ext cx="2170274" cy="4813179"/>
        </p:xfrm>
        <a:graphic>
          <a:graphicData uri="http://schemas.openxmlformats.org/drawingml/2006/table">
            <a:tbl>
              <a:tblPr>
                <a:tableStyleId>{3B4B98B0-60AC-42C2-AFA5-B58CD77FA1E5}</a:tableStyleId>
              </a:tblPr>
              <a:tblGrid>
                <a:gridCol w="2170274">
                  <a:extLst>
                    <a:ext uri="{9D8B030D-6E8A-4147-A177-3AD203B41FA5}">
                      <a16:colId xmlns:a16="http://schemas.microsoft.com/office/drawing/2014/main" val="2688723435"/>
                    </a:ext>
                  </a:extLst>
                </a:gridCol>
              </a:tblGrid>
              <a:tr h="675547">
                <a:tc>
                  <a:txBody>
                    <a:bodyPr/>
                    <a:lstStyle/>
                    <a:p>
                      <a:pPr marL="0" algn="ctr" defTabSz="457200" rtl="0" eaLnBrk="1" fontAlgn="b" latinLnBrk="0" hangingPunct="1">
                        <a:lnSpc>
                          <a:spcPct val="200000"/>
                        </a:lnSpc>
                      </a:pPr>
                      <a:r>
                        <a:rPr lang="en-US" sz="1300" b="1" u="none" strike="noStrike" kern="1200" cap="none" spc="0" dirty="0">
                          <a:solidFill>
                            <a:schemeClr val="tx1"/>
                          </a:solidFill>
                          <a:effectLst/>
                        </a:rPr>
                        <a:t>Top 10 CITIES in the top 10 Countries</a:t>
                      </a:r>
                      <a:endParaRPr lang="en-US" sz="1300" b="1"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535583750"/>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Aurora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Acua</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Citrus Heights</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Iwaki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Ambattur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Shanwei</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03173527"/>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So Leopoldo</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53869399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Teboksary</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718004938"/>
                  </a:ext>
                </a:extLst>
              </a:tr>
              <a:tr h="409112">
                <a:tc>
                  <a:txBody>
                    <a:bodyPr/>
                    <a:lstStyle/>
                    <a:p>
                      <a:pPr marL="0" algn="ctr" defTabSz="457200" rtl="0" eaLnBrk="1" fontAlgn="b" latinLnBrk="0" hangingPunct="1"/>
                      <a:r>
                        <a:rPr lang="en-US" sz="1300" b="0" u="none" strike="noStrike" kern="1200" cap="none" spc="0" dirty="0">
                          <a:solidFill>
                            <a:schemeClr val="tx1"/>
                          </a:solidFill>
                          <a:effectLst/>
                        </a:rPr>
                        <a:t>Tianjin</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928638247"/>
                  </a:ext>
                </a:extLst>
              </a:tr>
              <a:tr h="409112">
                <a:tc>
                  <a:txBody>
                    <a:bodyPr/>
                    <a:lstStyle/>
                    <a:p>
                      <a:pPr marL="0" algn="ctr" defTabSz="457200" rtl="0" eaLnBrk="1" fontAlgn="b" latinLnBrk="0" hangingPunct="1"/>
                      <a:r>
                        <a:rPr lang="en-US" sz="1300" b="0" u="none" strike="noStrike" kern="1200" cap="none" spc="0" dirty="0" err="1">
                          <a:solidFill>
                            <a:schemeClr val="tx1"/>
                          </a:solidFill>
                          <a:effectLst/>
                        </a:rPr>
                        <a:t>Cianjur</a:t>
                      </a:r>
                      <a:endParaRPr lang="en-US" sz="1300" b="0" u="none" strike="noStrike" kern="1200" cap="none" spc="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01242738"/>
                  </a:ext>
                </a:extLst>
              </a:tr>
            </a:tbl>
          </a:graphicData>
        </a:graphic>
      </p:graphicFrame>
    </p:spTree>
    <p:extLst>
      <p:ext uri="{BB962C8B-B14F-4D97-AF65-F5344CB8AC3E}">
        <p14:creationId xmlns:p14="http://schemas.microsoft.com/office/powerpoint/2010/main" val="97771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Top 5 Customers</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5" name="Content Placeholder 8">
            <a:extLst>
              <a:ext uri="{FF2B5EF4-FFF2-40B4-BE49-F238E27FC236}">
                <a16:creationId xmlns:a16="http://schemas.microsoft.com/office/drawing/2014/main" id="{158131AE-75D7-9699-5370-F115F68CF9FB}"/>
              </a:ext>
            </a:extLst>
          </p:cNvPr>
          <p:cNvGraphicFramePr>
            <a:graphicFrameLocks/>
          </p:cNvGraphicFramePr>
          <p:nvPr>
            <p:extLst>
              <p:ext uri="{D42A27DB-BD31-4B8C-83A1-F6EECF244321}">
                <p14:modId xmlns:p14="http://schemas.microsoft.com/office/powerpoint/2010/main" val="2402884001"/>
              </p:ext>
            </p:extLst>
          </p:nvPr>
        </p:nvGraphicFramePr>
        <p:xfrm>
          <a:off x="2158524" y="1146457"/>
          <a:ext cx="3465808" cy="2930929"/>
        </p:xfrm>
        <a:graphic>
          <a:graphicData uri="http://schemas.openxmlformats.org/drawingml/2006/table">
            <a:tbl>
              <a:tblPr>
                <a:tableStyleId>{C083E6E3-FA7D-4D7B-A595-EF9225AFEA82}</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TOP 10 CITIES</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Arlene Harvey</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111,76 $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2430065192"/>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Kyle Spurlock</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109,71 $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319757945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Marlene Welch</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00B050"/>
                          </a:solidFill>
                          <a:effectLst/>
                        </a:rPr>
                        <a:t>106,77 $</a:t>
                      </a:r>
                      <a:endParaRPr lang="en-US" sz="1300" b="0" u="none" strike="noStrike" kern="1200" cap="none" spc="0" dirty="0">
                        <a:solidFill>
                          <a:srgbClr val="00B050"/>
                        </a:solidFill>
                        <a:effectLst/>
                        <a:latin typeface="+mn-lt"/>
                        <a:ea typeface="+mn-ea"/>
                        <a:cs typeface="+mn-cs"/>
                      </a:endParaRPr>
                    </a:p>
                  </a:txBody>
                  <a:tcPr marL="9525" marR="9525" marT="9525" marB="0" anchor="b"/>
                </a:tc>
                <a:extLst>
                  <a:ext uri="{0D108BD9-81ED-4DB2-BD59-A6C34878D82A}">
                    <a16:rowId xmlns:a16="http://schemas.microsoft.com/office/drawing/2014/main" val="582332819"/>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Glen Talbert</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100,77 $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054732693"/>
                  </a:ext>
                </a:extLst>
              </a:tr>
              <a:tr h="439954">
                <a:tc>
                  <a:txBody>
                    <a:bodyPr/>
                    <a:lstStyle/>
                    <a:p>
                      <a:pPr marL="0" algn="ctr" defTabSz="457200" rtl="0" eaLnBrk="1" fontAlgn="b" latinLnBrk="0" hangingPunct="1"/>
                      <a:r>
                        <a:rPr lang="en-US" sz="1300" b="0" u="none" strike="noStrike" kern="1200" cap="none" spc="0" dirty="0">
                          <a:solidFill>
                            <a:schemeClr val="tx1"/>
                          </a:solidFill>
                          <a:effectLst/>
                        </a:rPr>
                        <a:t>Clinton Aurora</a:t>
                      </a:r>
                      <a:endParaRPr lang="en-US" sz="1300" b="0" u="none" strike="noStrike" kern="1200" cap="none" spc="0" dirty="0">
                        <a:solidFill>
                          <a:schemeClr val="tx1"/>
                        </a:solidFill>
                        <a:effectLst/>
                        <a:latin typeface="+mn-lt"/>
                        <a:ea typeface="+mn-ea"/>
                        <a:cs typeface="+mn-cs"/>
                      </a:endParaRPr>
                    </a:p>
                  </a:txBody>
                  <a:tcPr marL="9525" marR="9525" marT="9525" marB="0" anchor="b"/>
                </a:tc>
                <a:tc>
                  <a:txBody>
                    <a:bodyPr/>
                    <a:lstStyle/>
                    <a:p>
                      <a:pPr marL="0" algn="ctr" defTabSz="457200" rtl="0" eaLnBrk="1" fontAlgn="b" latinLnBrk="0" hangingPunct="1"/>
                      <a:r>
                        <a:rPr lang="en-US" sz="1300" b="0" u="none" strike="noStrike" kern="1200" cap="none" spc="0" dirty="0">
                          <a:solidFill>
                            <a:srgbClr val="C00000"/>
                          </a:solidFill>
                          <a:effectLst/>
                        </a:rPr>
                        <a:t>98,76 $</a:t>
                      </a:r>
                      <a:endParaRPr lang="en-US" sz="1300" b="0" u="none" strike="noStrike" kern="1200" cap="none" spc="0" dirty="0">
                        <a:solidFill>
                          <a:srgbClr val="C00000"/>
                        </a:solidFill>
                        <a:effectLst/>
                        <a:latin typeface="+mn-lt"/>
                        <a:ea typeface="+mn-ea"/>
                        <a:cs typeface="+mn-cs"/>
                      </a:endParaRPr>
                    </a:p>
                  </a:txBody>
                  <a:tcPr marL="9525" marR="9525" marT="9525" marB="0" anchor="b"/>
                </a:tc>
                <a:extLst>
                  <a:ext uri="{0D108BD9-81ED-4DB2-BD59-A6C34878D82A}">
                    <a16:rowId xmlns:a16="http://schemas.microsoft.com/office/drawing/2014/main" val="2736065516"/>
                  </a:ext>
                </a:extLst>
              </a:tr>
            </a:tbl>
          </a:graphicData>
        </a:graphic>
      </p:graphicFrame>
      <p:graphicFrame>
        <p:nvGraphicFramePr>
          <p:cNvPr id="7" name="Content Placeholder 8">
            <a:extLst>
              <a:ext uri="{FF2B5EF4-FFF2-40B4-BE49-F238E27FC236}">
                <a16:creationId xmlns:a16="http://schemas.microsoft.com/office/drawing/2014/main" id="{9C4AA6DC-81E6-1584-87A8-4B9ADB11D25F}"/>
              </a:ext>
            </a:extLst>
          </p:cNvPr>
          <p:cNvGraphicFramePr>
            <a:graphicFrameLocks/>
          </p:cNvGraphicFramePr>
          <p:nvPr>
            <p:extLst>
              <p:ext uri="{D42A27DB-BD31-4B8C-83A1-F6EECF244321}">
                <p14:modId xmlns:p14="http://schemas.microsoft.com/office/powerpoint/2010/main" val="2835761782"/>
              </p:ext>
            </p:extLst>
          </p:nvPr>
        </p:nvGraphicFramePr>
        <p:xfrm>
          <a:off x="6567666" y="1146457"/>
          <a:ext cx="3465808" cy="2930929"/>
        </p:xfrm>
        <a:graphic>
          <a:graphicData uri="http://schemas.openxmlformats.org/drawingml/2006/table">
            <a:tbl>
              <a:tblPr>
                <a:tableStyleId>{3B4B98B0-60AC-42C2-AFA5-B58CD77FA1E5}</a:tableStyleId>
              </a:tblPr>
              <a:tblGrid>
                <a:gridCol w="1732904">
                  <a:extLst>
                    <a:ext uri="{9D8B030D-6E8A-4147-A177-3AD203B41FA5}">
                      <a16:colId xmlns:a16="http://schemas.microsoft.com/office/drawing/2014/main" val="2688723435"/>
                    </a:ext>
                  </a:extLst>
                </a:gridCol>
                <a:gridCol w="1732904">
                  <a:extLst>
                    <a:ext uri="{9D8B030D-6E8A-4147-A177-3AD203B41FA5}">
                      <a16:colId xmlns:a16="http://schemas.microsoft.com/office/drawing/2014/main" val="1168332521"/>
                    </a:ext>
                  </a:extLst>
                </a:gridCol>
              </a:tblGrid>
              <a:tr h="731159">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Top 5 Customers in the WORLD</a:t>
                      </a:r>
                      <a:endParaRPr lang="en-US" sz="1300" b="1" u="none" strike="noStrike" kern="1200" cap="none" spc="0" dirty="0">
                        <a:solidFill>
                          <a:schemeClr val="tx1"/>
                        </a:solidFill>
                        <a:effectLst/>
                        <a:latin typeface="+mn-lt"/>
                        <a:ea typeface="+mn-ea"/>
                        <a:cs typeface="+mn-cs"/>
                      </a:endParaRPr>
                    </a:p>
                  </a:txBody>
                  <a:tcPr marL="9525" marR="9525" marT="9525" marB="0" anchor="ctr"/>
                </a:tc>
                <a:tc>
                  <a:txBody>
                    <a:bodyPr/>
                    <a:lstStyle/>
                    <a:p>
                      <a:pPr marL="0" algn="ctr" defTabSz="457200" rtl="0" eaLnBrk="1" fontAlgn="b" latinLnBrk="0" hangingPunct="1">
                        <a:lnSpc>
                          <a:spcPct val="150000"/>
                        </a:lnSpc>
                      </a:pPr>
                      <a:r>
                        <a:rPr lang="en-US" sz="1300" b="1" u="none" strike="noStrike" kern="1200" cap="none" spc="0" dirty="0">
                          <a:solidFill>
                            <a:schemeClr val="tx1"/>
                          </a:solidFill>
                          <a:effectLst/>
                        </a:rPr>
                        <a:t>Total Amount Paid</a:t>
                      </a:r>
                      <a:endParaRPr lang="en-US" sz="1300" b="1" u="none" strike="noStrike" kern="1200" cap="none" spc="0" dirty="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535583750"/>
                  </a:ext>
                </a:extLst>
              </a:tr>
              <a:tr h="439954">
                <a:tc>
                  <a:txBody>
                    <a:bodyPr/>
                    <a:lstStyle/>
                    <a:p>
                      <a:pPr algn="ctr" fontAlgn="b"/>
                      <a:r>
                        <a:rPr lang="en-US" sz="1300" b="0" u="none" strike="noStrike" dirty="0">
                          <a:solidFill>
                            <a:srgbClr val="000000"/>
                          </a:solidFill>
                          <a:effectLst/>
                        </a:rPr>
                        <a:t>Eleanor Hunt</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211,55 $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430065192"/>
                  </a:ext>
                </a:extLst>
              </a:tr>
              <a:tr h="439954">
                <a:tc>
                  <a:txBody>
                    <a:bodyPr/>
                    <a:lstStyle/>
                    <a:p>
                      <a:pPr algn="ctr" fontAlgn="b"/>
                      <a:r>
                        <a:rPr lang="en-US" sz="1300" b="0" u="none" strike="noStrike" dirty="0">
                          <a:solidFill>
                            <a:srgbClr val="000000"/>
                          </a:solidFill>
                          <a:effectLst/>
                        </a:rPr>
                        <a:t>Karl Seal</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208,58 $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3197579453"/>
                  </a:ext>
                </a:extLst>
              </a:tr>
              <a:tr h="439954">
                <a:tc>
                  <a:txBody>
                    <a:bodyPr/>
                    <a:lstStyle/>
                    <a:p>
                      <a:pPr algn="ctr" fontAlgn="b"/>
                      <a:r>
                        <a:rPr lang="en-US" sz="1300" b="0" u="none" strike="noStrike">
                          <a:solidFill>
                            <a:srgbClr val="000000"/>
                          </a:solidFill>
                          <a:effectLst/>
                        </a:rPr>
                        <a:t>Marion Snyder</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194,61 $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582332819"/>
                  </a:ext>
                </a:extLst>
              </a:tr>
              <a:tr h="439954">
                <a:tc>
                  <a:txBody>
                    <a:bodyPr/>
                    <a:lstStyle/>
                    <a:p>
                      <a:pPr algn="ctr" fontAlgn="b"/>
                      <a:r>
                        <a:rPr lang="en-US" sz="1300" b="0" u="none" strike="noStrike">
                          <a:solidFill>
                            <a:srgbClr val="000000"/>
                          </a:solidFill>
                          <a:effectLst/>
                        </a:rPr>
                        <a:t>Rhonda Kennedy</a:t>
                      </a:r>
                      <a:endParaRPr lang="en-US" sz="1300" b="0" i="0" u="none" strike="noStrike">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191,62 $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054732693"/>
                  </a:ext>
                </a:extLst>
              </a:tr>
              <a:tr h="439954">
                <a:tc>
                  <a:txBody>
                    <a:bodyPr/>
                    <a:lstStyle/>
                    <a:p>
                      <a:pPr algn="ctr" fontAlgn="b"/>
                      <a:r>
                        <a:rPr lang="en-US" sz="1300" b="0" u="none" strike="noStrike" dirty="0">
                          <a:solidFill>
                            <a:srgbClr val="000000"/>
                          </a:solidFill>
                          <a:effectLst/>
                        </a:rPr>
                        <a:t>Clara Shaw</a:t>
                      </a:r>
                      <a:endParaRPr lang="en-US" sz="1300" b="0" i="0" u="none" strike="noStrike" dirty="0">
                        <a:solidFill>
                          <a:srgbClr val="000000"/>
                        </a:solidFill>
                        <a:effectLst/>
                        <a:latin typeface="+mn-lt"/>
                      </a:endParaRPr>
                    </a:p>
                  </a:txBody>
                  <a:tcPr marL="9525" marR="9525" marT="9525" marB="0" anchor="b"/>
                </a:tc>
                <a:tc>
                  <a:txBody>
                    <a:bodyPr/>
                    <a:lstStyle/>
                    <a:p>
                      <a:pPr algn="ctr" fontAlgn="b"/>
                      <a:r>
                        <a:rPr lang="ru-MD" sz="1300" b="0" u="none" strike="noStrike" dirty="0">
                          <a:solidFill>
                            <a:srgbClr val="00B050"/>
                          </a:solidFill>
                          <a:effectLst/>
                        </a:rPr>
                        <a:t>189,6 $</a:t>
                      </a:r>
                      <a:endParaRPr lang="ru-MD" sz="1300" b="0" i="0" u="none" strike="noStrike" dirty="0">
                        <a:solidFill>
                          <a:srgbClr val="00B050"/>
                        </a:solidFill>
                        <a:effectLst/>
                        <a:latin typeface="+mn-lt"/>
                      </a:endParaRPr>
                    </a:p>
                  </a:txBody>
                  <a:tcPr marL="9525" marR="9525" marT="9525" marB="0" anchor="b"/>
                </a:tc>
                <a:extLst>
                  <a:ext uri="{0D108BD9-81ED-4DB2-BD59-A6C34878D82A}">
                    <a16:rowId xmlns:a16="http://schemas.microsoft.com/office/drawing/2014/main" val="2736065516"/>
                  </a:ext>
                </a:extLst>
              </a:tr>
            </a:tbl>
          </a:graphicData>
        </a:graphic>
      </p:graphicFrame>
      <p:sp>
        <p:nvSpPr>
          <p:cNvPr id="10" name="Content Placeholder 2">
            <a:extLst>
              <a:ext uri="{FF2B5EF4-FFF2-40B4-BE49-F238E27FC236}">
                <a16:creationId xmlns:a16="http://schemas.microsoft.com/office/drawing/2014/main" id="{308DDCEA-8535-D203-3144-018D16AE30C1}"/>
              </a:ext>
            </a:extLst>
          </p:cNvPr>
          <p:cNvSpPr>
            <a:spLocks noGrp="1"/>
          </p:cNvSpPr>
          <p:nvPr>
            <p:ph idx="1"/>
          </p:nvPr>
        </p:nvSpPr>
        <p:spPr>
          <a:xfrm>
            <a:off x="1534801" y="4506351"/>
            <a:ext cx="9659946" cy="1858497"/>
          </a:xfrm>
        </p:spPr>
        <p:txBody>
          <a:bodyPr anchor="ctr">
            <a:normAutofit/>
          </a:bodyPr>
          <a:lstStyle/>
          <a:p>
            <a:r>
              <a:rPr lang="en-US" dirty="0"/>
              <a:t>The average total amount paid by each customer is </a:t>
            </a:r>
            <a:r>
              <a:rPr lang="en-US" b="1" dirty="0">
                <a:solidFill>
                  <a:srgbClr val="00B050"/>
                </a:solidFill>
              </a:rPr>
              <a:t>102 $</a:t>
            </a:r>
            <a:endParaRPr lang="ru-MD" b="1" dirty="0">
              <a:solidFill>
                <a:srgbClr val="00B050"/>
              </a:solidFill>
            </a:endParaRPr>
          </a:p>
          <a:p>
            <a:r>
              <a:rPr lang="en-US" sz="1800" dirty="0"/>
              <a:t>Top 10 customers in the world are not the same as the top 10 customers in the top 10 cities. </a:t>
            </a:r>
            <a:endParaRPr lang="ru-MD" sz="1800" dirty="0"/>
          </a:p>
          <a:p>
            <a:r>
              <a:rPr lang="en-US" dirty="0"/>
              <a:t>Some of the top 5 customers in the top 5 cities have spent a total amount less than average!</a:t>
            </a:r>
          </a:p>
        </p:txBody>
      </p:sp>
    </p:spTree>
    <p:extLst>
      <p:ext uri="{BB962C8B-B14F-4D97-AF65-F5344CB8AC3E}">
        <p14:creationId xmlns:p14="http://schemas.microsoft.com/office/powerpoint/2010/main" val="231150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8" name="Content Placeholder 2">
            <a:extLst>
              <a:ext uri="{FF2B5EF4-FFF2-40B4-BE49-F238E27FC236}">
                <a16:creationId xmlns:a16="http://schemas.microsoft.com/office/drawing/2014/main" id="{D7AB4A8C-7A5A-8951-961C-505C45B93539}"/>
              </a:ext>
            </a:extLst>
          </p:cNvPr>
          <p:cNvSpPr txBox="1">
            <a:spLocks/>
          </p:cNvSpPr>
          <p:nvPr/>
        </p:nvSpPr>
        <p:spPr>
          <a:xfrm>
            <a:off x="8587617" y="525814"/>
            <a:ext cx="3341914" cy="541828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Sales figures vary between geographic regions</a:t>
            </a:r>
          </a:p>
          <a:p>
            <a:r>
              <a:rPr lang="en-US" dirty="0"/>
              <a:t>The top 10 countries’ total revenue makes up 52% of the total gain.</a:t>
            </a:r>
          </a:p>
          <a:p>
            <a:r>
              <a:rPr lang="en-US" dirty="0"/>
              <a:t>Top 3 in the top 10:</a:t>
            </a:r>
          </a:p>
          <a:p>
            <a:pPr>
              <a:buFont typeface="+mj-lt"/>
              <a:buAutoNum type="arabicPeriod"/>
            </a:pPr>
            <a:r>
              <a:rPr lang="en-US" dirty="0"/>
              <a:t>India – 9,8 %</a:t>
            </a:r>
          </a:p>
          <a:p>
            <a:pPr>
              <a:buFont typeface="+mj-lt"/>
              <a:buAutoNum type="arabicPeriod"/>
            </a:pPr>
            <a:r>
              <a:rPr lang="en-US" dirty="0"/>
              <a:t>China – 8,5 %</a:t>
            </a:r>
          </a:p>
          <a:p>
            <a:pPr>
              <a:buFont typeface="+mj-lt"/>
              <a:buAutoNum type="arabicPeriod"/>
            </a:pPr>
            <a:r>
              <a:rPr lang="en-US" dirty="0"/>
              <a:t>USA – 6%</a:t>
            </a:r>
          </a:p>
          <a:p>
            <a:endParaRPr lang="en-US" dirty="0"/>
          </a:p>
        </p:txBody>
      </p:sp>
      <p:sp>
        <p:nvSpPr>
          <p:cNvPr id="2" name="Title 1">
            <a:extLst>
              <a:ext uri="{FF2B5EF4-FFF2-40B4-BE49-F238E27FC236}">
                <a16:creationId xmlns:a16="http://schemas.microsoft.com/office/drawing/2014/main" id="{11E05701-EFAA-5DBE-4A0A-D8E36CA01985}"/>
              </a:ext>
            </a:extLst>
          </p:cNvPr>
          <p:cNvSpPr>
            <a:spLocks noGrp="1"/>
          </p:cNvSpPr>
          <p:nvPr>
            <p:ph type="title"/>
          </p:nvPr>
        </p:nvSpPr>
        <p:spPr>
          <a:xfrm>
            <a:off x="997253" y="317173"/>
            <a:ext cx="10197494" cy="1099457"/>
          </a:xfrm>
        </p:spPr>
        <p:txBody>
          <a:bodyPr>
            <a:normAutofit/>
          </a:bodyPr>
          <a:lstStyle/>
          <a:p>
            <a:pPr>
              <a:lnSpc>
                <a:spcPct val="90000"/>
              </a:lnSpc>
            </a:pPr>
            <a:r>
              <a:rPr lang="en-US" dirty="0"/>
              <a:t>Variation of Sales Figures by Countries</a:t>
            </a:r>
            <a:endParaRPr lang="ru-MD" dirty="0"/>
          </a:p>
        </p:txBody>
      </p:sp>
      <p:pic>
        <p:nvPicPr>
          <p:cNvPr id="3" name="Picture 2">
            <a:extLst>
              <a:ext uri="{FF2B5EF4-FFF2-40B4-BE49-F238E27FC236}">
                <a16:creationId xmlns:a16="http://schemas.microsoft.com/office/drawing/2014/main" id="{B0D742E0-D119-CD96-9290-D6136468FC2B}"/>
              </a:ext>
            </a:extLst>
          </p:cNvPr>
          <p:cNvPicPr>
            <a:picLocks noChangeAspect="1"/>
          </p:cNvPicPr>
          <p:nvPr/>
        </p:nvPicPr>
        <p:blipFill>
          <a:blip r:embed="rId2"/>
          <a:stretch>
            <a:fillRect/>
          </a:stretch>
        </p:blipFill>
        <p:spPr>
          <a:xfrm>
            <a:off x="391190" y="896206"/>
            <a:ext cx="8420310" cy="5573702"/>
          </a:xfrm>
          <a:prstGeom prst="rect">
            <a:avLst/>
          </a:prstGeom>
        </p:spPr>
      </p:pic>
    </p:spTree>
    <p:extLst>
      <p:ext uri="{BB962C8B-B14F-4D97-AF65-F5344CB8AC3E}">
        <p14:creationId xmlns:p14="http://schemas.microsoft.com/office/powerpoint/2010/main" val="1805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Insights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Films contributed the most, with an average of 35.16$, and the least with an average of 1.88$.</a:t>
            </a:r>
          </a:p>
          <a:p>
            <a:r>
              <a:rPr lang="en-US" dirty="0"/>
              <a:t>Movies are rented for an average of five days.</a:t>
            </a:r>
          </a:p>
          <a:p>
            <a:r>
              <a:rPr lang="en-US" dirty="0"/>
              <a:t>Countries with high lifetime value customers are also the countries with the highest number of customers. </a:t>
            </a:r>
          </a:p>
          <a:p>
            <a:r>
              <a:rPr lang="en-US" dirty="0"/>
              <a:t>The sales figures are not the same between the countries.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37290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239153" y="1179151"/>
            <a:ext cx="4105443" cy="4463889"/>
          </a:xfrm>
        </p:spPr>
        <p:txBody>
          <a:bodyPr anchor="ctr">
            <a:normAutofit/>
          </a:bodyPr>
          <a:lstStyle/>
          <a:p>
            <a:r>
              <a:rPr lang="en-US" dirty="0"/>
              <a:t>Recommendations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Create different memberships with different discounts and special offers for different customer segments. This way the loyal customers will be rewarded and the regular customer will be encouraged to become loyal.</a:t>
            </a:r>
          </a:p>
          <a:p>
            <a:r>
              <a:rPr lang="en-US" dirty="0"/>
              <a:t>Promote movies that bring the least revenue. </a:t>
            </a:r>
          </a:p>
          <a:p>
            <a:r>
              <a:rPr lang="en-US" dirty="0"/>
              <a:t>Create customized content for customers depending on the country they are in.</a:t>
            </a:r>
          </a:p>
          <a:p>
            <a:r>
              <a:rPr lang="en-US" dirty="0"/>
              <a:t>Add new movies in categories and ratings that are more popular.</a:t>
            </a:r>
          </a:p>
          <a:p>
            <a:r>
              <a:rPr lang="en-US" dirty="0"/>
              <a:t>Develop strategies to enter new potential markets, like Europe, Canada, African and South American countries. </a:t>
            </a:r>
          </a:p>
          <a:p>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64536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pSp>
      <p:sp>
        <p:nvSpPr>
          <p:cNvPr id="19" name="Title 18">
            <a:extLst>
              <a:ext uri="{FF2B5EF4-FFF2-40B4-BE49-F238E27FC236}">
                <a16:creationId xmlns:a16="http://schemas.microsoft.com/office/drawing/2014/main" id="{78F3B97A-1B7B-931D-1EA8-4DF007461FAD}"/>
              </a:ext>
            </a:extLst>
          </p:cNvPr>
          <p:cNvSpPr>
            <a:spLocks noGrp="1"/>
          </p:cNvSpPr>
          <p:nvPr>
            <p:ph type="title"/>
          </p:nvPr>
        </p:nvSpPr>
        <p:spPr>
          <a:xfrm>
            <a:off x="1796334" y="5969781"/>
            <a:ext cx="4299666" cy="680913"/>
          </a:xfrm>
        </p:spPr>
        <p:txBody>
          <a:bodyPr vert="horz" lIns="91440" tIns="45720" rIns="91440" bIns="45720" rtlCol="0" anchor="b">
            <a:normAutofit fontScale="90000"/>
          </a:bodyPr>
          <a:lstStyle/>
          <a:p>
            <a:r>
              <a:rPr lang="en-US" sz="2000" kern="1200" dirty="0">
                <a:solidFill>
                  <a:schemeClr val="accent1"/>
                </a:solidFill>
                <a:latin typeface="+mj-lt"/>
                <a:ea typeface="+mj-ea"/>
                <a:cs typeface="+mj-cs"/>
              </a:rPr>
              <a:t>Diana Postica</a:t>
            </a:r>
            <a:br>
              <a:rPr lang="en-US" sz="2000" kern="1200" dirty="0">
                <a:solidFill>
                  <a:schemeClr val="accent1"/>
                </a:solidFill>
                <a:latin typeface="+mj-lt"/>
                <a:ea typeface="+mj-ea"/>
                <a:cs typeface="+mj-cs"/>
              </a:rPr>
            </a:br>
            <a:r>
              <a:rPr lang="en-US" sz="2000" kern="1200" dirty="0">
                <a:solidFill>
                  <a:schemeClr val="accent1"/>
                </a:solidFill>
                <a:latin typeface="+mj-lt"/>
                <a:ea typeface="+mj-ea"/>
                <a:cs typeface="+mj-cs"/>
              </a:rPr>
              <a:t>posticadiana94@gmail.com</a:t>
            </a:r>
          </a:p>
        </p:txBody>
      </p:sp>
      <p:sp>
        <p:nvSpPr>
          <p:cNvPr id="16" name="Content Placeholder 15">
            <a:extLst>
              <a:ext uri="{FF2B5EF4-FFF2-40B4-BE49-F238E27FC236}">
                <a16:creationId xmlns:a16="http://schemas.microsoft.com/office/drawing/2014/main" id="{3D95CDA1-D291-A83F-21A4-62DA3FBA752E}"/>
              </a:ext>
            </a:extLst>
          </p:cNvPr>
          <p:cNvSpPr>
            <a:spLocks noGrp="1"/>
          </p:cNvSpPr>
          <p:nvPr>
            <p:ph idx="1"/>
          </p:nvPr>
        </p:nvSpPr>
        <p:spPr>
          <a:xfrm>
            <a:off x="3445880" y="2329077"/>
            <a:ext cx="4299666" cy="871042"/>
          </a:xfrm>
        </p:spPr>
        <p:txBody>
          <a:bodyPr vert="horz" lIns="91440" tIns="45720" rIns="91440" bIns="45720" rtlCol="0" anchor="t">
            <a:normAutofit/>
          </a:bodyPr>
          <a:lstStyle/>
          <a:p>
            <a:pPr marL="0" indent="0" algn="ctr">
              <a:buNone/>
            </a:pPr>
            <a:r>
              <a:rPr lang="en-US" sz="3600" dirty="0">
                <a:solidFill>
                  <a:schemeClr val="accent1"/>
                </a:solidFill>
                <a:latin typeface="+mj-lt"/>
                <a:ea typeface="+mj-ea"/>
                <a:cs typeface="+mj-cs"/>
              </a:rPr>
              <a:t>Thank you</a:t>
            </a:r>
          </a:p>
        </p:txBody>
      </p:sp>
      <p:sp>
        <p:nvSpPr>
          <p:cNvPr id="38" name="Isosceles Triangle 3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pic>
        <p:nvPicPr>
          <p:cNvPr id="23" name="Graphic 22" descr="Mail Reply">
            <a:extLst>
              <a:ext uri="{FF2B5EF4-FFF2-40B4-BE49-F238E27FC236}">
                <a16:creationId xmlns:a16="http://schemas.microsoft.com/office/drawing/2014/main" id="{07C8E94D-22F2-3D5A-4704-9397F93F36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787" y="5762477"/>
            <a:ext cx="1095523" cy="1095523"/>
          </a:xfrm>
          <a:prstGeom prst="rect">
            <a:avLst/>
          </a:prstGeom>
        </p:spPr>
      </p:pic>
    </p:spTree>
    <p:extLst>
      <p:ext uri="{BB962C8B-B14F-4D97-AF65-F5344CB8AC3E}">
        <p14:creationId xmlns:p14="http://schemas.microsoft.com/office/powerpoint/2010/main" val="5907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Goal</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4978918" y="1109145"/>
            <a:ext cx="6341016" cy="4603900"/>
          </a:xfrm>
        </p:spPr>
        <p:txBody>
          <a:bodyPr anchor="ctr">
            <a:normAutofit/>
          </a:bodyPr>
          <a:lstStyle/>
          <a:p>
            <a:r>
              <a:rPr lang="en-US" dirty="0"/>
              <a:t>Answer business questions to help </a:t>
            </a:r>
            <a:r>
              <a:rPr lang="en-US" dirty="0" err="1"/>
              <a:t>Rockbuster</a:t>
            </a:r>
            <a:r>
              <a:rPr lang="en-US" dirty="0"/>
              <a:t> company create its 2020 strategy plan to launch an online video rental service in order to stay competitive.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Tree>
    <p:extLst>
      <p:ext uri="{BB962C8B-B14F-4D97-AF65-F5344CB8AC3E}">
        <p14:creationId xmlns:p14="http://schemas.microsoft.com/office/powerpoint/2010/main" val="27624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1043950" y="1179151"/>
            <a:ext cx="3300646" cy="4463889"/>
          </a:xfrm>
        </p:spPr>
        <p:txBody>
          <a:bodyPr anchor="ctr">
            <a:normAutofit/>
          </a:bodyPr>
          <a:lstStyle/>
          <a:p>
            <a:r>
              <a:rPr lang="en-US" dirty="0"/>
              <a:t>Business Questions</a:t>
            </a:r>
            <a:endParaRPr lang="ru-MD"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6" name="Content Placeholder 2">
            <a:extLst>
              <a:ext uri="{FF2B5EF4-FFF2-40B4-BE49-F238E27FC236}">
                <a16:creationId xmlns:a16="http://schemas.microsoft.com/office/drawing/2014/main" id="{3A80991B-3AE3-4491-96A2-7806EFA73726}"/>
              </a:ext>
            </a:extLst>
          </p:cNvPr>
          <p:cNvSpPr>
            <a:spLocks noGrp="1"/>
          </p:cNvSpPr>
          <p:nvPr>
            <p:ph idx="1"/>
          </p:nvPr>
        </p:nvSpPr>
        <p:spPr>
          <a:xfrm>
            <a:off x="4978918" y="1109145"/>
            <a:ext cx="6341016" cy="4603900"/>
          </a:xfrm>
        </p:spPr>
        <p:txBody>
          <a:bodyPr anchor="ctr">
            <a:normAutofit/>
          </a:bodyPr>
          <a:lstStyle/>
          <a:p>
            <a:r>
              <a:rPr lang="en-US" dirty="0"/>
              <a:t>Which movies contributed the most/least to revenue gain?</a:t>
            </a:r>
          </a:p>
          <a:p>
            <a:r>
              <a:rPr lang="en-US" dirty="0"/>
              <a:t>What was the average rental duration for all videos?</a:t>
            </a:r>
          </a:p>
          <a:p>
            <a:r>
              <a:rPr lang="en-US" dirty="0"/>
              <a:t>Which countries are </a:t>
            </a:r>
            <a:r>
              <a:rPr lang="en-US" dirty="0" err="1"/>
              <a:t>Rockbuster</a:t>
            </a:r>
            <a:r>
              <a:rPr lang="en-US" dirty="0"/>
              <a:t> customers based in?</a:t>
            </a:r>
          </a:p>
          <a:p>
            <a:r>
              <a:rPr lang="en-US" dirty="0"/>
              <a:t>Where are customers with a high lifetime value based?</a:t>
            </a:r>
          </a:p>
          <a:p>
            <a:r>
              <a:rPr lang="en-US" dirty="0"/>
              <a:t>Do sales figures vary between geographic regions?</a:t>
            </a:r>
          </a:p>
        </p:txBody>
      </p:sp>
    </p:spTree>
    <p:extLst>
      <p:ext uri="{BB962C8B-B14F-4D97-AF65-F5344CB8AC3E}">
        <p14:creationId xmlns:p14="http://schemas.microsoft.com/office/powerpoint/2010/main" val="327922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E780-BAA1-5DC1-41D3-60AAACB34140}"/>
              </a:ext>
            </a:extLst>
          </p:cNvPr>
          <p:cNvSpPr>
            <a:spLocks noGrp="1"/>
          </p:cNvSpPr>
          <p:nvPr>
            <p:ph type="title"/>
          </p:nvPr>
        </p:nvSpPr>
        <p:spPr>
          <a:xfrm>
            <a:off x="5536734" y="609600"/>
            <a:ext cx="3737268" cy="1320800"/>
          </a:xfrm>
        </p:spPr>
        <p:txBody>
          <a:bodyPr>
            <a:normAutofit/>
          </a:bodyPr>
          <a:lstStyle/>
          <a:p>
            <a:r>
              <a:rPr lang="en-US" dirty="0"/>
              <a:t>At First Glance</a:t>
            </a:r>
            <a:endParaRPr lang="ru-MD" dirty="0"/>
          </a:p>
        </p:txBody>
      </p:sp>
      <p:sp>
        <p:nvSpPr>
          <p:cNvPr id="3" name="Content Placeholder 2">
            <a:extLst>
              <a:ext uri="{FF2B5EF4-FFF2-40B4-BE49-F238E27FC236}">
                <a16:creationId xmlns:a16="http://schemas.microsoft.com/office/drawing/2014/main" id="{DBF84A50-B702-F017-F469-EFA449154D55}"/>
              </a:ext>
            </a:extLst>
          </p:cNvPr>
          <p:cNvSpPr>
            <a:spLocks noGrp="1"/>
          </p:cNvSpPr>
          <p:nvPr>
            <p:ph idx="1"/>
          </p:nvPr>
        </p:nvSpPr>
        <p:spPr>
          <a:xfrm>
            <a:off x="5209563" y="2160589"/>
            <a:ext cx="4064439" cy="3880773"/>
          </a:xfrm>
        </p:spPr>
        <p:txBody>
          <a:bodyPr>
            <a:normAutofit/>
          </a:bodyPr>
          <a:lstStyle/>
          <a:p>
            <a:r>
              <a:rPr lang="en-US" dirty="0"/>
              <a:t>2 Stores</a:t>
            </a:r>
          </a:p>
          <a:p>
            <a:r>
              <a:rPr lang="en-US" dirty="0"/>
              <a:t>1000 Movies</a:t>
            </a:r>
          </a:p>
          <a:p>
            <a:r>
              <a:rPr lang="en-US" dirty="0"/>
              <a:t>20 Categories</a:t>
            </a:r>
          </a:p>
          <a:p>
            <a:r>
              <a:rPr lang="en-US" dirty="0"/>
              <a:t>16044 Rentals</a:t>
            </a:r>
          </a:p>
          <a:p>
            <a:r>
              <a:rPr lang="en-US" dirty="0"/>
              <a:t>599 Customers </a:t>
            </a:r>
          </a:p>
          <a:p>
            <a:r>
              <a:rPr lang="en-US" dirty="0"/>
              <a:t>109 Countries</a:t>
            </a:r>
          </a:p>
          <a:p>
            <a:r>
              <a:rPr lang="en-US" dirty="0"/>
              <a:t>61312 $ Revenue</a:t>
            </a:r>
          </a:p>
          <a:p>
            <a:endParaRPr lang="en-US" dirty="0"/>
          </a:p>
        </p:txBody>
      </p:sp>
      <p:pic>
        <p:nvPicPr>
          <p:cNvPr id="16" name="Picture 15" descr="Film reel and slate">
            <a:extLst>
              <a:ext uri="{FF2B5EF4-FFF2-40B4-BE49-F238E27FC236}">
                <a16:creationId xmlns:a16="http://schemas.microsoft.com/office/drawing/2014/main" id="{3B6EB0E3-7E0A-56B7-7569-C09B904C27C7}"/>
              </a:ext>
            </a:extLst>
          </p:cNvPr>
          <p:cNvPicPr>
            <a:picLocks noChangeAspect="1"/>
          </p:cNvPicPr>
          <p:nvPr/>
        </p:nvPicPr>
        <p:blipFill rotWithShape="1">
          <a:blip r:embed="rId2"/>
          <a:srcRect l="13918" r="3357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0" name="Isosceles Triangle 1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 name="TextBox 3">
            <a:extLst>
              <a:ext uri="{FF2B5EF4-FFF2-40B4-BE49-F238E27FC236}">
                <a16:creationId xmlns:a16="http://schemas.microsoft.com/office/drawing/2014/main" id="{A504A6CC-68E6-14BA-13E6-FF4F1F2F2E01}"/>
              </a:ext>
            </a:extLst>
          </p:cNvPr>
          <p:cNvSpPr txBox="1"/>
          <p:nvPr/>
        </p:nvSpPr>
        <p:spPr>
          <a:xfrm>
            <a:off x="7554351" y="1159285"/>
            <a:ext cx="1301959" cy="369332"/>
          </a:xfrm>
          <a:prstGeom prst="rect">
            <a:avLst/>
          </a:prstGeom>
          <a:noFill/>
        </p:spPr>
        <p:txBody>
          <a:bodyPr wrap="none" rtlCol="0">
            <a:spAutoFit/>
          </a:bodyPr>
          <a:lstStyle/>
          <a:p>
            <a:r>
              <a:rPr lang="en-US" dirty="0"/>
              <a:t>2013 Data*</a:t>
            </a:r>
            <a:endParaRPr lang="ru-MD" dirty="0"/>
          </a:p>
        </p:txBody>
      </p:sp>
      <p:sp>
        <p:nvSpPr>
          <p:cNvPr id="5" name="TextBox 4">
            <a:extLst>
              <a:ext uri="{FF2B5EF4-FFF2-40B4-BE49-F238E27FC236}">
                <a16:creationId xmlns:a16="http://schemas.microsoft.com/office/drawing/2014/main" id="{09E4E619-DDF5-55CE-2F0A-5F0E1C9299A0}"/>
              </a:ext>
            </a:extLst>
          </p:cNvPr>
          <p:cNvSpPr txBox="1"/>
          <p:nvPr/>
        </p:nvSpPr>
        <p:spPr>
          <a:xfrm>
            <a:off x="4408407" y="6511429"/>
            <a:ext cx="4591321" cy="461665"/>
          </a:xfrm>
          <a:prstGeom prst="rect">
            <a:avLst/>
          </a:prstGeom>
          <a:noFill/>
        </p:spPr>
        <p:txBody>
          <a:bodyPr wrap="none" rtlCol="0">
            <a:spAutoFit/>
          </a:bodyPr>
          <a:lstStyle/>
          <a:p>
            <a:r>
              <a:rPr lang="en-US" sz="1200" dirty="0"/>
              <a:t>*All the data was first created in 2006 and last updated in 2013.</a:t>
            </a:r>
          </a:p>
          <a:p>
            <a:r>
              <a:rPr lang="en-US" sz="1200" dirty="0"/>
              <a:t> </a:t>
            </a:r>
            <a:endParaRPr lang="ru-MD" sz="1200" dirty="0"/>
          </a:p>
        </p:txBody>
      </p:sp>
    </p:spTree>
    <p:extLst>
      <p:ext uri="{BB962C8B-B14F-4D97-AF65-F5344CB8AC3E}">
        <p14:creationId xmlns:p14="http://schemas.microsoft.com/office/powerpoint/2010/main" val="411784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DBB5-B0E2-0451-748B-5847D3BCDA2D}"/>
              </a:ext>
            </a:extLst>
          </p:cNvPr>
          <p:cNvSpPr>
            <a:spLocks noGrp="1"/>
          </p:cNvSpPr>
          <p:nvPr>
            <p:ph type="title"/>
          </p:nvPr>
        </p:nvSpPr>
        <p:spPr>
          <a:xfrm>
            <a:off x="842596" y="307012"/>
            <a:ext cx="6385517" cy="1320800"/>
          </a:xfrm>
        </p:spPr>
        <p:txBody>
          <a:bodyPr>
            <a:normAutofit/>
          </a:bodyPr>
          <a:lstStyle/>
          <a:p>
            <a:r>
              <a:rPr lang="en-US" dirty="0"/>
              <a:t>Rental Movie Summary</a:t>
            </a:r>
            <a:endParaRPr lang="ru-MD" dirty="0"/>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29" name="Content Placeholder 28">
            <a:extLst>
              <a:ext uri="{FF2B5EF4-FFF2-40B4-BE49-F238E27FC236}">
                <a16:creationId xmlns:a16="http://schemas.microsoft.com/office/drawing/2014/main" id="{F4230438-7B61-316E-3C34-03AC4C66D630}"/>
              </a:ext>
            </a:extLst>
          </p:cNvPr>
          <p:cNvGraphicFramePr>
            <a:graphicFrameLocks noGrp="1"/>
          </p:cNvGraphicFramePr>
          <p:nvPr>
            <p:ph idx="1"/>
            <p:extLst>
              <p:ext uri="{D42A27DB-BD31-4B8C-83A1-F6EECF244321}">
                <p14:modId xmlns:p14="http://schemas.microsoft.com/office/powerpoint/2010/main" val="3608420168"/>
              </p:ext>
            </p:extLst>
          </p:nvPr>
        </p:nvGraphicFramePr>
        <p:xfrm>
          <a:off x="387245" y="1962958"/>
          <a:ext cx="2706306" cy="337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1" name="Content Placeholder 28">
            <a:extLst>
              <a:ext uri="{FF2B5EF4-FFF2-40B4-BE49-F238E27FC236}">
                <a16:creationId xmlns:a16="http://schemas.microsoft.com/office/drawing/2014/main" id="{B2A46C81-1FC5-D97C-2CFA-B256A919572D}"/>
              </a:ext>
            </a:extLst>
          </p:cNvPr>
          <p:cNvGraphicFramePr>
            <a:graphicFrameLocks/>
          </p:cNvGraphicFramePr>
          <p:nvPr>
            <p:extLst>
              <p:ext uri="{D42A27DB-BD31-4B8C-83A1-F6EECF244321}">
                <p14:modId xmlns:p14="http://schemas.microsoft.com/office/powerpoint/2010/main" val="3418379044"/>
              </p:ext>
            </p:extLst>
          </p:nvPr>
        </p:nvGraphicFramePr>
        <p:xfrm>
          <a:off x="1984811" y="1948092"/>
          <a:ext cx="2706306" cy="33774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3" name="Content Placeholder 28">
            <a:extLst>
              <a:ext uri="{FF2B5EF4-FFF2-40B4-BE49-F238E27FC236}">
                <a16:creationId xmlns:a16="http://schemas.microsoft.com/office/drawing/2014/main" id="{80CE922E-C070-28E5-D2F6-C61192BA3B22}"/>
              </a:ext>
            </a:extLst>
          </p:cNvPr>
          <p:cNvGraphicFramePr>
            <a:graphicFrameLocks/>
          </p:cNvGraphicFramePr>
          <p:nvPr>
            <p:extLst>
              <p:ext uri="{D42A27DB-BD31-4B8C-83A1-F6EECF244321}">
                <p14:modId xmlns:p14="http://schemas.microsoft.com/office/powerpoint/2010/main" val="123070820"/>
              </p:ext>
            </p:extLst>
          </p:nvPr>
        </p:nvGraphicFramePr>
        <p:xfrm>
          <a:off x="3594395" y="1934822"/>
          <a:ext cx="2706306" cy="337740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5" name="Content Placeholder 28">
            <a:extLst>
              <a:ext uri="{FF2B5EF4-FFF2-40B4-BE49-F238E27FC236}">
                <a16:creationId xmlns:a16="http://schemas.microsoft.com/office/drawing/2014/main" id="{E4821C4E-8875-C0EA-BB18-E4C13904A7AA}"/>
              </a:ext>
            </a:extLst>
          </p:cNvPr>
          <p:cNvGraphicFramePr>
            <a:graphicFrameLocks/>
          </p:cNvGraphicFramePr>
          <p:nvPr>
            <p:extLst>
              <p:ext uri="{D42A27DB-BD31-4B8C-83A1-F6EECF244321}">
                <p14:modId xmlns:p14="http://schemas.microsoft.com/office/powerpoint/2010/main" val="472608544"/>
              </p:ext>
            </p:extLst>
          </p:nvPr>
        </p:nvGraphicFramePr>
        <p:xfrm>
          <a:off x="5203979" y="1948092"/>
          <a:ext cx="2706306" cy="337740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69559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1076182" y="315083"/>
            <a:ext cx="10197494" cy="1099457"/>
          </a:xfrm>
        </p:spPr>
        <p:txBody>
          <a:bodyPr>
            <a:normAutofit/>
          </a:bodyPr>
          <a:lstStyle/>
          <a:p>
            <a:pPr>
              <a:lnSpc>
                <a:spcPct val="90000"/>
              </a:lnSpc>
            </a:pPr>
            <a:r>
              <a:rPr lang="en-US" dirty="0"/>
              <a:t>Average Rental Duration for All Videos by Rating</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0" name="Content Placeholder 7">
            <a:extLst>
              <a:ext uri="{FF2B5EF4-FFF2-40B4-BE49-F238E27FC236}">
                <a16:creationId xmlns:a16="http://schemas.microsoft.com/office/drawing/2014/main" id="{6D9B6649-386D-4107-10A7-275325FD512E}"/>
              </a:ext>
            </a:extLst>
          </p:cNvPr>
          <p:cNvSpPr>
            <a:spLocks noGrp="1"/>
          </p:cNvSpPr>
          <p:nvPr>
            <p:ph idx="1"/>
          </p:nvPr>
        </p:nvSpPr>
        <p:spPr>
          <a:xfrm>
            <a:off x="842597" y="2096271"/>
            <a:ext cx="4501315" cy="3896917"/>
          </a:xfrm>
        </p:spPr>
        <p:txBody>
          <a:bodyPr>
            <a:normAutofit/>
          </a:bodyPr>
          <a:lstStyle/>
          <a:p>
            <a:r>
              <a:rPr lang="en-US" dirty="0"/>
              <a:t>Average rental duration for all movies is 5 days.</a:t>
            </a:r>
          </a:p>
          <a:p>
            <a:r>
              <a:rPr lang="en-US" dirty="0"/>
              <a:t>Above average rental movie ratings:</a:t>
            </a:r>
          </a:p>
          <a:p>
            <a:pPr>
              <a:buFont typeface="+mj-lt"/>
              <a:buAutoNum type="arabicPeriod"/>
            </a:pPr>
            <a:r>
              <a:rPr lang="en-US" b="0" i="0" dirty="0">
                <a:solidFill>
                  <a:srgbClr val="374151"/>
                </a:solidFill>
                <a:effectLst/>
                <a:latin typeface="Söhne"/>
              </a:rPr>
              <a:t>NC-17 (No Children Under 17 Admitted)</a:t>
            </a:r>
          </a:p>
          <a:p>
            <a:pPr>
              <a:buFont typeface="+mj-lt"/>
              <a:buAutoNum type="arabicPeriod"/>
            </a:pPr>
            <a:r>
              <a:rPr lang="en-US" b="0" i="0" dirty="0">
                <a:solidFill>
                  <a:srgbClr val="374151"/>
                </a:solidFill>
                <a:effectLst/>
                <a:latin typeface="Söhne"/>
              </a:rPr>
              <a:t>PG (Parental Guidance Suggested)</a:t>
            </a:r>
            <a:endParaRPr lang="en-US" dirty="0">
              <a:solidFill>
                <a:srgbClr val="374151"/>
              </a:solidFill>
              <a:latin typeface="Söhne"/>
            </a:endParaRPr>
          </a:p>
          <a:p>
            <a:pPr>
              <a:buFont typeface="+mj-lt"/>
              <a:buAutoNum type="arabicPeriod"/>
            </a:pPr>
            <a:r>
              <a:rPr lang="en-US" b="0" i="0" dirty="0">
                <a:solidFill>
                  <a:srgbClr val="374151"/>
                </a:solidFill>
                <a:effectLst/>
                <a:latin typeface="Söhne"/>
              </a:rPr>
              <a:t>PG-13 (Parents Strongly Cautioned)</a:t>
            </a:r>
          </a:p>
          <a:p>
            <a:endParaRPr lang="en-US" dirty="0"/>
          </a:p>
          <a:p>
            <a:r>
              <a:rPr lang="en-US" dirty="0"/>
              <a:t>Below average rental movie ratings:</a:t>
            </a:r>
          </a:p>
          <a:p>
            <a:pPr>
              <a:buFont typeface="+mj-lt"/>
              <a:buAutoNum type="arabicPeriod"/>
            </a:pPr>
            <a:r>
              <a:rPr lang="en-US" b="0" i="0" dirty="0">
                <a:solidFill>
                  <a:srgbClr val="374151"/>
                </a:solidFill>
                <a:effectLst/>
                <a:latin typeface="Söhne"/>
              </a:rPr>
              <a:t>G (General Audiences</a:t>
            </a:r>
            <a:r>
              <a:rPr lang="en-US" dirty="0">
                <a:solidFill>
                  <a:srgbClr val="374151"/>
                </a:solidFill>
                <a:latin typeface="Söhne"/>
              </a:rPr>
              <a:t>)</a:t>
            </a:r>
            <a:endParaRPr lang="en-US" b="0" i="0" dirty="0">
              <a:solidFill>
                <a:srgbClr val="374151"/>
              </a:solidFill>
              <a:effectLst/>
              <a:latin typeface="Söhne"/>
            </a:endParaRPr>
          </a:p>
          <a:p>
            <a:pPr>
              <a:buFont typeface="+mj-lt"/>
              <a:buAutoNum type="arabicPeriod"/>
            </a:pPr>
            <a:r>
              <a:rPr lang="en-US" b="0" i="0" dirty="0">
                <a:solidFill>
                  <a:srgbClr val="374151"/>
                </a:solidFill>
                <a:effectLst/>
                <a:latin typeface="Söhne"/>
              </a:rPr>
              <a:t>R (Restricted)</a:t>
            </a:r>
            <a:r>
              <a:rPr lang="en-US" dirty="0"/>
              <a:t> </a:t>
            </a:r>
          </a:p>
        </p:txBody>
      </p:sp>
      <p:pic>
        <p:nvPicPr>
          <p:cNvPr id="3" name="Picture 2">
            <a:extLst>
              <a:ext uri="{FF2B5EF4-FFF2-40B4-BE49-F238E27FC236}">
                <a16:creationId xmlns:a16="http://schemas.microsoft.com/office/drawing/2014/main" id="{B8C40EB0-33F2-2675-6D57-59B55CC7ABC7}"/>
              </a:ext>
            </a:extLst>
          </p:cNvPr>
          <p:cNvPicPr>
            <a:picLocks noChangeAspect="1"/>
          </p:cNvPicPr>
          <p:nvPr/>
        </p:nvPicPr>
        <p:blipFill>
          <a:blip r:embed="rId2"/>
          <a:stretch>
            <a:fillRect/>
          </a:stretch>
        </p:blipFill>
        <p:spPr>
          <a:xfrm>
            <a:off x="6411612" y="1048290"/>
            <a:ext cx="4298507" cy="5492537"/>
          </a:xfrm>
          <a:prstGeom prst="rect">
            <a:avLst/>
          </a:prstGeom>
        </p:spPr>
      </p:pic>
    </p:spTree>
    <p:extLst>
      <p:ext uri="{BB962C8B-B14F-4D97-AF65-F5344CB8AC3E}">
        <p14:creationId xmlns:p14="http://schemas.microsoft.com/office/powerpoint/2010/main" val="186555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8" name="Title 1">
            <a:extLst>
              <a:ext uri="{FF2B5EF4-FFF2-40B4-BE49-F238E27FC236}">
                <a16:creationId xmlns:a16="http://schemas.microsoft.com/office/drawing/2014/main" id="{7A6EBC25-B8D9-EA03-8DEB-DF1086B81B19}"/>
              </a:ext>
            </a:extLst>
          </p:cNvPr>
          <p:cNvSpPr>
            <a:spLocks noGrp="1"/>
          </p:cNvSpPr>
          <p:nvPr>
            <p:ph type="title"/>
          </p:nvPr>
        </p:nvSpPr>
        <p:spPr>
          <a:xfrm>
            <a:off x="1111968" y="228186"/>
            <a:ext cx="8596668" cy="600222"/>
          </a:xfrm>
        </p:spPr>
        <p:txBody>
          <a:bodyPr anchor="t">
            <a:noAutofit/>
          </a:bodyPr>
          <a:lstStyle/>
          <a:p>
            <a:r>
              <a:rPr lang="en-US" dirty="0"/>
              <a:t>Average Rental Duration by Genre</a:t>
            </a:r>
            <a:br>
              <a:rPr lang="ru-MD" dirty="0"/>
            </a:br>
            <a:endParaRPr lang="ru-MD" dirty="0"/>
          </a:p>
        </p:txBody>
      </p:sp>
      <p:sp>
        <p:nvSpPr>
          <p:cNvPr id="9" name="Content Placeholder 7">
            <a:extLst>
              <a:ext uri="{FF2B5EF4-FFF2-40B4-BE49-F238E27FC236}">
                <a16:creationId xmlns:a16="http://schemas.microsoft.com/office/drawing/2014/main" id="{497CAE5A-3049-B3B2-27DF-333A9754DD33}"/>
              </a:ext>
            </a:extLst>
          </p:cNvPr>
          <p:cNvSpPr>
            <a:spLocks noGrp="1"/>
          </p:cNvSpPr>
          <p:nvPr>
            <p:ph idx="1"/>
          </p:nvPr>
        </p:nvSpPr>
        <p:spPr>
          <a:xfrm>
            <a:off x="9183814" y="1231315"/>
            <a:ext cx="2934714" cy="5338689"/>
          </a:xfrm>
        </p:spPr>
        <p:txBody>
          <a:bodyPr>
            <a:normAutofit/>
          </a:bodyPr>
          <a:lstStyle/>
          <a:p>
            <a:r>
              <a:rPr lang="en-US" dirty="0"/>
              <a:t>Top 3 Categories rented for longer than average:</a:t>
            </a:r>
          </a:p>
          <a:p>
            <a:pPr>
              <a:buFont typeface="+mj-lt"/>
              <a:buAutoNum type="arabicPeriod"/>
            </a:pPr>
            <a:r>
              <a:rPr lang="en-US" dirty="0"/>
              <a:t>Thriller</a:t>
            </a:r>
          </a:p>
          <a:p>
            <a:pPr>
              <a:buFont typeface="+mj-lt"/>
              <a:buAutoNum type="arabicPeriod"/>
            </a:pPr>
            <a:r>
              <a:rPr lang="en-US" dirty="0"/>
              <a:t>Travel</a:t>
            </a:r>
          </a:p>
          <a:p>
            <a:pPr>
              <a:buFont typeface="+mj-lt"/>
              <a:buAutoNum type="arabicPeriod"/>
            </a:pPr>
            <a:r>
              <a:rPr lang="en-US" dirty="0"/>
              <a:t>Music</a:t>
            </a:r>
          </a:p>
          <a:p>
            <a:pPr>
              <a:buFont typeface="+mj-lt"/>
              <a:buAutoNum type="arabicPeriod"/>
            </a:pPr>
            <a:endParaRPr lang="en-US" dirty="0"/>
          </a:p>
          <a:p>
            <a:r>
              <a:rPr lang="en-US" dirty="0"/>
              <a:t>Categories rented with a duration less than average:</a:t>
            </a:r>
          </a:p>
          <a:p>
            <a:pPr>
              <a:buFont typeface="+mj-lt"/>
              <a:buAutoNum type="arabicPeriod"/>
            </a:pPr>
            <a:r>
              <a:rPr lang="en-US" dirty="0"/>
              <a:t>Documentary</a:t>
            </a:r>
          </a:p>
          <a:p>
            <a:pPr>
              <a:buFont typeface="+mj-lt"/>
              <a:buAutoNum type="arabicPeriod"/>
            </a:pPr>
            <a:r>
              <a:rPr lang="en-US" dirty="0"/>
              <a:t>News</a:t>
            </a:r>
          </a:p>
          <a:p>
            <a:pPr>
              <a:buFont typeface="+mj-lt"/>
              <a:buAutoNum type="arabicPeriod"/>
            </a:pPr>
            <a:r>
              <a:rPr lang="en-US" dirty="0"/>
              <a:t>Sports</a:t>
            </a:r>
          </a:p>
          <a:p>
            <a:pPr marL="0" indent="0">
              <a:buNone/>
            </a:pPr>
            <a:endParaRPr lang="en-US" dirty="0"/>
          </a:p>
          <a:p>
            <a:endParaRPr lang="en-US" dirty="0"/>
          </a:p>
        </p:txBody>
      </p:sp>
      <p:pic>
        <p:nvPicPr>
          <p:cNvPr id="2" name="Picture 1">
            <a:extLst>
              <a:ext uri="{FF2B5EF4-FFF2-40B4-BE49-F238E27FC236}">
                <a16:creationId xmlns:a16="http://schemas.microsoft.com/office/drawing/2014/main" id="{E70C7A1D-6321-0DDC-D821-6A07BDC06D50}"/>
              </a:ext>
            </a:extLst>
          </p:cNvPr>
          <p:cNvPicPr>
            <a:picLocks noChangeAspect="1"/>
          </p:cNvPicPr>
          <p:nvPr/>
        </p:nvPicPr>
        <p:blipFill>
          <a:blip r:embed="rId2"/>
          <a:stretch>
            <a:fillRect/>
          </a:stretch>
        </p:blipFill>
        <p:spPr>
          <a:xfrm>
            <a:off x="642294" y="1688123"/>
            <a:ext cx="8332894" cy="4399259"/>
          </a:xfrm>
          <a:prstGeom prst="rect">
            <a:avLst/>
          </a:prstGeom>
        </p:spPr>
      </p:pic>
    </p:spTree>
    <p:extLst>
      <p:ext uri="{BB962C8B-B14F-4D97-AF65-F5344CB8AC3E}">
        <p14:creationId xmlns:p14="http://schemas.microsoft.com/office/powerpoint/2010/main" val="133769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4" name="Isosceles Triangle 2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8" name="Isosceles Triangle 2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29" name="Isosceles Triangle 2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pSp>
      <p:sp useBgFill="1">
        <p:nvSpPr>
          <p:cNvPr id="31" name="Rectangle 3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69246B5-C80D-A9F0-DC03-A3E352ECCA45}"/>
              </a:ext>
            </a:extLst>
          </p:cNvPr>
          <p:cNvSpPr>
            <a:spLocks noGrp="1"/>
          </p:cNvSpPr>
          <p:nvPr>
            <p:ph type="title"/>
          </p:nvPr>
        </p:nvSpPr>
        <p:spPr>
          <a:xfrm>
            <a:off x="1047207" y="113604"/>
            <a:ext cx="11341741" cy="927814"/>
          </a:xfrm>
        </p:spPr>
        <p:txBody>
          <a:bodyPr vert="horz" lIns="91440" tIns="45720" rIns="91440" bIns="45720" rtlCol="0" anchor="ctr">
            <a:noAutofit/>
          </a:bodyPr>
          <a:lstStyle/>
          <a:p>
            <a:pPr>
              <a:lnSpc>
                <a:spcPct val="90000"/>
              </a:lnSpc>
            </a:pPr>
            <a:r>
              <a:rPr lang="en-US" dirty="0"/>
              <a:t>Most/least Movie Contribution to Revenue</a:t>
            </a:r>
          </a:p>
        </p:txBody>
      </p:sp>
      <p:sp>
        <p:nvSpPr>
          <p:cNvPr id="33" name="Isosceles Triangle 3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cxnSp>
        <p:nvCxnSpPr>
          <p:cNvPr id="35" name="Straight Connector 3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Isosceles Triangle 3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40" name="TextBox 39">
            <a:extLst>
              <a:ext uri="{FF2B5EF4-FFF2-40B4-BE49-F238E27FC236}">
                <a16:creationId xmlns:a16="http://schemas.microsoft.com/office/drawing/2014/main" id="{6068C413-094C-82BF-6D6A-73284D552399}"/>
              </a:ext>
            </a:extLst>
          </p:cNvPr>
          <p:cNvSpPr txBox="1"/>
          <p:nvPr/>
        </p:nvSpPr>
        <p:spPr>
          <a:xfrm>
            <a:off x="10226047" y="1830228"/>
            <a:ext cx="1487523" cy="1200329"/>
          </a:xfrm>
          <a:prstGeom prst="rect">
            <a:avLst/>
          </a:prstGeom>
          <a:noFill/>
        </p:spPr>
        <p:txBody>
          <a:bodyPr wrap="none" rtlCol="0">
            <a:spAutoFit/>
          </a:bodyPr>
          <a:lstStyle/>
          <a:p>
            <a:pPr algn="ctr"/>
            <a:r>
              <a:rPr lang="en-US" sz="2400" b="1" dirty="0"/>
              <a:t>AVERAGE</a:t>
            </a:r>
          </a:p>
          <a:p>
            <a:pPr algn="ctr"/>
            <a:endParaRPr lang="en-US" sz="2400" b="1" dirty="0"/>
          </a:p>
          <a:p>
            <a:pPr algn="ctr"/>
            <a:r>
              <a:rPr lang="ru-MD" sz="2400" b="1" dirty="0"/>
              <a:t>35,16</a:t>
            </a:r>
            <a:r>
              <a:rPr lang="en-US" sz="2400" b="1" dirty="0"/>
              <a:t> $</a:t>
            </a:r>
            <a:endParaRPr lang="ru-MD" sz="2400" b="1" dirty="0"/>
          </a:p>
        </p:txBody>
      </p:sp>
      <p:sp>
        <p:nvSpPr>
          <p:cNvPr id="41" name="TextBox 40">
            <a:extLst>
              <a:ext uri="{FF2B5EF4-FFF2-40B4-BE49-F238E27FC236}">
                <a16:creationId xmlns:a16="http://schemas.microsoft.com/office/drawing/2014/main" id="{F62A8329-2C2F-7B5F-0A82-DE58F0B56D6E}"/>
              </a:ext>
            </a:extLst>
          </p:cNvPr>
          <p:cNvSpPr txBox="1"/>
          <p:nvPr/>
        </p:nvSpPr>
        <p:spPr>
          <a:xfrm>
            <a:off x="10111800" y="4263921"/>
            <a:ext cx="1487523" cy="1200329"/>
          </a:xfrm>
          <a:prstGeom prst="rect">
            <a:avLst/>
          </a:prstGeom>
          <a:noFill/>
        </p:spPr>
        <p:txBody>
          <a:bodyPr wrap="none" rtlCol="0">
            <a:spAutoFit/>
          </a:bodyPr>
          <a:lstStyle/>
          <a:p>
            <a:pPr algn="ctr"/>
            <a:r>
              <a:rPr lang="en-US" sz="2400" b="1" dirty="0"/>
              <a:t>AVERAGE</a:t>
            </a:r>
          </a:p>
          <a:p>
            <a:pPr algn="ctr"/>
            <a:endParaRPr lang="en-US" sz="2400" b="1" dirty="0"/>
          </a:p>
          <a:p>
            <a:pPr algn="ctr"/>
            <a:r>
              <a:rPr lang="ru-MD" sz="2400" b="1" dirty="0"/>
              <a:t>1,88</a:t>
            </a:r>
            <a:r>
              <a:rPr lang="en-US" sz="2400" b="1" dirty="0"/>
              <a:t> $</a:t>
            </a:r>
            <a:endParaRPr lang="ru-MD" sz="2400" b="1" dirty="0"/>
          </a:p>
        </p:txBody>
      </p:sp>
      <p:sp>
        <p:nvSpPr>
          <p:cNvPr id="2" name="Right Brace 1">
            <a:extLst>
              <a:ext uri="{FF2B5EF4-FFF2-40B4-BE49-F238E27FC236}">
                <a16:creationId xmlns:a16="http://schemas.microsoft.com/office/drawing/2014/main" id="{4D89AA12-26F3-64AC-A088-B8A733E0F2B2}"/>
              </a:ext>
            </a:extLst>
          </p:cNvPr>
          <p:cNvSpPr/>
          <p:nvPr/>
        </p:nvSpPr>
        <p:spPr>
          <a:xfrm>
            <a:off x="9473303" y="1207294"/>
            <a:ext cx="1005784" cy="24336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MD" dirty="0"/>
          </a:p>
        </p:txBody>
      </p:sp>
      <p:sp>
        <p:nvSpPr>
          <p:cNvPr id="3" name="Right Brace 2">
            <a:extLst>
              <a:ext uri="{FF2B5EF4-FFF2-40B4-BE49-F238E27FC236}">
                <a16:creationId xmlns:a16="http://schemas.microsoft.com/office/drawing/2014/main" id="{E7215C67-FBA1-85C5-759D-6E95CB223524}"/>
              </a:ext>
            </a:extLst>
          </p:cNvPr>
          <p:cNvSpPr/>
          <p:nvPr/>
        </p:nvSpPr>
        <p:spPr>
          <a:xfrm>
            <a:off x="9473303" y="3681413"/>
            <a:ext cx="1005784" cy="2356780"/>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ru-MD"/>
          </a:p>
        </p:txBody>
      </p:sp>
      <p:pic>
        <p:nvPicPr>
          <p:cNvPr id="4" name="Picture 3">
            <a:extLst>
              <a:ext uri="{FF2B5EF4-FFF2-40B4-BE49-F238E27FC236}">
                <a16:creationId xmlns:a16="http://schemas.microsoft.com/office/drawing/2014/main" id="{E660ECFF-263F-3B2E-7995-62A161DB9EBA}"/>
              </a:ext>
            </a:extLst>
          </p:cNvPr>
          <p:cNvPicPr>
            <a:picLocks noChangeAspect="1"/>
          </p:cNvPicPr>
          <p:nvPr/>
        </p:nvPicPr>
        <p:blipFill>
          <a:blip r:embed="rId2"/>
          <a:stretch>
            <a:fillRect/>
          </a:stretch>
        </p:blipFill>
        <p:spPr>
          <a:xfrm>
            <a:off x="704987" y="1316231"/>
            <a:ext cx="8898456" cy="2324756"/>
          </a:xfrm>
          <a:prstGeom prst="rect">
            <a:avLst/>
          </a:prstGeom>
        </p:spPr>
      </p:pic>
      <p:pic>
        <p:nvPicPr>
          <p:cNvPr id="5" name="Picture 4">
            <a:extLst>
              <a:ext uri="{FF2B5EF4-FFF2-40B4-BE49-F238E27FC236}">
                <a16:creationId xmlns:a16="http://schemas.microsoft.com/office/drawing/2014/main" id="{7C83C64C-8860-A896-ABC6-83E8AB51C3E1}"/>
              </a:ext>
            </a:extLst>
          </p:cNvPr>
          <p:cNvPicPr>
            <a:picLocks noChangeAspect="1"/>
          </p:cNvPicPr>
          <p:nvPr/>
        </p:nvPicPr>
        <p:blipFill>
          <a:blip r:embed="rId3"/>
          <a:stretch>
            <a:fillRect/>
          </a:stretch>
        </p:blipFill>
        <p:spPr>
          <a:xfrm>
            <a:off x="647988" y="3709736"/>
            <a:ext cx="9166778" cy="2300321"/>
          </a:xfrm>
          <a:prstGeom prst="rect">
            <a:avLst/>
          </a:prstGeom>
        </p:spPr>
      </p:pic>
    </p:spTree>
    <p:extLst>
      <p:ext uri="{BB962C8B-B14F-4D97-AF65-F5344CB8AC3E}">
        <p14:creationId xmlns:p14="http://schemas.microsoft.com/office/powerpoint/2010/main" val="162737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B5A3-4176-5AF8-956C-9D2251642F4B}"/>
              </a:ext>
            </a:extLst>
          </p:cNvPr>
          <p:cNvSpPr>
            <a:spLocks noGrp="1"/>
          </p:cNvSpPr>
          <p:nvPr>
            <p:ph type="title"/>
          </p:nvPr>
        </p:nvSpPr>
        <p:spPr>
          <a:xfrm>
            <a:off x="997253" y="317173"/>
            <a:ext cx="10197494" cy="1099457"/>
          </a:xfrm>
        </p:spPr>
        <p:txBody>
          <a:bodyPr>
            <a:normAutofit/>
          </a:bodyPr>
          <a:lstStyle/>
          <a:p>
            <a:pPr>
              <a:lnSpc>
                <a:spcPct val="90000"/>
              </a:lnSpc>
            </a:pPr>
            <a:r>
              <a:rPr lang="en-US" dirty="0"/>
              <a:t>Customer Distribution in the World</a:t>
            </a:r>
            <a:endParaRPr lang="ru-MD" dirty="0"/>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MD"/>
          </a:p>
        </p:txBody>
      </p:sp>
      <p:graphicFrame>
        <p:nvGraphicFramePr>
          <p:cNvPr id="7" name="Table 6">
            <a:extLst>
              <a:ext uri="{FF2B5EF4-FFF2-40B4-BE49-F238E27FC236}">
                <a16:creationId xmlns:a16="http://schemas.microsoft.com/office/drawing/2014/main" id="{A23ACEBD-7061-98BA-0F08-D8E4494793F5}"/>
              </a:ext>
            </a:extLst>
          </p:cNvPr>
          <p:cNvGraphicFramePr>
            <a:graphicFrameLocks noGrp="1"/>
          </p:cNvGraphicFramePr>
          <p:nvPr>
            <p:extLst>
              <p:ext uri="{D42A27DB-BD31-4B8C-83A1-F6EECF244321}">
                <p14:modId xmlns:p14="http://schemas.microsoft.com/office/powerpoint/2010/main" val="4144051027"/>
              </p:ext>
            </p:extLst>
          </p:nvPr>
        </p:nvGraphicFramePr>
        <p:xfrm>
          <a:off x="8617239" y="1410632"/>
          <a:ext cx="3270510" cy="4570788"/>
        </p:xfrm>
        <a:graphic>
          <a:graphicData uri="http://schemas.openxmlformats.org/drawingml/2006/table">
            <a:tbl>
              <a:tblPr>
                <a:tableStyleId>{0E3FDE45-AF77-4B5C-9715-49D594BDF05E}</a:tableStyleId>
              </a:tblPr>
              <a:tblGrid>
                <a:gridCol w="1434363">
                  <a:extLst>
                    <a:ext uri="{9D8B030D-6E8A-4147-A177-3AD203B41FA5}">
                      <a16:colId xmlns:a16="http://schemas.microsoft.com/office/drawing/2014/main" val="3437046885"/>
                    </a:ext>
                  </a:extLst>
                </a:gridCol>
                <a:gridCol w="932136">
                  <a:extLst>
                    <a:ext uri="{9D8B030D-6E8A-4147-A177-3AD203B41FA5}">
                      <a16:colId xmlns:a16="http://schemas.microsoft.com/office/drawing/2014/main" val="414566491"/>
                    </a:ext>
                  </a:extLst>
                </a:gridCol>
                <a:gridCol w="904011">
                  <a:extLst>
                    <a:ext uri="{9D8B030D-6E8A-4147-A177-3AD203B41FA5}">
                      <a16:colId xmlns:a16="http://schemas.microsoft.com/office/drawing/2014/main" val="1512086573"/>
                    </a:ext>
                  </a:extLst>
                </a:gridCol>
              </a:tblGrid>
              <a:tr h="914160">
                <a:tc>
                  <a:txBody>
                    <a:bodyPr/>
                    <a:lstStyle/>
                    <a:p>
                      <a:pPr algn="l" fontAlgn="b"/>
                      <a:r>
                        <a:rPr lang="en-US" sz="1100" b="1" u="none" strike="noStrike" dirty="0">
                          <a:solidFill>
                            <a:srgbClr val="000000"/>
                          </a:solidFill>
                          <a:effectLst/>
                        </a:rPr>
                        <a:t>Country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solidFill>
                            <a:srgbClr val="000000"/>
                          </a:solidFill>
                          <a:effectLst/>
                        </a:rPr>
                        <a:t>Total Customers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000000"/>
                          </a:solidFill>
                          <a:effectLst/>
                        </a:rPr>
                        <a:t>% of </a:t>
                      </a:r>
                    </a:p>
                    <a:p>
                      <a:pPr algn="l" fontAlgn="b"/>
                      <a:r>
                        <a:rPr lang="en-US" sz="1100" b="1" u="none" strike="noStrike" dirty="0">
                          <a:solidFill>
                            <a:srgbClr val="000000"/>
                          </a:solidFill>
                          <a:effectLst/>
                        </a:rPr>
                        <a:t>the Total</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499736"/>
                  </a:ext>
                </a:extLst>
              </a:tr>
              <a:tr h="304719">
                <a:tc>
                  <a:txBody>
                    <a:bodyPr/>
                    <a:lstStyle/>
                    <a:p>
                      <a:pPr algn="l" fontAlgn="b"/>
                      <a:r>
                        <a:rPr lang="en-US" sz="1100" b="0" u="none" strike="noStrike">
                          <a:solidFill>
                            <a:srgbClr val="000000"/>
                          </a:solidFill>
                          <a:effectLst/>
                        </a:rPr>
                        <a:t>India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60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10.0%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1486209"/>
                  </a:ext>
                </a:extLst>
              </a:tr>
              <a:tr h="304719">
                <a:tc>
                  <a:txBody>
                    <a:bodyPr/>
                    <a:lstStyle/>
                    <a:p>
                      <a:pPr algn="l" fontAlgn="b"/>
                      <a:r>
                        <a:rPr lang="en-US" sz="1100" b="0" u="none" strike="noStrike">
                          <a:solidFill>
                            <a:srgbClr val="000000"/>
                          </a:solidFill>
                          <a:effectLst/>
                        </a:rPr>
                        <a:t>China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dirty="0">
                          <a:solidFill>
                            <a:srgbClr val="000000"/>
                          </a:solidFill>
                          <a:effectLst/>
                        </a:rPr>
                        <a:t>53</a:t>
                      </a:r>
                      <a:endParaRPr lang="ru-M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8.8%</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9189759"/>
                  </a:ext>
                </a:extLst>
              </a:tr>
              <a:tr h="304719">
                <a:tc>
                  <a:txBody>
                    <a:bodyPr/>
                    <a:lstStyle/>
                    <a:p>
                      <a:pPr algn="l" fontAlgn="b"/>
                      <a:r>
                        <a:rPr lang="en-US" sz="1100" b="0" u="none" strike="noStrike" dirty="0">
                          <a:solidFill>
                            <a:srgbClr val="000000"/>
                          </a:solidFill>
                          <a:effectLst/>
                        </a:rPr>
                        <a:t>United States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36</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6.0%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7988226"/>
                  </a:ext>
                </a:extLst>
              </a:tr>
              <a:tr h="304719">
                <a:tc>
                  <a:txBody>
                    <a:bodyPr/>
                    <a:lstStyle/>
                    <a:p>
                      <a:pPr algn="l" fontAlgn="b"/>
                      <a:r>
                        <a:rPr lang="en-US" sz="1100" b="0" u="none" strike="noStrike">
                          <a:solidFill>
                            <a:srgbClr val="000000"/>
                          </a:solidFill>
                          <a:effectLst/>
                        </a:rPr>
                        <a:t>Japan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31</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5.2%</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133475"/>
                  </a:ext>
                </a:extLst>
              </a:tr>
              <a:tr h="304719">
                <a:tc>
                  <a:txBody>
                    <a:bodyPr/>
                    <a:lstStyle/>
                    <a:p>
                      <a:pPr algn="l" fontAlgn="b"/>
                      <a:r>
                        <a:rPr lang="en-US" sz="1100" b="0" u="none" strike="noStrike">
                          <a:solidFill>
                            <a:srgbClr val="000000"/>
                          </a:solidFill>
                          <a:effectLst/>
                        </a:rPr>
                        <a:t>Mexico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30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5.0%</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853872"/>
                  </a:ext>
                </a:extLst>
              </a:tr>
              <a:tr h="304719">
                <a:tc>
                  <a:txBody>
                    <a:bodyPr/>
                    <a:lstStyle/>
                    <a:p>
                      <a:pPr algn="l" fontAlgn="b"/>
                      <a:r>
                        <a:rPr lang="en-US" sz="1100" b="0" u="none" strike="noStrike">
                          <a:solidFill>
                            <a:srgbClr val="000000"/>
                          </a:solidFill>
                          <a:effectLst/>
                        </a:rPr>
                        <a:t>Russian Federation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28</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4.7%</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7146089"/>
                  </a:ext>
                </a:extLst>
              </a:tr>
              <a:tr h="304719">
                <a:tc>
                  <a:txBody>
                    <a:bodyPr/>
                    <a:lstStyle/>
                    <a:p>
                      <a:pPr algn="l" fontAlgn="b"/>
                      <a:r>
                        <a:rPr lang="en-US" sz="1100" b="0" u="none" strike="noStrike">
                          <a:solidFill>
                            <a:srgbClr val="000000"/>
                          </a:solidFill>
                          <a:effectLst/>
                        </a:rPr>
                        <a:t>Brazil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28</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4.7%</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077803"/>
                  </a:ext>
                </a:extLst>
              </a:tr>
              <a:tr h="304719">
                <a:tc>
                  <a:txBody>
                    <a:bodyPr/>
                    <a:lstStyle/>
                    <a:p>
                      <a:pPr algn="l" fontAlgn="b"/>
                      <a:r>
                        <a:rPr lang="en-US" sz="1100" b="0" u="none" strike="noStrike">
                          <a:solidFill>
                            <a:srgbClr val="000000"/>
                          </a:solidFill>
                          <a:effectLst/>
                        </a:rPr>
                        <a:t>Philippines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20</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3.3%</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9064037"/>
                  </a:ext>
                </a:extLst>
              </a:tr>
              <a:tr h="304719">
                <a:tc>
                  <a:txBody>
                    <a:bodyPr/>
                    <a:lstStyle/>
                    <a:p>
                      <a:pPr algn="l" fontAlgn="b"/>
                      <a:r>
                        <a:rPr lang="en-US" sz="1100" b="0" u="none" strike="noStrike">
                          <a:solidFill>
                            <a:srgbClr val="000000"/>
                          </a:solidFill>
                          <a:effectLst/>
                        </a:rPr>
                        <a:t>Turkey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15</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a:solidFill>
                            <a:srgbClr val="000000"/>
                          </a:solidFill>
                          <a:effectLst/>
                        </a:rPr>
                        <a:t>2.5%</a:t>
                      </a:r>
                      <a:endParaRPr lang="ru-M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1522265"/>
                  </a:ext>
                </a:extLst>
              </a:tr>
              <a:tr h="304719">
                <a:tc>
                  <a:txBody>
                    <a:bodyPr/>
                    <a:lstStyle/>
                    <a:p>
                      <a:pPr algn="l" fontAlgn="b"/>
                      <a:r>
                        <a:rPr lang="en-US" sz="1100" b="0" u="none" strike="noStrike">
                          <a:solidFill>
                            <a:srgbClr val="000000"/>
                          </a:solidFill>
                          <a:effectLst/>
                        </a:rPr>
                        <a:t>Indonesia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ru-MD" sz="1100" b="0" u="none" strike="noStrike">
                          <a:solidFill>
                            <a:srgbClr val="000000"/>
                          </a:solidFill>
                          <a:effectLst/>
                        </a:rPr>
                        <a:t>14</a:t>
                      </a:r>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ru-MD" sz="1100" b="0" u="none" strike="noStrike" dirty="0">
                          <a:solidFill>
                            <a:srgbClr val="000000"/>
                          </a:solidFill>
                          <a:effectLst/>
                        </a:rPr>
                        <a:t>2.3%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8620669"/>
                  </a:ext>
                </a:extLst>
              </a:tr>
              <a:tr h="30471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3379667"/>
                  </a:ext>
                </a:extLst>
              </a:tr>
              <a:tr h="30471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ru-M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636910"/>
                  </a:ext>
                </a:extLst>
              </a:tr>
            </a:tbl>
          </a:graphicData>
        </a:graphic>
      </p:graphicFrame>
      <p:pic>
        <p:nvPicPr>
          <p:cNvPr id="3" name="Picture 2">
            <a:extLst>
              <a:ext uri="{FF2B5EF4-FFF2-40B4-BE49-F238E27FC236}">
                <a16:creationId xmlns:a16="http://schemas.microsoft.com/office/drawing/2014/main" id="{5CFB3D00-1B83-684E-D4BC-8E21387D3111}"/>
              </a:ext>
            </a:extLst>
          </p:cNvPr>
          <p:cNvPicPr>
            <a:picLocks noChangeAspect="1"/>
          </p:cNvPicPr>
          <p:nvPr/>
        </p:nvPicPr>
        <p:blipFill>
          <a:blip r:embed="rId2"/>
          <a:stretch>
            <a:fillRect/>
          </a:stretch>
        </p:blipFill>
        <p:spPr>
          <a:xfrm>
            <a:off x="613016" y="1852732"/>
            <a:ext cx="7898346" cy="3943162"/>
          </a:xfrm>
          <a:prstGeom prst="rect">
            <a:avLst/>
          </a:prstGeom>
        </p:spPr>
      </p:pic>
    </p:spTree>
    <p:extLst>
      <p:ext uri="{BB962C8B-B14F-4D97-AF65-F5344CB8AC3E}">
        <p14:creationId xmlns:p14="http://schemas.microsoft.com/office/powerpoint/2010/main" val="21103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9262</TotalTime>
  <Words>678</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 3</vt:lpstr>
      <vt:lpstr>Facet</vt:lpstr>
      <vt:lpstr>PowerPoint Presentation</vt:lpstr>
      <vt:lpstr>Goal</vt:lpstr>
      <vt:lpstr>Business Questions</vt:lpstr>
      <vt:lpstr>At First Glance</vt:lpstr>
      <vt:lpstr>Rental Movie Summary</vt:lpstr>
      <vt:lpstr>Average Rental Duration for All Videos by Rating</vt:lpstr>
      <vt:lpstr>Average Rental Duration by Genre </vt:lpstr>
      <vt:lpstr>Most/least Movie Contribution to Revenue</vt:lpstr>
      <vt:lpstr>Customer Distribution in the World</vt:lpstr>
      <vt:lpstr>Top 10 in the World</vt:lpstr>
      <vt:lpstr>Top 5 Customers</vt:lpstr>
      <vt:lpstr>Variation of Sales Figures by Countries</vt:lpstr>
      <vt:lpstr>Insights</vt:lpstr>
      <vt:lpstr>Recommendations</vt:lpstr>
      <vt:lpstr>Diana Postica posticadiana94@gmail.com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Diana Postica - Airtuerk Service GmbH</dc:creator>
  <cp:lastModifiedBy>Fomka 1</cp:lastModifiedBy>
  <cp:revision>16</cp:revision>
  <dcterms:created xsi:type="dcterms:W3CDTF">2023-08-19T08:50:43Z</dcterms:created>
  <dcterms:modified xsi:type="dcterms:W3CDTF">2023-11-07T18:14:55Z</dcterms:modified>
</cp:coreProperties>
</file>