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E3D0C-7C21-48F7-AEF0-607192789730}" v="2101" dt="2023-09-18T22:53:20.138"/>
    <p1510:client id="{86FE0524-87AB-4F97-6B11-A2551A9AA0DB}" v="296" dt="2023-09-20T21:09:47.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A98D6-5302-4F21-BDA3-13724B511255}" type="datetimeFigureOut">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0E9F5-7F04-45B5-8008-688033368C79}" type="slidenum">
              <a:t>‹#›</a:t>
            </a:fld>
            <a:endParaRPr lang="en-US"/>
          </a:p>
        </p:txBody>
      </p:sp>
    </p:spTree>
    <p:extLst>
      <p:ext uri="{BB962C8B-B14F-4D97-AF65-F5344CB8AC3E}">
        <p14:creationId xmlns:p14="http://schemas.microsoft.com/office/powerpoint/2010/main" val="177477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hodan.io/search?query=net%3A175.45.176.0%2F22%2C210.52.109.0%2F2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hodan.io/search?query=%22Server%3A+IP+Webcam+Server%22+%22200+OK"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hodan.io/search?query=%22authentication+disabled%22+%22RFB+003.00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hodan.io/search?query=http.title%3A%22Index+of+%2F%22+http.html%3A%22.pem%22"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shodan.io/search?query=%22root%40%22+port%3A23+-login+-password+-name+-Session" TargetMode="External"/><Relationship Id="rId5" Type="http://schemas.openxmlformats.org/officeDocument/2006/relationships/hyperlink" Target="https://www.shodan.io/search?query=http.html%3A%22*+The+wp-config.php+creation+script+uses+this+file%22" TargetMode="External"/><Relationship Id="rId4" Type="http://schemas.openxmlformats.org/officeDocument/2006/relationships/hyperlink" Target="https://www.shodan.io/search?query=%22Authentication%3A+disabled%22+port%3A44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Have you guys ever played Watchdogs? Yes? Well what if I told you that that game has a strong basis in reality. We may not have some screwed up, centralized network like </a:t>
            </a:r>
            <a:r>
              <a:rPr lang="en-US" dirty="0" err="1">
                <a:cs typeface="Calibri"/>
              </a:rPr>
              <a:t>ctOS</a:t>
            </a:r>
            <a:r>
              <a:rPr lang="en-US" dirty="0">
                <a:cs typeface="Calibri"/>
              </a:rPr>
              <a:t> within the game, but because of the inherent accessibility that IoT and the internet in general provides, we can still replicate most, if not all of the attacks or intelligence collection techniques within the game. Scary right? Let's take it further...</a:t>
            </a:r>
          </a:p>
        </p:txBody>
      </p:sp>
      <p:sp>
        <p:nvSpPr>
          <p:cNvPr id="4" name="Slide Number Placeholder 3"/>
          <p:cNvSpPr>
            <a:spLocks noGrp="1"/>
          </p:cNvSpPr>
          <p:nvPr>
            <p:ph type="sldNum" sz="quarter" idx="5"/>
          </p:nvPr>
        </p:nvSpPr>
        <p:spPr/>
        <p:txBody>
          <a:bodyPr/>
          <a:lstStyle/>
          <a:p>
            <a:fld id="{CE10E9F5-7F04-45B5-8008-688033368C79}" type="slidenum">
              <a:t>6</a:t>
            </a:fld>
            <a:endParaRPr lang="en-US"/>
          </a:p>
        </p:txBody>
      </p:sp>
    </p:spTree>
    <p:extLst>
      <p:ext uri="{BB962C8B-B14F-4D97-AF65-F5344CB8AC3E}">
        <p14:creationId xmlns:p14="http://schemas.microsoft.com/office/powerpoint/2010/main" val="421275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https://www.shodan.io/search?query=net%3A175.45.176.0%2F22%2C210.52.109.0%2F24</a:t>
            </a:r>
            <a:endParaRPr lang="en-US"/>
          </a:p>
          <a:p>
            <a:r>
              <a:rPr lang="en-US" dirty="0">
                <a:cs typeface="Calibri"/>
              </a:rPr>
              <a:t>This query specifies the known IP range that possesses North Korean devices and infrastructure.</a:t>
            </a:r>
          </a:p>
        </p:txBody>
      </p:sp>
      <p:sp>
        <p:nvSpPr>
          <p:cNvPr id="4" name="Slide Number Placeholder 3"/>
          <p:cNvSpPr>
            <a:spLocks noGrp="1"/>
          </p:cNvSpPr>
          <p:nvPr>
            <p:ph type="sldNum" sz="quarter" idx="5"/>
          </p:nvPr>
        </p:nvSpPr>
        <p:spPr/>
        <p:txBody>
          <a:bodyPr/>
          <a:lstStyle/>
          <a:p>
            <a:fld id="{CE10E9F5-7F04-45B5-8008-688033368C79}" type="slidenum">
              <a:t>7</a:t>
            </a:fld>
            <a:endParaRPr lang="en-US"/>
          </a:p>
        </p:txBody>
      </p:sp>
    </p:spTree>
    <p:extLst>
      <p:ext uri="{BB962C8B-B14F-4D97-AF65-F5344CB8AC3E}">
        <p14:creationId xmlns:p14="http://schemas.microsoft.com/office/powerpoint/2010/main" val="4553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https://www.shodan.io/search?query="Server%3A+IP+Webcam+Server"+"200+OK</a:t>
            </a:r>
            <a:r>
              <a:rPr lang="en-US" dirty="0"/>
              <a:t>"</a:t>
            </a:r>
          </a:p>
          <a:p>
            <a:r>
              <a:rPr lang="en-US" dirty="0">
                <a:cs typeface="Calibri"/>
              </a:rPr>
              <a:t>Nothing was breached while developing this demonstration.</a:t>
            </a:r>
          </a:p>
        </p:txBody>
      </p:sp>
      <p:sp>
        <p:nvSpPr>
          <p:cNvPr id="4" name="Slide Number Placeholder 3"/>
          <p:cNvSpPr>
            <a:spLocks noGrp="1"/>
          </p:cNvSpPr>
          <p:nvPr>
            <p:ph type="sldNum" sz="quarter" idx="5"/>
          </p:nvPr>
        </p:nvSpPr>
        <p:spPr/>
        <p:txBody>
          <a:bodyPr/>
          <a:lstStyle/>
          <a:p>
            <a:fld id="{CE10E9F5-7F04-45B5-8008-688033368C79}" type="slidenum">
              <a:t>8</a:t>
            </a:fld>
            <a:endParaRPr lang="en-US"/>
          </a:p>
        </p:txBody>
      </p:sp>
    </p:spTree>
    <p:extLst>
      <p:ext uri="{BB962C8B-B14F-4D97-AF65-F5344CB8AC3E}">
        <p14:creationId xmlns:p14="http://schemas.microsoft.com/office/powerpoint/2010/main" val="189883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https://www.shodan.io/search?query="authentication+disabled"+"RFB+003.008</a:t>
            </a:r>
            <a:r>
              <a:rPr lang="en-US" dirty="0"/>
              <a:t>"</a:t>
            </a:r>
          </a:p>
          <a:p>
            <a:r>
              <a:rPr lang="en-US" dirty="0">
                <a:cs typeface="Calibri"/>
              </a:rPr>
              <a:t>We won't connect, for obvious reasons. We'll let the </a:t>
            </a:r>
            <a:r>
              <a:rPr lang="en-US" dirty="0" err="1">
                <a:cs typeface="Calibri"/>
              </a:rPr>
              <a:t>shodan</a:t>
            </a:r>
            <a:r>
              <a:rPr lang="en-US" dirty="0">
                <a:cs typeface="Calibri"/>
              </a:rPr>
              <a:t> screenshots do the talking.</a:t>
            </a:r>
          </a:p>
        </p:txBody>
      </p:sp>
      <p:sp>
        <p:nvSpPr>
          <p:cNvPr id="4" name="Slide Number Placeholder 3"/>
          <p:cNvSpPr>
            <a:spLocks noGrp="1"/>
          </p:cNvSpPr>
          <p:nvPr>
            <p:ph type="sldNum" sz="quarter" idx="5"/>
          </p:nvPr>
        </p:nvSpPr>
        <p:spPr/>
        <p:txBody>
          <a:bodyPr/>
          <a:lstStyle/>
          <a:p>
            <a:fld id="{CE10E9F5-7F04-45B5-8008-688033368C79}" type="slidenum">
              <a:t>9</a:t>
            </a:fld>
            <a:endParaRPr lang="en-US"/>
          </a:p>
        </p:txBody>
      </p:sp>
    </p:spTree>
    <p:extLst>
      <p:ext uri="{BB962C8B-B14F-4D97-AF65-F5344CB8AC3E}">
        <p14:creationId xmlns:p14="http://schemas.microsoft.com/office/powerpoint/2010/main" val="33068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Apache: </a:t>
            </a:r>
            <a:r>
              <a:rPr lang="en-US" dirty="0">
                <a:hlinkClick r:id="rId3"/>
              </a:rPr>
              <a:t>https://www.shodan.io/search?query=http.title%3A%22Index+of+%2F%22+http.html%3A%22.pem%22</a:t>
            </a:r>
            <a:endParaRPr lang="en-US">
              <a:cs typeface="Calibri"/>
            </a:endParaRPr>
          </a:p>
          <a:p>
            <a:r>
              <a:rPr lang="en-US" dirty="0">
                <a:cs typeface="Calibri"/>
              </a:rPr>
              <a:t>SMB: </a:t>
            </a:r>
            <a:r>
              <a:rPr lang="en-US" dirty="0">
                <a:hlinkClick r:id="rId4"/>
              </a:rPr>
              <a:t>https://www.shodan.io/search?query=%22Authentication%3A+disabled%22+port%3A445</a:t>
            </a:r>
            <a:endParaRPr lang="en-US" dirty="0">
              <a:cs typeface="Calibri"/>
            </a:endParaRPr>
          </a:p>
          <a:p>
            <a:r>
              <a:rPr lang="en-US">
                <a:cs typeface="Calibri"/>
              </a:rPr>
              <a:t>WP: </a:t>
            </a:r>
            <a:r>
              <a:rPr lang="en-US" dirty="0">
                <a:hlinkClick r:id="rId5"/>
              </a:rPr>
              <a:t>https://www.shodan.io/search?query=http.html%3A"*+The+wp-config.php+creation+script+uses+this+file"</a:t>
            </a:r>
            <a:endParaRPr lang="en-US" dirty="0">
              <a:cs typeface="Calibri"/>
            </a:endParaRPr>
          </a:p>
          <a:p>
            <a:r>
              <a:rPr lang="en-US" dirty="0">
                <a:cs typeface="Calibri"/>
              </a:rPr>
              <a:t>Telnet: </a:t>
            </a:r>
            <a:r>
              <a:rPr lang="en-US" dirty="0">
                <a:hlinkClick r:id="rId6"/>
              </a:rPr>
              <a:t>https://www.shodan.io/search?query="root%40"+port%3A23+-login+-password+-name+-Session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E10E9F5-7F04-45B5-8008-688033368C79}" type="slidenum">
              <a:t>11</a:t>
            </a:fld>
            <a:endParaRPr lang="en-US"/>
          </a:p>
        </p:txBody>
      </p:sp>
    </p:spTree>
    <p:extLst>
      <p:ext uri="{BB962C8B-B14F-4D97-AF65-F5344CB8AC3E}">
        <p14:creationId xmlns:p14="http://schemas.microsoft.com/office/powerpoint/2010/main" val="223169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9/20/2023</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554352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9/20/2023</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442872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9/20/2023</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6463280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9/20/2023</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7103105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9/20/2023</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9812111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9/20/2023</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Unplug Your Refrigerator - IoT Demo</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961969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9/20/2023</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Unplug Your Refrigerator - IoT Demo</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9445008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9/20/2023</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Unplug Your Refrigerator - IoT Demo</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0378697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9/20/2023</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Unplug Your Refrigerator - IoT Demo</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674473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9/20/2023</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Unplug Your Refrigerator - IoT Demo</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1572931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9/20/2023</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Unplug Your Refrigerator - IoT Demo</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4210889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9/20/2023</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Unplug Your Refrigerator - IoT Demo</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628366073"/>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evopedia.org/iot-security"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4ck/DeepHeat/" TargetMode="External"/><Relationship Id="rId2" Type="http://schemas.openxmlformats.org/officeDocument/2006/relationships/hyperlink" Target="https://github.com/Sanduuz/SH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kejarvis/awesome-shodan-queries" TargetMode="External"/><Relationship Id="rId2" Type="http://schemas.openxmlformats.org/officeDocument/2006/relationships/hyperlink" Target="https://github.com/jakejarv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notes.ailothaen.fr/post/2018/12/Critique-:-Watch_Dog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File:North_Korea-Pyongyang-01.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magnettreason.foroactivo.mx/t882-reforma-del-foro-2018-nuevo-skin-y-disen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istematic0.blogspot.com/2017/06/verdades-y-mentiras-de-la-deep-web-y-l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DD6CA0-A88E-C074-60D8-580E84EC63B4}"/>
              </a:ext>
            </a:extLst>
          </p:cNvPr>
          <p:cNvPicPr>
            <a:picLocks noChangeAspect="1"/>
          </p:cNvPicPr>
          <p:nvPr/>
        </p:nvPicPr>
        <p:blipFill rotWithShape="1">
          <a:blip r:embed="rId2"/>
          <a:srcRect l="13699" r="13075"/>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p:cNvSpPr>
            <a:spLocks noGrp="1"/>
          </p:cNvSpPr>
          <p:nvPr>
            <p:ph type="ctrTitle"/>
          </p:nvPr>
        </p:nvSpPr>
        <p:spPr>
          <a:xfrm>
            <a:off x="312252" y="752136"/>
            <a:ext cx="3944703" cy="3553163"/>
          </a:xfrm>
        </p:spPr>
        <p:txBody>
          <a:bodyPr anchor="t">
            <a:normAutofit/>
          </a:bodyPr>
          <a:lstStyle/>
          <a:p>
            <a:r>
              <a:rPr lang="en-US" sz="4100">
                <a:cs typeface="Calibri Light"/>
              </a:rPr>
              <a:t>Unplug Your Refrigerator...</a:t>
            </a:r>
          </a:p>
        </p:txBody>
      </p:sp>
      <p:sp>
        <p:nvSpPr>
          <p:cNvPr id="3" name="Subtitle 2"/>
          <p:cNvSpPr>
            <a:spLocks noGrp="1"/>
          </p:cNvSpPr>
          <p:nvPr>
            <p:ph type="subTitle" idx="1"/>
          </p:nvPr>
        </p:nvSpPr>
        <p:spPr>
          <a:xfrm>
            <a:off x="312252" y="4762123"/>
            <a:ext cx="3698627" cy="1257678"/>
          </a:xfrm>
        </p:spPr>
        <p:txBody>
          <a:bodyPr vert="horz" lIns="91440" tIns="45720" rIns="91440" bIns="45720" rtlCol="0" anchor="b">
            <a:normAutofit fontScale="40000" lnSpcReduction="20000"/>
          </a:bodyPr>
          <a:lstStyle/>
          <a:p>
            <a:pPr>
              <a:lnSpc>
                <a:spcPct val="110000"/>
              </a:lnSpc>
            </a:pPr>
            <a:r>
              <a:rPr lang="en-US" sz="1700" dirty="0">
                <a:cs typeface="Calibri"/>
              </a:rPr>
              <a:t>Entering the Internet of Things (IoT) space and looking at its implications on cybersecurity using Shodan.io</a:t>
            </a:r>
          </a:p>
          <a:p>
            <a:pPr>
              <a:lnSpc>
                <a:spcPct val="110000"/>
              </a:lnSpc>
            </a:pPr>
            <a:endParaRPr lang="en-US" sz="1700" dirty="0">
              <a:cs typeface="Calibri"/>
            </a:endParaRPr>
          </a:p>
          <a:p>
            <a:pPr>
              <a:lnSpc>
                <a:spcPct val="110000"/>
              </a:lnSpc>
            </a:pPr>
            <a:r>
              <a:rPr lang="en-US" sz="1700" dirty="0">
                <a:cs typeface="Calibri"/>
              </a:rPr>
              <a:t>By:</a:t>
            </a:r>
          </a:p>
          <a:p>
            <a:pPr>
              <a:lnSpc>
                <a:spcPct val="110000"/>
              </a:lnSpc>
            </a:pPr>
            <a:r>
              <a:rPr lang="en-US" sz="1700" dirty="0">
                <a:cs typeface="Calibri"/>
              </a:rPr>
              <a:t>Diante Jackson, </a:t>
            </a:r>
            <a:r>
              <a:rPr lang="en-US" sz="1700" dirty="0" err="1">
                <a:cs typeface="Calibri"/>
              </a:rPr>
              <a:t>CougarCS</a:t>
            </a:r>
            <a:r>
              <a:rPr lang="en-US" sz="1700" dirty="0">
                <a:cs typeface="Calibri"/>
              </a:rPr>
              <a:t> InfoSec Workshop Lead</a:t>
            </a:r>
          </a:p>
          <a:p>
            <a:pPr>
              <a:lnSpc>
                <a:spcPct val="110000"/>
              </a:lnSpc>
            </a:pPr>
            <a:r>
              <a:rPr lang="en-US" sz="1700" dirty="0">
                <a:cs typeface="Calibri"/>
              </a:rPr>
              <a:t>Amani Jackson, Fortune 100 Cyber Strategy Consultant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FD84-C063-3AB8-4E6D-568ACCBE6364}"/>
              </a:ext>
            </a:extLst>
          </p:cNvPr>
          <p:cNvSpPr>
            <a:spLocks noGrp="1"/>
          </p:cNvSpPr>
          <p:nvPr>
            <p:ph type="title"/>
          </p:nvPr>
        </p:nvSpPr>
        <p:spPr/>
        <p:txBody>
          <a:bodyPr/>
          <a:lstStyle/>
          <a:p>
            <a:r>
              <a:rPr lang="en-US" dirty="0"/>
              <a:t>Let's Get Serious</a:t>
            </a:r>
          </a:p>
        </p:txBody>
      </p:sp>
      <p:sp>
        <p:nvSpPr>
          <p:cNvPr id="3" name="Content Placeholder 2">
            <a:extLst>
              <a:ext uri="{FF2B5EF4-FFF2-40B4-BE49-F238E27FC236}">
                <a16:creationId xmlns:a16="http://schemas.microsoft.com/office/drawing/2014/main" id="{CE45D9BA-12CB-66EF-D0C6-742727200574}"/>
              </a:ext>
            </a:extLst>
          </p:cNvPr>
          <p:cNvSpPr>
            <a:spLocks noGrp="1"/>
          </p:cNvSpPr>
          <p:nvPr>
            <p:ph idx="1"/>
          </p:nvPr>
        </p:nvSpPr>
        <p:spPr/>
        <p:txBody>
          <a:bodyPr vert="horz" lIns="91440" tIns="45720" rIns="91440" bIns="45720" rtlCol="0" anchor="t">
            <a:normAutofit/>
          </a:bodyPr>
          <a:lstStyle/>
          <a:p>
            <a:r>
              <a:rPr lang="en-US" dirty="0"/>
              <a:t>Although we have been joking about spying and peeping on unsuspecting victims, it's still a very serious topic. There have been numerous instances of so-called "smart homes" and "security systems" being leveraged against themselves and exposing one's family, assets and secrets to surveillance that you would </a:t>
            </a:r>
            <a:r>
              <a:rPr lang="en-US" b="1" dirty="0"/>
              <a:t>NEVER</a:t>
            </a:r>
            <a:r>
              <a:rPr lang="en-US" dirty="0"/>
              <a:t> expect.</a:t>
            </a:r>
          </a:p>
          <a:p>
            <a:r>
              <a:rPr lang="en-US" dirty="0"/>
              <a:t>As a security professional, these risks go further than just simple surveillance. Let's look further.</a:t>
            </a:r>
          </a:p>
        </p:txBody>
      </p:sp>
      <p:sp>
        <p:nvSpPr>
          <p:cNvPr id="4" name="Date Placeholder 3">
            <a:extLst>
              <a:ext uri="{FF2B5EF4-FFF2-40B4-BE49-F238E27FC236}">
                <a16:creationId xmlns:a16="http://schemas.microsoft.com/office/drawing/2014/main" id="{20308340-5A0A-47DF-F1EB-6A4BB3D56668}"/>
              </a:ext>
            </a:extLst>
          </p:cNvPr>
          <p:cNvSpPr>
            <a:spLocks noGrp="1"/>
          </p:cNvSpPr>
          <p:nvPr>
            <p:ph type="dt" sz="half" idx="10"/>
          </p:nvPr>
        </p:nvSpPr>
        <p:spPr/>
        <p:txBody>
          <a:bodyPr/>
          <a:lstStyle/>
          <a:p>
            <a:fld id="{0F996519-E62D-4F8C-AE1E-36928EC7D15C}" type="datetime1">
              <a:rPr lang="en-US" smtClean="0"/>
              <a:t>9/20/2023</a:t>
            </a:fld>
            <a:endParaRPr lang="en-US"/>
          </a:p>
        </p:txBody>
      </p:sp>
      <p:sp>
        <p:nvSpPr>
          <p:cNvPr id="5" name="Footer Placeholder 4">
            <a:extLst>
              <a:ext uri="{FF2B5EF4-FFF2-40B4-BE49-F238E27FC236}">
                <a16:creationId xmlns:a16="http://schemas.microsoft.com/office/drawing/2014/main" id="{378C54AB-CB2D-7673-8EF9-6E8E928800E5}"/>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7BFE4AA9-4263-BA07-851A-611F4F3ABAD3}"/>
              </a:ext>
            </a:extLst>
          </p:cNvPr>
          <p:cNvSpPr>
            <a:spLocks noGrp="1"/>
          </p:cNvSpPr>
          <p:nvPr>
            <p:ph type="sldNum" sz="quarter" idx="12"/>
          </p:nvPr>
        </p:nvSpPr>
        <p:spPr/>
        <p:txBody>
          <a:bodyPr/>
          <a:lstStyle/>
          <a:p>
            <a:fld id="{6E91CC32-6A6B-4E2E-BBA1-6864F305DA26}" type="slidenum">
              <a:rPr lang="en-US" smtClean="0"/>
              <a:t>10</a:t>
            </a:fld>
            <a:endParaRPr lang="en-US"/>
          </a:p>
        </p:txBody>
      </p:sp>
    </p:spTree>
    <p:extLst>
      <p:ext uri="{BB962C8B-B14F-4D97-AF65-F5344CB8AC3E}">
        <p14:creationId xmlns:p14="http://schemas.microsoft.com/office/powerpoint/2010/main" val="288149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A062-6197-C955-E4AB-C485E7629484}"/>
              </a:ext>
            </a:extLst>
          </p:cNvPr>
          <p:cNvSpPr>
            <a:spLocks noGrp="1"/>
          </p:cNvSpPr>
          <p:nvPr>
            <p:ph type="title"/>
          </p:nvPr>
        </p:nvSpPr>
        <p:spPr/>
        <p:txBody>
          <a:bodyPr/>
          <a:lstStyle/>
          <a:p>
            <a:r>
              <a:rPr lang="en-US" dirty="0"/>
              <a:t>Exposing Assets</a:t>
            </a:r>
          </a:p>
        </p:txBody>
      </p:sp>
      <p:sp>
        <p:nvSpPr>
          <p:cNvPr id="3" name="Content Placeholder 2">
            <a:extLst>
              <a:ext uri="{FF2B5EF4-FFF2-40B4-BE49-F238E27FC236}">
                <a16:creationId xmlns:a16="http://schemas.microsoft.com/office/drawing/2014/main" id="{A2CC7DB5-5EC0-B73F-4BBE-EFA25BC9A34C}"/>
              </a:ext>
            </a:extLst>
          </p:cNvPr>
          <p:cNvSpPr>
            <a:spLocks noGrp="1"/>
          </p:cNvSpPr>
          <p:nvPr>
            <p:ph idx="1"/>
          </p:nvPr>
        </p:nvSpPr>
        <p:spPr/>
        <p:txBody>
          <a:bodyPr vert="horz" lIns="91440" tIns="45720" rIns="91440" bIns="45720" rtlCol="0" anchor="t">
            <a:normAutofit fontScale="92500" lnSpcReduction="10000"/>
          </a:bodyPr>
          <a:lstStyle/>
          <a:p>
            <a:r>
              <a:rPr lang="en-US" dirty="0"/>
              <a:t>Apache Directory Listing Dorks</a:t>
            </a:r>
          </a:p>
          <a:p>
            <a:pPr lvl="1"/>
            <a:r>
              <a:rPr lang="en-US" dirty="0"/>
              <a:t>When an index(.html/.</a:t>
            </a:r>
            <a:r>
              <a:rPr lang="en-US" dirty="0" err="1"/>
              <a:t>php</a:t>
            </a:r>
            <a:r>
              <a:rPr lang="en-US" dirty="0"/>
              <a:t>) file is not present, Apache lists directory contents by default, presenting an opportunity for attackers to search for specific filenames/types and attack.</a:t>
            </a:r>
          </a:p>
          <a:p>
            <a:r>
              <a:rPr lang="en-US" dirty="0"/>
              <a:t>SMB (Samba File Share) (most common port[s]: 445, 139)</a:t>
            </a:r>
          </a:p>
          <a:p>
            <a:pPr lvl="1"/>
            <a:r>
              <a:rPr lang="en-US" dirty="0"/>
              <a:t>Samba is a file share protocol which is </a:t>
            </a:r>
            <a:r>
              <a:rPr lang="en-US" b="1" i="1" dirty="0"/>
              <a:t>EXTREMELY </a:t>
            </a:r>
            <a:r>
              <a:rPr lang="en-US" dirty="0"/>
              <a:t>dangerous to leave unsecured, as it can be enumerated to give critical system information as well as potentially leaking sensitive files.</a:t>
            </a:r>
          </a:p>
          <a:p>
            <a:r>
              <a:rPr lang="en-US" dirty="0"/>
              <a:t>WordPress Misconfigurations:</a:t>
            </a:r>
          </a:p>
          <a:p>
            <a:pPr lvl="1">
              <a:buFont typeface="Neue Haas Grotesk Text Pro" panose="020B0604020202020204" pitchFamily="34" charset="0"/>
              <a:buChar char="+"/>
            </a:pPr>
            <a:r>
              <a:rPr lang="en-US" dirty="0">
                <a:ea typeface="+mn-lt"/>
                <a:cs typeface="+mn-lt"/>
              </a:rPr>
              <a:t>Misconfigurations or human error during WordPress installations can lead to a leak of database credentials and code execution.</a:t>
            </a:r>
          </a:p>
          <a:p>
            <a:r>
              <a:rPr lang="en-US" dirty="0">
                <a:ea typeface="+mn-lt"/>
                <a:cs typeface="+mn-lt"/>
              </a:rPr>
              <a:t>Telnet (most common port: 23) </a:t>
            </a:r>
            <a:r>
              <a:rPr lang="en-US" b="1" i="1" dirty="0">
                <a:ea typeface="+mn-lt"/>
                <a:cs typeface="+mn-lt"/>
              </a:rPr>
              <a:t>IMPORTANT!!!</a:t>
            </a:r>
            <a:endParaRPr lang="en-US" b="1" i="1" dirty="0"/>
          </a:p>
          <a:p>
            <a:pPr lvl="1">
              <a:buFont typeface="Neue Haas Grotesk Text Pro" panose="020B0604020202020204" pitchFamily="34" charset="0"/>
              <a:buChar char="+"/>
            </a:pPr>
            <a:r>
              <a:rPr lang="en-US" dirty="0"/>
              <a:t>Telnet is a protocol used for terminal-to-terminal communication, which commonly presents itself as an interactive shell. We can leverage this to completely control a system and/or network.</a:t>
            </a:r>
          </a:p>
        </p:txBody>
      </p:sp>
      <p:sp>
        <p:nvSpPr>
          <p:cNvPr id="4" name="Date Placeholder 3">
            <a:extLst>
              <a:ext uri="{FF2B5EF4-FFF2-40B4-BE49-F238E27FC236}">
                <a16:creationId xmlns:a16="http://schemas.microsoft.com/office/drawing/2014/main" id="{9514DEEC-5501-E929-9495-EFD4B559BCFB}"/>
              </a:ext>
            </a:extLst>
          </p:cNvPr>
          <p:cNvSpPr>
            <a:spLocks noGrp="1"/>
          </p:cNvSpPr>
          <p:nvPr>
            <p:ph type="dt" sz="half" idx="10"/>
          </p:nvPr>
        </p:nvSpPr>
        <p:spPr/>
        <p:txBody>
          <a:bodyPr/>
          <a:lstStyle/>
          <a:p>
            <a:fld id="{0F996519-E62D-4F8C-AE1E-36928EC7D15C}" type="datetime1">
              <a:rPr lang="en-US" smtClean="0"/>
              <a:t>9/20/2023</a:t>
            </a:fld>
            <a:endParaRPr lang="en-US"/>
          </a:p>
        </p:txBody>
      </p:sp>
      <p:sp>
        <p:nvSpPr>
          <p:cNvPr id="5" name="Footer Placeholder 4">
            <a:extLst>
              <a:ext uri="{FF2B5EF4-FFF2-40B4-BE49-F238E27FC236}">
                <a16:creationId xmlns:a16="http://schemas.microsoft.com/office/drawing/2014/main" id="{94FD702F-FCE6-1EFB-2D01-F96A2E157E63}"/>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1C732029-395B-DBC8-ADA4-421EB4AA3E96}"/>
              </a:ext>
            </a:extLst>
          </p:cNvPr>
          <p:cNvSpPr>
            <a:spLocks noGrp="1"/>
          </p:cNvSpPr>
          <p:nvPr>
            <p:ph type="sldNum" sz="quarter" idx="12"/>
          </p:nvPr>
        </p:nvSpPr>
        <p:spPr/>
        <p:txBody>
          <a:bodyPr/>
          <a:lstStyle/>
          <a:p>
            <a:fld id="{6E91CC32-6A6B-4E2E-BBA1-6864F305DA26}" type="slidenum">
              <a:rPr lang="en-US" smtClean="0"/>
              <a:t>11</a:t>
            </a:fld>
            <a:endParaRPr lang="en-US"/>
          </a:p>
        </p:txBody>
      </p:sp>
    </p:spTree>
    <p:extLst>
      <p:ext uri="{BB962C8B-B14F-4D97-AF65-F5344CB8AC3E}">
        <p14:creationId xmlns:p14="http://schemas.microsoft.com/office/powerpoint/2010/main" val="37350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Uma pessoa a partir das mãos">
            <a:extLst>
              <a:ext uri="{FF2B5EF4-FFF2-40B4-BE49-F238E27FC236}">
                <a16:creationId xmlns:a16="http://schemas.microsoft.com/office/drawing/2014/main" id="{4C120F16-EE18-4402-5138-66F72AAAD500}"/>
              </a:ext>
            </a:extLst>
          </p:cNvPr>
          <p:cNvPicPr>
            <a:picLocks noChangeAspect="1"/>
          </p:cNvPicPr>
          <p:nvPr/>
        </p:nvPicPr>
        <p:blipFill rotWithShape="1">
          <a:blip r:embed="rId2"/>
          <a:srcRect b="15414"/>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9472CD15-9B3F-AE3E-6B15-FB320A913314}"/>
              </a:ext>
            </a:extLst>
          </p:cNvPr>
          <p:cNvSpPr>
            <a:spLocks noGrp="1"/>
          </p:cNvSpPr>
          <p:nvPr>
            <p:ph type="ctrTitle"/>
          </p:nvPr>
        </p:nvSpPr>
        <p:spPr>
          <a:xfrm>
            <a:off x="335603" y="726909"/>
            <a:ext cx="6816312" cy="3316897"/>
          </a:xfrm>
        </p:spPr>
        <p:txBody>
          <a:bodyPr anchor="t">
            <a:normAutofit/>
          </a:bodyPr>
          <a:lstStyle/>
          <a:p>
            <a:r>
              <a:rPr lang="en-US" sz="4800">
                <a:solidFill>
                  <a:srgbClr val="FFFFFF"/>
                </a:solidFill>
              </a:rPr>
              <a:t>Outro</a:t>
            </a:r>
          </a:p>
        </p:txBody>
      </p:sp>
      <p:sp>
        <p:nvSpPr>
          <p:cNvPr id="12"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419100" y="5911683"/>
            <a:ext cx="11217949" cy="556941"/>
          </a:xfrm>
        </p:spPr>
        <p:txBody>
          <a:bodyPr anchor="ctr">
            <a:normAutofit/>
          </a:bodyPr>
          <a:lstStyle/>
          <a:p>
            <a:r>
              <a:rPr lang="en-US" dirty="0"/>
              <a:t>Are you using passwords yet??????</a:t>
            </a:r>
          </a:p>
        </p:txBody>
      </p:sp>
      <p:sp>
        <p:nvSpPr>
          <p:cNvPr id="4" name="Date Placeholder 3">
            <a:extLst>
              <a:ext uri="{FF2B5EF4-FFF2-40B4-BE49-F238E27FC236}">
                <a16:creationId xmlns:a16="http://schemas.microsoft.com/office/drawing/2014/main" id="{3E7E751F-A706-6685-7911-01446D0D6002}"/>
              </a:ext>
            </a:extLst>
          </p:cNvPr>
          <p:cNvSpPr>
            <a:spLocks noGrp="1"/>
          </p:cNvSpPr>
          <p:nvPr>
            <p:ph type="dt" sz="half" idx="10"/>
          </p:nvPr>
        </p:nvSpPr>
        <p:spPr>
          <a:xfrm>
            <a:off x="340137" y="63202"/>
            <a:ext cx="2743200" cy="318221"/>
          </a:xfrm>
        </p:spPr>
        <p:txBody>
          <a:bodyPr>
            <a:normAutofit/>
          </a:bodyPr>
          <a:lstStyle/>
          <a:p>
            <a:pPr>
              <a:spcAft>
                <a:spcPts val="600"/>
              </a:spcAft>
            </a:pPr>
            <a:fld id="{6477AEB6-FCE1-4CD5-923B-84E54F1460D5}" type="datetime1">
              <a:rPr lang="en-US">
                <a:solidFill>
                  <a:srgbClr val="FFFFFF"/>
                </a:solidFill>
              </a:rPr>
              <a:pPr>
                <a:spcAft>
                  <a:spcPts val="600"/>
                </a:spcAft>
              </a:pPr>
              <a:t>9/20/2023</a:t>
            </a:fld>
            <a:endParaRPr lang="en-US">
              <a:solidFill>
                <a:srgbClr val="FFFFFF"/>
              </a:solidFill>
            </a:endParaRPr>
          </a:p>
        </p:txBody>
      </p:sp>
      <p:sp>
        <p:nvSpPr>
          <p:cNvPr id="5" name="Footer Placeholder 4">
            <a:extLst>
              <a:ext uri="{FF2B5EF4-FFF2-40B4-BE49-F238E27FC236}">
                <a16:creationId xmlns:a16="http://schemas.microsoft.com/office/drawing/2014/main" id="{278D295B-EB7B-C810-328D-1A706E11A135}"/>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Unplug Your Refrigerator - IoT Demo</a:t>
            </a:r>
          </a:p>
        </p:txBody>
      </p:sp>
      <p:sp>
        <p:nvSpPr>
          <p:cNvPr id="6" name="Slide Number Placeholder 5">
            <a:extLst>
              <a:ext uri="{FF2B5EF4-FFF2-40B4-BE49-F238E27FC236}">
                <a16:creationId xmlns:a16="http://schemas.microsoft.com/office/drawing/2014/main" id="{867BE9B8-FF47-3268-028F-C619471B798E}"/>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pPr>
                <a:spcAft>
                  <a:spcPts val="600"/>
                </a:spcAft>
              </a:pPr>
              <a:t>12</a:t>
            </a:fld>
            <a:endParaRPr lang="en-US"/>
          </a:p>
        </p:txBody>
      </p:sp>
    </p:spTree>
    <p:extLst>
      <p:ext uri="{BB962C8B-B14F-4D97-AF65-F5344CB8AC3E}">
        <p14:creationId xmlns:p14="http://schemas.microsoft.com/office/powerpoint/2010/main" val="361562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BE5A-7A68-B99D-45C5-016069EDDD8F}"/>
              </a:ext>
            </a:extLst>
          </p:cNvPr>
          <p:cNvSpPr>
            <a:spLocks noGrp="1"/>
          </p:cNvSpPr>
          <p:nvPr>
            <p:ph type="title"/>
          </p:nvPr>
        </p:nvSpPr>
        <p:spPr>
          <a:xfrm>
            <a:off x="308388" y="4128247"/>
            <a:ext cx="4797012" cy="2068887"/>
          </a:xfrm>
        </p:spPr>
        <p:txBody>
          <a:bodyPr anchor="b">
            <a:normAutofit/>
          </a:bodyPr>
          <a:lstStyle/>
          <a:p>
            <a:r>
              <a:rPr lang="en-US" dirty="0"/>
              <a:t>What have we learned?</a:t>
            </a:r>
          </a:p>
        </p:txBody>
      </p:sp>
      <p:sp>
        <p:nvSpPr>
          <p:cNvPr id="4" name="Date Placeholder 3">
            <a:extLst>
              <a:ext uri="{FF2B5EF4-FFF2-40B4-BE49-F238E27FC236}">
                <a16:creationId xmlns:a16="http://schemas.microsoft.com/office/drawing/2014/main" id="{ABFAECA0-E1C9-CF9A-E85D-B2339F70FDD7}"/>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pPr>
                <a:spcAft>
                  <a:spcPts val="600"/>
                </a:spcAft>
              </a:pPr>
              <a:t>9/20/2023</a:t>
            </a:fld>
            <a:endParaRPr lang="en-US"/>
          </a:p>
        </p:txBody>
      </p:sp>
      <p:pic>
        <p:nvPicPr>
          <p:cNvPr id="8" name="Picture 7" descr="A pie chart with numbers and text&#10;&#10;Description automatically generated">
            <a:extLst>
              <a:ext uri="{FF2B5EF4-FFF2-40B4-BE49-F238E27FC236}">
                <a16:creationId xmlns:a16="http://schemas.microsoft.com/office/drawing/2014/main" id="{6789555F-6104-B67A-2C0E-1DF33AF5C9E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34"/>
          <a:stretch/>
        </p:blipFill>
        <p:spPr>
          <a:xfrm>
            <a:off x="3048000" y="989545"/>
            <a:ext cx="6106726" cy="3027988"/>
          </a:xfrm>
          <a:custGeom>
            <a:avLst/>
            <a:gdLst/>
            <a:ahLst/>
            <a:cxnLst/>
            <a:rect l="l" t="t" r="r" b="b"/>
            <a:pathLst>
              <a:path w="5257800" h="3028018">
                <a:moveTo>
                  <a:pt x="504680" y="0"/>
                </a:moveTo>
                <a:lnTo>
                  <a:pt x="4753120" y="0"/>
                </a:lnTo>
                <a:cubicBezTo>
                  <a:pt x="5031847" y="0"/>
                  <a:pt x="5257800" y="225953"/>
                  <a:pt x="5257800" y="504680"/>
                </a:cubicBezTo>
                <a:lnTo>
                  <a:pt x="5257800" y="2523338"/>
                </a:lnTo>
                <a:cubicBezTo>
                  <a:pt x="5257800" y="2802065"/>
                  <a:pt x="5031847" y="3028018"/>
                  <a:pt x="4753120" y="3028018"/>
                </a:cubicBezTo>
                <a:lnTo>
                  <a:pt x="504680" y="3028018"/>
                </a:lnTo>
                <a:cubicBezTo>
                  <a:pt x="225953" y="3028018"/>
                  <a:pt x="0" y="2802065"/>
                  <a:pt x="0" y="2523338"/>
                </a:cubicBezTo>
                <a:lnTo>
                  <a:pt x="0" y="504680"/>
                </a:lnTo>
                <a:cubicBezTo>
                  <a:pt x="0" y="225953"/>
                  <a:pt x="225953" y="0"/>
                  <a:pt x="504680" y="0"/>
                </a:cubicBezTo>
                <a:close/>
              </a:path>
            </a:pathLst>
          </a:custGeom>
          <a:noFill/>
        </p:spPr>
      </p:pic>
      <p:sp>
        <p:nvSpPr>
          <p:cNvPr id="3" name="Content Placeholder 2">
            <a:extLst>
              <a:ext uri="{FF2B5EF4-FFF2-40B4-BE49-F238E27FC236}">
                <a16:creationId xmlns:a16="http://schemas.microsoft.com/office/drawing/2014/main" id="{A5CCD758-37D1-5B09-823A-8ED4009C21EA}"/>
              </a:ext>
            </a:extLst>
          </p:cNvPr>
          <p:cNvSpPr>
            <a:spLocks noGrp="1"/>
          </p:cNvSpPr>
          <p:nvPr>
            <p:ph idx="1"/>
          </p:nvPr>
        </p:nvSpPr>
        <p:spPr>
          <a:xfrm>
            <a:off x="6096000" y="4184923"/>
            <a:ext cx="5326096" cy="2068887"/>
          </a:xfrm>
        </p:spPr>
        <p:txBody>
          <a:bodyPr vert="horz" lIns="91440" tIns="45720" rIns="91440" bIns="45720" rtlCol="0" anchor="t">
            <a:normAutofit/>
          </a:bodyPr>
          <a:lstStyle/>
          <a:p>
            <a:pPr>
              <a:lnSpc>
                <a:spcPct val="110000"/>
              </a:lnSpc>
            </a:pPr>
            <a:r>
              <a:rPr lang="en-US" sz="1100"/>
              <a:t>So...yeah. I hope you learned a little something about Shodan and think about just how secure the internet-connected devices all around us really are. </a:t>
            </a:r>
            <a:r>
              <a:rPr lang="en-US" sz="1100" strike="sngStrike"/>
              <a:t>They aren't.</a:t>
            </a:r>
            <a:r>
              <a:rPr lang="en-US" sz="1100"/>
              <a:t> </a:t>
            </a:r>
          </a:p>
          <a:p>
            <a:pPr>
              <a:lnSpc>
                <a:spcPct val="110000"/>
              </a:lnSpc>
            </a:pPr>
            <a:r>
              <a:rPr lang="en-US" sz="1100"/>
              <a:t>Security professionals have been forced to adapt and are </a:t>
            </a:r>
            <a:r>
              <a:rPr lang="en-US" sz="1100" strike="sngStrike"/>
              <a:t>failing</a:t>
            </a:r>
            <a:r>
              <a:rPr lang="en-US" sz="1100"/>
              <a:t> continuing to find ways to protect everyday individuals and corporations alike from the issues that arise from oversharing, human error, and poor policy enforcement. </a:t>
            </a:r>
          </a:p>
          <a:p>
            <a:pPr>
              <a:lnSpc>
                <a:spcPct val="110000"/>
              </a:lnSpc>
            </a:pPr>
            <a:r>
              <a:rPr lang="en-US" sz="1100"/>
              <a:t>We also learned to stop port-forwarding and to use passwords! I hope... right?</a:t>
            </a:r>
          </a:p>
        </p:txBody>
      </p:sp>
      <p:sp>
        <p:nvSpPr>
          <p:cNvPr id="5" name="Footer Placeholder 4">
            <a:extLst>
              <a:ext uri="{FF2B5EF4-FFF2-40B4-BE49-F238E27FC236}">
                <a16:creationId xmlns:a16="http://schemas.microsoft.com/office/drawing/2014/main" id="{F4A84A6B-0CF9-84B5-E34E-EE154ADDE76F}"/>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Unplug Your Refrigerator - IoT Demo</a:t>
            </a:r>
          </a:p>
        </p:txBody>
      </p:sp>
      <p:sp>
        <p:nvSpPr>
          <p:cNvPr id="6" name="Slide Number Placeholder 5">
            <a:extLst>
              <a:ext uri="{FF2B5EF4-FFF2-40B4-BE49-F238E27FC236}">
                <a16:creationId xmlns:a16="http://schemas.microsoft.com/office/drawing/2014/main" id="{6DAC17E4-DFD2-5AFB-FDFA-E2A3F7AC34EA}"/>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pPr>
                <a:spcAft>
                  <a:spcPts val="600"/>
                </a:spcAft>
              </a:pPr>
              <a:t>13</a:t>
            </a:fld>
            <a:endParaRPr lang="en-US"/>
          </a:p>
        </p:txBody>
      </p:sp>
      <p:sp>
        <p:nvSpPr>
          <p:cNvPr id="10" name="TextBox 9">
            <a:extLst>
              <a:ext uri="{FF2B5EF4-FFF2-40B4-BE49-F238E27FC236}">
                <a16:creationId xmlns:a16="http://schemas.microsoft.com/office/drawing/2014/main" id="{6ADF81D7-E784-8348-088F-FB1C7E803406}"/>
              </a:ext>
            </a:extLst>
          </p:cNvPr>
          <p:cNvSpPr txBox="1"/>
          <p:nvPr/>
        </p:nvSpPr>
        <p:spPr>
          <a:xfrm>
            <a:off x="9525886" y="6657945"/>
            <a:ext cx="266611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50297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06C8-666B-B411-5068-4DD46CF230B8}"/>
              </a:ext>
            </a:extLst>
          </p:cNvPr>
          <p:cNvSpPr>
            <a:spLocks noGrp="1"/>
          </p:cNvSpPr>
          <p:nvPr>
            <p:ph type="title"/>
          </p:nvPr>
        </p:nvSpPr>
        <p:spPr/>
        <p:txBody>
          <a:bodyPr/>
          <a:lstStyle/>
          <a:p>
            <a:r>
              <a:rPr lang="en-US" dirty="0"/>
              <a:t>Exploitation &amp; Tools</a:t>
            </a:r>
          </a:p>
        </p:txBody>
      </p:sp>
      <p:sp>
        <p:nvSpPr>
          <p:cNvPr id="3" name="Content Placeholder 2">
            <a:extLst>
              <a:ext uri="{FF2B5EF4-FFF2-40B4-BE49-F238E27FC236}">
                <a16:creationId xmlns:a16="http://schemas.microsoft.com/office/drawing/2014/main" id="{9B372790-7FA6-E9F0-CC74-C952B9849D70}"/>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t>My team, the Rolan Group (formerly </a:t>
            </a:r>
            <a:r>
              <a:rPr lang="en-US" dirty="0" err="1"/>
              <a:t>DeleteHumanity</a:t>
            </a:r>
            <a:r>
              <a:rPr lang="en-US" dirty="0"/>
              <a:t>/L33TSTR33T), has leveraged CVE's and Shodan's search engine to develop tools &amp; exploits targeting IoT devices. These are some examples:</a:t>
            </a:r>
          </a:p>
          <a:p>
            <a:r>
              <a:rPr lang="en-US" dirty="0" err="1"/>
              <a:t>Sanduuz</a:t>
            </a:r>
            <a:r>
              <a:rPr lang="en-US" dirty="0"/>
              <a:t> – SHET (Smart Home Exploitation Tool)</a:t>
            </a:r>
          </a:p>
          <a:p>
            <a:pPr lvl="1">
              <a:spcBef>
                <a:spcPts val="1000"/>
              </a:spcBef>
              <a:buFont typeface="Arial" panose="020B0604020202020204" pitchFamily="34" charset="0"/>
            </a:pPr>
            <a:r>
              <a:rPr lang="en-US" dirty="0">
                <a:ea typeface="+mn-lt"/>
                <a:cs typeface="+mn-lt"/>
                <a:hlinkClick r:id="rId2"/>
              </a:rPr>
              <a:t>https://github.com/Sanduuz/SHET</a:t>
            </a:r>
            <a:endParaRPr lang="en-US" dirty="0"/>
          </a:p>
          <a:p>
            <a:pPr lvl="1">
              <a:spcBef>
                <a:spcPts val="1000"/>
              </a:spcBef>
              <a:buFont typeface="Arial" panose="020B0604020202020204" pitchFamily="34" charset="0"/>
            </a:pPr>
            <a:r>
              <a:rPr lang="en-US" dirty="0"/>
              <a:t>Leverages a Proof-of-Concept RCE vulnerability and automates the exploitation of Contec Intelligent Housing smart homes and devices.</a:t>
            </a:r>
          </a:p>
          <a:p>
            <a:r>
              <a:rPr lang="en-US" dirty="0"/>
              <a:t>J4ck – </a:t>
            </a:r>
            <a:r>
              <a:rPr lang="en-US" dirty="0" err="1"/>
              <a:t>DeepHeat</a:t>
            </a:r>
          </a:p>
          <a:p>
            <a:pPr lvl="1"/>
            <a:r>
              <a:rPr lang="en-US" dirty="0">
                <a:ea typeface="+mn-lt"/>
                <a:cs typeface="+mn-lt"/>
                <a:hlinkClick r:id="rId3"/>
              </a:rPr>
              <a:t>https://github.com/j-4ck/DeepHeat/</a:t>
            </a:r>
            <a:endParaRPr lang="en-US" dirty="0"/>
          </a:p>
          <a:p>
            <a:pPr lvl="1"/>
            <a:r>
              <a:rPr lang="en-US" dirty="0"/>
              <a:t>Exploits a sensitive data disclosure vulnerability to dump </a:t>
            </a:r>
            <a:r>
              <a:rPr lang="en-US" dirty="0" err="1"/>
              <a:t>Heatmiser</a:t>
            </a:r>
            <a:r>
              <a:rPr lang="en-US" dirty="0"/>
              <a:t> thermostat/temperature control logins.</a:t>
            </a:r>
          </a:p>
          <a:p>
            <a:r>
              <a:rPr lang="en-US" dirty="0" err="1"/>
              <a:t>DeleteHumanity</a:t>
            </a:r>
            <a:r>
              <a:rPr lang="en-US" dirty="0"/>
              <a:t> – </a:t>
            </a:r>
            <a:r>
              <a:rPr lang="en-US" dirty="0" err="1"/>
              <a:t>WePrint</a:t>
            </a:r>
            <a:endParaRPr lang="en-US" dirty="0"/>
          </a:p>
          <a:p>
            <a:pPr lvl="1">
              <a:buFont typeface="Neue Haas Grotesk Text Pro" panose="020B0604020202020204" pitchFamily="34" charset="0"/>
              <a:buChar char="+"/>
            </a:pPr>
            <a:r>
              <a:rPr lang="en-US" dirty="0"/>
              <a:t>No longer hosted on GitHub.</a:t>
            </a:r>
          </a:p>
          <a:p>
            <a:pPr lvl="1">
              <a:buFont typeface="Neue Haas Grotesk Text Pro" panose="020B0604020202020204" pitchFamily="34" charset="0"/>
              <a:buChar char="+"/>
            </a:pPr>
            <a:r>
              <a:rPr lang="en-US" dirty="0"/>
              <a:t>Automates flooding internet-accessible printer queues with an image and scheduling it to print, all while unauthenticated.</a:t>
            </a:r>
          </a:p>
        </p:txBody>
      </p:sp>
      <p:sp>
        <p:nvSpPr>
          <p:cNvPr id="4" name="Date Placeholder 3">
            <a:extLst>
              <a:ext uri="{FF2B5EF4-FFF2-40B4-BE49-F238E27FC236}">
                <a16:creationId xmlns:a16="http://schemas.microsoft.com/office/drawing/2014/main" id="{E11E71AB-F35B-B723-E061-5919A1950206}"/>
              </a:ext>
            </a:extLst>
          </p:cNvPr>
          <p:cNvSpPr>
            <a:spLocks noGrp="1"/>
          </p:cNvSpPr>
          <p:nvPr>
            <p:ph type="dt" sz="half" idx="10"/>
          </p:nvPr>
        </p:nvSpPr>
        <p:spPr/>
        <p:txBody>
          <a:bodyPr/>
          <a:lstStyle/>
          <a:p>
            <a:fld id="{0F996519-E62D-4F8C-AE1E-36928EC7D15C}" type="datetime1">
              <a:rPr lang="en-US" smtClean="0"/>
              <a:t>9/20/2023</a:t>
            </a:fld>
            <a:endParaRPr lang="en-US"/>
          </a:p>
        </p:txBody>
      </p:sp>
      <p:sp>
        <p:nvSpPr>
          <p:cNvPr id="5" name="Footer Placeholder 4">
            <a:extLst>
              <a:ext uri="{FF2B5EF4-FFF2-40B4-BE49-F238E27FC236}">
                <a16:creationId xmlns:a16="http://schemas.microsoft.com/office/drawing/2014/main" id="{C3516438-14C5-A5F8-4232-E221E8D25081}"/>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7819A411-3491-9800-E59F-7B5CD7086A97}"/>
              </a:ext>
            </a:extLst>
          </p:cNvPr>
          <p:cNvSpPr>
            <a:spLocks noGrp="1"/>
          </p:cNvSpPr>
          <p:nvPr>
            <p:ph type="sldNum" sz="quarter" idx="12"/>
          </p:nvPr>
        </p:nvSpPr>
        <p:spPr/>
        <p:txBody>
          <a:bodyPr/>
          <a:lstStyle/>
          <a:p>
            <a:fld id="{6E91CC32-6A6B-4E2E-BBA1-6864F305DA26}" type="slidenum">
              <a:rPr lang="en-US" smtClean="0"/>
              <a:t>14</a:t>
            </a:fld>
            <a:endParaRPr lang="en-US"/>
          </a:p>
        </p:txBody>
      </p:sp>
    </p:spTree>
    <p:extLst>
      <p:ext uri="{BB962C8B-B14F-4D97-AF65-F5344CB8AC3E}">
        <p14:creationId xmlns:p14="http://schemas.microsoft.com/office/powerpoint/2010/main" val="211207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32D-126B-3424-25D9-836FAE0D37E3}"/>
              </a:ext>
            </a:extLst>
          </p:cNvPr>
          <p:cNvSpPr>
            <a:spLocks noGrp="1"/>
          </p:cNvSpPr>
          <p:nvPr>
            <p:ph type="title"/>
          </p:nvPr>
        </p:nvSpPr>
        <p:spPr/>
        <p:txBody>
          <a:bodyPr/>
          <a:lstStyle/>
          <a:p>
            <a:r>
              <a:rPr lang="en-US" dirty="0"/>
              <a:t>Thanks To:</a:t>
            </a:r>
          </a:p>
        </p:txBody>
      </p:sp>
      <p:sp>
        <p:nvSpPr>
          <p:cNvPr id="3" name="Content Placeholder 2">
            <a:extLst>
              <a:ext uri="{FF2B5EF4-FFF2-40B4-BE49-F238E27FC236}">
                <a16:creationId xmlns:a16="http://schemas.microsoft.com/office/drawing/2014/main" id="{E8C85460-8E2C-0531-7A71-9CD6E9C77D1A}"/>
              </a:ext>
            </a:extLst>
          </p:cNvPr>
          <p:cNvSpPr>
            <a:spLocks noGrp="1"/>
          </p:cNvSpPr>
          <p:nvPr>
            <p:ph idx="1"/>
          </p:nvPr>
        </p:nvSpPr>
        <p:spPr/>
        <p:txBody>
          <a:bodyPr vert="horz" lIns="91440" tIns="45720" rIns="91440" bIns="45720" rtlCol="0" anchor="t">
            <a:normAutofit/>
          </a:bodyPr>
          <a:lstStyle/>
          <a:p>
            <a:r>
              <a:rPr lang="en-US" dirty="0"/>
              <a:t>Amani Jackson, Cyber Strategy Consultant and UTSA Alumna</a:t>
            </a:r>
          </a:p>
          <a:p>
            <a:pPr lvl="1"/>
            <a:r>
              <a:rPr lang="en-US" dirty="0"/>
              <a:t>Developed demonstrations.</a:t>
            </a:r>
          </a:p>
          <a:p>
            <a:pPr lvl="1"/>
            <a:r>
              <a:rPr lang="en-US" dirty="0"/>
              <a:t>Aided in presentation development.</a:t>
            </a:r>
          </a:p>
          <a:p>
            <a:r>
              <a:rPr lang="en-US" dirty="0"/>
              <a:t>Jake Jarvis, </a:t>
            </a:r>
            <a:r>
              <a:rPr lang="en-US" dirty="0">
                <a:hlinkClick r:id="rId2"/>
              </a:rPr>
              <a:t>https://github.com/jakejarvis/</a:t>
            </a:r>
            <a:endParaRPr lang="en-US" dirty="0"/>
          </a:p>
          <a:p>
            <a:pPr lvl="1"/>
            <a:r>
              <a:rPr lang="en-US" dirty="0"/>
              <a:t>Provided a GitHub repository for fun Shodan queries, on top of what we already knew. Check it out for more!</a:t>
            </a:r>
          </a:p>
          <a:p>
            <a:pPr lvl="2">
              <a:buFont typeface="Neue Haas Grotesk Text Pro" panose="020B0504020202020204" pitchFamily="34" charset="0"/>
              <a:buChar char="•"/>
            </a:pPr>
            <a:r>
              <a:rPr lang="en-US" dirty="0">
                <a:hlinkClick r:id="rId3"/>
              </a:rPr>
              <a:t>https://github.com/jakejarvis/awesome-shodan-queries</a:t>
            </a:r>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74C80190-8C0F-8AAA-30DD-C93E0C124D61}"/>
              </a:ext>
            </a:extLst>
          </p:cNvPr>
          <p:cNvSpPr>
            <a:spLocks noGrp="1"/>
          </p:cNvSpPr>
          <p:nvPr>
            <p:ph type="dt" sz="half" idx="10"/>
          </p:nvPr>
        </p:nvSpPr>
        <p:spPr/>
        <p:txBody>
          <a:bodyPr/>
          <a:lstStyle/>
          <a:p>
            <a:fld id="{0F996519-E62D-4F8C-AE1E-36928EC7D15C}" type="datetime1">
              <a:rPr lang="en-US" smtClean="0"/>
              <a:t>9/20/2023</a:t>
            </a:fld>
            <a:endParaRPr lang="en-US"/>
          </a:p>
        </p:txBody>
      </p:sp>
      <p:sp>
        <p:nvSpPr>
          <p:cNvPr id="5" name="Footer Placeholder 4">
            <a:extLst>
              <a:ext uri="{FF2B5EF4-FFF2-40B4-BE49-F238E27FC236}">
                <a16:creationId xmlns:a16="http://schemas.microsoft.com/office/drawing/2014/main" id="{AC776B88-A83A-7BF2-7855-DEBB34FE0020}"/>
              </a:ext>
            </a:extLst>
          </p:cNvPr>
          <p:cNvSpPr>
            <a:spLocks noGrp="1"/>
          </p:cNvSpPr>
          <p:nvPr>
            <p:ph type="ftr" sz="quarter" idx="11"/>
          </p:nvPr>
        </p:nvSpPr>
        <p:spPr/>
        <p:txBody>
          <a:bodyPr/>
          <a:lstStyle/>
          <a:p>
            <a:r>
              <a:rPr lang="en-US"/>
              <a:t>Unplug Your Refrigerator - IoT Demo</a:t>
            </a:r>
          </a:p>
        </p:txBody>
      </p:sp>
      <p:sp>
        <p:nvSpPr>
          <p:cNvPr id="6" name="Slide Number Placeholder 5">
            <a:extLst>
              <a:ext uri="{FF2B5EF4-FFF2-40B4-BE49-F238E27FC236}">
                <a16:creationId xmlns:a16="http://schemas.microsoft.com/office/drawing/2014/main" id="{EAC0D5D0-75A5-8C85-4C59-AA51A82CCDBD}"/>
              </a:ext>
            </a:extLst>
          </p:cNvPr>
          <p:cNvSpPr>
            <a:spLocks noGrp="1"/>
          </p:cNvSpPr>
          <p:nvPr>
            <p:ph type="sldNum" sz="quarter" idx="12"/>
          </p:nvPr>
        </p:nvSpPr>
        <p:spPr/>
        <p:txBody>
          <a:bodyPr/>
          <a:lstStyle/>
          <a:p>
            <a:fld id="{6E91CC32-6A6B-4E2E-BBA1-6864F305DA26}" type="slidenum">
              <a:rPr lang="en-US" smtClean="0"/>
              <a:t>15</a:t>
            </a:fld>
            <a:endParaRPr lang="en-US"/>
          </a:p>
        </p:txBody>
      </p:sp>
    </p:spTree>
    <p:extLst>
      <p:ext uri="{BB962C8B-B14F-4D97-AF65-F5344CB8AC3E}">
        <p14:creationId xmlns:p14="http://schemas.microsoft.com/office/powerpoint/2010/main" val="155651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D3C8-12DD-2A07-3843-32FA65916DAE}"/>
              </a:ext>
            </a:extLst>
          </p:cNvPr>
          <p:cNvSpPr>
            <a:spLocks noGrp="1"/>
          </p:cNvSpPr>
          <p:nvPr>
            <p:ph type="ctrTitle"/>
          </p:nvPr>
        </p:nvSpPr>
        <p:spPr/>
        <p:txBody>
          <a:bodyPr/>
          <a:lstStyle/>
          <a:p>
            <a:r>
              <a:rPr lang="en-US" dirty="0"/>
              <a:t>Thanks for participating!</a:t>
            </a:r>
          </a:p>
        </p:txBody>
      </p:sp>
      <p:sp>
        <p:nvSpPr>
          <p:cNvPr id="3" name="Subtitle 2">
            <a:extLst>
              <a:ext uri="{FF2B5EF4-FFF2-40B4-BE49-F238E27FC236}">
                <a16:creationId xmlns:a16="http://schemas.microsoft.com/office/drawing/2014/main" id="{3A38CDE7-23A6-0916-2FC8-7B3A9B25F779}"/>
              </a:ext>
            </a:extLst>
          </p:cNvPr>
          <p:cNvSpPr>
            <a:spLocks noGrp="1"/>
          </p:cNvSpPr>
          <p:nvPr>
            <p:ph type="subTitle" idx="1"/>
          </p:nvPr>
        </p:nvSpPr>
        <p:spPr/>
        <p:txBody>
          <a:bodyPr/>
          <a:lstStyle/>
          <a:p>
            <a:r>
              <a:rPr lang="en-US" dirty="0"/>
              <a:t>Hack the Planet (in Minecraft) (also in GTA)!</a:t>
            </a:r>
          </a:p>
        </p:txBody>
      </p:sp>
    </p:spTree>
    <p:extLst>
      <p:ext uri="{BB962C8B-B14F-4D97-AF65-F5344CB8AC3E}">
        <p14:creationId xmlns:p14="http://schemas.microsoft.com/office/powerpoint/2010/main" val="405041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0C24-CEF8-26B5-6A31-7A7C1E8A3C5B}"/>
              </a:ext>
            </a:extLst>
          </p:cNvPr>
          <p:cNvSpPr>
            <a:spLocks noGrp="1"/>
          </p:cNvSpPr>
          <p:nvPr>
            <p:ph type="title"/>
          </p:nvPr>
        </p:nvSpPr>
        <p:spPr/>
        <p:txBody>
          <a:bodyPr/>
          <a:lstStyle/>
          <a:p>
            <a:r>
              <a:rPr lang="en-US" dirty="0"/>
              <a:t>Table of Contents</a:t>
            </a:r>
          </a:p>
        </p:txBody>
      </p:sp>
      <p:pic>
        <p:nvPicPr>
          <p:cNvPr id="8" name="Content Placeholder 7" descr="Free Images : iot, technology, concept, city, transport, smart ...">
            <a:extLst>
              <a:ext uri="{FF2B5EF4-FFF2-40B4-BE49-F238E27FC236}">
                <a16:creationId xmlns:a16="http://schemas.microsoft.com/office/drawing/2014/main" id="{0F064FBE-10A2-388F-4FE1-CD7DEBC5E02D}"/>
              </a:ext>
            </a:extLst>
          </p:cNvPr>
          <p:cNvPicPr>
            <a:picLocks noGrp="1" noChangeAspect="1"/>
          </p:cNvPicPr>
          <p:nvPr>
            <p:ph idx="1"/>
          </p:nvPr>
        </p:nvPicPr>
        <p:blipFill>
          <a:blip r:embed="rId2"/>
          <a:stretch>
            <a:fillRect/>
          </a:stretch>
        </p:blipFill>
        <p:spPr>
          <a:xfrm>
            <a:off x="5105400" y="1277408"/>
            <a:ext cx="6249987" cy="4166658"/>
          </a:xfrm>
        </p:spPr>
      </p:pic>
      <p:sp>
        <p:nvSpPr>
          <p:cNvPr id="4" name="Text Placeholder 3">
            <a:extLst>
              <a:ext uri="{FF2B5EF4-FFF2-40B4-BE49-F238E27FC236}">
                <a16:creationId xmlns:a16="http://schemas.microsoft.com/office/drawing/2014/main" id="{91A04732-0F55-EA7B-9AFB-023FF9CAAB9B}"/>
              </a:ext>
            </a:extLst>
          </p:cNvPr>
          <p:cNvSpPr>
            <a:spLocks noGrp="1"/>
          </p:cNvSpPr>
          <p:nvPr>
            <p:ph type="body" sz="half" idx="2"/>
          </p:nvPr>
        </p:nvSpPr>
        <p:spPr/>
        <p:txBody>
          <a:bodyPr vert="horz" lIns="91440" tIns="45720" rIns="91440" bIns="45720" rtlCol="0" anchor="t">
            <a:normAutofit/>
          </a:bodyPr>
          <a:lstStyle/>
          <a:p>
            <a:r>
              <a:rPr lang="en-US" dirty="0"/>
              <a:t>Intro</a:t>
            </a:r>
          </a:p>
          <a:p>
            <a:pPr marL="285750" indent="-285750">
              <a:buFont typeface="Calibri" panose="020B0604020202020204" pitchFamily="34" charset="0"/>
              <a:buChar char="-"/>
            </a:pPr>
            <a:r>
              <a:rPr lang="en-US" dirty="0"/>
              <a:t>What is IoT?</a:t>
            </a:r>
          </a:p>
          <a:p>
            <a:pPr marL="285750" indent="-285750">
              <a:buFont typeface="Calibri" panose="020B0604020202020204" pitchFamily="34" charset="0"/>
              <a:buChar char="-"/>
            </a:pPr>
            <a:r>
              <a:rPr lang="en-US" dirty="0"/>
              <a:t>What is Shodan?</a:t>
            </a:r>
          </a:p>
          <a:p>
            <a:r>
              <a:rPr lang="en-US" dirty="0"/>
              <a:t>Demos</a:t>
            </a:r>
          </a:p>
          <a:p>
            <a:pPr marL="285750" indent="-285750">
              <a:buFont typeface="Calibri" panose="020B0604020202020204" pitchFamily="34" charset="0"/>
              <a:buChar char="-"/>
            </a:pPr>
            <a:r>
              <a:rPr lang="en-US" dirty="0"/>
              <a:t>North Korea</a:t>
            </a:r>
          </a:p>
          <a:p>
            <a:pPr marL="285750" indent="-285750">
              <a:buFont typeface="Calibri" panose="020B0604020202020204" pitchFamily="34" charset="0"/>
              <a:buChar char="-"/>
            </a:pPr>
            <a:r>
              <a:rPr lang="en-US" dirty="0"/>
              <a:t>I C U ^_^</a:t>
            </a:r>
          </a:p>
          <a:p>
            <a:pPr marL="285750" indent="-285750">
              <a:buFont typeface="Calibri" panose="020B0604020202020204" pitchFamily="34" charset="0"/>
              <a:buChar char="-"/>
            </a:pPr>
            <a:r>
              <a:rPr lang="en-US" dirty="0"/>
              <a:t>Passwords? Nah I'm Good</a:t>
            </a:r>
          </a:p>
          <a:p>
            <a:r>
              <a:rPr lang="en-US" dirty="0"/>
              <a:t>Serious Implications</a:t>
            </a:r>
          </a:p>
          <a:p>
            <a:r>
              <a:rPr lang="en-US" dirty="0"/>
              <a:t>Outro</a:t>
            </a:r>
          </a:p>
          <a:p>
            <a:pPr marL="285750" indent="-285750">
              <a:buFont typeface="Calibri" panose="020B0604020202020204" pitchFamily="34" charset="0"/>
              <a:buChar char="-"/>
            </a:pPr>
            <a:endParaRPr lang="en-US" dirty="0"/>
          </a:p>
        </p:txBody>
      </p:sp>
      <p:sp>
        <p:nvSpPr>
          <p:cNvPr id="5" name="Date Placeholder 4">
            <a:extLst>
              <a:ext uri="{FF2B5EF4-FFF2-40B4-BE49-F238E27FC236}">
                <a16:creationId xmlns:a16="http://schemas.microsoft.com/office/drawing/2014/main" id="{029A82FF-0C3A-744A-CFF1-D6D12F53AE59}"/>
              </a:ext>
            </a:extLst>
          </p:cNvPr>
          <p:cNvSpPr>
            <a:spLocks noGrp="1"/>
          </p:cNvSpPr>
          <p:nvPr>
            <p:ph type="dt" sz="half" idx="10"/>
          </p:nvPr>
        </p:nvSpPr>
        <p:spPr/>
        <p:txBody>
          <a:bodyPr/>
          <a:lstStyle/>
          <a:p>
            <a:fld id="{9A750ABA-DFFA-4B13-BB77-624D9164A38B}" type="datetime1">
              <a:rPr lang="en-US" smtClean="0"/>
              <a:t>9/20/2023</a:t>
            </a:fld>
            <a:endParaRPr lang="en-US"/>
          </a:p>
        </p:txBody>
      </p:sp>
      <p:sp>
        <p:nvSpPr>
          <p:cNvPr id="6" name="Footer Placeholder 5">
            <a:extLst>
              <a:ext uri="{FF2B5EF4-FFF2-40B4-BE49-F238E27FC236}">
                <a16:creationId xmlns:a16="http://schemas.microsoft.com/office/drawing/2014/main" id="{CD6E4E7E-471F-045A-9C6C-34E2B50C40B3}"/>
              </a:ext>
            </a:extLst>
          </p:cNvPr>
          <p:cNvSpPr>
            <a:spLocks noGrp="1"/>
          </p:cNvSpPr>
          <p:nvPr>
            <p:ph type="ftr" sz="quarter" idx="11"/>
          </p:nvPr>
        </p:nvSpPr>
        <p:spPr/>
        <p:txBody>
          <a:bodyPr/>
          <a:lstStyle/>
          <a:p>
            <a:r>
              <a:rPr lang="en-US" dirty="0"/>
              <a:t>Unplug Your Refrigerator - IoT Demo</a:t>
            </a:r>
          </a:p>
        </p:txBody>
      </p:sp>
      <p:sp>
        <p:nvSpPr>
          <p:cNvPr id="7" name="Slide Number Placeholder 6">
            <a:extLst>
              <a:ext uri="{FF2B5EF4-FFF2-40B4-BE49-F238E27FC236}">
                <a16:creationId xmlns:a16="http://schemas.microsoft.com/office/drawing/2014/main" id="{A50B9DA1-543C-AC07-DAB0-A113347F1A47}"/>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362078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E053-4017-59B9-5810-4D28ECEA1F5C}"/>
              </a:ext>
            </a:extLst>
          </p:cNvPr>
          <p:cNvSpPr>
            <a:spLocks noGrp="1"/>
          </p:cNvSpPr>
          <p:nvPr>
            <p:ph type="ctrTitle"/>
          </p:nvPr>
        </p:nvSpPr>
        <p:spPr>
          <a:xfrm>
            <a:off x="304799" y="2552699"/>
            <a:ext cx="7575177" cy="3740189"/>
          </a:xfrm>
        </p:spPr>
        <p:txBody>
          <a:bodyPr anchor="b">
            <a:normAutofit/>
          </a:bodyPr>
          <a:lstStyle/>
          <a:p>
            <a:r>
              <a:rPr lang="en-US" sz="7200"/>
              <a:t>Introduction to IoT</a:t>
            </a:r>
          </a:p>
        </p:txBody>
      </p:sp>
      <p:sp>
        <p:nvSpPr>
          <p:cNvPr id="3" name="Text Placeholder 2">
            <a:extLst>
              <a:ext uri="{FF2B5EF4-FFF2-40B4-BE49-F238E27FC236}">
                <a16:creationId xmlns:a16="http://schemas.microsoft.com/office/drawing/2014/main" id="{FD755F3B-3700-FE53-7F24-084410ABB211}"/>
              </a:ext>
            </a:extLst>
          </p:cNvPr>
          <p:cNvSpPr>
            <a:spLocks noGrp="1"/>
          </p:cNvSpPr>
          <p:nvPr>
            <p:ph type="subTitle" idx="1"/>
          </p:nvPr>
        </p:nvSpPr>
        <p:spPr>
          <a:xfrm>
            <a:off x="584710" y="490904"/>
            <a:ext cx="11079481" cy="861158"/>
          </a:xfrm>
        </p:spPr>
        <p:txBody>
          <a:bodyPr vert="horz" lIns="91440" tIns="45720" rIns="91440" bIns="45720" rtlCol="0" anchor="ctr">
            <a:normAutofit/>
          </a:bodyPr>
          <a:lstStyle/>
          <a:p>
            <a:pPr algn="r"/>
            <a:r>
              <a:rPr lang="en-US">
                <a:solidFill>
                  <a:schemeClr val="bg1"/>
                </a:solidFill>
              </a:rPr>
              <a:t>What is the Internet of Things? Why does it matter?</a:t>
            </a:r>
          </a:p>
        </p:txBody>
      </p:sp>
    </p:spTree>
    <p:extLst>
      <p:ext uri="{BB962C8B-B14F-4D97-AF65-F5344CB8AC3E}">
        <p14:creationId xmlns:p14="http://schemas.microsoft.com/office/powerpoint/2010/main" val="62412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74C6-A5B8-3F39-EAB1-FBF8581290F8}"/>
              </a:ext>
            </a:extLst>
          </p:cNvPr>
          <p:cNvSpPr>
            <a:spLocks noGrp="1"/>
          </p:cNvSpPr>
          <p:nvPr>
            <p:ph type="title"/>
          </p:nvPr>
        </p:nvSpPr>
        <p:spPr>
          <a:xfrm>
            <a:off x="308389" y="750162"/>
            <a:ext cx="4797012" cy="1802538"/>
          </a:xfrm>
        </p:spPr>
        <p:txBody>
          <a:bodyPr anchor="t">
            <a:normAutofit/>
          </a:bodyPr>
          <a:lstStyle/>
          <a:p>
            <a:r>
              <a:rPr lang="en-US" dirty="0"/>
              <a:t>IoT</a:t>
            </a:r>
          </a:p>
        </p:txBody>
      </p:sp>
      <p:sp>
        <p:nvSpPr>
          <p:cNvPr id="4" name="Date Placeholder 3">
            <a:extLst>
              <a:ext uri="{FF2B5EF4-FFF2-40B4-BE49-F238E27FC236}">
                <a16:creationId xmlns:a16="http://schemas.microsoft.com/office/drawing/2014/main" id="{1D04C294-8398-58B4-8B08-951AE698B420}"/>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pPr>
                <a:spcAft>
                  <a:spcPts val="600"/>
                </a:spcAft>
              </a:pPr>
              <a:t>9/20/2023</a:t>
            </a:fld>
            <a:endParaRPr lang="en-US"/>
          </a:p>
        </p:txBody>
      </p:sp>
      <p:sp>
        <p:nvSpPr>
          <p:cNvPr id="3" name="Content Placeholder 2">
            <a:extLst>
              <a:ext uri="{FF2B5EF4-FFF2-40B4-BE49-F238E27FC236}">
                <a16:creationId xmlns:a16="http://schemas.microsoft.com/office/drawing/2014/main" id="{3CB18A5E-021D-950D-F107-24B8A5CD6D46}"/>
              </a:ext>
            </a:extLst>
          </p:cNvPr>
          <p:cNvSpPr>
            <a:spLocks noGrp="1"/>
          </p:cNvSpPr>
          <p:nvPr>
            <p:ph idx="1"/>
          </p:nvPr>
        </p:nvSpPr>
        <p:spPr>
          <a:xfrm>
            <a:off x="340137" y="2569464"/>
            <a:ext cx="4765264" cy="3555138"/>
          </a:xfrm>
        </p:spPr>
        <p:txBody>
          <a:bodyPr vert="horz" lIns="91440" tIns="45720" rIns="91440" bIns="45720" rtlCol="0" anchor="b">
            <a:normAutofit/>
          </a:bodyPr>
          <a:lstStyle/>
          <a:p>
            <a:pPr marL="0" indent="0">
              <a:buNone/>
            </a:pPr>
            <a:r>
              <a:rPr lang="en-US" dirty="0"/>
              <a:t>The </a:t>
            </a:r>
            <a:r>
              <a:rPr lang="en-US" b="1" dirty="0"/>
              <a:t>Internet of Things</a:t>
            </a:r>
            <a:r>
              <a:rPr lang="en-US" dirty="0"/>
              <a:t> (IoT) refers to the online networks of interconnected devices which communicate with other devices in their surrounding environments. These connections are remotely facilitated via data centers, resulting in increased reactivity and responsiveness.</a:t>
            </a:r>
          </a:p>
        </p:txBody>
      </p:sp>
      <p:pic>
        <p:nvPicPr>
          <p:cNvPr id="8" name="Picture 7" descr="News | OpenStand">
            <a:extLst>
              <a:ext uri="{FF2B5EF4-FFF2-40B4-BE49-F238E27FC236}">
                <a16:creationId xmlns:a16="http://schemas.microsoft.com/office/drawing/2014/main" id="{723F3A47-5054-A8B4-AE2C-B86C79995D2F}"/>
              </a:ext>
            </a:extLst>
          </p:cNvPr>
          <p:cNvPicPr>
            <a:picLocks noChangeAspect="1"/>
          </p:cNvPicPr>
          <p:nvPr/>
        </p:nvPicPr>
        <p:blipFill rotWithShape="1">
          <a:blip r:embed="rId2"/>
          <a:srcRect l="22080" r="10361" b="1"/>
          <a:stretch/>
        </p:blipFill>
        <p:spPr>
          <a:xfrm>
            <a:off x="6109274" y="838201"/>
            <a:ext cx="5244527" cy="5181600"/>
          </a:xfrm>
          <a:custGeom>
            <a:avLst/>
            <a:gdLst/>
            <a:ahLst/>
            <a:cxnLst/>
            <a:rect l="l" t="t" r="r" b="b"/>
            <a:pathLst>
              <a:path w="5244527" h="5181600">
                <a:moveTo>
                  <a:pt x="525103" y="0"/>
                </a:moveTo>
                <a:lnTo>
                  <a:pt x="4719424" y="0"/>
                </a:lnTo>
                <a:cubicBezTo>
                  <a:pt x="5009430" y="0"/>
                  <a:pt x="5244527" y="235097"/>
                  <a:pt x="5244527" y="525103"/>
                </a:cubicBezTo>
                <a:lnTo>
                  <a:pt x="5244527" y="4656497"/>
                </a:lnTo>
                <a:cubicBezTo>
                  <a:pt x="5244527" y="4946503"/>
                  <a:pt x="5009430" y="5181600"/>
                  <a:pt x="4719424" y="5181600"/>
                </a:cubicBezTo>
                <a:lnTo>
                  <a:pt x="525103" y="5181600"/>
                </a:lnTo>
                <a:cubicBezTo>
                  <a:pt x="235097" y="5181600"/>
                  <a:pt x="0" y="4946503"/>
                  <a:pt x="0" y="4656497"/>
                </a:cubicBezTo>
                <a:lnTo>
                  <a:pt x="0" y="525103"/>
                </a:lnTo>
                <a:cubicBezTo>
                  <a:pt x="0" y="235097"/>
                  <a:pt x="235097" y="0"/>
                  <a:pt x="525103" y="0"/>
                </a:cubicBezTo>
                <a:close/>
              </a:path>
            </a:pathLst>
          </a:custGeom>
          <a:noFill/>
        </p:spPr>
      </p:pic>
      <p:sp>
        <p:nvSpPr>
          <p:cNvPr id="5" name="Footer Placeholder 4">
            <a:extLst>
              <a:ext uri="{FF2B5EF4-FFF2-40B4-BE49-F238E27FC236}">
                <a16:creationId xmlns:a16="http://schemas.microsoft.com/office/drawing/2014/main" id="{C28988F6-6824-4F8C-211F-B420E45CFA7E}"/>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Unplug Your Refrigerator - IoT Demo</a:t>
            </a:r>
          </a:p>
        </p:txBody>
      </p:sp>
      <p:sp>
        <p:nvSpPr>
          <p:cNvPr id="6" name="Slide Number Placeholder 5">
            <a:extLst>
              <a:ext uri="{FF2B5EF4-FFF2-40B4-BE49-F238E27FC236}">
                <a16:creationId xmlns:a16="http://schemas.microsoft.com/office/drawing/2014/main" id="{97A8003C-5655-5135-394C-7652B593DC90}"/>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4</a:t>
            </a:fld>
            <a:endParaRPr lang="en-US"/>
          </a:p>
        </p:txBody>
      </p:sp>
    </p:spTree>
    <p:extLst>
      <p:ext uri="{BB962C8B-B14F-4D97-AF65-F5344CB8AC3E}">
        <p14:creationId xmlns:p14="http://schemas.microsoft.com/office/powerpoint/2010/main" val="313585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B67C-BDCA-CBE7-97E1-D9C0E279FE8D}"/>
              </a:ext>
            </a:extLst>
          </p:cNvPr>
          <p:cNvSpPr>
            <a:spLocks noGrp="1"/>
          </p:cNvSpPr>
          <p:nvPr>
            <p:ph type="title"/>
          </p:nvPr>
        </p:nvSpPr>
        <p:spPr>
          <a:xfrm>
            <a:off x="308389" y="750161"/>
            <a:ext cx="4806615" cy="1970600"/>
          </a:xfrm>
        </p:spPr>
        <p:txBody>
          <a:bodyPr anchor="t">
            <a:normAutofit/>
          </a:bodyPr>
          <a:lstStyle/>
          <a:p>
            <a:r>
              <a:rPr lang="en-US" dirty="0"/>
              <a:t>What is Shodan and Why Use It?</a:t>
            </a:r>
          </a:p>
        </p:txBody>
      </p:sp>
      <p:sp>
        <p:nvSpPr>
          <p:cNvPr id="4" name="Date Placeholder 3">
            <a:extLst>
              <a:ext uri="{FF2B5EF4-FFF2-40B4-BE49-F238E27FC236}">
                <a16:creationId xmlns:a16="http://schemas.microsoft.com/office/drawing/2014/main" id="{2634ACB0-26BD-F497-C3BE-FCD14E383635}"/>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pPr>
                <a:spcAft>
                  <a:spcPts val="600"/>
                </a:spcAft>
              </a:pPr>
              <a:t>9/20/2023</a:t>
            </a:fld>
            <a:endParaRPr lang="en-US"/>
          </a:p>
        </p:txBody>
      </p:sp>
      <p:pic>
        <p:nvPicPr>
          <p:cNvPr id="8" name="Picture 7" descr="Sphere of mesh and nodes">
            <a:extLst>
              <a:ext uri="{FF2B5EF4-FFF2-40B4-BE49-F238E27FC236}">
                <a16:creationId xmlns:a16="http://schemas.microsoft.com/office/drawing/2014/main" id="{472149A8-1A8F-F739-6494-A19E7016774B}"/>
              </a:ext>
            </a:extLst>
          </p:cNvPr>
          <p:cNvPicPr>
            <a:picLocks noChangeAspect="1"/>
          </p:cNvPicPr>
          <p:nvPr/>
        </p:nvPicPr>
        <p:blipFill rotWithShape="1">
          <a:blip r:embed="rId2"/>
          <a:srcRect r="2" b="16235"/>
          <a:stretch/>
        </p:blipFill>
        <p:spPr>
          <a:xfrm>
            <a:off x="419101" y="3098529"/>
            <a:ext cx="4686299" cy="2944162"/>
          </a:xfrm>
          <a:custGeom>
            <a:avLst/>
            <a:gdLst/>
            <a:ahLst/>
            <a:cxnLst/>
            <a:rect l="l" t="t" r="r" b="b"/>
            <a:pathLst>
              <a:path w="4686299" h="2944162">
                <a:moveTo>
                  <a:pt x="490703" y="0"/>
                </a:moveTo>
                <a:lnTo>
                  <a:pt x="4195596" y="0"/>
                </a:lnTo>
                <a:cubicBezTo>
                  <a:pt x="4466604" y="0"/>
                  <a:pt x="4686299" y="219695"/>
                  <a:pt x="4686299" y="490703"/>
                </a:cubicBezTo>
                <a:lnTo>
                  <a:pt x="4686299" y="2453459"/>
                </a:lnTo>
                <a:cubicBezTo>
                  <a:pt x="4686299" y="2724467"/>
                  <a:pt x="4466604" y="2944162"/>
                  <a:pt x="4195596" y="2944162"/>
                </a:cubicBezTo>
                <a:lnTo>
                  <a:pt x="490703" y="2944162"/>
                </a:lnTo>
                <a:cubicBezTo>
                  <a:pt x="219695" y="2944162"/>
                  <a:pt x="0" y="2724467"/>
                  <a:pt x="0" y="2453459"/>
                </a:cubicBezTo>
                <a:lnTo>
                  <a:pt x="0" y="490703"/>
                </a:lnTo>
                <a:cubicBezTo>
                  <a:pt x="0" y="219695"/>
                  <a:pt x="219695" y="0"/>
                  <a:pt x="490703" y="0"/>
                </a:cubicBezTo>
                <a:close/>
              </a:path>
            </a:pathLst>
          </a:custGeom>
          <a:noFill/>
        </p:spPr>
      </p:pic>
      <p:sp>
        <p:nvSpPr>
          <p:cNvPr id="3" name="Content Placeholder 2">
            <a:extLst>
              <a:ext uri="{FF2B5EF4-FFF2-40B4-BE49-F238E27FC236}">
                <a16:creationId xmlns:a16="http://schemas.microsoft.com/office/drawing/2014/main" id="{2AC66916-6EFB-4305-F949-22FA6B439E81}"/>
              </a:ext>
            </a:extLst>
          </p:cNvPr>
          <p:cNvSpPr>
            <a:spLocks noGrp="1"/>
          </p:cNvSpPr>
          <p:nvPr>
            <p:ph idx="1"/>
          </p:nvPr>
        </p:nvSpPr>
        <p:spPr>
          <a:xfrm>
            <a:off x="6096000" y="750161"/>
            <a:ext cx="5115004" cy="5346947"/>
          </a:xfrm>
        </p:spPr>
        <p:txBody>
          <a:bodyPr vert="horz" lIns="91440" tIns="45720" rIns="91440" bIns="45720" rtlCol="0" anchor="t">
            <a:normAutofit fontScale="92500"/>
          </a:bodyPr>
          <a:lstStyle/>
          <a:p>
            <a:pPr marL="0" indent="0">
              <a:buNone/>
            </a:pPr>
            <a:r>
              <a:rPr lang="en-US" dirty="0"/>
              <a:t>Shodan, short for </a:t>
            </a:r>
            <a:r>
              <a:rPr lang="en-US" b="1" dirty="0"/>
              <a:t>Sentient Hyper-Optimized Data Access Network</a:t>
            </a:r>
            <a:r>
              <a:rPr lang="en-US" dirty="0"/>
              <a:t>, is a search engine for internet-connected devices. From routers and servers to energy plants and transportation systems, Shodan can provide details on the device's location, what organization owns it, protocols in use, and other technical measures. </a:t>
            </a:r>
          </a:p>
          <a:p>
            <a:pPr marL="0" indent="0">
              <a:buNone/>
            </a:pPr>
            <a:endParaRPr lang="en-US" dirty="0"/>
          </a:p>
          <a:p>
            <a:pPr marL="0" indent="0">
              <a:buNone/>
            </a:pPr>
            <a:r>
              <a:rPr lang="en-US" dirty="0">
                <a:ea typeface="+mn-lt"/>
                <a:cs typeface="+mn-lt"/>
              </a:rPr>
              <a:t>Cybersecurity professionals may leverage Shodan to discover vulnerable devices on the web. When dealing with corporate networks, the time it would take to run scans manually is greatly reduced. When dealing with zero-day vulnerabilities, researchers may use Shodan to gather large-scale information on impacted devices with minimal impact. </a:t>
            </a:r>
            <a:endParaRPr lang="en-US"/>
          </a:p>
        </p:txBody>
      </p:sp>
      <p:sp>
        <p:nvSpPr>
          <p:cNvPr id="5" name="Footer Placeholder 4">
            <a:extLst>
              <a:ext uri="{FF2B5EF4-FFF2-40B4-BE49-F238E27FC236}">
                <a16:creationId xmlns:a16="http://schemas.microsoft.com/office/drawing/2014/main" id="{771DA06C-0363-6F93-8E2B-FB70284181D7}"/>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Unplug Your Refrigerator - IoT Demo</a:t>
            </a:r>
          </a:p>
        </p:txBody>
      </p:sp>
      <p:sp>
        <p:nvSpPr>
          <p:cNvPr id="6" name="Slide Number Placeholder 5">
            <a:extLst>
              <a:ext uri="{FF2B5EF4-FFF2-40B4-BE49-F238E27FC236}">
                <a16:creationId xmlns:a16="http://schemas.microsoft.com/office/drawing/2014/main" id="{A58A1B18-4604-4682-F590-DAF86AE0B1AD}"/>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5</a:t>
            </a:fld>
            <a:endParaRPr lang="en-US"/>
          </a:p>
        </p:txBody>
      </p:sp>
    </p:spTree>
    <p:extLst>
      <p:ext uri="{BB962C8B-B14F-4D97-AF65-F5344CB8AC3E}">
        <p14:creationId xmlns:p14="http://schemas.microsoft.com/office/powerpoint/2010/main" val="317194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9180-1264-3014-D3FC-44BEAC2D16E4}"/>
              </a:ext>
            </a:extLst>
          </p:cNvPr>
          <p:cNvSpPr>
            <a:spLocks noGrp="1"/>
          </p:cNvSpPr>
          <p:nvPr>
            <p:ph type="ctrTitle"/>
          </p:nvPr>
        </p:nvSpPr>
        <p:spPr>
          <a:xfrm>
            <a:off x="308386" y="741203"/>
            <a:ext cx="6816313" cy="1669185"/>
          </a:xfrm>
        </p:spPr>
        <p:txBody>
          <a:bodyPr anchor="t">
            <a:normAutofit/>
          </a:bodyPr>
          <a:lstStyle/>
          <a:p>
            <a:r>
              <a:rPr lang="en-US" sz="4800"/>
              <a:t>So... Let Me Show You Why This Matters!</a:t>
            </a:r>
          </a:p>
        </p:txBody>
      </p:sp>
      <p:sp>
        <p:nvSpPr>
          <p:cNvPr id="3" name="Text Placeholder 2">
            <a:extLst>
              <a:ext uri="{FF2B5EF4-FFF2-40B4-BE49-F238E27FC236}">
                <a16:creationId xmlns:a16="http://schemas.microsoft.com/office/drawing/2014/main" id="{DF30181F-F80B-0AA2-92C5-694880FF1AFB}"/>
              </a:ext>
            </a:extLst>
          </p:cNvPr>
          <p:cNvSpPr>
            <a:spLocks noGrp="1"/>
          </p:cNvSpPr>
          <p:nvPr>
            <p:ph type="subTitle" idx="1"/>
          </p:nvPr>
        </p:nvSpPr>
        <p:spPr>
          <a:xfrm>
            <a:off x="8115300" y="742472"/>
            <a:ext cx="3664693" cy="1656696"/>
          </a:xfrm>
        </p:spPr>
        <p:txBody>
          <a:bodyPr vert="horz" lIns="91440" tIns="45720" rIns="91440" bIns="45720" rtlCol="0" anchor="t">
            <a:normAutofit/>
          </a:bodyPr>
          <a:lstStyle/>
          <a:p>
            <a:r>
              <a:rPr lang="en-US" dirty="0"/>
              <a:t>Let's evaluate the inherent issues that Shodan allows us to observe!</a:t>
            </a:r>
          </a:p>
        </p:txBody>
      </p:sp>
      <p:sp>
        <p:nvSpPr>
          <p:cNvPr id="4" name="Date Placeholder 3">
            <a:extLst>
              <a:ext uri="{FF2B5EF4-FFF2-40B4-BE49-F238E27FC236}">
                <a16:creationId xmlns:a16="http://schemas.microsoft.com/office/drawing/2014/main" id="{6EB1B51D-B7D4-7DA3-5E38-6736E8F84818}"/>
              </a:ext>
            </a:extLst>
          </p:cNvPr>
          <p:cNvSpPr>
            <a:spLocks noGrp="1"/>
          </p:cNvSpPr>
          <p:nvPr>
            <p:ph type="dt" sz="half" idx="10"/>
          </p:nvPr>
        </p:nvSpPr>
        <p:spPr>
          <a:xfrm>
            <a:off x="340137" y="63202"/>
            <a:ext cx="2743200" cy="318221"/>
          </a:xfrm>
        </p:spPr>
        <p:txBody>
          <a:bodyPr>
            <a:normAutofit/>
          </a:bodyPr>
          <a:lstStyle/>
          <a:p>
            <a:pPr>
              <a:spcAft>
                <a:spcPts val="600"/>
              </a:spcAft>
            </a:pPr>
            <a:fld id="{6477AEB6-FCE1-4CD5-923B-84E54F1460D5}" type="datetime1">
              <a:rPr lang="en-US" smtClean="0"/>
              <a:pPr>
                <a:spcAft>
                  <a:spcPts val="600"/>
                </a:spcAft>
              </a:pPr>
              <a:t>9/20/2023</a:t>
            </a:fld>
            <a:endParaRPr lang="en-US"/>
          </a:p>
        </p:txBody>
      </p:sp>
      <p:pic>
        <p:nvPicPr>
          <p:cNvPr id="8" name="Picture 7" descr="A screenshot of a video game&#10;&#10;Description automatically generated">
            <a:extLst>
              <a:ext uri="{FF2B5EF4-FFF2-40B4-BE49-F238E27FC236}">
                <a16:creationId xmlns:a16="http://schemas.microsoft.com/office/drawing/2014/main" id="{DD1BC2C2-6178-8883-8BA5-FD544E7E607A}"/>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20973" b="20973"/>
          <a:stretch/>
        </p:blipFill>
        <p:spPr>
          <a:xfrm>
            <a:off x="20" y="2876718"/>
            <a:ext cx="12191980" cy="3981282"/>
          </a:xfrm>
          <a:custGeom>
            <a:avLst/>
            <a:gdLst/>
            <a:ahLst/>
            <a:cxnLst/>
            <a:rect l="l" t="t" r="r" b="b"/>
            <a:pathLst>
              <a:path w="12192000" h="3981282">
                <a:moveTo>
                  <a:pt x="678294" y="0"/>
                </a:moveTo>
                <a:lnTo>
                  <a:pt x="6008445" y="0"/>
                </a:lnTo>
                <a:lnTo>
                  <a:pt x="6183555" y="0"/>
                </a:lnTo>
                <a:lnTo>
                  <a:pt x="11513705" y="0"/>
                </a:lnTo>
                <a:cubicBezTo>
                  <a:pt x="11888317" y="0"/>
                  <a:pt x="12192000" y="304240"/>
                  <a:pt x="12192000" y="679539"/>
                </a:cubicBezTo>
                <a:lnTo>
                  <a:pt x="12192000" y="3981282"/>
                </a:lnTo>
                <a:lnTo>
                  <a:pt x="0" y="3981282"/>
                </a:lnTo>
                <a:lnTo>
                  <a:pt x="0" y="679539"/>
                </a:lnTo>
                <a:cubicBezTo>
                  <a:pt x="0" y="304240"/>
                  <a:pt x="303682" y="0"/>
                  <a:pt x="678294" y="0"/>
                </a:cubicBezTo>
                <a:close/>
              </a:path>
            </a:pathLst>
          </a:custGeom>
          <a:noFill/>
        </p:spPr>
      </p:pic>
      <p:sp>
        <p:nvSpPr>
          <p:cNvPr id="5" name="Footer Placeholder 4">
            <a:extLst>
              <a:ext uri="{FF2B5EF4-FFF2-40B4-BE49-F238E27FC236}">
                <a16:creationId xmlns:a16="http://schemas.microsoft.com/office/drawing/2014/main" id="{87B39B28-D279-0088-CB3D-CC83550BD01C}"/>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Unplug Your Refrigerator - IoT Demo</a:t>
            </a:r>
          </a:p>
        </p:txBody>
      </p:sp>
      <p:sp>
        <p:nvSpPr>
          <p:cNvPr id="6" name="Slide Number Placeholder 5">
            <a:extLst>
              <a:ext uri="{FF2B5EF4-FFF2-40B4-BE49-F238E27FC236}">
                <a16:creationId xmlns:a16="http://schemas.microsoft.com/office/drawing/2014/main" id="{96D5566E-826E-8952-D353-E7375A4F7115}"/>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6</a:t>
            </a:fld>
            <a:endParaRPr lang="en-US">
              <a:solidFill>
                <a:srgbClr val="FFFFFF"/>
              </a:solidFill>
            </a:endParaRPr>
          </a:p>
        </p:txBody>
      </p:sp>
      <p:sp>
        <p:nvSpPr>
          <p:cNvPr id="10" name="TextBox 9">
            <a:extLst>
              <a:ext uri="{FF2B5EF4-FFF2-40B4-BE49-F238E27FC236}">
                <a16:creationId xmlns:a16="http://schemas.microsoft.com/office/drawing/2014/main" id="{F69CB648-A77F-8238-4626-D01BF7348868}"/>
              </a:ext>
            </a:extLst>
          </p:cNvPr>
          <p:cNvSpPr txBox="1"/>
          <p:nvPr/>
        </p:nvSpPr>
        <p:spPr>
          <a:xfrm>
            <a:off x="0" y="6858000"/>
            <a:ext cx="12192000" cy="317500"/>
          </a:xfrm>
          <a:prstGeom prst="rect">
            <a:avLst/>
          </a:prstGeom>
        </p:spPr>
        <p:txBody>
          <a:bodyPr>
            <a:normAutofit fontScale="92500" lnSpcReduction="20000"/>
          </a:bodyPr>
          <a:lstStyle/>
          <a:p>
            <a:r>
              <a:rPr lang="en-US">
                <a:hlinkClick r:id="rId4"/>
              </a:rPr>
              <a:t>This Photo</a:t>
            </a:r>
            <a:r>
              <a:rPr lang="en-US"/>
              <a:t> by Unknown author is licensed under </a:t>
            </a:r>
            <a:r>
              <a:rPr lang="en-US">
                <a:hlinkClick r:id="rId5"/>
              </a:rPr>
              <a:t>CC BY</a:t>
            </a:r>
            <a:r>
              <a:rPr lang="en-US"/>
              <a:t>.</a:t>
            </a:r>
          </a:p>
        </p:txBody>
      </p:sp>
    </p:spTree>
    <p:extLst>
      <p:ext uri="{BB962C8B-B14F-4D97-AF65-F5344CB8AC3E}">
        <p14:creationId xmlns:p14="http://schemas.microsoft.com/office/powerpoint/2010/main" val="301217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F3D-B0E4-8044-0A8A-6454949981B3}"/>
              </a:ext>
            </a:extLst>
          </p:cNvPr>
          <p:cNvSpPr>
            <a:spLocks noGrp="1"/>
          </p:cNvSpPr>
          <p:nvPr>
            <p:ph type="title"/>
          </p:nvPr>
        </p:nvSpPr>
        <p:spPr>
          <a:xfrm>
            <a:off x="308388" y="749808"/>
            <a:ext cx="5093863" cy="1811482"/>
          </a:xfrm>
        </p:spPr>
        <p:txBody>
          <a:bodyPr anchor="t">
            <a:normAutofit/>
          </a:bodyPr>
          <a:lstStyle/>
          <a:p>
            <a:r>
              <a:rPr lang="en-US" sz="4100"/>
              <a:t>North Korea is not safe from IoT...</a:t>
            </a:r>
          </a:p>
        </p:txBody>
      </p:sp>
      <p:sp>
        <p:nvSpPr>
          <p:cNvPr id="5" name="Date Placeholder 4">
            <a:extLst>
              <a:ext uri="{FF2B5EF4-FFF2-40B4-BE49-F238E27FC236}">
                <a16:creationId xmlns:a16="http://schemas.microsoft.com/office/drawing/2014/main" id="{7A23706E-DD47-55C7-0AD5-81865B4C17CC}"/>
              </a:ext>
            </a:extLst>
          </p:cNvPr>
          <p:cNvSpPr>
            <a:spLocks noGrp="1"/>
          </p:cNvSpPr>
          <p:nvPr>
            <p:ph type="dt" sz="half" idx="10"/>
          </p:nvPr>
        </p:nvSpPr>
        <p:spPr>
          <a:xfrm>
            <a:off x="340137" y="63202"/>
            <a:ext cx="2743200" cy="318221"/>
          </a:xfrm>
        </p:spPr>
        <p:txBody>
          <a:bodyPr>
            <a:normAutofit/>
          </a:bodyPr>
          <a:lstStyle/>
          <a:p>
            <a:pPr>
              <a:spcAft>
                <a:spcPts val="600"/>
              </a:spcAft>
            </a:pPr>
            <a:fld id="{3220A08F-2B1D-4498-A043-7C299B1C2561}" type="datetime1">
              <a:rPr lang="en-US" smtClean="0"/>
              <a:pPr>
                <a:spcAft>
                  <a:spcPts val="600"/>
                </a:spcAft>
              </a:pPr>
              <a:t>9/20/2023</a:t>
            </a:fld>
            <a:endParaRPr lang="en-US"/>
          </a:p>
        </p:txBody>
      </p:sp>
      <p:sp>
        <p:nvSpPr>
          <p:cNvPr id="4" name="Text Placeholder 3">
            <a:extLst>
              <a:ext uri="{FF2B5EF4-FFF2-40B4-BE49-F238E27FC236}">
                <a16:creationId xmlns:a16="http://schemas.microsoft.com/office/drawing/2014/main" id="{F7B813C9-089C-B98F-3A7B-46FD7CF647FF}"/>
              </a:ext>
            </a:extLst>
          </p:cNvPr>
          <p:cNvSpPr>
            <a:spLocks noGrp="1"/>
          </p:cNvSpPr>
          <p:nvPr>
            <p:ph idx="1"/>
          </p:nvPr>
        </p:nvSpPr>
        <p:spPr>
          <a:xfrm>
            <a:off x="340137" y="2574488"/>
            <a:ext cx="5062115" cy="3547872"/>
          </a:xfrm>
        </p:spPr>
        <p:txBody>
          <a:bodyPr anchor="b">
            <a:normAutofit/>
          </a:bodyPr>
          <a:lstStyle/>
          <a:p>
            <a:r>
              <a:rPr lang="en-US" dirty="0"/>
              <a:t>It's a common misconception that the DPRK has little to no modern infrastructure regarding the internet. You'd be shocked to find that not only do they possess many devices operating within their limited space, but that we can collect intelligence on those devices!</a:t>
            </a:r>
          </a:p>
          <a:p>
            <a:r>
              <a:rPr lang="en-US" dirty="0"/>
              <a:t>Let's explore the results.</a:t>
            </a:r>
          </a:p>
        </p:txBody>
      </p:sp>
      <p:pic>
        <p:nvPicPr>
          <p:cNvPr id="8" name="Picture Placeholder 7" descr="A city next to a body of water&#10;&#10;Description automatically generated">
            <a:extLst>
              <a:ext uri="{FF2B5EF4-FFF2-40B4-BE49-F238E27FC236}">
                <a16:creationId xmlns:a16="http://schemas.microsoft.com/office/drawing/2014/main" id="{E60824F5-5A73-F38D-96EE-C63A23C6EF72}"/>
              </a:ext>
            </a:extLst>
          </p:cNvPr>
          <p:cNvPicPr>
            <a:picLocks noGrp="1" noChangeAspect="1"/>
          </p:cNvPicPr>
          <p:nvPr>
            <p:ph type="pic" idx="4294967295"/>
          </p:nvPr>
        </p:nvPicPr>
        <p:blipFill rotWithShape="1">
          <a:blip r:embed="rId3">
            <a:extLst>
              <a:ext uri="{837473B0-CC2E-450A-ABE3-18F120FF3D39}">
                <a1611:picAttrSrcUrl xmlns:a1611="http://schemas.microsoft.com/office/drawing/2016/11/main" r:id="rId4"/>
              </a:ext>
            </a:extLst>
          </a:blip>
          <a:srcRect l="9208" r="35233" b="-2"/>
          <a:stretch/>
        </p:blipFill>
        <p:spPr>
          <a:xfrm>
            <a:off x="7156290" y="78539"/>
            <a:ext cx="4963886" cy="6700922"/>
          </a:xfrm>
          <a:noFill/>
        </p:spPr>
      </p:pic>
      <p:sp>
        <p:nvSpPr>
          <p:cNvPr id="6" name="Footer Placeholder 5">
            <a:extLst>
              <a:ext uri="{FF2B5EF4-FFF2-40B4-BE49-F238E27FC236}">
                <a16:creationId xmlns:a16="http://schemas.microsoft.com/office/drawing/2014/main" id="{6C80B6AC-7375-E31B-2F14-63BEA8827EF5}"/>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Unplug Your Refrigerator - IoT Demo</a:t>
            </a:r>
          </a:p>
        </p:txBody>
      </p:sp>
      <p:sp>
        <p:nvSpPr>
          <p:cNvPr id="7" name="Slide Number Placeholder 6">
            <a:extLst>
              <a:ext uri="{FF2B5EF4-FFF2-40B4-BE49-F238E27FC236}">
                <a16:creationId xmlns:a16="http://schemas.microsoft.com/office/drawing/2014/main" id="{7E50C3C3-6203-4A72-215E-7C7CDBE6C89D}"/>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344205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4056-537E-8B32-A40C-8F0803174A7B}"/>
              </a:ext>
            </a:extLst>
          </p:cNvPr>
          <p:cNvSpPr>
            <a:spLocks noGrp="1"/>
          </p:cNvSpPr>
          <p:nvPr>
            <p:ph type="title"/>
          </p:nvPr>
        </p:nvSpPr>
        <p:spPr>
          <a:xfrm>
            <a:off x="308389" y="750162"/>
            <a:ext cx="4797012" cy="1802538"/>
          </a:xfrm>
        </p:spPr>
        <p:txBody>
          <a:bodyPr anchor="t">
            <a:normAutofit/>
          </a:bodyPr>
          <a:lstStyle/>
          <a:p>
            <a:r>
              <a:rPr lang="en-US" dirty="0"/>
              <a:t>I C U ^_^ &lt;3 </a:t>
            </a:r>
          </a:p>
        </p:txBody>
      </p:sp>
      <p:sp>
        <p:nvSpPr>
          <p:cNvPr id="4" name="Date Placeholder 3">
            <a:extLst>
              <a:ext uri="{FF2B5EF4-FFF2-40B4-BE49-F238E27FC236}">
                <a16:creationId xmlns:a16="http://schemas.microsoft.com/office/drawing/2014/main" id="{22759770-B903-4BD4-3B22-CD5A9663218A}"/>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pPr>
                <a:spcAft>
                  <a:spcPts val="600"/>
                </a:spcAft>
              </a:pPr>
              <a:t>9/20/2023</a:t>
            </a:fld>
            <a:endParaRPr lang="en-US"/>
          </a:p>
        </p:txBody>
      </p:sp>
      <p:sp>
        <p:nvSpPr>
          <p:cNvPr id="3" name="Content Placeholder 2">
            <a:extLst>
              <a:ext uri="{FF2B5EF4-FFF2-40B4-BE49-F238E27FC236}">
                <a16:creationId xmlns:a16="http://schemas.microsoft.com/office/drawing/2014/main" id="{4522CBC4-B07C-BDB9-1DA2-61742FAE5B90}"/>
              </a:ext>
            </a:extLst>
          </p:cNvPr>
          <p:cNvSpPr>
            <a:spLocks noGrp="1"/>
          </p:cNvSpPr>
          <p:nvPr>
            <p:ph idx="1"/>
          </p:nvPr>
        </p:nvSpPr>
        <p:spPr>
          <a:xfrm>
            <a:off x="340137" y="2569464"/>
            <a:ext cx="4765264" cy="3555138"/>
          </a:xfrm>
        </p:spPr>
        <p:txBody>
          <a:bodyPr vert="horz" lIns="91440" tIns="45720" rIns="91440" bIns="45720" rtlCol="0" anchor="b">
            <a:normAutofit/>
          </a:bodyPr>
          <a:lstStyle/>
          <a:p>
            <a:pPr marL="0" indent="0">
              <a:buNone/>
            </a:pPr>
            <a:r>
              <a:rPr lang="en-US" sz="1700"/>
              <a:t>Yeah... Um... Cringe...</a:t>
            </a:r>
          </a:p>
          <a:p>
            <a:pPr marL="0" indent="0">
              <a:buNone/>
            </a:pPr>
            <a:r>
              <a:rPr lang="en-US" sz="1700"/>
              <a:t>Guys. If you EVER have an IP camera... scratch that... ANY camera... please don't make it internet accessible.</a:t>
            </a:r>
          </a:p>
          <a:p>
            <a:pPr marL="0" indent="0">
              <a:buNone/>
            </a:pPr>
            <a:r>
              <a:rPr lang="en-US" sz="1700"/>
              <a:t>We can see you </a:t>
            </a:r>
            <a:r>
              <a:rPr lang="en-US" sz="1700" err="1"/>
              <a:t>bruh</a:t>
            </a:r>
            <a:r>
              <a:rPr lang="en-US" sz="1700"/>
              <a:t>...</a:t>
            </a:r>
          </a:p>
          <a:p>
            <a:pPr marL="0" indent="0">
              <a:buNone/>
            </a:pPr>
            <a:r>
              <a:rPr lang="en-US" sz="1700"/>
              <a:t>I'm literally watching TV with you right now...</a:t>
            </a:r>
          </a:p>
          <a:p>
            <a:pPr marL="0" indent="0">
              <a:buNone/>
            </a:pPr>
            <a:endParaRPr lang="en-US" sz="1700"/>
          </a:p>
          <a:p>
            <a:pPr marL="0" indent="0">
              <a:buNone/>
            </a:pPr>
            <a:r>
              <a:rPr lang="en-US" sz="1700" dirty="0"/>
              <a:t>Let's watch other people now too! (in a totally non-illegal way I promise)</a:t>
            </a:r>
          </a:p>
        </p:txBody>
      </p:sp>
      <p:pic>
        <p:nvPicPr>
          <p:cNvPr id="8" name="Picture 7">
            <a:extLst>
              <a:ext uri="{FF2B5EF4-FFF2-40B4-BE49-F238E27FC236}">
                <a16:creationId xmlns:a16="http://schemas.microsoft.com/office/drawing/2014/main" id="{9AE88A07-1057-1927-946B-296F396B200B}"/>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200" r="-2" b="-2"/>
          <a:stretch/>
        </p:blipFill>
        <p:spPr>
          <a:xfrm>
            <a:off x="6109274" y="838201"/>
            <a:ext cx="5244527" cy="5181600"/>
          </a:xfrm>
          <a:custGeom>
            <a:avLst/>
            <a:gdLst/>
            <a:ahLst/>
            <a:cxnLst/>
            <a:rect l="l" t="t" r="r" b="b"/>
            <a:pathLst>
              <a:path w="5244527" h="5181600">
                <a:moveTo>
                  <a:pt x="525103" y="0"/>
                </a:moveTo>
                <a:lnTo>
                  <a:pt x="4719424" y="0"/>
                </a:lnTo>
                <a:cubicBezTo>
                  <a:pt x="5009430" y="0"/>
                  <a:pt x="5244527" y="235097"/>
                  <a:pt x="5244527" y="525103"/>
                </a:cubicBezTo>
                <a:lnTo>
                  <a:pt x="5244527" y="4656497"/>
                </a:lnTo>
                <a:cubicBezTo>
                  <a:pt x="5244527" y="4946503"/>
                  <a:pt x="5009430" y="5181600"/>
                  <a:pt x="4719424" y="5181600"/>
                </a:cubicBezTo>
                <a:lnTo>
                  <a:pt x="525103" y="5181600"/>
                </a:lnTo>
                <a:cubicBezTo>
                  <a:pt x="235097" y="5181600"/>
                  <a:pt x="0" y="4946503"/>
                  <a:pt x="0" y="4656497"/>
                </a:cubicBezTo>
                <a:lnTo>
                  <a:pt x="0" y="525103"/>
                </a:lnTo>
                <a:cubicBezTo>
                  <a:pt x="0" y="235097"/>
                  <a:pt x="235097" y="0"/>
                  <a:pt x="525103" y="0"/>
                </a:cubicBezTo>
                <a:close/>
              </a:path>
            </a:pathLst>
          </a:custGeom>
          <a:noFill/>
        </p:spPr>
      </p:pic>
      <p:sp>
        <p:nvSpPr>
          <p:cNvPr id="5" name="Footer Placeholder 4">
            <a:extLst>
              <a:ext uri="{FF2B5EF4-FFF2-40B4-BE49-F238E27FC236}">
                <a16:creationId xmlns:a16="http://schemas.microsoft.com/office/drawing/2014/main" id="{804DABAA-EF50-2344-1032-B8E9A3493EC3}"/>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Unplug Your Refrigerator - IoT Demo</a:t>
            </a:r>
          </a:p>
        </p:txBody>
      </p:sp>
      <p:sp>
        <p:nvSpPr>
          <p:cNvPr id="6" name="Slide Number Placeholder 5">
            <a:extLst>
              <a:ext uri="{FF2B5EF4-FFF2-40B4-BE49-F238E27FC236}">
                <a16:creationId xmlns:a16="http://schemas.microsoft.com/office/drawing/2014/main" id="{751F877A-EDEC-23F8-A72A-48D48D01F1A2}"/>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8</a:t>
            </a:fld>
            <a:endParaRPr lang="en-US"/>
          </a:p>
        </p:txBody>
      </p:sp>
      <p:sp>
        <p:nvSpPr>
          <p:cNvPr id="7" name="TextBox 6">
            <a:extLst>
              <a:ext uri="{FF2B5EF4-FFF2-40B4-BE49-F238E27FC236}">
                <a16:creationId xmlns:a16="http://schemas.microsoft.com/office/drawing/2014/main" id="{6F237288-FD63-D20D-43D1-59C5375C490B}"/>
              </a:ext>
            </a:extLst>
          </p:cNvPr>
          <p:cNvSpPr txBox="1"/>
          <p:nvPr/>
        </p:nvSpPr>
        <p:spPr>
          <a:xfrm>
            <a:off x="9351159" y="6657945"/>
            <a:ext cx="2840841"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5">
                  <a:extLst>
                    <a:ext uri="{A12FA001-AC4F-418D-AE19-62706E023703}">
                      <ahyp:hlinkClr xmlns:ahyp="http://schemas.microsoft.com/office/drawing/2018/hyperlinkcolor" val="tx"/>
                    </a:ext>
                  </a:extLst>
                </a:hlinkClick>
              </a:rPr>
              <a:t>CC BY-NC-ND</a:t>
            </a:r>
            <a:r>
              <a:rPr lang="en-US" sz="700" dirty="0">
                <a:solidFill>
                  <a:srgbClr val="FFFFFF"/>
                </a:solidFill>
              </a:rPr>
              <a:t>.</a:t>
            </a:r>
          </a:p>
        </p:txBody>
      </p:sp>
    </p:spTree>
    <p:extLst>
      <p:ext uri="{BB962C8B-B14F-4D97-AF65-F5344CB8AC3E}">
        <p14:creationId xmlns:p14="http://schemas.microsoft.com/office/powerpoint/2010/main" val="202009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EDD-8496-A751-4063-C3FCEF20FF6D}"/>
              </a:ext>
            </a:extLst>
          </p:cNvPr>
          <p:cNvSpPr>
            <a:spLocks noGrp="1"/>
          </p:cNvSpPr>
          <p:nvPr>
            <p:ph type="title"/>
          </p:nvPr>
        </p:nvSpPr>
        <p:spPr>
          <a:xfrm>
            <a:off x="308389" y="750161"/>
            <a:ext cx="4806615" cy="1970600"/>
          </a:xfrm>
        </p:spPr>
        <p:txBody>
          <a:bodyPr anchor="t">
            <a:normAutofit/>
          </a:bodyPr>
          <a:lstStyle/>
          <a:p>
            <a:r>
              <a:rPr lang="en-US" sz="3700"/>
              <a:t>Doomed Desktops</a:t>
            </a:r>
            <a:br>
              <a:rPr lang="en-US" sz="3700"/>
            </a:br>
            <a:r>
              <a:rPr lang="en-US" sz="3700"/>
              <a:t>(guys... seriously... passwords...)</a:t>
            </a:r>
          </a:p>
        </p:txBody>
      </p:sp>
      <p:sp>
        <p:nvSpPr>
          <p:cNvPr id="4" name="Date Placeholder 3">
            <a:extLst>
              <a:ext uri="{FF2B5EF4-FFF2-40B4-BE49-F238E27FC236}">
                <a16:creationId xmlns:a16="http://schemas.microsoft.com/office/drawing/2014/main" id="{60C48340-4956-1F17-8A27-3C81E5A9DAD6}"/>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pPr>
                <a:spcAft>
                  <a:spcPts val="600"/>
                </a:spcAft>
              </a:pPr>
              <a:t>9/20/2023</a:t>
            </a:fld>
            <a:endParaRPr lang="en-US"/>
          </a:p>
        </p:txBody>
      </p:sp>
      <p:pic>
        <p:nvPicPr>
          <p:cNvPr id="8" name="Picture 7">
            <a:extLst>
              <a:ext uri="{FF2B5EF4-FFF2-40B4-BE49-F238E27FC236}">
                <a16:creationId xmlns:a16="http://schemas.microsoft.com/office/drawing/2014/main" id="{8CF33053-3916-7CC3-F9B3-D6B3CAE7A31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2" b="10571"/>
          <a:stretch/>
        </p:blipFill>
        <p:spPr>
          <a:xfrm>
            <a:off x="419101" y="3098529"/>
            <a:ext cx="4686299" cy="2944162"/>
          </a:xfrm>
          <a:custGeom>
            <a:avLst/>
            <a:gdLst/>
            <a:ahLst/>
            <a:cxnLst/>
            <a:rect l="l" t="t" r="r" b="b"/>
            <a:pathLst>
              <a:path w="4686299" h="2944162">
                <a:moveTo>
                  <a:pt x="490703" y="0"/>
                </a:moveTo>
                <a:lnTo>
                  <a:pt x="4195596" y="0"/>
                </a:lnTo>
                <a:cubicBezTo>
                  <a:pt x="4466604" y="0"/>
                  <a:pt x="4686299" y="219695"/>
                  <a:pt x="4686299" y="490703"/>
                </a:cubicBezTo>
                <a:lnTo>
                  <a:pt x="4686299" y="2453459"/>
                </a:lnTo>
                <a:cubicBezTo>
                  <a:pt x="4686299" y="2724467"/>
                  <a:pt x="4466604" y="2944162"/>
                  <a:pt x="4195596" y="2944162"/>
                </a:cubicBezTo>
                <a:lnTo>
                  <a:pt x="490703" y="2944162"/>
                </a:lnTo>
                <a:cubicBezTo>
                  <a:pt x="219695" y="2944162"/>
                  <a:pt x="0" y="2724467"/>
                  <a:pt x="0" y="2453459"/>
                </a:cubicBezTo>
                <a:lnTo>
                  <a:pt x="0" y="490703"/>
                </a:lnTo>
                <a:cubicBezTo>
                  <a:pt x="0" y="219695"/>
                  <a:pt x="219695" y="0"/>
                  <a:pt x="490703" y="0"/>
                </a:cubicBezTo>
                <a:close/>
              </a:path>
            </a:pathLst>
          </a:custGeom>
          <a:noFill/>
        </p:spPr>
      </p:pic>
      <p:sp>
        <p:nvSpPr>
          <p:cNvPr id="3" name="Content Placeholder 2">
            <a:extLst>
              <a:ext uri="{FF2B5EF4-FFF2-40B4-BE49-F238E27FC236}">
                <a16:creationId xmlns:a16="http://schemas.microsoft.com/office/drawing/2014/main" id="{7F9A4593-BC7D-44F7-D8D0-A6B28AB9A129}"/>
              </a:ext>
            </a:extLst>
          </p:cNvPr>
          <p:cNvSpPr>
            <a:spLocks noGrp="1"/>
          </p:cNvSpPr>
          <p:nvPr>
            <p:ph idx="1"/>
          </p:nvPr>
        </p:nvSpPr>
        <p:spPr>
          <a:xfrm>
            <a:off x="6096000" y="750161"/>
            <a:ext cx="5115004" cy="5346947"/>
          </a:xfrm>
        </p:spPr>
        <p:txBody>
          <a:bodyPr vert="horz" lIns="91440" tIns="45720" rIns="91440" bIns="45720" rtlCol="0" anchor="t">
            <a:normAutofit/>
          </a:bodyPr>
          <a:lstStyle/>
          <a:p>
            <a:pPr marL="0" indent="0">
              <a:buNone/>
            </a:pPr>
            <a:r>
              <a:rPr lang="en-US"/>
              <a:t>Guys... I just told you quit making stuff accessible...</a:t>
            </a:r>
          </a:p>
          <a:p>
            <a:pPr marL="0" indent="0">
              <a:buNone/>
            </a:pPr>
            <a:r>
              <a:rPr lang="en-US"/>
              <a:t>Leaving your Remote Desktop of ALL things not only accessible to IoT, but without a password or any form of authentication, is a surefire way to compromise your network.</a:t>
            </a:r>
          </a:p>
          <a:p>
            <a:pPr marL="0" indent="0">
              <a:buNone/>
            </a:pPr>
            <a:r>
              <a:rPr lang="en-US"/>
              <a:t>Actually... Burn everything. Break your hard drives. By the time I see it on here you've already been hacked by half of the world.</a:t>
            </a:r>
          </a:p>
          <a:p>
            <a:pPr marL="0" indent="0">
              <a:buNone/>
            </a:pPr>
            <a:r>
              <a:rPr lang="en-US"/>
              <a:t>Half of the middle east has been watching cooking tutorials with you...</a:t>
            </a:r>
          </a:p>
          <a:p>
            <a:pPr marL="0" indent="0">
              <a:buNone/>
            </a:pPr>
            <a:endParaRPr lang="en-US"/>
          </a:p>
          <a:p>
            <a:pPr marL="0" indent="0">
              <a:buNone/>
            </a:pPr>
            <a:r>
              <a:rPr lang="en-US"/>
              <a:t>Anyways, let's go be peeping toms again!</a:t>
            </a:r>
          </a:p>
        </p:txBody>
      </p:sp>
      <p:sp>
        <p:nvSpPr>
          <p:cNvPr id="5" name="Footer Placeholder 4">
            <a:extLst>
              <a:ext uri="{FF2B5EF4-FFF2-40B4-BE49-F238E27FC236}">
                <a16:creationId xmlns:a16="http://schemas.microsoft.com/office/drawing/2014/main" id="{FAF18EF7-1542-063E-6679-D5CAC2B2EDE0}"/>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Unplug Your Refrigerator - IoT Demo</a:t>
            </a:r>
          </a:p>
        </p:txBody>
      </p:sp>
      <p:sp>
        <p:nvSpPr>
          <p:cNvPr id="6" name="Slide Number Placeholder 5">
            <a:extLst>
              <a:ext uri="{FF2B5EF4-FFF2-40B4-BE49-F238E27FC236}">
                <a16:creationId xmlns:a16="http://schemas.microsoft.com/office/drawing/2014/main" id="{14C3D5AE-805A-2F9B-923A-B7B7F757CDB1}"/>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9</a:t>
            </a:fld>
            <a:endParaRPr lang="en-US"/>
          </a:p>
        </p:txBody>
      </p:sp>
      <p:sp>
        <p:nvSpPr>
          <p:cNvPr id="7" name="TextBox 6">
            <a:extLst>
              <a:ext uri="{FF2B5EF4-FFF2-40B4-BE49-F238E27FC236}">
                <a16:creationId xmlns:a16="http://schemas.microsoft.com/office/drawing/2014/main" id="{78E17FB0-527E-EE2B-1834-3AF8015EED0E}"/>
              </a:ext>
            </a:extLst>
          </p:cNvPr>
          <p:cNvSpPr txBox="1"/>
          <p:nvPr/>
        </p:nvSpPr>
        <p:spPr>
          <a:xfrm>
            <a:off x="9351159" y="6657945"/>
            <a:ext cx="28408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342564018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DylanVTI</vt:lpstr>
      <vt:lpstr>Unplug Your Refrigerator...</vt:lpstr>
      <vt:lpstr>Table of Contents</vt:lpstr>
      <vt:lpstr>Introduction to IoT</vt:lpstr>
      <vt:lpstr>IoT</vt:lpstr>
      <vt:lpstr>What is Shodan and Why Use It?</vt:lpstr>
      <vt:lpstr>So... Let Me Show You Why This Matters!</vt:lpstr>
      <vt:lpstr>North Korea is not safe from IoT...</vt:lpstr>
      <vt:lpstr>I C U ^_^ &lt;3 </vt:lpstr>
      <vt:lpstr>Doomed Desktops (guys... seriously... passwords...)</vt:lpstr>
      <vt:lpstr>Let's Get Serious</vt:lpstr>
      <vt:lpstr>Exposing Assets</vt:lpstr>
      <vt:lpstr>Outro</vt:lpstr>
      <vt:lpstr>What have we learned?</vt:lpstr>
      <vt:lpstr>Exploitation &amp; Tools</vt:lpstr>
      <vt:lpstr>Thanks To:</vt:lpstr>
      <vt:lpstr>Thanks for participating!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dc:title>
  <dc:creator/>
  <cp:lastModifiedBy/>
  <cp:revision>491</cp:revision>
  <dcterms:created xsi:type="dcterms:W3CDTF">2023-09-18T19:11:59Z</dcterms:created>
  <dcterms:modified xsi:type="dcterms:W3CDTF">2023-09-20T22:38:05Z</dcterms:modified>
</cp:coreProperties>
</file>