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66" r:id="rId6"/>
    <p:sldId id="262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FCECC-A694-4831-8720-3AF5C39FBC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0250F6-0006-4F62-99BD-20EB0DA64DF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Images and features extracted from data</a:t>
          </a:r>
        </a:p>
      </dgm:t>
    </dgm:pt>
    <dgm:pt modelId="{0EF0A7F7-AAE0-4A09-B3CA-B2DC302FA3E5}" type="parTrans" cxnId="{DB86B7FD-648E-4284-B89B-83F1839DCE88}">
      <dgm:prSet/>
      <dgm:spPr/>
      <dgm:t>
        <a:bodyPr/>
        <a:lstStyle/>
        <a:p>
          <a:endParaRPr lang="en-US"/>
        </a:p>
      </dgm:t>
    </dgm:pt>
    <dgm:pt modelId="{093EB4FC-55E8-4CB2-89AA-129C02C12BAF}" type="sibTrans" cxnId="{DB86B7FD-648E-4284-B89B-83F1839DCE88}">
      <dgm:prSet/>
      <dgm:spPr/>
      <dgm:t>
        <a:bodyPr/>
        <a:lstStyle/>
        <a:p>
          <a:endParaRPr lang="en-US"/>
        </a:p>
      </dgm:t>
    </dgm:pt>
    <dgm:pt modelId="{76FBFB91-6A8F-4AF8-B2F2-4D6A99F6D39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Build predictive model using CNN technique</a:t>
          </a:r>
        </a:p>
      </dgm:t>
    </dgm:pt>
    <dgm:pt modelId="{F62219CA-1D0B-4DDA-AA8F-A321CAD3C800}" type="parTrans" cxnId="{5E7221C3-6162-433F-88D9-5DDA7BC7FD65}">
      <dgm:prSet/>
      <dgm:spPr/>
      <dgm:t>
        <a:bodyPr/>
        <a:lstStyle/>
        <a:p>
          <a:endParaRPr lang="en-US"/>
        </a:p>
      </dgm:t>
    </dgm:pt>
    <dgm:pt modelId="{D16C7D20-4A40-441F-994D-87F7B174533F}" type="sibTrans" cxnId="{5E7221C3-6162-433F-88D9-5DDA7BC7FD65}">
      <dgm:prSet/>
      <dgm:spPr/>
      <dgm:t>
        <a:bodyPr/>
        <a:lstStyle/>
        <a:p>
          <a:endParaRPr lang="en-US"/>
        </a:p>
      </dgm:t>
    </dgm:pt>
    <dgm:pt modelId="{ED23F76D-8B6F-4FEA-B2FC-D42FE5B3436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Images identified through testing and evaluation</a:t>
          </a:r>
        </a:p>
      </dgm:t>
    </dgm:pt>
    <dgm:pt modelId="{F679447C-D253-4BFF-9811-76794B247C7D}" type="parTrans" cxnId="{D97B9718-87A6-4246-AD78-66C0837134EB}">
      <dgm:prSet/>
      <dgm:spPr/>
      <dgm:t>
        <a:bodyPr/>
        <a:lstStyle/>
        <a:p>
          <a:endParaRPr lang="en-US"/>
        </a:p>
      </dgm:t>
    </dgm:pt>
    <dgm:pt modelId="{8C1C9111-C3F7-43B8-81C4-A91F3BBA80F2}" type="sibTrans" cxnId="{D97B9718-87A6-4246-AD78-66C0837134EB}">
      <dgm:prSet/>
      <dgm:spPr/>
      <dgm:t>
        <a:bodyPr/>
        <a:lstStyle/>
        <a:p>
          <a:endParaRPr lang="en-US"/>
        </a:p>
      </dgm:t>
    </dgm:pt>
    <dgm:pt modelId="{1304A30A-06BD-4A70-867F-D59B5A6E73C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Analysis on based of results</a:t>
          </a:r>
        </a:p>
      </dgm:t>
    </dgm:pt>
    <dgm:pt modelId="{DDFAB647-1FD4-4545-8EFD-48AE6632F88E}" type="parTrans" cxnId="{CBF04028-BBB2-4B2B-8B58-8B51619B7DCE}">
      <dgm:prSet/>
      <dgm:spPr/>
      <dgm:t>
        <a:bodyPr/>
        <a:lstStyle/>
        <a:p>
          <a:endParaRPr lang="en-US"/>
        </a:p>
      </dgm:t>
    </dgm:pt>
    <dgm:pt modelId="{200977B1-EEC4-46C2-BB8E-84810E50D6D3}" type="sibTrans" cxnId="{CBF04028-BBB2-4B2B-8B58-8B51619B7DCE}">
      <dgm:prSet/>
      <dgm:spPr/>
      <dgm:t>
        <a:bodyPr/>
        <a:lstStyle/>
        <a:p>
          <a:endParaRPr lang="en-US"/>
        </a:p>
      </dgm:t>
    </dgm:pt>
    <dgm:pt modelId="{411D47E0-48E4-4F8A-A568-8A81A785ABD6}" type="pres">
      <dgm:prSet presAssocID="{E83FCECC-A694-4831-8720-3AF5C39FBC94}" presName="Name0" presStyleCnt="0">
        <dgm:presLayoutVars>
          <dgm:dir/>
          <dgm:animLvl val="lvl"/>
          <dgm:resizeHandles val="exact"/>
        </dgm:presLayoutVars>
      </dgm:prSet>
      <dgm:spPr/>
    </dgm:pt>
    <dgm:pt modelId="{DD4B36AF-A18F-4897-8B77-B328AF1B2B9C}" type="pres">
      <dgm:prSet presAssocID="{6D0250F6-0006-4F62-99BD-20EB0DA64DFB}" presName="parTxOnly" presStyleLbl="node1" presStyleIdx="0" presStyleCnt="4" custLinFactY="-11324" custLinFactNeighborX="-1718" custLinFactNeighborY="-100000">
        <dgm:presLayoutVars>
          <dgm:chMax val="0"/>
          <dgm:chPref val="0"/>
          <dgm:bulletEnabled val="1"/>
        </dgm:presLayoutVars>
      </dgm:prSet>
      <dgm:spPr/>
    </dgm:pt>
    <dgm:pt modelId="{60BD117C-27D4-440B-9032-2154183C34DD}" type="pres">
      <dgm:prSet presAssocID="{093EB4FC-55E8-4CB2-89AA-129C02C12BAF}" presName="parTxOnlySpace" presStyleCnt="0"/>
      <dgm:spPr/>
    </dgm:pt>
    <dgm:pt modelId="{4BA8ED58-6E17-4649-95D5-4CA4F47688F0}" type="pres">
      <dgm:prSet presAssocID="{76FBFB91-6A8F-4AF8-B2F2-4D6A99F6D396}" presName="parTxOnly" presStyleLbl="node1" presStyleIdx="1" presStyleCnt="4" custLinFactY="-10896" custLinFactNeighborX="-4146" custLinFactNeighborY="-100000">
        <dgm:presLayoutVars>
          <dgm:chMax val="0"/>
          <dgm:chPref val="0"/>
          <dgm:bulletEnabled val="1"/>
        </dgm:presLayoutVars>
      </dgm:prSet>
      <dgm:spPr/>
    </dgm:pt>
    <dgm:pt modelId="{CE3133C9-BFF3-47E9-B97B-4D38DBF08FB7}" type="pres">
      <dgm:prSet presAssocID="{D16C7D20-4A40-441F-994D-87F7B174533F}" presName="parTxOnlySpace" presStyleCnt="0"/>
      <dgm:spPr/>
    </dgm:pt>
    <dgm:pt modelId="{B2080F5F-040A-4BE0-AC2D-A099FA783FED}" type="pres">
      <dgm:prSet presAssocID="{ED23F76D-8B6F-4FEA-B2FC-D42FE5B34360}" presName="parTxOnly" presStyleLbl="node1" presStyleIdx="2" presStyleCnt="4" custLinFactY="-7787" custLinFactNeighborX="-12437" custLinFactNeighborY="-100000">
        <dgm:presLayoutVars>
          <dgm:chMax val="0"/>
          <dgm:chPref val="0"/>
          <dgm:bulletEnabled val="1"/>
        </dgm:presLayoutVars>
      </dgm:prSet>
      <dgm:spPr/>
    </dgm:pt>
    <dgm:pt modelId="{4D5F3420-9F30-45BE-AACA-960808C13DC5}" type="pres">
      <dgm:prSet presAssocID="{8C1C9111-C3F7-43B8-81C4-A91F3BBA80F2}" presName="parTxOnlySpace" presStyleCnt="0"/>
      <dgm:spPr/>
    </dgm:pt>
    <dgm:pt modelId="{B108DDD8-650D-4914-A8F8-11BA6224B695}" type="pres">
      <dgm:prSet presAssocID="{1304A30A-06BD-4A70-867F-D59B5A6E73CD}" presName="parTxOnly" presStyleLbl="node1" presStyleIdx="3" presStyleCnt="4" custLinFactY="-8823" custLinFactNeighborX="171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AE350F13-8AD5-4FFE-9C02-933F61CD9B47}" type="presOf" srcId="{76FBFB91-6A8F-4AF8-B2F2-4D6A99F6D396}" destId="{4BA8ED58-6E17-4649-95D5-4CA4F47688F0}" srcOrd="0" destOrd="0" presId="urn:microsoft.com/office/officeart/2005/8/layout/chevron1"/>
    <dgm:cxn modelId="{D97B9718-87A6-4246-AD78-66C0837134EB}" srcId="{E83FCECC-A694-4831-8720-3AF5C39FBC94}" destId="{ED23F76D-8B6F-4FEA-B2FC-D42FE5B34360}" srcOrd="2" destOrd="0" parTransId="{F679447C-D253-4BFF-9811-76794B247C7D}" sibTransId="{8C1C9111-C3F7-43B8-81C4-A91F3BBA80F2}"/>
    <dgm:cxn modelId="{CBF04028-BBB2-4B2B-8B58-8B51619B7DCE}" srcId="{E83FCECC-A694-4831-8720-3AF5C39FBC94}" destId="{1304A30A-06BD-4A70-867F-D59B5A6E73CD}" srcOrd="3" destOrd="0" parTransId="{DDFAB647-1FD4-4545-8EFD-48AE6632F88E}" sibTransId="{200977B1-EEC4-46C2-BB8E-84810E50D6D3}"/>
    <dgm:cxn modelId="{5E4FA560-81B5-4753-924D-E0213B9908D3}" type="presOf" srcId="{E83FCECC-A694-4831-8720-3AF5C39FBC94}" destId="{411D47E0-48E4-4F8A-A568-8A81A785ABD6}" srcOrd="0" destOrd="0" presId="urn:microsoft.com/office/officeart/2005/8/layout/chevron1"/>
    <dgm:cxn modelId="{1CE2144A-FE92-4560-A61F-64F105112484}" type="presOf" srcId="{1304A30A-06BD-4A70-867F-D59B5A6E73CD}" destId="{B108DDD8-650D-4914-A8F8-11BA6224B695}" srcOrd="0" destOrd="0" presId="urn:microsoft.com/office/officeart/2005/8/layout/chevron1"/>
    <dgm:cxn modelId="{6985D38C-ED76-4FDE-80AF-26D0359BD4D8}" type="presOf" srcId="{6D0250F6-0006-4F62-99BD-20EB0DA64DFB}" destId="{DD4B36AF-A18F-4897-8B77-B328AF1B2B9C}" srcOrd="0" destOrd="0" presId="urn:microsoft.com/office/officeart/2005/8/layout/chevron1"/>
    <dgm:cxn modelId="{940481AE-9D38-4FD4-9A47-5089CC4E49E8}" type="presOf" srcId="{ED23F76D-8B6F-4FEA-B2FC-D42FE5B34360}" destId="{B2080F5F-040A-4BE0-AC2D-A099FA783FED}" srcOrd="0" destOrd="0" presId="urn:microsoft.com/office/officeart/2005/8/layout/chevron1"/>
    <dgm:cxn modelId="{5E7221C3-6162-433F-88D9-5DDA7BC7FD65}" srcId="{E83FCECC-A694-4831-8720-3AF5C39FBC94}" destId="{76FBFB91-6A8F-4AF8-B2F2-4D6A99F6D396}" srcOrd="1" destOrd="0" parTransId="{F62219CA-1D0B-4DDA-AA8F-A321CAD3C800}" sibTransId="{D16C7D20-4A40-441F-994D-87F7B174533F}"/>
    <dgm:cxn modelId="{DB86B7FD-648E-4284-B89B-83F1839DCE88}" srcId="{E83FCECC-A694-4831-8720-3AF5C39FBC94}" destId="{6D0250F6-0006-4F62-99BD-20EB0DA64DFB}" srcOrd="0" destOrd="0" parTransId="{0EF0A7F7-AAE0-4A09-B3CA-B2DC302FA3E5}" sibTransId="{093EB4FC-55E8-4CB2-89AA-129C02C12BAF}"/>
    <dgm:cxn modelId="{0AD8CB86-BB4D-4069-90C4-400B40D4CB56}" type="presParOf" srcId="{411D47E0-48E4-4F8A-A568-8A81A785ABD6}" destId="{DD4B36AF-A18F-4897-8B77-B328AF1B2B9C}" srcOrd="0" destOrd="0" presId="urn:microsoft.com/office/officeart/2005/8/layout/chevron1"/>
    <dgm:cxn modelId="{D8BF0C00-62A5-4EAF-B765-C7A29513683C}" type="presParOf" srcId="{411D47E0-48E4-4F8A-A568-8A81A785ABD6}" destId="{60BD117C-27D4-440B-9032-2154183C34DD}" srcOrd="1" destOrd="0" presId="urn:microsoft.com/office/officeart/2005/8/layout/chevron1"/>
    <dgm:cxn modelId="{5CCCAE17-1C0F-496D-90FF-FA1C21DF9D61}" type="presParOf" srcId="{411D47E0-48E4-4F8A-A568-8A81A785ABD6}" destId="{4BA8ED58-6E17-4649-95D5-4CA4F47688F0}" srcOrd="2" destOrd="0" presId="urn:microsoft.com/office/officeart/2005/8/layout/chevron1"/>
    <dgm:cxn modelId="{14E25A80-6DB4-4B52-A63E-1820C983A294}" type="presParOf" srcId="{411D47E0-48E4-4F8A-A568-8A81A785ABD6}" destId="{CE3133C9-BFF3-47E9-B97B-4D38DBF08FB7}" srcOrd="3" destOrd="0" presId="urn:microsoft.com/office/officeart/2005/8/layout/chevron1"/>
    <dgm:cxn modelId="{FEE274B6-2DC3-4D24-83AA-4C69F8D65190}" type="presParOf" srcId="{411D47E0-48E4-4F8A-A568-8A81A785ABD6}" destId="{B2080F5F-040A-4BE0-AC2D-A099FA783FED}" srcOrd="4" destOrd="0" presId="urn:microsoft.com/office/officeart/2005/8/layout/chevron1"/>
    <dgm:cxn modelId="{F5EA8063-BCEA-4E90-91F6-D0A81E45D5C0}" type="presParOf" srcId="{411D47E0-48E4-4F8A-A568-8A81A785ABD6}" destId="{4D5F3420-9F30-45BE-AACA-960808C13DC5}" srcOrd="5" destOrd="0" presId="urn:microsoft.com/office/officeart/2005/8/layout/chevron1"/>
    <dgm:cxn modelId="{89269DA3-26F2-4440-BE4E-A53F6BB322EE}" type="presParOf" srcId="{411D47E0-48E4-4F8A-A568-8A81A785ABD6}" destId="{B108DDD8-650D-4914-A8F8-11BA6224B69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B36AF-A18F-4897-8B77-B328AF1B2B9C}">
      <dsp:nvSpPr>
        <dsp:cNvPr id="0" name=""/>
        <dsp:cNvSpPr/>
      </dsp:nvSpPr>
      <dsp:spPr>
        <a:xfrm>
          <a:off x="0" y="346692"/>
          <a:ext cx="3292078" cy="1316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Images and features extracted from data</a:t>
          </a:r>
        </a:p>
      </dsp:txBody>
      <dsp:txXfrm>
        <a:off x="658416" y="346692"/>
        <a:ext cx="1975247" cy="1316831"/>
      </dsp:txXfrm>
    </dsp:sp>
    <dsp:sp modelId="{4BA8ED58-6E17-4649-95D5-4CA4F47688F0}">
      <dsp:nvSpPr>
        <dsp:cNvPr id="0" name=""/>
        <dsp:cNvSpPr/>
      </dsp:nvSpPr>
      <dsp:spPr>
        <a:xfrm>
          <a:off x="2954876" y="352328"/>
          <a:ext cx="3292078" cy="1316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Build predictive model using CNN technique</a:t>
          </a:r>
        </a:p>
      </dsp:txBody>
      <dsp:txXfrm>
        <a:off x="3613292" y="352328"/>
        <a:ext cx="1975247" cy="1316831"/>
      </dsp:txXfrm>
    </dsp:sp>
    <dsp:sp modelId="{B2080F5F-040A-4BE0-AC2D-A099FA783FED}">
      <dsp:nvSpPr>
        <dsp:cNvPr id="0" name=""/>
        <dsp:cNvSpPr/>
      </dsp:nvSpPr>
      <dsp:spPr>
        <a:xfrm>
          <a:off x="5890452" y="393268"/>
          <a:ext cx="3292078" cy="1316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Images identified through testing and evaluation</a:t>
          </a:r>
        </a:p>
      </dsp:txBody>
      <dsp:txXfrm>
        <a:off x="6548868" y="393268"/>
        <a:ext cx="1975247" cy="1316831"/>
      </dsp:txXfrm>
    </dsp:sp>
    <dsp:sp modelId="{B108DDD8-650D-4914-A8F8-11BA6224B695}">
      <dsp:nvSpPr>
        <dsp:cNvPr id="0" name=""/>
        <dsp:cNvSpPr/>
      </dsp:nvSpPr>
      <dsp:spPr>
        <a:xfrm>
          <a:off x="8899921" y="379626"/>
          <a:ext cx="3292078" cy="1316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Analysis on based of results</a:t>
          </a:r>
        </a:p>
      </dsp:txBody>
      <dsp:txXfrm>
        <a:off x="9558337" y="379626"/>
        <a:ext cx="1975247" cy="1316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85D-4C84-42C6-96E4-3F98ECA4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785" y="2579427"/>
            <a:ext cx="8428671" cy="1692322"/>
          </a:xfrm>
        </p:spPr>
        <p:txBody>
          <a:bodyPr/>
          <a:lstStyle/>
          <a:p>
            <a:r>
              <a:rPr lang="en-US" dirty="0"/>
              <a:t>Emblem Detection</a:t>
            </a:r>
            <a:br>
              <a:rPr lang="en-US" dirty="0"/>
            </a:br>
            <a:r>
              <a:rPr lang="en-US" dirty="0"/>
              <a:t>For Commercial Research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E1945-5CA4-4814-9C09-1841F2E15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6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84A6-8FBA-41B8-87BA-49EEE6FA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7CCE-4F48-4C78-96E2-02EF7F1C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9774"/>
            <a:ext cx="12191999" cy="4848225"/>
          </a:xfrm>
        </p:spPr>
        <p:txBody>
          <a:bodyPr/>
          <a:lstStyle/>
          <a:p>
            <a:r>
              <a:rPr lang="en-US" dirty="0"/>
              <a:t>Planning to add pipeline and docker.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future, we can improve our model by applying more features meticulously and tuning the parameters more precisely.</a:t>
            </a:r>
          </a:p>
        </p:txBody>
      </p:sp>
    </p:spTree>
    <p:extLst>
      <p:ext uri="{BB962C8B-B14F-4D97-AF65-F5344CB8AC3E}">
        <p14:creationId xmlns:p14="http://schemas.microsoft.com/office/powerpoint/2010/main" val="23321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C78-9F51-4955-885B-E786702E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3B00-7474-485B-9B34-0DE1A576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7290"/>
            <a:ext cx="9613861" cy="4531055"/>
          </a:xfrm>
        </p:spPr>
        <p:txBody>
          <a:bodyPr>
            <a:normAutofit fontScale="25000" lnSpcReduction="20000"/>
          </a:bodyPr>
          <a:lstStyle/>
          <a:p>
            <a:r>
              <a:rPr lang="en-US" sz="14400" b="1" dirty="0">
                <a:latin typeface="Calibri" panose="020F0502020204030204" pitchFamily="34" charset="0"/>
                <a:cs typeface="Calibri" panose="020F0502020204030204" pitchFamily="34" charset="0"/>
              </a:rPr>
              <a:t>Finding a good learning rate</a:t>
            </a:r>
          </a:p>
          <a:p>
            <a:endParaRPr lang="en-US" sz="1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400" b="1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</a:t>
            </a:r>
          </a:p>
          <a:p>
            <a:endParaRPr lang="en-US" sz="1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400" b="1" dirty="0">
                <a:latin typeface="Calibri" panose="020F0502020204030204" pitchFamily="34" charset="0"/>
                <a:cs typeface="Calibri" panose="020F0502020204030204" pitchFamily="34" charset="0"/>
              </a:rPr>
              <a:t>Augmentation</a:t>
            </a:r>
          </a:p>
          <a:p>
            <a:endParaRPr lang="en-US" sz="1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400" b="1" dirty="0">
                <a:latin typeface="Calibri" panose="020F0502020204030204" pitchFamily="34" charset="0"/>
                <a:cs typeface="Calibri" panose="020F0502020204030204" pitchFamily="34" charset="0"/>
              </a:rPr>
              <a:t>Baseline model.</a:t>
            </a:r>
          </a:p>
          <a:p>
            <a:endParaRPr lang="en-US" sz="1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55D4-0EE4-47DB-BF33-4C109BDA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A166-0E2A-4748-88D3-0EE55AA3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/>
          <a:lstStyle/>
          <a:p>
            <a:r>
              <a:rPr lang="en-US" dirty="0"/>
              <a:t>1. Introduction</a:t>
            </a:r>
          </a:p>
          <a:p>
            <a:endParaRPr lang="en-US" dirty="0"/>
          </a:p>
          <a:p>
            <a:r>
              <a:rPr lang="en-US" dirty="0"/>
              <a:t>2.Data Source</a:t>
            </a:r>
          </a:p>
          <a:p>
            <a:endParaRPr lang="en-US" dirty="0"/>
          </a:p>
          <a:p>
            <a:r>
              <a:rPr lang="en-US" dirty="0"/>
              <a:t>3.Methodology</a:t>
            </a:r>
          </a:p>
          <a:p>
            <a:endParaRPr lang="en-US" dirty="0"/>
          </a:p>
          <a:p>
            <a:r>
              <a:rPr lang="en-US" dirty="0"/>
              <a:t>4.Evaluation/Results</a:t>
            </a:r>
          </a:p>
          <a:p>
            <a:endParaRPr lang="en-US" dirty="0"/>
          </a:p>
          <a:p>
            <a:r>
              <a:rPr lang="en-US" dirty="0"/>
              <a:t>5.Summary</a:t>
            </a:r>
          </a:p>
        </p:txBody>
      </p:sp>
    </p:spTree>
    <p:extLst>
      <p:ext uri="{BB962C8B-B14F-4D97-AF65-F5344CB8AC3E}">
        <p14:creationId xmlns:p14="http://schemas.microsoft.com/office/powerpoint/2010/main" val="20509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313D-348A-4C73-868D-EBD48360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88D1-62E9-40C5-A2A0-D16067AE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recognizes the brand emblem present in any image.</a:t>
            </a:r>
          </a:p>
          <a:p>
            <a:r>
              <a:rPr lang="en-US" dirty="0"/>
              <a:t>The image emblem classification is built using two different models of neural network.</a:t>
            </a:r>
          </a:p>
          <a:p>
            <a:r>
              <a:rPr lang="en-US" dirty="0"/>
              <a:t>The main concept of image classification using CNN consisting three layers.</a:t>
            </a:r>
          </a:p>
          <a:p>
            <a:r>
              <a:rPr lang="en-US" dirty="0"/>
              <a:t>One model consists of </a:t>
            </a:r>
            <a:r>
              <a:rPr lang="en-US" dirty="0" err="1"/>
              <a:t>Keras</a:t>
            </a:r>
            <a:r>
              <a:rPr lang="en-US" dirty="0"/>
              <a:t> with </a:t>
            </a:r>
            <a:r>
              <a:rPr lang="en-US" dirty="0" err="1"/>
              <a:t>tensorflow</a:t>
            </a:r>
            <a:r>
              <a:rPr lang="en-US" dirty="0"/>
              <a:t> backend and the other is implementing using Google’s Inception v3 model.</a:t>
            </a:r>
          </a:p>
          <a:p>
            <a:r>
              <a:rPr lang="en-US" dirty="0"/>
              <a:t>At last ,our project is deployed in EC2 instance to create web application with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8258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B0F1-3790-407E-B589-60BEA60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3D9B-C091-4E07-91BF-BD741099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Ruggedness to shifts and distortion in the image.</a:t>
            </a:r>
          </a:p>
          <a:p>
            <a:endParaRPr lang="en-US" dirty="0"/>
          </a:p>
          <a:p>
            <a:r>
              <a:rPr lang="en-US" dirty="0"/>
              <a:t>2.Reduced memory requirement</a:t>
            </a:r>
          </a:p>
          <a:p>
            <a:endParaRPr lang="en-US" dirty="0"/>
          </a:p>
          <a:p>
            <a:r>
              <a:rPr lang="en-US" dirty="0"/>
              <a:t>3.Easier and better training.</a:t>
            </a:r>
          </a:p>
        </p:txBody>
      </p:sp>
    </p:spTree>
    <p:extLst>
      <p:ext uri="{BB962C8B-B14F-4D97-AF65-F5344CB8AC3E}">
        <p14:creationId xmlns:p14="http://schemas.microsoft.com/office/powerpoint/2010/main" val="334795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4B0E-8589-4664-8AB4-68E13F4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AC61-E444-4453-9FDF-AF6BECE6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06220"/>
            <a:ext cx="12192000" cy="4749421"/>
          </a:xfrm>
        </p:spPr>
        <p:txBody>
          <a:bodyPr>
            <a:normAutofit/>
          </a:bodyPr>
          <a:lstStyle/>
          <a:p>
            <a:r>
              <a:rPr lang="en-US" dirty="0"/>
              <a:t>The dataset we used here is an annotated logo dataset downloaded from Flickr. It involves three image sets: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i="1" dirty="0"/>
              <a:t>training set</a:t>
            </a:r>
            <a:r>
              <a:rPr lang="en-US" dirty="0"/>
              <a:t> contains 810 annotated images, corresponding 27 logo classes (30 images for each class). </a:t>
            </a:r>
          </a:p>
          <a:p>
            <a:pPr marL="0" indent="0">
              <a:buNone/>
            </a:pPr>
            <a:r>
              <a:rPr lang="en-US" dirty="0"/>
              <a:t>.The </a:t>
            </a:r>
            <a:r>
              <a:rPr lang="en-US" i="1" dirty="0"/>
              <a:t>test set</a:t>
            </a:r>
            <a:r>
              <a:rPr lang="en-US" dirty="0"/>
              <a:t> consists of 270 images, of which 135 are for each of the 27 annotated   classes</a:t>
            </a:r>
          </a:p>
          <a:p>
            <a:r>
              <a:rPr lang="en-US" dirty="0"/>
              <a:t>The brands included in the dataset are: Adidas, Apple, BMW, Citroen, Coca Cola, DHL, </a:t>
            </a:r>
            <a:r>
              <a:rPr lang="en-US" dirty="0" err="1"/>
              <a:t>Fedex</a:t>
            </a:r>
            <a:r>
              <a:rPr lang="en-US" dirty="0"/>
              <a:t>, Ferrari, Ford, Google, Heineken, HP, McDonalds, Mini, </a:t>
            </a:r>
            <a:r>
              <a:rPr lang="en-US" dirty="0" err="1"/>
              <a:t>Nbc</a:t>
            </a:r>
            <a:r>
              <a:rPr lang="en-US" dirty="0"/>
              <a:t>, Nike, Pepsi, Porsche, Puma, Red Bull, Sprite, Starbucks, Intel, Texaco, </a:t>
            </a:r>
            <a:r>
              <a:rPr lang="en-US" dirty="0" err="1"/>
              <a:t>Unisef</a:t>
            </a:r>
            <a:r>
              <a:rPr lang="en-US" dirty="0"/>
              <a:t>, Vodafone and Yahoo.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2E608-D9A0-4CCB-B72F-05761DDC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Methodology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577993-D77F-4F3E-8BCB-0418BE62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7794"/>
            <a:ext cx="4635879" cy="488020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D1407-385B-46A8-BF1B-7E270254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038349"/>
            <a:ext cx="1138237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0F01-0BA4-4259-A958-BD7A400D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45910"/>
            <a:ext cx="9613861" cy="1369976"/>
          </a:xfrm>
        </p:spPr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4977D1-4E1A-4FB5-95C1-FBFDBE80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845380"/>
              </p:ext>
            </p:extLst>
          </p:nvPr>
        </p:nvGraphicFramePr>
        <p:xfrm>
          <a:off x="0" y="1915886"/>
          <a:ext cx="12192000" cy="494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3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BB02-0367-42BB-B422-851308F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2E924-66AE-4DE7-A604-F62F7FEB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9776"/>
            <a:ext cx="12125325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60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1000</TotalTime>
  <Words>217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Emblem Detection For Commercial Research  </vt:lpstr>
      <vt:lpstr>Objectives</vt:lpstr>
      <vt:lpstr>Presentation Outline</vt:lpstr>
      <vt:lpstr>Introduction</vt:lpstr>
      <vt:lpstr>Why we chose CNN</vt:lpstr>
      <vt:lpstr>Data source</vt:lpstr>
      <vt:lpstr>Methodology</vt:lpstr>
      <vt:lpstr>Approach</vt:lpstr>
      <vt:lpstr>Results</vt:lpstr>
      <vt:lpstr>Summary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Trend Prediction ForCommercial Research  </dc:title>
  <dc:creator>Kanika Nama</dc:creator>
  <cp:lastModifiedBy>Kanika Nama</cp:lastModifiedBy>
  <cp:revision>30</cp:revision>
  <dcterms:created xsi:type="dcterms:W3CDTF">2018-08-08T23:24:22Z</dcterms:created>
  <dcterms:modified xsi:type="dcterms:W3CDTF">2018-08-09T16:04:53Z</dcterms:modified>
</cp:coreProperties>
</file>