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61F4-D678-42A6-8D37-414264E0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7BED3-FD42-4B73-A367-35E3FE85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F9EB4-C2AC-4069-9DB3-513740BD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7831-EFA5-4895-ABEE-6F0B89D2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2125-5EF7-42F0-BC3D-88244C6B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037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8F8D-D008-4071-9BCC-2860578E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C5EA9-628C-4F6B-8E5D-803751E82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B24C-D850-44CF-ACD1-D07E6152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18FA-DE23-40D5-9E9C-BAD01AF2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D0249-A0AE-430A-8C70-3A838994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99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FBC0A-BFEA-4D8D-807E-76996E73B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F6C2-A4D2-4A48-813B-957046554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4486-7417-4589-AD4C-02B7B3DC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DF8D-B149-4AAD-8119-13F0A966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08DD-A641-46CF-A337-70CE1C7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823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27CF-DEE5-412B-9F88-E936BFED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2F6B-A103-457A-B573-1032AEC6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9C83-9450-4287-B58E-49F19616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8681-432A-4667-B025-F227CD0B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A4B4D-0409-4CA0-9B4B-9CB6BE36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20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3707-03C9-469B-95EE-5A238EC5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5CC14-EA0C-4D88-9D22-CE2D5D1C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C3C3-892B-4BD4-AA28-A7AA2124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78E9-810E-4704-A0A0-1C662481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9F28E-6BFF-4EC7-AA52-A0F8AA3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427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DA0F-2359-411B-8CA3-7DC755E2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F999-617A-4C59-9F25-29A588B9E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3449-7E16-4497-852C-8374EE674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8808-4F40-4F28-A4F3-BDDB4478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B04D-3EFF-40DC-A83F-7F50791B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0667E-BCF4-4705-97EE-9E4EBB63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45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81F-40CD-4534-8404-42315883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A15D6-1370-4EAA-B27A-9EE5ADF2C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D136C-3F42-4611-8AC5-E52E47FCA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72D91-7D82-4C0C-8212-737280C56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9E8CF-E8CC-4653-9B58-CB119E214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13E48-5B28-4E7D-8F9F-333B9BEC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C06C3-DEAD-4BEF-AF76-D0F5E84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56CB7-C526-47A7-8C40-0A4BFD2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5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D87E-5565-48EF-A760-F604A90F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BA588-F075-4940-9FBB-0236469F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756B1-F27A-4FBA-90BF-F512CAA5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CEAEB-A080-4666-A9D1-3F3C6DC6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2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A77BD-E74D-4710-A890-9ED941ED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40FD7-A465-439F-A263-1C261C74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A6E4-B908-4A33-A8DC-0A3809D9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194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9EA5-F8E1-49A1-B559-417830E6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EF7C-4932-4C1C-9AD0-F57A6E49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949BD-EAD2-4410-AEDF-9C76B02E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EF0E-5DC6-41D1-BB1E-8FE75652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8E746-CAB1-49A1-891D-C059CD89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BF46-6A0B-46FE-9F49-9B20D7EA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151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70CA-A433-490E-BDCE-54F36C20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716B3-D8C9-45BF-9066-F64941F85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780CC-9977-4806-9D70-8EE6F82A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B5381-660F-4991-B03B-61DBE8C9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72B25-209D-4B6E-BB68-BDF68D18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87A89-ADD3-4877-8262-23E8D8F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56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8F5F4-D26C-4A23-A35E-1E5FD6BD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ECD2-9629-46B0-AF89-4FDB4F0D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4E62-C7B1-4B36-A261-D1548CA31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9714B-F8FE-4999-BA5F-3BE078F6D39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19AB-5406-4C29-9768-52DB14EC0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863D-286F-4D48-B7CC-EFAF0EC2F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EF4D-BA0E-4868-A5F7-7A5275E96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722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7C323-A04E-4B9F-9F66-B676B08A7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1746759"/>
          </a:xfrm>
        </p:spPr>
        <p:txBody>
          <a:bodyPr>
            <a:normAutofit/>
          </a:bodyPr>
          <a:lstStyle/>
          <a:p>
            <a:r>
              <a:rPr lang="en-ID" dirty="0"/>
              <a:t>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4FB45-8AE2-4C21-8066-9A2E2EB9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3564835"/>
            <a:ext cx="5561938" cy="2046554"/>
          </a:xfrm>
        </p:spPr>
        <p:txBody>
          <a:bodyPr>
            <a:normAutofit/>
          </a:bodyPr>
          <a:lstStyle/>
          <a:p>
            <a:r>
              <a:rPr lang="en-ID" dirty="0"/>
              <a:t>On </a:t>
            </a:r>
            <a:r>
              <a:rPr lang="en-US" dirty="0"/>
              <a:t>favorable used browsers, devices, OS and platform</a:t>
            </a:r>
          </a:p>
          <a:p>
            <a:endParaRPr lang="en-US" dirty="0"/>
          </a:p>
          <a:p>
            <a:r>
              <a:rPr lang="en-US" sz="1600" dirty="0"/>
              <a:t>Dataset: Sample 1%</a:t>
            </a:r>
            <a:endParaRPr lang="en-ID" sz="1600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56B6-6350-40A8-AEA3-31AB33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3158405" cy="5571066"/>
          </a:xfrm>
        </p:spPr>
        <p:txBody>
          <a:bodyPr>
            <a:normAutofit/>
          </a:bodyPr>
          <a:lstStyle/>
          <a:p>
            <a:r>
              <a:rPr lang="en-ID" b="1" dirty="0">
                <a:solidFill>
                  <a:srgbClr val="FFFFFF"/>
                </a:solidFill>
              </a:rPr>
              <a:t>FAVORABLE BROWSERS</a:t>
            </a:r>
            <a:br>
              <a:rPr lang="en-ID" sz="3100" b="1" dirty="0">
                <a:solidFill>
                  <a:srgbClr val="FFFFFF"/>
                </a:solidFill>
              </a:rPr>
            </a:br>
            <a:br>
              <a:rPr lang="en-ID" sz="3100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1</a:t>
            </a:r>
            <a:r>
              <a:rPr lang="en-ID" sz="1800" b="1" baseline="30000" dirty="0">
                <a:solidFill>
                  <a:srgbClr val="FFFFFF"/>
                </a:solidFill>
              </a:rPr>
              <a:t>ST</a:t>
            </a:r>
            <a:r>
              <a:rPr lang="en-ID" sz="1800" b="1" dirty="0">
                <a:solidFill>
                  <a:srgbClr val="FFFFFF"/>
                </a:solidFill>
              </a:rPr>
              <a:t> = CHROME MOBILE (20.3%)</a:t>
            </a:r>
            <a:br>
              <a:rPr lang="en-ID" sz="1800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2</a:t>
            </a:r>
            <a:r>
              <a:rPr lang="en-ID" sz="1800" b="1" baseline="30000" dirty="0">
                <a:solidFill>
                  <a:srgbClr val="FFFFFF"/>
                </a:solidFill>
              </a:rPr>
              <a:t>ND</a:t>
            </a:r>
            <a:r>
              <a:rPr lang="en-ID" sz="1800" b="1" dirty="0">
                <a:solidFill>
                  <a:srgbClr val="FFFFFF"/>
                </a:solidFill>
              </a:rPr>
              <a:t> = FACEBOOK (9.3%)</a:t>
            </a:r>
            <a:br>
              <a:rPr lang="en-ID" sz="1800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3</a:t>
            </a:r>
            <a:r>
              <a:rPr lang="en-ID" sz="1800" b="1" baseline="30000" dirty="0">
                <a:solidFill>
                  <a:srgbClr val="FFFFFF"/>
                </a:solidFill>
              </a:rPr>
              <a:t>RD</a:t>
            </a:r>
            <a:r>
              <a:rPr lang="en-ID" sz="1800" b="1" dirty="0">
                <a:solidFill>
                  <a:srgbClr val="FFFFFF"/>
                </a:solidFill>
              </a:rPr>
              <a:t> = CHROME (7.4%)</a:t>
            </a:r>
            <a:br>
              <a:rPr lang="en-ID" sz="3200" dirty="0">
                <a:solidFill>
                  <a:srgbClr val="FFFFFF"/>
                </a:solidFill>
              </a:rPr>
            </a:br>
            <a:endParaRPr lang="en-ID" sz="3100" dirty="0">
              <a:solidFill>
                <a:srgbClr val="FFFFFF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8E3045-0A69-412A-891F-AE438776D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006051"/>
              </p:ext>
            </p:extLst>
          </p:nvPr>
        </p:nvGraphicFramePr>
        <p:xfrm>
          <a:off x="4763911" y="617941"/>
          <a:ext cx="6735446" cy="5547926"/>
        </p:xfrm>
        <a:graphic>
          <a:graphicData uri="http://schemas.openxmlformats.org/drawingml/2006/table">
            <a:tbl>
              <a:tblPr firstRow="1" bandRow="1"/>
              <a:tblGrid>
                <a:gridCol w="4106648">
                  <a:extLst>
                    <a:ext uri="{9D8B030D-6E8A-4147-A177-3AD203B41FA5}">
                      <a16:colId xmlns:a16="http://schemas.microsoft.com/office/drawing/2014/main" val="321176950"/>
                    </a:ext>
                  </a:extLst>
                </a:gridCol>
                <a:gridCol w="928054">
                  <a:extLst>
                    <a:ext uri="{9D8B030D-6E8A-4147-A177-3AD203B41FA5}">
                      <a16:colId xmlns:a16="http://schemas.microsoft.com/office/drawing/2014/main" val="810046141"/>
                    </a:ext>
                  </a:extLst>
                </a:gridCol>
                <a:gridCol w="1190215">
                  <a:extLst>
                    <a:ext uri="{9D8B030D-6E8A-4147-A177-3AD203B41FA5}">
                      <a16:colId xmlns:a16="http://schemas.microsoft.com/office/drawing/2014/main" val="632299316"/>
                    </a:ext>
                  </a:extLst>
                </a:gridCol>
                <a:gridCol w="510529">
                  <a:extLst>
                    <a:ext uri="{9D8B030D-6E8A-4147-A177-3AD203B41FA5}">
                      <a16:colId xmlns:a16="http://schemas.microsoft.com/office/drawing/2014/main" val="2317463266"/>
                    </a:ext>
                  </a:extLst>
                </a:gridCol>
              </a:tblGrid>
              <a:tr h="697546">
                <a:tc>
                  <a:txBody>
                    <a:bodyPr/>
                    <a:lstStyle/>
                    <a:p>
                      <a:pPr fontAlgn="t"/>
                      <a:r>
                        <a:rPr lang="en-ID" sz="1700" b="1">
                          <a:effectLst/>
                        </a:rPr>
                        <a:t>Value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 b="1">
                          <a:effectLst/>
                        </a:rPr>
                        <a:t>Count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 b="1">
                          <a:effectLst/>
                        </a:rPr>
                        <a:t>Frequency (%)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63551"/>
                  </a:ext>
                </a:extLst>
              </a:tr>
              <a:tr h="456590">
                <a:tc>
                  <a:txBody>
                    <a:bodyPr/>
                    <a:lstStyle/>
                    <a:p>
                      <a:pPr fontAlgn="t"/>
                      <a:r>
                        <a:rPr lang="en-ID" sz="1800" b="1">
                          <a:effectLst/>
                        </a:rPr>
                        <a:t>chrome mobile;88.0.4324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800" b="1">
                          <a:effectLst/>
                        </a:rPr>
                        <a:t>79941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800" b="1">
                          <a:effectLst/>
                        </a:rPr>
                        <a:t>20.3%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b="1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96551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facebook;304.0.0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36718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9.3%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19752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chrome;88.0.4324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29106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7.4%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45794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chrome mobile;87.0.4280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20405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5.2%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96312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facebook;305.1.0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11707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3.0%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60451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chrome mobile;86.0.4240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10337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2.6%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40107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chrome mobile;80.0.3987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8882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2.3%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96393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chrome mobile;83.0.4103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7655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1.9%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38457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chrome mobile;81.0.4044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6556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1.7%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13499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chrome mobile;85.0.4183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6259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1.6%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30695"/>
                  </a:ext>
                </a:extLst>
              </a:tr>
              <a:tr h="439379">
                <a:tc>
                  <a:txBody>
                    <a:bodyPr/>
                    <a:lstStyle/>
                    <a:p>
                      <a:pPr fontAlgn="t"/>
                      <a:r>
                        <a:rPr lang="en-ID" sz="1700">
                          <a:effectLst/>
                        </a:rPr>
                        <a:t>Other values (1374)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176183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D" sz="1700">
                          <a:effectLst/>
                        </a:rPr>
                        <a:t>44.7%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70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952" marR="69952" marT="69952" marB="69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7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6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56B6-6350-40A8-AEA3-31AB33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D" b="1" dirty="0">
                <a:solidFill>
                  <a:srgbClr val="FFFFFF"/>
                </a:solidFill>
              </a:rPr>
              <a:t>FAVORABLE DEVICES</a:t>
            </a:r>
            <a:br>
              <a:rPr lang="en-ID" sz="3400" b="1" dirty="0">
                <a:solidFill>
                  <a:srgbClr val="FFFFFF"/>
                </a:solidFill>
              </a:rPr>
            </a:br>
            <a:br>
              <a:rPr lang="en-ID" sz="3400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1</a:t>
            </a:r>
            <a:r>
              <a:rPr lang="en-ID" sz="1800" b="1" baseline="30000" dirty="0">
                <a:solidFill>
                  <a:srgbClr val="FFFFFF"/>
                </a:solidFill>
              </a:rPr>
              <a:t>ST</a:t>
            </a:r>
            <a:r>
              <a:rPr lang="en-ID" sz="1800" b="1" dirty="0">
                <a:solidFill>
                  <a:srgbClr val="FFFFFF"/>
                </a:solidFill>
              </a:rPr>
              <a:t> = SMARTPHONE (23.9%)</a:t>
            </a:r>
            <a:br>
              <a:rPr lang="en-ID" sz="1800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2</a:t>
            </a:r>
            <a:r>
              <a:rPr lang="en-ID" sz="1800" b="1" baseline="30000" dirty="0">
                <a:solidFill>
                  <a:srgbClr val="FFFFFF"/>
                </a:solidFill>
              </a:rPr>
              <a:t>ND</a:t>
            </a:r>
            <a:r>
              <a:rPr lang="en-ID" sz="1800" b="1" dirty="0">
                <a:solidFill>
                  <a:srgbClr val="FFFFFF"/>
                </a:solidFill>
              </a:rPr>
              <a:t> = OTHER  (12.1%)</a:t>
            </a:r>
            <a:br>
              <a:rPr lang="en-ID" sz="1800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3</a:t>
            </a:r>
            <a:r>
              <a:rPr lang="en-ID" sz="1800" b="1" baseline="30000" dirty="0">
                <a:solidFill>
                  <a:srgbClr val="FFFFFF"/>
                </a:solidFill>
              </a:rPr>
              <a:t>RD</a:t>
            </a:r>
            <a:r>
              <a:rPr lang="en-ID" sz="1800" b="1" dirty="0">
                <a:solidFill>
                  <a:srgbClr val="FFFFFF"/>
                </a:solidFill>
              </a:rPr>
              <a:t> = ANDROID (4.3%)</a:t>
            </a:r>
            <a:br>
              <a:rPr lang="en-ID" sz="3400" dirty="0">
                <a:solidFill>
                  <a:srgbClr val="FFFFFF"/>
                </a:solidFill>
              </a:rPr>
            </a:br>
            <a:endParaRPr lang="en-ID" sz="3400" dirty="0">
              <a:solidFill>
                <a:srgbClr val="FFFFFF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3CFFEA-A798-4489-809A-B8CFF5E05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063893"/>
              </p:ext>
            </p:extLst>
          </p:nvPr>
        </p:nvGraphicFramePr>
        <p:xfrm>
          <a:off x="4879935" y="609600"/>
          <a:ext cx="6503397" cy="5564604"/>
        </p:xfrm>
        <a:graphic>
          <a:graphicData uri="http://schemas.openxmlformats.org/drawingml/2006/table">
            <a:tbl>
              <a:tblPr firstRow="1" bandRow="1"/>
              <a:tblGrid>
                <a:gridCol w="3575963">
                  <a:extLst>
                    <a:ext uri="{9D8B030D-6E8A-4147-A177-3AD203B41FA5}">
                      <a16:colId xmlns:a16="http://schemas.microsoft.com/office/drawing/2014/main" val="3321846509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3719231305"/>
                    </a:ext>
                  </a:extLst>
                </a:gridCol>
                <a:gridCol w="1874922">
                  <a:extLst>
                    <a:ext uri="{9D8B030D-6E8A-4147-A177-3AD203B41FA5}">
                      <a16:colId xmlns:a16="http://schemas.microsoft.com/office/drawing/2014/main" val="3991265748"/>
                    </a:ext>
                  </a:extLst>
                </a:gridCol>
              </a:tblGrid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>
                          <a:effectLst/>
                          <a:latin typeface="Arial" panose="020B0604020202020204" pitchFamily="34" charset="0"/>
                        </a:rPr>
                        <a:t>Count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>
                          <a:effectLst/>
                          <a:latin typeface="Arial" panose="020B0604020202020204" pitchFamily="34" charset="0"/>
                        </a:rPr>
                        <a:t>Frequency (%)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72110"/>
                  </a:ext>
                </a:extLst>
              </a:tr>
              <a:tr h="47785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900" b="1" i="0" u="none" strike="noStrike" err="1">
                          <a:effectLst/>
                          <a:latin typeface="Arial" panose="020B0604020202020204" pitchFamily="34" charset="0"/>
                        </a:rPr>
                        <a:t>generic;generic</a:t>
                      </a:r>
                      <a:r>
                        <a:rPr lang="en-ID" sz="1900" b="1" i="0" u="none" strike="noStrike">
                          <a:effectLst/>
                          <a:latin typeface="Arial" panose="020B0604020202020204" pitchFamily="34" charset="0"/>
                        </a:rPr>
                        <a:t> smartphone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900" b="1" i="0" u="none" strike="noStrike">
                          <a:effectLst/>
                          <a:latin typeface="Arial" panose="020B0604020202020204" pitchFamily="34" charset="0"/>
                        </a:rPr>
                        <a:t>94170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900" b="1" i="0" u="none" strike="noStrike">
                          <a:effectLst/>
                          <a:latin typeface="Arial" panose="020B0604020202020204" pitchFamily="34" charset="0"/>
                        </a:rPr>
                        <a:t>23.9%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85458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;other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47531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12.1%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748067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generic_android;wv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17007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4.3%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123256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apple;iphone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16574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4.2%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885848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generic_android;cph1803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5076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26358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generic_android;cph1909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5075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55128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xiaomi;xiaomi redmi 6a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4809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33430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xiaomi;xiaomi redmi note 8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4349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170161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xiaomi;xiaomi redmi 5a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4300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58986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samsung;samsung sm-g610f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3777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536617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Other values (2438)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191081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>
                          <a:effectLst/>
                          <a:latin typeface="Arial" panose="020B0604020202020204" pitchFamily="34" charset="0"/>
                        </a:rPr>
                        <a:t>48.5%</a:t>
                      </a:r>
                    </a:p>
                  </a:txBody>
                  <a:tcPr marL="73930" marR="73930" marT="73930" marB="7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03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37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F437D-FD5C-44DF-B7E8-D3870596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D" b="1" dirty="0">
                <a:solidFill>
                  <a:srgbClr val="FFFFFF"/>
                </a:solidFill>
              </a:rPr>
              <a:t>FAVORABLE OS</a:t>
            </a:r>
            <a:br>
              <a:rPr lang="en-ID" b="1" dirty="0">
                <a:solidFill>
                  <a:srgbClr val="FFFFFF"/>
                </a:solidFill>
              </a:rPr>
            </a:br>
            <a:r>
              <a:rPr lang="en-ID" sz="3100" b="1" dirty="0">
                <a:solidFill>
                  <a:srgbClr val="FFFFFF"/>
                </a:solidFill>
              </a:rPr>
              <a:t> </a:t>
            </a:r>
            <a:br>
              <a:rPr lang="en-ID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1</a:t>
            </a:r>
            <a:r>
              <a:rPr lang="en-ID" sz="1800" b="1" baseline="30000" dirty="0">
                <a:solidFill>
                  <a:srgbClr val="FFFFFF"/>
                </a:solidFill>
              </a:rPr>
              <a:t>ST</a:t>
            </a:r>
            <a:r>
              <a:rPr lang="en-ID" sz="1800" b="1" dirty="0">
                <a:solidFill>
                  <a:srgbClr val="FFFFFF"/>
                </a:solidFill>
              </a:rPr>
              <a:t> = Android 10</a:t>
            </a:r>
            <a:br>
              <a:rPr lang="en-ID" sz="1800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2</a:t>
            </a:r>
            <a:r>
              <a:rPr lang="en-ID" sz="1800" b="1" baseline="30000" dirty="0">
                <a:solidFill>
                  <a:srgbClr val="FFFFFF"/>
                </a:solidFill>
              </a:rPr>
              <a:t>ND</a:t>
            </a:r>
            <a:r>
              <a:rPr lang="en-ID" sz="1800" b="1" dirty="0">
                <a:solidFill>
                  <a:srgbClr val="FFFFFF"/>
                </a:solidFill>
              </a:rPr>
              <a:t> = Android 9</a:t>
            </a:r>
            <a:br>
              <a:rPr lang="en-ID" sz="1800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3</a:t>
            </a:r>
            <a:r>
              <a:rPr lang="en-ID" sz="1800" b="1" baseline="30000" dirty="0">
                <a:solidFill>
                  <a:srgbClr val="FFFFFF"/>
                </a:solidFill>
              </a:rPr>
              <a:t>RD</a:t>
            </a:r>
            <a:r>
              <a:rPr lang="en-ID" sz="1800" b="1" dirty="0">
                <a:solidFill>
                  <a:srgbClr val="FFFFFF"/>
                </a:solidFill>
              </a:rPr>
              <a:t> = Android 8.1.0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8E0AB3-3A1C-4FCD-BA2E-F0F27AC7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664043"/>
              </p:ext>
            </p:extLst>
          </p:nvPr>
        </p:nvGraphicFramePr>
        <p:xfrm>
          <a:off x="4934133" y="609600"/>
          <a:ext cx="5874279" cy="5141760"/>
        </p:xfrm>
        <a:graphic>
          <a:graphicData uri="http://schemas.openxmlformats.org/drawingml/2006/table">
            <a:tbl>
              <a:tblPr/>
              <a:tblGrid>
                <a:gridCol w="3257355">
                  <a:extLst>
                    <a:ext uri="{9D8B030D-6E8A-4147-A177-3AD203B41FA5}">
                      <a16:colId xmlns:a16="http://schemas.microsoft.com/office/drawing/2014/main" val="3958996144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3782848489"/>
                    </a:ext>
                  </a:extLst>
                </a:gridCol>
                <a:gridCol w="1649085">
                  <a:extLst>
                    <a:ext uri="{9D8B030D-6E8A-4147-A177-3AD203B41FA5}">
                      <a16:colId xmlns:a16="http://schemas.microsoft.com/office/drawing/2014/main" val="1206487412"/>
                    </a:ext>
                  </a:extLst>
                </a:gridCol>
              </a:tblGrid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1" i="0" u="none" strike="noStrike" dirty="0"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1" i="0" u="none" strike="noStrike" dirty="0">
                          <a:effectLst/>
                          <a:latin typeface="Arial" panose="020B0604020202020204" pitchFamily="34" charset="0"/>
                        </a:rPr>
                        <a:t>Count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1" i="0" u="none" strike="noStrike" dirty="0">
                          <a:effectLst/>
                          <a:latin typeface="Arial" panose="020B0604020202020204" pitchFamily="34" charset="0"/>
                        </a:rPr>
                        <a:t>Frequency (%)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52523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1" i="0" u="none" strike="noStrike" dirty="0">
                          <a:effectLst/>
                          <a:latin typeface="Arial" panose="020B0604020202020204" pitchFamily="34" charset="0"/>
                        </a:rPr>
                        <a:t>android;10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1" i="0" u="none" strike="noStrike" dirty="0">
                          <a:effectLst/>
                          <a:latin typeface="Arial" panose="020B0604020202020204" pitchFamily="34" charset="0"/>
                        </a:rPr>
                        <a:t>106787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1" i="0" u="none" strike="noStrike" dirty="0">
                          <a:effectLst/>
                          <a:latin typeface="Arial" panose="020B0604020202020204" pitchFamily="34" charset="0"/>
                        </a:rPr>
                        <a:t>27.1%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81566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android;9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73418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18.6%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602286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android;8.1.0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57611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14.6%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04282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windows;10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29694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496409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android;6.0.1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13229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3.4%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1805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android;7.1.2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11757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3.0%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99899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windows;7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11485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74057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android;7.1.1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11359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65916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android;5.1.1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10854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2.8%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79701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android;7.0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8918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84653"/>
                  </a:ext>
                </a:extLst>
              </a:tr>
              <a:tr h="4284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Other values (247)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>
                          <a:effectLst/>
                          <a:latin typeface="Arial" panose="020B0604020202020204" pitchFamily="34" charset="0"/>
                        </a:rPr>
                        <a:t>58637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700" b="0" i="0" u="none" strike="noStrike" dirty="0">
                          <a:effectLst/>
                          <a:latin typeface="Arial" panose="020B0604020202020204" pitchFamily="34" charset="0"/>
                        </a:rPr>
                        <a:t>14.9%</a:t>
                      </a:r>
                    </a:p>
                  </a:txBody>
                  <a:tcPr marL="70474" marR="70474" marT="70474" marB="704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769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FBE0D18-A4ED-4684-99E4-F188753C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7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319CC-1F78-4B6E-AA35-3A13DDA4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D" b="1" dirty="0">
                <a:solidFill>
                  <a:srgbClr val="FFFFFF"/>
                </a:solidFill>
              </a:rPr>
              <a:t>FAVORABLE PLATFORM</a:t>
            </a:r>
            <a:br>
              <a:rPr lang="en-ID" b="1" dirty="0">
                <a:solidFill>
                  <a:srgbClr val="FFFFFF"/>
                </a:solidFill>
              </a:rPr>
            </a:br>
            <a:r>
              <a:rPr lang="en-ID" sz="3100" b="1" dirty="0">
                <a:solidFill>
                  <a:srgbClr val="FFFFFF"/>
                </a:solidFill>
              </a:rPr>
              <a:t> </a:t>
            </a:r>
            <a:br>
              <a:rPr lang="en-ID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1</a:t>
            </a:r>
            <a:r>
              <a:rPr lang="en-ID" sz="1800" b="1" baseline="30000" dirty="0">
                <a:solidFill>
                  <a:srgbClr val="FFFFFF"/>
                </a:solidFill>
              </a:rPr>
              <a:t>ST</a:t>
            </a:r>
            <a:r>
              <a:rPr lang="en-ID" sz="1800" b="1" dirty="0">
                <a:solidFill>
                  <a:srgbClr val="FFFFFF"/>
                </a:solidFill>
              </a:rPr>
              <a:t> = web-mobile (86.7%)</a:t>
            </a:r>
            <a:br>
              <a:rPr lang="en-ID" sz="1800" b="1" dirty="0">
                <a:solidFill>
                  <a:srgbClr val="FFFFFF"/>
                </a:solidFill>
              </a:rPr>
            </a:br>
            <a:r>
              <a:rPr lang="en-ID" sz="1800" b="1" dirty="0">
                <a:solidFill>
                  <a:srgbClr val="FFFFFF"/>
                </a:solidFill>
              </a:rPr>
              <a:t>2</a:t>
            </a:r>
            <a:r>
              <a:rPr lang="en-ID" sz="1800" b="1" baseline="30000" dirty="0">
                <a:solidFill>
                  <a:srgbClr val="FFFFFF"/>
                </a:solidFill>
              </a:rPr>
              <a:t>ND</a:t>
            </a:r>
            <a:r>
              <a:rPr lang="en-ID" sz="1800" b="1" dirty="0">
                <a:solidFill>
                  <a:srgbClr val="FFFFFF"/>
                </a:solidFill>
              </a:rPr>
              <a:t> = web-desktop (13.3%)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CF6CE7-3BA9-4FF8-B783-2CF02458F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950453"/>
              </p:ext>
            </p:extLst>
          </p:nvPr>
        </p:nvGraphicFramePr>
        <p:xfrm>
          <a:off x="5812704" y="4136908"/>
          <a:ext cx="4563195" cy="1929024"/>
        </p:xfrm>
        <a:graphic>
          <a:graphicData uri="http://schemas.openxmlformats.org/drawingml/2006/table">
            <a:tbl>
              <a:tblPr/>
              <a:tblGrid>
                <a:gridCol w="1806688">
                  <a:extLst>
                    <a:ext uri="{9D8B030D-6E8A-4147-A177-3AD203B41FA5}">
                      <a16:colId xmlns:a16="http://schemas.microsoft.com/office/drawing/2014/main" val="215942485"/>
                    </a:ext>
                  </a:extLst>
                </a:gridCol>
                <a:gridCol w="1196713">
                  <a:extLst>
                    <a:ext uri="{9D8B030D-6E8A-4147-A177-3AD203B41FA5}">
                      <a16:colId xmlns:a16="http://schemas.microsoft.com/office/drawing/2014/main" val="2523192881"/>
                    </a:ext>
                  </a:extLst>
                </a:gridCol>
                <a:gridCol w="1559794">
                  <a:extLst>
                    <a:ext uri="{9D8B030D-6E8A-4147-A177-3AD203B41FA5}">
                      <a16:colId xmlns:a16="http://schemas.microsoft.com/office/drawing/2014/main" val="3009266486"/>
                    </a:ext>
                  </a:extLst>
                </a:gridCol>
              </a:tblGrid>
              <a:tr h="8041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i="0" u="none" strike="noStrike" dirty="0"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118304" marR="118304" marT="118304" marB="118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i="0" u="none" strike="noStrike" dirty="0">
                          <a:effectLst/>
                          <a:latin typeface="Arial" panose="020B0604020202020204" pitchFamily="34" charset="0"/>
                        </a:rPr>
                        <a:t>Count</a:t>
                      </a:r>
                    </a:p>
                  </a:txBody>
                  <a:tcPr marL="118304" marR="118304" marT="118304" marB="118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i="0" u="none" strike="noStrike" dirty="0">
                          <a:effectLst/>
                          <a:latin typeface="Arial" panose="020B0604020202020204" pitchFamily="34" charset="0"/>
                        </a:rPr>
                        <a:t>Frequency (%)</a:t>
                      </a:r>
                    </a:p>
                  </a:txBody>
                  <a:tcPr marL="118304" marR="118304" marT="118304" marB="118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078030"/>
                  </a:ext>
                </a:extLst>
              </a:tr>
              <a:tr h="50507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i="0" u="none" strike="noStrike" dirty="0">
                          <a:effectLst/>
                          <a:latin typeface="Arial" panose="020B0604020202020204" pitchFamily="34" charset="0"/>
                        </a:rPr>
                        <a:t>web-mobile</a:t>
                      </a:r>
                    </a:p>
                  </a:txBody>
                  <a:tcPr marL="118304" marR="118304" marT="118304" marB="11830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i="0" u="none" strike="noStrike" dirty="0">
                          <a:effectLst/>
                          <a:latin typeface="Arial" panose="020B0604020202020204" pitchFamily="34" charset="0"/>
                        </a:rPr>
                        <a:t>341404</a:t>
                      </a:r>
                    </a:p>
                  </a:txBody>
                  <a:tcPr marL="118304" marR="118304" marT="118304" marB="11830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i="0" u="none" strike="noStrike" dirty="0">
                          <a:effectLst/>
                          <a:latin typeface="Arial" panose="020B0604020202020204" pitchFamily="34" charset="0"/>
                        </a:rPr>
                        <a:t>86.7%</a:t>
                      </a:r>
                    </a:p>
                  </a:txBody>
                  <a:tcPr marL="118304" marR="118304" marT="118304" marB="11830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64852"/>
                  </a:ext>
                </a:extLst>
              </a:tr>
              <a:tr h="50507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i="0" u="none" strike="noStrike">
                          <a:effectLst/>
                          <a:latin typeface="Arial" panose="020B0604020202020204" pitchFamily="34" charset="0"/>
                        </a:rPr>
                        <a:t>web-desktop</a:t>
                      </a:r>
                    </a:p>
                  </a:txBody>
                  <a:tcPr marL="118304" marR="118304" marT="118304" marB="11830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i="0" u="none" strike="noStrike">
                          <a:effectLst/>
                          <a:latin typeface="Arial" panose="020B0604020202020204" pitchFamily="34" charset="0"/>
                        </a:rPr>
                        <a:t>52345</a:t>
                      </a:r>
                    </a:p>
                  </a:txBody>
                  <a:tcPr marL="118304" marR="118304" marT="118304" marB="11830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i="0" u="none" strike="noStrike" dirty="0">
                          <a:effectLst/>
                          <a:latin typeface="Arial" panose="020B0604020202020204" pitchFamily="34" charset="0"/>
                        </a:rPr>
                        <a:t>13.3%</a:t>
                      </a:r>
                    </a:p>
                  </a:txBody>
                  <a:tcPr marL="118304" marR="118304" marT="118304" marB="11830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725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3E3BFC3-985E-402F-8C86-3643BB33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70" t="30769" r="33126" b="18765"/>
          <a:stretch/>
        </p:blipFill>
        <p:spPr>
          <a:xfrm>
            <a:off x="6395203" y="643467"/>
            <a:ext cx="3398198" cy="30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4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366</Words>
  <Application>Microsoft Office PowerPoint</Application>
  <PresentationFormat>Widescreen</PresentationFormat>
  <Paragraphs>138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INSIGHT</vt:lpstr>
      <vt:lpstr>FAVORABLE BROWSERS  1ST = CHROME MOBILE (20.3%) 2ND = FACEBOOK (9.3%) 3RD = CHROME (7.4%) </vt:lpstr>
      <vt:lpstr>FAVORABLE DEVICES  1ST = SMARTPHONE (23.9%) 2ND = OTHER  (12.1%) 3RD = ANDROID (4.3%) </vt:lpstr>
      <vt:lpstr>FAVORABLE OS   1ST = Android 10 2ND = Android 9 3RD = Android 8.1.0</vt:lpstr>
      <vt:lpstr>FAVORABLE PLATFORM   1ST = web-mobile (86.7%) 2ND = web-desktop (13.3%)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</dc:title>
  <dc:creator>Dian Nuryani</dc:creator>
  <cp:lastModifiedBy>Dian Nuryani</cp:lastModifiedBy>
  <cp:revision>3</cp:revision>
  <dcterms:created xsi:type="dcterms:W3CDTF">2021-02-27T15:43:56Z</dcterms:created>
  <dcterms:modified xsi:type="dcterms:W3CDTF">2021-02-27T16:09:40Z</dcterms:modified>
</cp:coreProperties>
</file>