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73" r:id="rId4"/>
    <p:sldId id="275" r:id="rId5"/>
    <p:sldId id="257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-2117" y="2444751"/>
            <a:ext cx="12204701" cy="1857375"/>
          </a:xfrm>
          <a:prstGeom prst="rect">
            <a:avLst/>
          </a:prstGeom>
          <a:solidFill>
            <a:srgbClr val="808080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74951" y="2444750"/>
            <a:ext cx="5793316" cy="939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 algn="l">
              <a:buFont typeface="Arial" panose="020B0604020202020204" pitchFamily="34" charset="0"/>
              <a:buNone/>
              <a:defRPr sz="4000">
                <a:solidFill>
                  <a:srgbClr val="E71E17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772834" y="3384551"/>
            <a:ext cx="7677151" cy="91757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 marL="0" indent="0">
              <a:spcBef>
                <a:spcPct val="0"/>
              </a:spcBef>
              <a:buFont typeface="Arial" panose="020B0604020202020204" pitchFamily="34" charset="0"/>
              <a:buNone/>
              <a:defRPr sz="1800">
                <a:solidFill>
                  <a:schemeClr val="bg2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96EA-E73B-4BBD-8934-38AC06A755B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7DAD-762D-41E8-A4D6-26C6567BA6A3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Picture 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82638"/>
            <a:ext cx="2884488" cy="288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3516313"/>
            <a:ext cx="3249612" cy="32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5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525" y="1981200"/>
            <a:ext cx="1952625" cy="195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96EA-E73B-4BBD-8934-38AC06A755B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7DAD-762D-41E8-A4D6-26C6567BA6A3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64634" y="203200"/>
            <a:ext cx="9819884" cy="787400"/>
          </a:xfrm>
        </p:spPr>
        <p:txBody>
          <a:bodyPr anchor="b" anchorCtr="0"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764633" y="1235075"/>
            <a:ext cx="9819884" cy="4525963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96EA-E73B-4BBD-8934-38AC06A755B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7DAD-762D-41E8-A4D6-26C6567BA6A3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45" y="-23445"/>
            <a:ext cx="1788078" cy="1788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"/>
          <p:cNvGrpSpPr/>
          <p:nvPr/>
        </p:nvGrpSpPr>
        <p:grpSpPr bwMode="auto">
          <a:xfrm>
            <a:off x="3938477" y="1122813"/>
            <a:ext cx="4315047" cy="4612374"/>
            <a:chOff x="0" y="0"/>
            <a:chExt cx="5660" cy="6050"/>
          </a:xfrm>
        </p:grpSpPr>
        <p:sp>
          <p:nvSpPr>
            <p:cNvPr id="12" name="Oval 3"/>
            <p:cNvSpPr>
              <a:spLocks noChangeArrowheads="1"/>
            </p:cNvSpPr>
            <p:nvPr/>
          </p:nvSpPr>
          <p:spPr bwMode="auto">
            <a:xfrm>
              <a:off x="0" y="0"/>
              <a:ext cx="5660" cy="566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D4D4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160" y="160"/>
              <a:ext cx="5337" cy="534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160" y="3205"/>
              <a:ext cx="5337" cy="0"/>
            </a:xfrm>
            <a:prstGeom prst="line">
              <a:avLst/>
            </a:prstGeom>
            <a:noFill/>
            <a:ln w="9525" cap="flat" cmpd="sng">
              <a:solidFill>
                <a:schemeClr val="bg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2523" y="5440"/>
              <a:ext cx="613" cy="610"/>
            </a:xfrm>
            <a:prstGeom prst="ellipse">
              <a:avLst/>
            </a:prstGeom>
            <a:solidFill>
              <a:srgbClr val="0CD4CE"/>
            </a:solidFill>
            <a:ln>
              <a:noFill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116621" y="2726872"/>
            <a:ext cx="3949700" cy="788307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96EA-E73B-4BBD-8934-38AC06A755B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7DAD-762D-41E8-A4D6-26C6567BA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64634" y="203200"/>
            <a:ext cx="9819884" cy="802640"/>
          </a:xfrm>
        </p:spPr>
        <p:txBody>
          <a:bodyPr anchor="b" anchorCtr="0"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1764633" y="1235075"/>
            <a:ext cx="4825443" cy="4525963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6759073" y="1235075"/>
            <a:ext cx="4825443" cy="4525963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96EA-E73B-4BBD-8934-38AC06A755B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7DAD-762D-41E8-A4D6-26C6567BA6A3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45" y="-23445"/>
            <a:ext cx="1788078" cy="1788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799" cy="131603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3864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682239"/>
            <a:ext cx="5389034" cy="350742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38643"/>
            <a:ext cx="541019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82239"/>
            <a:ext cx="5410199" cy="350742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96EA-E73B-4BBD-8934-38AC06A755B9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7DAD-762D-41E8-A4D6-26C6567BA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"/>
          <p:cNvGrpSpPr/>
          <p:nvPr/>
        </p:nvGrpSpPr>
        <p:grpSpPr bwMode="auto">
          <a:xfrm>
            <a:off x="3938477" y="1122813"/>
            <a:ext cx="4315047" cy="4612374"/>
            <a:chOff x="0" y="0"/>
            <a:chExt cx="5660" cy="6050"/>
          </a:xfrm>
        </p:grpSpPr>
        <p:sp>
          <p:nvSpPr>
            <p:cNvPr id="12" name="Oval 3"/>
            <p:cNvSpPr>
              <a:spLocks noChangeArrowheads="1"/>
            </p:cNvSpPr>
            <p:nvPr/>
          </p:nvSpPr>
          <p:spPr bwMode="auto">
            <a:xfrm>
              <a:off x="0" y="0"/>
              <a:ext cx="5660" cy="566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D4D4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160" y="160"/>
              <a:ext cx="5337" cy="534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160" y="3205"/>
              <a:ext cx="5337" cy="0"/>
            </a:xfrm>
            <a:prstGeom prst="line">
              <a:avLst/>
            </a:prstGeom>
            <a:noFill/>
            <a:ln w="9525" cap="flat" cmpd="sng">
              <a:solidFill>
                <a:schemeClr val="bg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2523" y="5440"/>
              <a:ext cx="613" cy="61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49891" y="2455199"/>
            <a:ext cx="4320000" cy="1029600"/>
          </a:xfrm>
        </p:spPr>
        <p:txBody>
          <a:bodyPr anchor="b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96EA-E73B-4BBD-8934-38AC06A755B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7DAD-762D-41E8-A4D6-26C6567BA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96EA-E73B-4BBD-8934-38AC06A755B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7DAD-762D-41E8-A4D6-26C6567BA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863599"/>
          </a:xfrm>
        </p:spPr>
        <p:txBody>
          <a:bodyPr anchor="ctr" anchorCtr="0"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36878" y="1377597"/>
            <a:ext cx="7045522" cy="48676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377598"/>
            <a:ext cx="3752849" cy="486762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96EA-E73B-4BBD-8934-38AC06A755B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7DAD-762D-41E8-A4D6-26C6567BA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58400" y="274639"/>
            <a:ext cx="1524000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9285514" cy="585152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96EA-E73B-4BBD-8934-38AC06A755B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7DAD-762D-41E8-A4D6-26C6567BA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94114" y="274638"/>
            <a:ext cx="968828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  <a:endParaRPr lang="zh-CN" alt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94114"/>
            <a:ext cx="10972800" cy="42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</a:lstStyle>
          <a:p>
            <a:fld id="{097596EA-E73B-4BBD-8934-38AC06A755B9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</a:lstStyle>
          <a:p>
            <a:fld id="{92BA7DAD-762D-41E8-A4D6-26C6567BA6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charset="-122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3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 wrap="square">
            <a:normAutofit/>
          </a:bodyPr>
          <a:p>
            <a:r>
              <a:rPr lang="en-US" altLang="zh-CN" smtClean="0">
                <a:solidFill>
                  <a:schemeClr val="accent1"/>
                </a:solidFill>
                <a:latin typeface="+mj-lt"/>
              </a:rPr>
              <a:t>CM</a:t>
            </a:r>
            <a:r>
              <a:rPr lang="zh-CN" altLang="zh-CN" smtClean="0">
                <a:solidFill>
                  <a:schemeClr val="accent1"/>
                </a:solidFill>
                <a:latin typeface="+mj-lt"/>
              </a:rPr>
              <a:t>内存优化</a:t>
            </a:r>
            <a:endParaRPr lang="zh-CN" altLang="zh-CN" smtClean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wrap="square">
            <a:normAutofit lnSpcReduction="20000"/>
          </a:bodyPr>
          <a:p>
            <a:endParaRPr lang="zh-CN" altLang="en-US" smtClean="0">
              <a:latin typeface="+mn-lt"/>
            </a:endParaRPr>
          </a:p>
          <a:p>
            <a:r>
              <a:rPr lang="en-US" altLang="zh-CN" smtClean="0">
                <a:latin typeface="+mn-lt"/>
              </a:rPr>
              <a:t>			</a:t>
            </a:r>
            <a:endParaRPr lang="en-US" altLang="zh-CN" smtClean="0">
              <a:latin typeface="+mn-lt"/>
            </a:endParaRPr>
          </a:p>
          <a:p>
            <a:r>
              <a:rPr lang="en-US" altLang="zh-CN" smtClean="0">
                <a:latin typeface="+mn-lt"/>
              </a:rPr>
              <a:t>		</a:t>
            </a:r>
            <a:r>
              <a:rPr lang="zh-CN" altLang="en-US" sz="2400" smtClean="0">
                <a:solidFill>
                  <a:schemeClr val="bg2"/>
                </a:solidFill>
                <a:latin typeface="+mn-lt"/>
              </a:rPr>
              <a:t>之 </a:t>
            </a:r>
            <a:r>
              <a:rPr lang="en-US" altLang="zh-CN" sz="2400" smtClean="0">
                <a:solidFill>
                  <a:schemeClr val="bg2"/>
                </a:solidFill>
                <a:latin typeface="+mn-lt"/>
              </a:rPr>
              <a:t>Bitmap</a:t>
            </a:r>
            <a:r>
              <a:rPr lang="zh-CN" altLang="en-US" sz="2400" smtClean="0">
                <a:solidFill>
                  <a:schemeClr val="bg2"/>
                </a:solidFill>
                <a:latin typeface="+mn-lt"/>
              </a:rPr>
              <a:t>与数据结构优化</a:t>
            </a:r>
            <a:endParaRPr lang="zh-CN" altLang="en-US" sz="2400" smtClean="0">
              <a:solidFill>
                <a:schemeClr val="bg2"/>
              </a:solidFill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Bitmap</a:t>
            </a:r>
            <a:r>
              <a:rPr lang="zh-CN" altLang="en-US"/>
              <a:t>使用（释放）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solidFill>
                  <a:schemeClr val="tx1"/>
                </a:solidFill>
              </a:rPr>
              <a:t>手动释放</a:t>
            </a:r>
            <a:r>
              <a:rPr lang="en-US" altLang="zh-CN" sz="2000">
                <a:solidFill>
                  <a:schemeClr val="tx1"/>
                </a:solidFill>
              </a:rPr>
              <a:t>Bitmap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	</a:t>
            </a:r>
            <a:r>
              <a:rPr lang="zh-CN" altLang="en-US" sz="2000">
                <a:solidFill>
                  <a:schemeClr val="tx1"/>
                </a:solidFill>
              </a:rPr>
              <a:t>调用bitmap.recycle之后，这个Bitmap如果没有被引用到，那么就会被垃圾回</a:t>
            </a:r>
            <a:r>
              <a:rPr lang="en-US" altLang="zh-CN" sz="2000">
                <a:solidFill>
                  <a:schemeClr val="tx1"/>
                </a:solidFill>
              </a:rPr>
              <a:t>	</a:t>
            </a:r>
            <a:r>
              <a:rPr lang="zh-CN" altLang="en-US" sz="2000">
                <a:solidFill>
                  <a:schemeClr val="tx1"/>
                </a:solidFill>
              </a:rPr>
              <a:t>收器回收。如果不主动调用这个方法，垃圾回收器也会进行回收工作，只不过</a:t>
            </a:r>
            <a:r>
              <a:rPr lang="en-US" altLang="zh-CN" sz="2000">
                <a:solidFill>
                  <a:schemeClr val="tx1"/>
                </a:solidFill>
              </a:rPr>
              <a:t>	</a:t>
            </a:r>
            <a:r>
              <a:rPr lang="zh-CN" altLang="en-US" sz="2000">
                <a:solidFill>
                  <a:schemeClr val="tx1"/>
                </a:solidFill>
              </a:rPr>
              <a:t>垃圾回收器的回收时间不确定。所以我们需要主动调用recycle</a:t>
            </a:r>
            <a:r>
              <a:rPr lang="en-US" altLang="zh-CN" sz="2000">
                <a:solidFill>
                  <a:schemeClr val="tx1"/>
                </a:solidFill>
              </a:rPr>
              <a:t>()</a:t>
            </a:r>
            <a:r>
              <a:rPr lang="zh-CN" altLang="en-US" sz="2000">
                <a:solidFill>
                  <a:schemeClr val="tx1"/>
                </a:solidFill>
              </a:rPr>
              <a:t>。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/>
            <a:r>
              <a:rPr lang="zh-CN" altLang="en-US" sz="2000">
                <a:solidFill>
                  <a:schemeClr val="tx1"/>
                </a:solidFill>
              </a:rPr>
              <a:t>   手动释放</a:t>
            </a:r>
            <a:r>
              <a:rPr lang="en-US" altLang="zh-CN" sz="2000">
                <a:solidFill>
                  <a:schemeClr val="tx1"/>
                </a:solidFill>
              </a:rPr>
              <a:t>ImageView</a:t>
            </a:r>
            <a:r>
              <a:rPr lang="zh-CN" altLang="en-US" sz="2000">
                <a:solidFill>
                  <a:schemeClr val="tx1"/>
                </a:solidFill>
              </a:rPr>
              <a:t>引用的资源（</a:t>
            </a:r>
            <a:r>
              <a:rPr lang="en-US" altLang="zh-CN" sz="2000">
                <a:solidFill>
                  <a:schemeClr val="tx1"/>
                </a:solidFill>
              </a:rPr>
              <a:t>Background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</a:rPr>
              <a:t>Src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/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050" y="3077210"/>
            <a:ext cx="6533515" cy="3180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数据结构优化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8465" y="1875155"/>
            <a:ext cx="9895840" cy="3886200"/>
          </a:xfrm>
        </p:spPr>
        <p:txBody>
          <a:bodyPr/>
          <a:p>
            <a:r>
              <a:rPr lang="zh-CN" altLang="en-US" sz="2000">
                <a:solidFill>
                  <a:schemeClr val="tx1"/>
                </a:solidFill>
              </a:rPr>
              <a:t>使用SparseArray与HashMap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	</a:t>
            </a:r>
            <a:r>
              <a:rPr sz="2000">
                <a:solidFill>
                  <a:schemeClr val="tx1"/>
                </a:solidFill>
              </a:rPr>
              <a:t>优势：避免了基本数据类型的装箱操作不需要额外的结构体，单个元素的存储成本更低数据量小的情况下，随机访问的效率更高</a:t>
            </a:r>
            <a:r>
              <a:rPr lang="zh-CN" sz="2000">
                <a:solidFill>
                  <a:schemeClr val="tx1"/>
                </a:solidFill>
              </a:rPr>
              <a:t>。</a:t>
            </a:r>
            <a:endParaRPr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	</a:t>
            </a:r>
            <a:r>
              <a:rPr lang="zh-CN" sz="2000">
                <a:solidFill>
                  <a:schemeClr val="tx1"/>
                </a:solidFill>
              </a:rPr>
              <a:t>劣势：</a:t>
            </a:r>
            <a:r>
              <a:rPr sz="2000">
                <a:solidFill>
                  <a:schemeClr val="tx1"/>
                </a:solidFill>
              </a:rPr>
              <a:t>插入操作需要复制数组，增删效率降低</a:t>
            </a:r>
            <a:r>
              <a:rPr lang="zh-CN" sz="2000">
                <a:solidFill>
                  <a:schemeClr val="tx1"/>
                </a:solidFill>
              </a:rPr>
              <a:t>，</a:t>
            </a:r>
            <a:r>
              <a:rPr sz="2000">
                <a:solidFill>
                  <a:schemeClr val="tx1"/>
                </a:solidFill>
              </a:rPr>
              <a:t>数据量巨大时，复制数组成本巨大，gc()成本也巨大数据量巨大时，查询效率也会明显下降</a:t>
            </a:r>
            <a:endParaRPr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	</a:t>
            </a:r>
            <a:endParaRPr sz="2000">
              <a:solidFill>
                <a:schemeClr val="tx1"/>
              </a:solidFill>
            </a:endParaRPr>
          </a:p>
          <a:p>
            <a:pPr marL="0" indent="0"/>
            <a:r>
              <a:rPr lang="zh-CN" sz="2000">
                <a:solidFill>
                  <a:schemeClr val="tx1"/>
                </a:solidFill>
              </a:rPr>
              <a:t>   修改引用类型</a:t>
            </a:r>
            <a:endParaRPr lang="zh-CN" sz="2000">
              <a:solidFill>
                <a:schemeClr val="tx1"/>
              </a:solidFill>
            </a:endParaRPr>
          </a:p>
          <a:p>
            <a:pPr lvl="1" indent="0">
              <a:buNone/>
            </a:pPr>
            <a:endParaRPr 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数据结构优化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solidFill>
                  <a:schemeClr val="tx1"/>
                </a:solidFill>
              </a:rPr>
              <a:t>静态方法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      当方法调用不需要访问对象的字段，将方法设置为静态，调用会加速15%到20%。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Clr>
                <a:srgbClr val="000000"/>
              </a:buClr>
            </a:pPr>
            <a:r>
              <a:rPr lang="zh-CN" altLang="en-US" sz="2000">
                <a:solidFill>
                  <a:schemeClr val="tx1"/>
                </a:solidFill>
              </a:rPr>
              <a:t>   减少不必要的全局变量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Clr>
                <a:srgbClr val="000000"/>
              </a:buClr>
            </a:pPr>
            <a:r>
              <a:rPr lang="zh-CN" altLang="en-US" sz="2000">
                <a:solidFill>
                  <a:schemeClr val="tx1"/>
                </a:solidFill>
              </a:rPr>
              <a:t>   避免创建不必要的对象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altLang="zh-CN" sz="2000">
                <a:solidFill>
                  <a:schemeClr val="tx1"/>
                </a:solidFill>
              </a:rPr>
              <a:t>	</a:t>
            </a:r>
            <a:r>
              <a:rPr lang="zh-CN" altLang="en-US" sz="2000">
                <a:solidFill>
                  <a:schemeClr val="tx1"/>
                </a:solidFill>
              </a:rPr>
              <a:t>例如StringBu</a:t>
            </a:r>
            <a:r>
              <a:rPr lang="en-US" altLang="zh-CN" sz="2000">
                <a:solidFill>
                  <a:schemeClr val="tx1"/>
                </a:solidFill>
              </a:rPr>
              <a:t>ilder</a:t>
            </a:r>
            <a:r>
              <a:rPr lang="zh-CN" altLang="en-US" sz="2000">
                <a:solidFill>
                  <a:schemeClr val="tx1"/>
                </a:solidFill>
              </a:rPr>
              <a:t>代替String，</a:t>
            </a:r>
            <a:r>
              <a:rPr lang="en-US" altLang="zh-CN" sz="2000">
                <a:solidFill>
                  <a:schemeClr val="tx1"/>
                </a:solidFill>
              </a:rPr>
              <a:t>减少对象的创建就能减少垃圾收集</a:t>
            </a:r>
            <a:r>
              <a:rPr lang="zh-CN" altLang="en-US" sz="2000">
                <a:solidFill>
                  <a:schemeClr val="tx1"/>
                </a:solidFill>
              </a:rPr>
              <a:t>，从而减</a:t>
            </a:r>
            <a:r>
              <a:rPr lang="en-US" altLang="zh-CN" sz="2000">
                <a:solidFill>
                  <a:schemeClr val="tx1"/>
                </a:solidFill>
              </a:rPr>
              <a:t>	</a:t>
            </a:r>
            <a:r>
              <a:rPr lang="zh-CN" altLang="en-US" sz="2000">
                <a:solidFill>
                  <a:schemeClr val="tx1"/>
                </a:solidFill>
              </a:rPr>
              <a:t>少</a:t>
            </a:r>
            <a:r>
              <a:rPr lang="en-US" altLang="zh-CN" sz="2000">
                <a:solidFill>
                  <a:schemeClr val="tx1"/>
                </a:solidFill>
              </a:rPr>
              <a:t>cpu</a:t>
            </a:r>
            <a:r>
              <a:rPr lang="zh-CN" altLang="en-US" sz="2000">
                <a:solidFill>
                  <a:schemeClr val="tx1"/>
                </a:solidFill>
              </a:rPr>
              <a:t>调度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Clr>
                <a:srgbClr val="000000"/>
              </a:buClr>
            </a:pPr>
            <a:r>
              <a:rPr lang="zh-CN" altLang="en-US" sz="2000">
                <a:solidFill>
                  <a:schemeClr val="tx1"/>
                </a:solidFill>
              </a:rPr>
              <a:t>   使用系统的</a:t>
            </a:r>
            <a:r>
              <a:rPr lang="en-US" altLang="zh-CN" sz="2000">
                <a:solidFill>
                  <a:schemeClr val="tx1"/>
                </a:solidFill>
              </a:rPr>
              <a:t>API</a:t>
            </a:r>
            <a:endParaRPr lang="en-US" altLang="zh-CN" sz="2000">
              <a:solidFill>
                <a:schemeClr val="tx1"/>
              </a:solidFill>
            </a:endParaRPr>
          </a:p>
          <a:p>
            <a:pPr lvl="1" indent="0">
              <a:buClr>
                <a:srgbClr val="000000"/>
              </a:buClr>
            </a:pPr>
            <a:r>
              <a:rPr lang="en-US" altLang="zh-CN" sz="1665">
                <a:solidFill>
                  <a:schemeClr val="tx1"/>
                </a:solidFill>
              </a:rPr>
              <a:t> String.indexOf()</a:t>
            </a:r>
            <a:endParaRPr lang="en-US" altLang="zh-CN" sz="1665">
              <a:solidFill>
                <a:schemeClr val="tx1"/>
              </a:solidFill>
            </a:endParaRPr>
          </a:p>
          <a:p>
            <a:pPr lvl="1" indent="0">
              <a:buClr>
                <a:srgbClr val="000000"/>
              </a:buClr>
            </a:pPr>
            <a:r>
              <a:rPr lang="en-US" altLang="zh-CN" sz="1665">
                <a:solidFill>
                  <a:schemeClr val="tx1"/>
                </a:solidFill>
              </a:rPr>
              <a:t> String.lastIndexOf()</a:t>
            </a:r>
            <a:endParaRPr lang="en-US" altLang="zh-CN" sz="1665">
              <a:solidFill>
                <a:schemeClr val="tx1"/>
              </a:solidFill>
            </a:endParaRPr>
          </a:p>
          <a:p>
            <a:pPr lvl="1" indent="0">
              <a:buClr>
                <a:srgbClr val="000000"/>
              </a:buClr>
            </a:pPr>
            <a:r>
              <a:rPr lang="en-US" altLang="zh-CN" sz="1665">
                <a:solidFill>
                  <a:schemeClr val="tx1"/>
                </a:solidFill>
              </a:rPr>
              <a:t> System.arraycopy</a:t>
            </a:r>
            <a:endParaRPr lang="en-US" altLang="zh-CN" sz="1665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 sz="3200"/>
          </a:p>
          <a:p>
            <a:pPr algn="ctr"/>
            <a:endParaRPr lang="zh-CN" altLang="en-US" sz="3200"/>
          </a:p>
          <a:p>
            <a:pPr marL="0" indent="0" algn="ctr">
              <a:buNone/>
            </a:pPr>
            <a:r>
              <a:rPr lang="zh-CN" altLang="en-US" sz="3200"/>
              <a:t>谢谢大家</a:t>
            </a: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 Service</a:t>
            </a:r>
            <a:r>
              <a:rPr lang="zh-CN" altLang="en-US"/>
              <a:t>进程功能占比（</a:t>
            </a:r>
            <a:r>
              <a:rPr lang="en-US" altLang="zh-CN"/>
              <a:t>2.18</a:t>
            </a:r>
            <a:r>
              <a:rPr lang="zh-CN" altLang="en-US"/>
              <a:t>日</a:t>
            </a:r>
            <a:r>
              <a:rPr lang="en-US" altLang="zh-CN"/>
              <a:t> 936</a:t>
            </a:r>
            <a:r>
              <a:rPr lang="zh-CN" altLang="en-US"/>
              <a:t>万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11500" y="1264285"/>
            <a:ext cx="7124700" cy="4467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 Service</a:t>
            </a:r>
            <a:r>
              <a:rPr lang="zh-CN" altLang="en-US"/>
              <a:t>进程内存分布趋势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6365" y="1724025"/>
            <a:ext cx="6822440" cy="3173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5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1764634" y="203200"/>
            <a:ext cx="9819884" cy="787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/>
            <a:r>
              <a:rPr lang="zh-CN" altLang="en-US" smtClean="0">
                <a:solidFill>
                  <a:schemeClr val="tx1"/>
                </a:solidFill>
                <a:latin typeface="+mj-lt"/>
              </a:rPr>
              <a:t>内存性能数据的获取</a:t>
            </a:r>
            <a:endParaRPr lang="zh-CN" altLang="en-US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1764633" y="1235075"/>
            <a:ext cx="9819884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257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40000"/>
              </a:lnSpc>
              <a:spcBef>
                <a:spcPts val="50"/>
              </a:spcBef>
            </a:pPr>
            <a:r>
              <a:rPr lang="zh-CN" altLang="zh-CN" dirty="0">
                <a:latin typeface="+mn-lt"/>
                <a:sym typeface="Arial" panose="020B0604020202020204" pitchFamily="34" charset="0"/>
              </a:rPr>
              <a:t>adb shell dumpsys meminfo [pkg] </a:t>
            </a:r>
            <a:endParaRPr lang="zh-CN" altLang="zh-CN" dirty="0">
              <a:latin typeface="+mn-lt"/>
              <a:sym typeface="Arial" panose="020B0604020202020204" pitchFamily="34" charset="0"/>
            </a:endParaRPr>
          </a:p>
          <a:p>
            <a:pPr algn="l">
              <a:lnSpc>
                <a:spcPct val="140000"/>
              </a:lnSpc>
              <a:spcBef>
                <a:spcPts val="50"/>
              </a:spcBef>
            </a:pPr>
            <a:r>
              <a:rPr lang="zh-CN" altLang="zh-CN" dirty="0">
                <a:latin typeface="+mn-lt"/>
                <a:sym typeface="Arial" panose="020B0604020202020204" pitchFamily="34" charset="0"/>
              </a:rPr>
              <a:t>cat /proc/meminfo </a:t>
            </a:r>
            <a:endParaRPr lang="zh-CN" altLang="zh-CN" dirty="0">
              <a:latin typeface="+mn-lt"/>
              <a:sym typeface="Arial" panose="020B0604020202020204" pitchFamily="34" charset="0"/>
            </a:endParaRPr>
          </a:p>
          <a:p>
            <a:pPr algn="l">
              <a:lnSpc>
                <a:spcPct val="140000"/>
              </a:lnSpc>
              <a:spcBef>
                <a:spcPts val="50"/>
              </a:spcBef>
            </a:pPr>
            <a:r>
              <a:rPr lang="zh-CN" altLang="zh-CN" dirty="0">
                <a:latin typeface="+mn-lt"/>
                <a:sym typeface="Arial" panose="020B0604020202020204" pitchFamily="34" charset="0"/>
              </a:rPr>
              <a:t>android monitor</a:t>
            </a:r>
            <a:endParaRPr lang="zh-CN" altLang="zh-CN" dirty="0">
              <a:latin typeface="+mn-lt"/>
              <a:sym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50"/>
              </a:spcBef>
              <a:buNone/>
            </a:pPr>
            <a:endParaRPr lang="zh-CN" altLang="zh-CN" dirty="0">
              <a:latin typeface="+mn-lt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365" y="2992755"/>
            <a:ext cx="6028690" cy="221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获取当前进程的内存情况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4633" y="1165860"/>
            <a:ext cx="9819884" cy="4525963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Debug.MemoryInfo memoryInfo1 = new Debug.MemoryInfo();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Debug.getMemoryInfo(memoryInfo1);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Dalvik的PSS值  memoryInfo1.dalvikPss;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程序的PSS的值  memoryInfo1.getTotalPss());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&gt;=API23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获取java-heap  memoryInfo1.getMemoryStat("summary.java-heap"));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获取total-pss  memoryInfo1.getMemoryStat("summary.total-pss"));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Bitmap</a:t>
            </a:r>
            <a:r>
              <a:rPr lang="zh-CN" altLang="en-US"/>
              <a:t>使用（加载）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>
                <a:solidFill>
                  <a:schemeClr val="tx1"/>
                </a:solidFill>
              </a:rPr>
              <a:t>质量压缩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</a:rPr>
              <a:t>compress（format,quality,ByteArrayOutputStream）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format：压缩的格式。不同的格式，压缩效果不同（</a:t>
            </a:r>
            <a:r>
              <a:rPr lang="en-US" altLang="zh-CN">
                <a:solidFill>
                  <a:schemeClr val="tx1"/>
                </a:solidFill>
              </a:rPr>
              <a:t>png</a:t>
            </a:r>
            <a:r>
              <a:rPr lang="zh-CN" altLang="en-US">
                <a:solidFill>
                  <a:schemeClr val="tx1"/>
                </a:solidFill>
              </a:rPr>
              <a:t>除外）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0~100,表示要压缩成原来的质量的比例</a:t>
            </a:r>
            <a:endParaRPr lang="zh-CN" altLang="en-US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大小压缩</a:t>
            </a:r>
            <a:endParaRPr lang="zh-CN" altLang="en-US"/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	</a:t>
            </a:r>
            <a:r>
              <a:rPr lang="zh-CN" altLang="en-US" sz="2000">
                <a:solidFill>
                  <a:schemeClr val="tx1"/>
                </a:solidFill>
              </a:rPr>
              <a:t>BitmapFactory.Options options = new BitmapFactory.Options();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	</a:t>
            </a:r>
            <a:r>
              <a:rPr lang="zh-CN" altLang="en-US" sz="2000">
                <a:solidFill>
                  <a:schemeClr val="tx1"/>
                </a:solidFill>
              </a:rPr>
              <a:t>options.inJustDecodeBounds = true;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	</a:t>
            </a:r>
            <a:r>
              <a:rPr lang="zh-CN" altLang="en-US" sz="2000">
                <a:solidFill>
                  <a:schemeClr val="tx1"/>
                </a:solidFill>
              </a:rPr>
              <a:t>BitmapFactory.decodeResource(getResources(), R.id.tv, options);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	</a:t>
            </a:r>
            <a:r>
              <a:rPr lang="zh-CN" altLang="en-US" sz="2000">
                <a:solidFill>
                  <a:schemeClr val="tx1"/>
                </a:solidFill>
              </a:rPr>
              <a:t>int imageHeight = options.outHeight;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	</a:t>
            </a:r>
            <a:r>
              <a:rPr lang="zh-CN" altLang="en-US" sz="2000">
                <a:solidFill>
                  <a:schemeClr val="tx1"/>
                </a:solidFill>
              </a:rPr>
              <a:t>int imageWidth = options.outWidth;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限制大小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8500" y="1445260"/>
            <a:ext cx="7331710" cy="31984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Bitmap.Config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4030" y="2178050"/>
            <a:ext cx="9820275" cy="3861435"/>
          </a:xfrm>
        </p:spPr>
        <p:txBody>
          <a:bodyPr/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Bitmap.Config ALPHA_8     每个像素存储一个透明通道 </a:t>
            </a:r>
            <a:r>
              <a:rPr lang="en-US" altLang="zh-CN" sz="2000">
                <a:solidFill>
                  <a:schemeClr val="tx1"/>
                </a:solidFill>
              </a:rPr>
              <a:t>1byte</a:t>
            </a:r>
            <a:endParaRPr lang="en-US" altLang="zh-CN" sz="200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Bitmap.Config ARGB_4444   低质量的像素存储 </a:t>
            </a:r>
            <a:r>
              <a:rPr lang="en-US" altLang="zh-CN" sz="2000">
                <a:solidFill>
                  <a:schemeClr val="tx1"/>
                </a:solidFill>
              </a:rPr>
              <a:t>2byte</a:t>
            </a:r>
            <a:endParaRPr lang="en-US" altLang="zh-CN" sz="200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Bitmap.Config ARGB_8888   每个像素 </a:t>
            </a:r>
            <a:r>
              <a:rPr lang="en-US" altLang="zh-CN" sz="2000">
                <a:solidFill>
                  <a:schemeClr val="tx1"/>
                </a:solidFill>
              </a:rPr>
              <a:t>4byte</a:t>
            </a:r>
            <a:endParaRPr lang="en-US" altLang="zh-CN" sz="200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Bitmap.Config RGB_565  　 </a:t>
            </a:r>
            <a:r>
              <a:rPr lang="en-US" altLang="zh-CN" sz="2000">
                <a:solidFill>
                  <a:schemeClr val="tx1"/>
                </a:solidFill>
              </a:rPr>
              <a:t>2byte</a:t>
            </a:r>
            <a:r>
              <a:rPr lang="zh-CN" altLang="en-US" sz="2000">
                <a:solidFill>
                  <a:schemeClr val="tx1"/>
                </a:solidFill>
              </a:rPr>
              <a:t>　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复用</a:t>
            </a:r>
            <a:r>
              <a:rPr lang="en-US" altLang="zh-CN"/>
              <a:t>Bitmap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9735" y="1925320"/>
            <a:ext cx="9894570" cy="3836035"/>
          </a:xfrm>
        </p:spPr>
        <p:txBody>
          <a:bodyPr/>
          <a:p>
            <a:r>
              <a:rPr lang="zh-CN" altLang="en-US" sz="2000">
                <a:solidFill>
                  <a:schemeClr val="tx1"/>
                </a:solidFill>
              </a:rPr>
              <a:t>BitmapFactory.Options.inBitmap 设置字段，decode方法会在加载Bitmap数据的时候去重用已经存在的Bitmap。这意味着Bitmap的内存是被重新利用的，这样可以提升性能，并且减少了内存的分配与回收。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使用inBitmap，在4.4之前，只能重用相同大小的bitmap的内存区域，而4.4之后你可以重用任何bitmap的内存区域，只要这块内存比将要分配内存的bitmap大就可以。这里最好的方法就是使用LRUCache来缓存bitmap。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https://developer.android.com/topic/performance/graphics/manage-memory.html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1"/>
  <p:tag name="KSO_WM_UNIT_ID" val="custom160061_1*a*1"/>
  <p:tag name="KSO_WM_UNIT_TYPE" val="a"/>
  <p:tag name="KSO_WM_UNIT_INDEX" val="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1"/>
  <p:tag name="KSO_WM_UNIT_ID" val="custom160061_1*b*1"/>
  <p:tag name="KSO_WM_UNIT_TYPE" val="b"/>
  <p:tag name="KSO_WM_UNIT_INDEX" val="1"/>
  <p:tag name="KSO_WM_UNIT_CLEAR" val="1"/>
  <p:tag name="KSO_WM_UNIT_LAYERLEVEL" val="1"/>
  <p:tag name="KSO_WM_UNIT_VALUE" val="96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3.xml><?xml version="1.0" encoding="utf-8"?>
<p:tagLst xmlns:p="http://schemas.openxmlformats.org/presentationml/2006/main">
  <p:tag name="KSO_WM_TEMPLATE_THUMBS_INDEX" val="1、7、11、13、19、22、27、30、33、36、37"/>
  <p:tag name="KSO_WM_TEMPLATE_CATEGORY" val="custom"/>
  <p:tag name="KSO_WM_TEMPLATE_INDEX" val="160061"/>
  <p:tag name="KSO_WM_SLIDE_ID" val="custom1600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1"/>
  <p:tag name="KSO_WM_UNIT_ID" val="custom160061_2*a*1"/>
  <p:tag name="KSO_WM_UNIT_TYPE" val="a"/>
  <p:tag name="KSO_WM_UNIT_INDEX" val="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1"/>
  <p:tag name="KSO_WM_UNIT_ID" val="custom160061_2*f*1"/>
  <p:tag name="KSO_WM_UNIT_TYPE" val="f"/>
  <p:tag name="KSO_WM_UNIT_INDEX" val="1"/>
  <p:tag name="KSO_WM_UNIT_CLEAR" val="1"/>
  <p:tag name="KSO_WM_UNIT_LAYERLEVEL" val="1"/>
  <p:tag name="KSO_WM_UNIT_VALUE" val="310"/>
  <p:tag name="KSO_WM_UNIT_HIGHLIGHT" val="0"/>
  <p:tag name="KSO_WM_UNIT_COMPATIBLE" val="0"/>
  <p:tag name="KSO_WM_UNIT_PRESET_TEXT_INDEX" val="2"/>
  <p:tag name="KSO_WM_UNIT_PRESET_TEXT_LEN" val="60"/>
</p:tagLst>
</file>

<file path=ppt/tags/tag6.xml><?xml version="1.0" encoding="utf-8"?>
<p:tagLst xmlns:p="http://schemas.openxmlformats.org/presentationml/2006/main">
  <p:tag name="KSO_WM_TEMPLATE_CATEGORY" val="custom"/>
  <p:tag name="KSO_WM_TEMPLATE_INDEX" val="160061"/>
  <p:tag name="KSO_WM_TAG_VERSION" val="1.0"/>
  <p:tag name="KSO_WM_SLIDE_ID" val="custom1600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9*97"/>
  <p:tag name="KSO_WM_SLIDE_SIZE" val="773*356"/>
</p:tagLst>
</file>

<file path=ppt/theme/theme1.xml><?xml version="1.0" encoding="utf-8"?>
<a:theme xmlns:a="http://schemas.openxmlformats.org/drawingml/2006/main" name="1_默认设计模板">
  <a:themeElements>
    <a:clrScheme name="自定义 23">
      <a:dk1>
        <a:srgbClr val="000000"/>
      </a:dk1>
      <a:lt1>
        <a:srgbClr val="FFFFFF"/>
      </a:lt1>
      <a:dk2>
        <a:srgbClr val="0CD4CE"/>
      </a:dk2>
      <a:lt2>
        <a:srgbClr val="808080"/>
      </a:lt2>
      <a:accent1>
        <a:srgbClr val="FF0F1C"/>
      </a:accent1>
      <a:accent2>
        <a:srgbClr val="199DBA"/>
      </a:accent2>
      <a:accent3>
        <a:srgbClr val="2FC2FB"/>
      </a:accent3>
      <a:accent4>
        <a:srgbClr val="000000"/>
      </a:accent4>
      <a:accent5>
        <a:srgbClr val="FAAA3C"/>
      </a:accent5>
      <a:accent6>
        <a:srgbClr val="009999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1818</Words>
  <Application>WPS 演示</Application>
  <PresentationFormat>宽屏</PresentationFormat>
  <Paragraphs>94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Calibri Light</vt:lpstr>
      <vt:lpstr>Calibri</vt:lpstr>
      <vt:lpstr>微软雅黑</vt:lpstr>
      <vt:lpstr>Arial Narrow</vt:lpstr>
      <vt:lpstr>Modern No. 20</vt:lpstr>
      <vt:lpstr>黑体</vt:lpstr>
      <vt:lpstr>Segoe Print</vt:lpstr>
      <vt:lpstr>Wingdings</vt:lpstr>
      <vt:lpstr>1_默认设计模板</vt:lpstr>
      <vt:lpstr>CM内存优化</vt:lpstr>
      <vt:lpstr>PowerPoint 演示文稿</vt:lpstr>
      <vt:lpstr>PowerPoint 演示文稿</vt:lpstr>
      <vt:lpstr>内存性能数据的获取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20</cp:revision>
  <dcterms:created xsi:type="dcterms:W3CDTF">2015-05-05T08:02:00Z</dcterms:created>
  <dcterms:modified xsi:type="dcterms:W3CDTF">2017-02-22T11:29:50Z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