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1" r:id="rId2"/>
    <p:sldId id="295" r:id="rId3"/>
    <p:sldId id="305" r:id="rId4"/>
    <p:sldId id="306" r:id="rId5"/>
    <p:sldId id="309" r:id="rId6"/>
    <p:sldId id="307" r:id="rId7"/>
    <p:sldId id="30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2177-E45B-449F-AE2E-ED4743253C6D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6D08B-1E4C-4901-ABEC-209650D31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7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89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298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09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7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9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78FEF-B26F-4088-ACF4-86D30CF11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851A0A-7E35-41F2-BA5A-C9CEAF158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AA770-9F42-4EDB-ACAC-86BB488B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D4C74-B73D-494F-9416-2802B7FE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876C5-C627-45B9-9F9F-78B975D0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2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7652F-D41C-47B2-9F17-60288204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388010-8B5C-4F9B-BC8C-6FC0BE625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F60FC-6DCB-4653-847A-C07D0FE8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3847A-D4B6-4DBD-9630-4BB7C258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07D82-260A-43BC-A6C6-112392A0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3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4216A1-1A5C-41D2-92DC-A6D07EB63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7AA18D-F9BF-4158-850E-56DB70A05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FE467-400E-44F4-A57C-014001DA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88B5A-8C24-4313-A609-6790A116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2455E-E4C7-4202-AC06-A8F54B08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2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8CE68-7A36-47D6-A1DB-01C066D8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7045E-AED3-44A3-B9F8-635E5313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9C54B-F00C-4C9B-81DE-7EC60604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D4CAE-5D3B-4917-9FD3-78A39CF2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3487E-E1E8-442A-9A7B-491C2436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9D65B-3316-4F99-ABEA-C18A5199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FD002A-43E7-47E2-A9FC-C8B7C7AA9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7B54E-EBA5-4B5D-8C88-CE022133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DBCC4-8386-4E31-B7CA-5A206E86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9748C-1EDB-4DD8-990F-130B34F8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1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07698-C5AE-4B45-A382-06B06335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8EF9A-3947-452C-B760-ED3C6B15F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E1635-6151-4236-AC10-935E43F2A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D01C4-A00B-4F83-AC3D-3D113B96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D7AB9-8F7D-4A02-B01B-D89A68E0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4B3CD-2C38-4350-B989-A7F0EE13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44481-9922-4069-9B99-B0EE0385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EA81F-A661-4925-BB0D-AE89CF55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6010-CE7D-4003-B591-83346A48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48C265-D79E-4CB5-BB98-D5F5B2341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BD9FB3-E991-4121-8ADF-BBF402047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F3B529-BDBD-4AED-B101-6F2C9924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8AE7E0-D45D-4AF3-A1BB-EEE0F3EE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6322A-02F1-4599-9297-88FDF722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1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4331D-1313-41EE-BCD0-32B28857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93BFC-F9E7-4238-95A1-B0981579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A2030F-5A89-4856-BE13-C9A8612C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6ADC4-1B43-47FA-AB99-608DD5D7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5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2B8655-EB26-45A6-BB17-2EE9FC00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88CB5-4185-49B3-95D4-2BAC6ECB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F1043-7D67-43B4-892E-0ECAD4F8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54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A7201-2F02-46B9-BE47-A7AF2739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09CBE-F044-4301-B885-19762100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B92AE-8890-408A-9D81-9C6C8E2C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F38867-DD19-403E-AEA0-7B513071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78D94-523E-4460-A66D-462FA3FF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C5EE6-C867-4230-A319-ED379A76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A9DF5-68D4-461B-8A10-64637EB8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D8036C-F495-46EA-82CF-AB2103F74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20997-07E7-404D-8A86-63C6CA3D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93D4E-7114-445A-8412-6321B8AF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C36E02-C1A2-4C2C-AE41-AB154599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6508D-DBCB-4CEB-8F06-00173BE5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6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67C17D-9FD2-4140-85B6-13B76BDB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EBBF7-392A-4898-8EA3-DC3B838B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B9BA9-623F-4325-A95A-F80D98FF5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4994-C529-43AC-BD2C-52D47B0301A5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959E2-7A06-40C1-9914-30FD08D78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34C15-8B00-4100-A8D2-70E50FFF2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endenlake/omniglo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17463"/>
            <a:ext cx="9144000" cy="1059122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charset="0"/>
                <a:ea typeface="Calibri" charset="0"/>
                <a:cs typeface="Calibri" charset="0"/>
              </a:rPr>
              <a:t>Research Progress Record</a:t>
            </a:r>
            <a:endParaRPr lang="en-US" sz="4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1144" y="3922672"/>
            <a:ext cx="7551057" cy="1549215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Enmao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Diao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M</a:t>
            </a:r>
            <a:r>
              <a:rPr lang="en-US" altLang="zh-CN" sz="2000" dirty="0">
                <a:latin typeface="Calibri" charset="0"/>
                <a:ea typeface="Calibri" charset="0"/>
                <a:cs typeface="Calibri" charset="0"/>
              </a:rPr>
              <a:t>ar 20, 2020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54" y="115451"/>
            <a:ext cx="1492500" cy="1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9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Overview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Multimodal controller for generative models</a:t>
            </a:r>
          </a:p>
          <a:p>
            <a:pPr lvl="1"/>
            <a:r>
              <a:rPr lang="en-US" altLang="zh-CN" dirty="0"/>
              <a:t>New approach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Experiment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Result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491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C676-BE67-4B42-A92E-8789943B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Multimodal controller for generative models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84329-8554-41A3-8F24-51E1EF45D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868" y="1380951"/>
            <a:ext cx="10515600" cy="4351338"/>
          </a:xfrm>
        </p:spPr>
        <p:txBody>
          <a:bodyPr/>
          <a:lstStyle/>
          <a:p>
            <a:r>
              <a:rPr lang="en-US" altLang="zh-CN" dirty="0"/>
              <a:t>Example </a:t>
            </a:r>
          </a:p>
          <a:p>
            <a:pPr lvl="1"/>
            <a:r>
              <a:rPr lang="en-US" altLang="zh-CN" dirty="0"/>
              <a:t>N: batch size, D: input channel size, K: output channel size, C: the number of modes (classes)</a:t>
            </a:r>
          </a:p>
          <a:p>
            <a:pPr lvl="1"/>
            <a:r>
              <a:rPr lang="en-US" altLang="zh-CN" dirty="0"/>
              <a:t>Input </a:t>
            </a:r>
            <a:r>
              <a:rPr lang="en-US" altLang="zh-CN" b="1" dirty="0"/>
              <a:t>X</a:t>
            </a:r>
            <a:r>
              <a:rPr lang="en-US" altLang="zh-CN" dirty="0"/>
              <a:t> (</a:t>
            </a:r>
            <a:r>
              <a:rPr lang="en-US" altLang="zh-CN" dirty="0" err="1"/>
              <a:t>NxD</a:t>
            </a:r>
            <a:r>
              <a:rPr lang="en-US" altLang="zh-CN" dirty="0"/>
              <a:t>), Output </a:t>
            </a:r>
            <a:r>
              <a:rPr lang="en-US" altLang="zh-CN" b="1" dirty="0"/>
              <a:t>Y</a:t>
            </a:r>
            <a:r>
              <a:rPr lang="en-US" altLang="zh-CN" dirty="0"/>
              <a:t> (</a:t>
            </a:r>
            <a:r>
              <a:rPr lang="en-US" altLang="zh-CN" dirty="0" err="1"/>
              <a:t>NxK</a:t>
            </a:r>
            <a:r>
              <a:rPr lang="en-US" altLang="zh-CN" dirty="0"/>
              <a:t>), Weight </a:t>
            </a:r>
            <a:r>
              <a:rPr lang="en-US" altLang="zh-CN" b="1" dirty="0"/>
              <a:t> W </a:t>
            </a:r>
            <a:r>
              <a:rPr lang="en-US" altLang="zh-CN" dirty="0"/>
              <a:t>(</a:t>
            </a:r>
            <a:r>
              <a:rPr lang="en-US" altLang="zh-CN" dirty="0" err="1"/>
              <a:t>DxK</a:t>
            </a:r>
            <a:r>
              <a:rPr lang="en-US" altLang="zh-CN" dirty="0"/>
              <a:t>), mode indicator </a:t>
            </a:r>
            <a:r>
              <a:rPr lang="en-US" altLang="zh-CN" b="1" dirty="0"/>
              <a:t>C</a:t>
            </a:r>
            <a:r>
              <a:rPr lang="en-US" altLang="zh-CN" dirty="0"/>
              <a:t> (</a:t>
            </a:r>
            <a:r>
              <a:rPr lang="en-US" altLang="zh-CN" dirty="0" err="1"/>
              <a:t>NxC</a:t>
            </a:r>
            <a:r>
              <a:rPr lang="en-US" altLang="zh-CN" dirty="0"/>
              <a:t>) (one-hot vector).</a:t>
            </a:r>
          </a:p>
          <a:p>
            <a:pPr lvl="1"/>
            <a:r>
              <a:rPr lang="en-US" altLang="zh-CN" dirty="0"/>
              <a:t>MC (Multimodal Controller) has a codebook </a:t>
            </a:r>
            <a:r>
              <a:rPr lang="en-US" altLang="zh-CN" b="1" dirty="0"/>
              <a:t>E</a:t>
            </a:r>
            <a:r>
              <a:rPr lang="en-US" altLang="zh-CN" dirty="0"/>
              <a:t> (</a:t>
            </a:r>
            <a:r>
              <a:rPr lang="en-US" altLang="zh-CN" dirty="0" err="1"/>
              <a:t>CxK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The formulation of multimodal controlled linear layer</a:t>
            </a:r>
          </a:p>
          <a:p>
            <a:pPr lvl="1"/>
            <a:r>
              <a:rPr lang="en-US" altLang="zh-CN" b="1" dirty="0"/>
              <a:t>Y = XW</a:t>
            </a:r>
          </a:p>
          <a:p>
            <a:pPr lvl="1"/>
            <a:r>
              <a:rPr lang="en-US" altLang="zh-CN" b="1" dirty="0" err="1"/>
              <a:t>Y</a:t>
            </a:r>
            <a:r>
              <a:rPr lang="en-US" altLang="zh-CN" sz="1800" b="1" dirty="0" err="1"/>
              <a:t>mc</a:t>
            </a:r>
            <a:r>
              <a:rPr lang="en-US" altLang="zh-CN" b="1" dirty="0"/>
              <a:t> = Y * (CE) (*:</a:t>
            </a:r>
            <a:r>
              <a:rPr lang="zh-CN" altLang="en-US" b="1" dirty="0"/>
              <a:t> </a:t>
            </a:r>
            <a:r>
              <a:rPr lang="en-US" altLang="zh-CN" b="1" dirty="0"/>
              <a:t>element-wise multiplication)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62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C676-BE67-4B42-A92E-8789943B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Multimodal controller for generative models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84329-8554-41A3-8F24-51E1EF45D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868" y="1380951"/>
            <a:ext cx="10515600" cy="4351338"/>
          </a:xfrm>
        </p:spPr>
        <p:txBody>
          <a:bodyPr/>
          <a:lstStyle/>
          <a:p>
            <a:r>
              <a:rPr lang="en-US" altLang="zh-CN" dirty="0"/>
              <a:t>Approach</a:t>
            </a:r>
          </a:p>
          <a:p>
            <a:pPr lvl="1"/>
            <a:r>
              <a:rPr lang="en-US" altLang="zh-CN" dirty="0"/>
              <a:t>The old and new approach differs from the way of constructing codebook </a:t>
            </a:r>
            <a:r>
              <a:rPr lang="en-US" altLang="zh-CN" b="1" dirty="0"/>
              <a:t>E</a:t>
            </a:r>
          </a:p>
          <a:p>
            <a:pPr lvl="1"/>
            <a:r>
              <a:rPr lang="en-US" altLang="zh-CN" dirty="0"/>
              <a:t>Old approach</a:t>
            </a:r>
          </a:p>
          <a:p>
            <a:pPr lvl="2"/>
            <a:r>
              <a:rPr lang="en-US" altLang="zh-CN" dirty="0"/>
              <a:t>A constant weight code with specified minimum distance</a:t>
            </a:r>
          </a:p>
          <a:p>
            <a:pPr lvl="2"/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 descr="手机屏幕的截图&#10;&#10;描述已自动生成">
            <a:extLst>
              <a:ext uri="{FF2B5EF4-FFF2-40B4-BE49-F238E27FC236}">
                <a16:creationId xmlns:a16="http://schemas.microsoft.com/office/drawing/2014/main" id="{82BEEC93-DD9A-4BEB-A1FA-5D3A3CB8F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724" y="3429000"/>
            <a:ext cx="4487991" cy="302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5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C676-BE67-4B42-A92E-8789943B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Multimodal controller for generative models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84329-8554-41A3-8F24-51E1EF45D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868" y="1380951"/>
            <a:ext cx="10515600" cy="4351338"/>
          </a:xfrm>
        </p:spPr>
        <p:txBody>
          <a:bodyPr/>
          <a:lstStyle/>
          <a:p>
            <a:r>
              <a:rPr lang="en-US" altLang="zh-CN" dirty="0"/>
              <a:t>New approach</a:t>
            </a:r>
          </a:p>
          <a:p>
            <a:pPr lvl="1"/>
            <a:r>
              <a:rPr lang="en-US" altLang="zh-CN" dirty="0"/>
              <a:t>Old</a:t>
            </a:r>
            <a:r>
              <a:rPr lang="zh-CN" altLang="en-US" dirty="0"/>
              <a:t> </a:t>
            </a:r>
            <a:r>
              <a:rPr lang="en-US" altLang="zh-CN" dirty="0"/>
              <a:t>approach enforces that </a:t>
            </a:r>
            <a:r>
              <a:rPr lang="en-US" altLang="zh-CN" b="1" dirty="0"/>
              <a:t>C &lt;= K</a:t>
            </a:r>
            <a:r>
              <a:rPr lang="en-US" altLang="zh-CN" dirty="0"/>
              <a:t>, and the effective channel size for each mode will also be affected which will degrade the performance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I attempt many different ways like</a:t>
            </a:r>
          </a:p>
          <a:p>
            <a:pPr lvl="2"/>
            <a:r>
              <a:rPr lang="en-US" altLang="zh-CN" dirty="0"/>
              <a:t>Randomly select </a:t>
            </a:r>
            <a:r>
              <a:rPr lang="en-US" altLang="zh-CN" b="1" dirty="0"/>
              <a:t>Kc (Kc &lt; K) </a:t>
            </a:r>
            <a:r>
              <a:rPr lang="en-US" altLang="zh-CN" dirty="0"/>
              <a:t>channels (ones) for each mode</a:t>
            </a:r>
          </a:p>
          <a:p>
            <a:pPr lvl="2"/>
            <a:r>
              <a:rPr lang="en-US" altLang="zh-CN" dirty="0"/>
              <a:t>Construct the most distant </a:t>
            </a:r>
            <a:r>
              <a:rPr lang="en-US" altLang="zh-CN" b="1" dirty="0"/>
              <a:t>C </a:t>
            </a:r>
            <a:r>
              <a:rPr lang="en-US" altLang="zh-CN" dirty="0"/>
              <a:t>codes with hamming weight equal to </a:t>
            </a:r>
            <a:r>
              <a:rPr lang="en-US" altLang="zh-CN" b="1" dirty="0"/>
              <a:t>Kc</a:t>
            </a:r>
          </a:p>
          <a:p>
            <a:pPr lvl="2"/>
            <a:r>
              <a:rPr lang="en-US" altLang="zh-CN" dirty="0"/>
              <a:t>Totally randomly initialized codebook with probability </a:t>
            </a:r>
            <a:r>
              <a:rPr lang="en-US" altLang="zh-CN" b="1" dirty="0"/>
              <a:t>p</a:t>
            </a:r>
          </a:p>
          <a:p>
            <a:pPr lvl="2"/>
            <a:endParaRPr lang="en-US" altLang="zh-CN" b="1" dirty="0"/>
          </a:p>
          <a:p>
            <a:pPr lvl="1"/>
            <a:r>
              <a:rPr lang="en-US" altLang="zh-CN" dirty="0"/>
              <a:t>I find only the last one can generate images with a large number of modes</a:t>
            </a:r>
          </a:p>
          <a:p>
            <a:pPr lvl="2"/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913580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C676-BE67-4B42-A92E-8789943B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Multimodal controller for generative models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84329-8554-41A3-8F24-51E1EF45D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868" y="1380951"/>
            <a:ext cx="10515600" cy="4351338"/>
          </a:xfrm>
        </p:spPr>
        <p:txBody>
          <a:bodyPr/>
          <a:lstStyle/>
          <a:p>
            <a:r>
              <a:rPr lang="en-US" altLang="zh-CN" dirty="0"/>
              <a:t>Experiments</a:t>
            </a:r>
          </a:p>
          <a:p>
            <a:pPr lvl="1"/>
            <a:r>
              <a:rPr lang="en-US" altLang="zh-CN" dirty="0" err="1"/>
              <a:t>Omniglot</a:t>
            </a:r>
            <a:r>
              <a:rPr lang="en-US" altLang="zh-CN" dirty="0"/>
              <a:t> dataset (</a:t>
            </a:r>
            <a:r>
              <a:rPr lang="en-US" altLang="zh-CN" dirty="0">
                <a:hlinkClick r:id="rId3"/>
              </a:rPr>
              <a:t>https://github.com/brendenlake/omniglot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50 alphabets contain 1623 classes of characters and each character has 20 images</a:t>
            </a:r>
          </a:p>
          <a:p>
            <a:pPr lvl="2"/>
            <a:r>
              <a:rPr lang="en-US" altLang="zh-CN" dirty="0"/>
              <a:t>We aim to generate class-conditionally from such diverse dataset</a:t>
            </a:r>
          </a:p>
          <a:p>
            <a:pPr lvl="2"/>
            <a:r>
              <a:rPr lang="en-US" altLang="zh-CN" dirty="0"/>
              <a:t>The old approach is no longer suitable in this case, but our new approach has inherent randomness. Thus, we need to run random experiments to retrieve confidence interval.</a:t>
            </a:r>
          </a:p>
        </p:txBody>
      </p:sp>
      <p:pic>
        <p:nvPicPr>
          <p:cNvPr id="5" name="图片 4" descr="图片包含 室内, 鱼&#10;&#10;描述已自动生成">
            <a:extLst>
              <a:ext uri="{FF2B5EF4-FFF2-40B4-BE49-F238E27FC236}">
                <a16:creationId xmlns:a16="http://schemas.microsoft.com/office/drawing/2014/main" id="{81EA64AA-E9A6-4ABE-A1CD-CDF912D44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972" y="3983620"/>
            <a:ext cx="6179715" cy="269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0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C676-BE67-4B42-A92E-8789943B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Multimodal controller for generative models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84329-8554-41A3-8F24-51E1EF45D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868" y="1380951"/>
            <a:ext cx="10515600" cy="4351338"/>
          </a:xfrm>
        </p:spPr>
        <p:txBody>
          <a:bodyPr/>
          <a:lstStyle/>
          <a:p>
            <a:r>
              <a:rPr lang="en-US" altLang="zh-CN" dirty="0"/>
              <a:t>Result</a:t>
            </a:r>
          </a:p>
          <a:p>
            <a:pPr lvl="1"/>
            <a:r>
              <a:rPr lang="en-US" altLang="zh-CN" dirty="0"/>
              <a:t>Preliminary</a:t>
            </a:r>
          </a:p>
          <a:p>
            <a:pPr lvl="2"/>
            <a:r>
              <a:rPr lang="en-US" altLang="zh-CN" dirty="0"/>
              <a:t>I have results from MCVAE with p = {0.1, 0.2,…, 1} (Note p=1 reduced to vanilla VAE)</a:t>
            </a:r>
          </a:p>
          <a:p>
            <a:pPr lvl="2"/>
            <a:r>
              <a:rPr lang="en-US" altLang="zh-CN" dirty="0"/>
              <a:t>I only clip part of samples below</a:t>
            </a:r>
          </a:p>
        </p:txBody>
      </p:sp>
      <p:pic>
        <p:nvPicPr>
          <p:cNvPr id="9" name="图片 8" descr="图片包含 桌子, 游戏机&#10;&#10;描述已自动生成">
            <a:extLst>
              <a:ext uri="{FF2B5EF4-FFF2-40B4-BE49-F238E27FC236}">
                <a16:creationId xmlns:a16="http://schemas.microsoft.com/office/drawing/2014/main" id="{CC5D1395-402E-44AB-8690-CB64E98A8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32" y="3282950"/>
            <a:ext cx="104013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06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40755</TotalTime>
  <Words>342</Words>
  <Application>Microsoft Office PowerPoint</Application>
  <PresentationFormat>宽屏</PresentationFormat>
  <Paragraphs>50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Office 主题​​</vt:lpstr>
      <vt:lpstr>Research Progress Record</vt:lpstr>
      <vt:lpstr>Overview</vt:lpstr>
      <vt:lpstr>Multimodal controller for generative models</vt:lpstr>
      <vt:lpstr>Multimodal controller for generative models</vt:lpstr>
      <vt:lpstr>Multimodal controller for generative models</vt:lpstr>
      <vt:lpstr>Multimodal controller for generative models</vt:lpstr>
      <vt:lpstr>Multimodal controller for generative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 Record</dc:title>
  <dc:creator>Administrator</dc:creator>
  <cp:lastModifiedBy>Enmao Diao</cp:lastModifiedBy>
  <cp:revision>710</cp:revision>
  <dcterms:created xsi:type="dcterms:W3CDTF">2018-08-28T06:30:59Z</dcterms:created>
  <dcterms:modified xsi:type="dcterms:W3CDTF">2020-03-26T16:32:54Z</dcterms:modified>
</cp:coreProperties>
</file>