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1" r:id="rId2"/>
    <p:sldId id="295" r:id="rId3"/>
    <p:sldId id="321" r:id="rId4"/>
    <p:sldId id="325" r:id="rId5"/>
    <p:sldId id="296" r:id="rId6"/>
    <p:sldId id="312" r:id="rId7"/>
    <p:sldId id="324" r:id="rId8"/>
    <p:sldId id="320" r:id="rId9"/>
    <p:sldId id="323" r:id="rId10"/>
    <p:sldId id="309" r:id="rId11"/>
    <p:sldId id="326" r:id="rId12"/>
    <p:sldId id="304" r:id="rId13"/>
    <p:sldId id="31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2177-E45B-449F-AE2E-ED4743253C6D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6D08B-1E4C-4901-ABEC-209650D31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7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320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17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818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68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78FEF-B26F-4088-ACF4-86D30CF11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851A0A-7E35-41F2-BA5A-C9CEAF158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AA770-9F42-4EDB-ACAC-86BB488B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D4C74-B73D-494F-9416-2802B7FE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876C5-C627-45B9-9F9F-78B975D0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2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7652F-D41C-47B2-9F17-60288204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388010-8B5C-4F9B-BC8C-6FC0BE625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F60FC-6DCB-4653-847A-C07D0FE8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3847A-D4B6-4DBD-9630-4BB7C258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07D82-260A-43BC-A6C6-112392A0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3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4216A1-1A5C-41D2-92DC-A6D07EB63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7AA18D-F9BF-4158-850E-56DB70A05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FE467-400E-44F4-A57C-014001DA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88B5A-8C24-4313-A609-6790A116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2455E-E4C7-4202-AC06-A8F54B08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2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8CE68-7A36-47D6-A1DB-01C066D8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7045E-AED3-44A3-B9F8-635E5313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9C54B-F00C-4C9B-81DE-7EC60604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D4CAE-5D3B-4917-9FD3-78A39CF2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3487E-E1E8-442A-9A7B-491C2436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9D65B-3316-4F99-ABEA-C18A5199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FD002A-43E7-47E2-A9FC-C8B7C7AA9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7B54E-EBA5-4B5D-8C88-CE022133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DBCC4-8386-4E31-B7CA-5A206E86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9748C-1EDB-4DD8-990F-130B34F8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1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07698-C5AE-4B45-A382-06B06335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8EF9A-3947-452C-B760-ED3C6B15F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E1635-6151-4236-AC10-935E43F2A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D01C4-A00B-4F83-AC3D-3D113B96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D7AB9-8F7D-4A02-B01B-D89A68E0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4B3CD-2C38-4350-B989-A7F0EE13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44481-9922-4069-9B99-B0EE0385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EA81F-A661-4925-BB0D-AE89CF55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6010-CE7D-4003-B591-83346A48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48C265-D79E-4CB5-BB98-D5F5B2341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BD9FB3-E991-4121-8ADF-BBF402047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F3B529-BDBD-4AED-B101-6F2C9924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8AE7E0-D45D-4AF3-A1BB-EEE0F3EE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6322A-02F1-4599-9297-88FDF722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1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4331D-1313-41EE-BCD0-32B28857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93BFC-F9E7-4238-95A1-B0981579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A2030F-5A89-4856-BE13-C9A8612C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6ADC4-1B43-47FA-AB99-608DD5D7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5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2B8655-EB26-45A6-BB17-2EE9FC00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88CB5-4185-49B3-95D4-2BAC6ECB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F1043-7D67-43B4-892E-0ECAD4F8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54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A7201-2F02-46B9-BE47-A7AF2739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09CBE-F044-4301-B885-19762100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B92AE-8890-408A-9D81-9C6C8E2C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F38867-DD19-403E-AEA0-7B513071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78D94-523E-4460-A66D-462FA3FF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C5EE6-C867-4230-A319-ED379A76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A9DF5-68D4-461B-8A10-64637EB8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D8036C-F495-46EA-82CF-AB2103F74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20997-07E7-404D-8A86-63C6CA3D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93D4E-7114-445A-8412-6321B8AF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C36E02-C1A2-4C2C-AE41-AB154599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6508D-DBCB-4CEB-8F06-00173BE5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6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67C17D-9FD2-4140-85B6-13B76BDB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EBBF7-392A-4898-8EA3-DC3B838B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B9BA9-623F-4325-A95A-F80D98FF5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4994-C529-43AC-BD2C-52D47B0301A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959E2-7A06-40C1-9914-30FD08D78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34C15-8B00-4100-A8D2-70E50FFF2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lynomial_ring" TargetMode="External"/><Relationship Id="rId2" Type="http://schemas.openxmlformats.org/officeDocument/2006/relationships/hyperlink" Target="https://en.wikipedia.org/wiki/Mathemat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ormal_derivative" TargetMode="External"/><Relationship Id="rId5" Type="http://schemas.openxmlformats.org/officeDocument/2006/relationships/hyperlink" Target="https://en.wikipedia.org/wiki/Derivative" TargetMode="External"/><Relationship Id="rId4" Type="http://schemas.openxmlformats.org/officeDocument/2006/relationships/hyperlink" Target="https://en.wikipedia.org/wiki/Formal_power_serie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17463"/>
            <a:ext cx="9144000" cy="1059122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charset="0"/>
                <a:ea typeface="Calibri" charset="0"/>
                <a:cs typeface="Calibri" charset="0"/>
              </a:rPr>
              <a:t>Research Progress Record</a:t>
            </a:r>
            <a:endParaRPr lang="en-US" sz="4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1144" y="3922672"/>
            <a:ext cx="7551057" cy="154921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Enmao Diao</a:t>
            </a:r>
            <a:endParaRPr lang="en-US" sz="2000" baseline="30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600" dirty="0">
                <a:latin typeface="Calibri" charset="0"/>
                <a:cs typeface="Calibri" charset="0"/>
              </a:rPr>
              <a:t>J</a:t>
            </a:r>
            <a:r>
              <a:rPr lang="en-US" altLang="zh-CN" sz="1600" dirty="0">
                <a:latin typeface="Calibri" charset="0"/>
                <a:cs typeface="Calibri" charset="0"/>
              </a:rPr>
              <a:t>une 03 2021</a:t>
            </a:r>
            <a:endParaRPr lang="en-US" sz="1600" dirty="0">
              <a:latin typeface="Calibri" charset="0"/>
              <a:cs typeface="Calibri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54" y="115451"/>
            <a:ext cx="1492500" cy="1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9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970898"/>
            <a:ext cx="10515600" cy="5563252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Input, weights and output are all on finite field</a:t>
            </a:r>
          </a:p>
          <a:p>
            <a:r>
              <a:rPr lang="en-US" altLang="zh-CN" sz="2400" dirty="0"/>
              <a:t>I find formal derivatives can be defined for finite field with product rule of calculus</a:t>
            </a:r>
          </a:p>
          <a:p>
            <a:pPr lvl="1"/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Mathematics"/>
              </a:rPr>
              <a:t>mathematics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the </a:t>
            </a:r>
            <a:r>
              <a:rPr lang="en-US" altLang="zh-CN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formal derivative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an operation on elements of a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Polynomial ring"/>
              </a:rPr>
              <a:t>polynomial ring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 a ring of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Formal power series"/>
              </a:rPr>
              <a:t>formal power series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mimics the form of the derivative from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Derivative"/>
              </a:rPr>
              <a:t>calculus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US" altLang="zh-CN" sz="2000" dirty="0">
                <a:hlinkClick r:id="rId6"/>
              </a:rPr>
              <a:t>https://en.wikipedia.org/wiki/Formal_derivative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en-US" altLang="zh-CN" sz="2400" dirty="0"/>
              <a:t>For example d(X^5)/dx = 5X^4 which means summation of X^4 5 times. d(f(X)/5)/dx = 1/5 d(f(X))/dx in finite field means find a value that when add 5 times equal d(f(X))/dx.</a:t>
            </a:r>
          </a:p>
          <a:p>
            <a:endParaRPr lang="en-US" altLang="zh-CN" sz="2400" dirty="0"/>
          </a:p>
          <a:p>
            <a:r>
              <a:rPr lang="en-US" altLang="zh-CN" sz="2400" dirty="0"/>
              <a:t>I think it is feasible to implement Finite Neural Networks with these definition.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8152D98-1114-4FFD-A908-344F7451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Finite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652424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515600" cy="5940425"/>
          </a:xfrm>
        </p:spPr>
        <p:txBody>
          <a:bodyPr>
            <a:normAutofit/>
          </a:bodyPr>
          <a:lstStyle/>
          <a:p>
            <a:r>
              <a:rPr lang="en-US" altLang="zh-CN" dirty="0"/>
              <a:t>SINGAN</a:t>
            </a:r>
          </a:p>
          <a:p>
            <a:pPr lvl="1"/>
            <a:r>
              <a:rPr lang="en-US" altLang="zh-CN" dirty="0"/>
              <a:t>GAN with siren networks</a:t>
            </a:r>
          </a:p>
          <a:p>
            <a:pPr lvl="1"/>
            <a:r>
              <a:rPr lang="en-US" altLang="zh-CN" dirty="0"/>
              <a:t>Use hypernetwork to generate weights of GAN</a:t>
            </a:r>
          </a:p>
          <a:p>
            <a:pPr lvl="1"/>
            <a:r>
              <a:rPr lang="en-US" altLang="zh-CN" dirty="0"/>
              <a:t>not working for now</a:t>
            </a:r>
          </a:p>
          <a:p>
            <a:endParaRPr lang="en-US" altLang="zh-CN" dirty="0"/>
          </a:p>
          <a:p>
            <a:r>
              <a:rPr lang="en-US" altLang="zh-CN" dirty="0" err="1"/>
              <a:t>WNet</a:t>
            </a:r>
            <a:endParaRPr lang="en-US" altLang="zh-CN" dirty="0"/>
          </a:p>
          <a:p>
            <a:pPr lvl="1"/>
            <a:r>
              <a:rPr lang="en-US" altLang="zh-CN" dirty="0"/>
              <a:t>Use Wavelet to replace Fourier Transform in </a:t>
            </a:r>
            <a:r>
              <a:rPr lang="en-US" altLang="zh-CN" dirty="0" err="1"/>
              <a:t>FNet</a:t>
            </a:r>
            <a:endParaRPr lang="en-US" altLang="zh-CN" dirty="0"/>
          </a:p>
          <a:p>
            <a:pPr lvl="1"/>
            <a:r>
              <a:rPr lang="en-US" altLang="zh-CN" dirty="0"/>
              <a:t>For time series prediction, classification problem</a:t>
            </a:r>
          </a:p>
          <a:p>
            <a:pPr lvl="1"/>
            <a:r>
              <a:rPr lang="en-US" altLang="zh-CN" dirty="0"/>
              <a:t>AETA earthquake competition</a:t>
            </a:r>
          </a:p>
          <a:p>
            <a:pPr lvl="1"/>
            <a:r>
              <a:rPr lang="en-US" altLang="zh-CN"/>
              <a:t>Computer Audio </a:t>
            </a:r>
            <a:r>
              <a:rPr lang="en-US" altLang="zh-CN" dirty="0"/>
              <a:t>processing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1235A3A-4005-44A5-ABAA-4A68455325DB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52288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515600" cy="594042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Deep Channel Coding</a:t>
            </a:r>
          </a:p>
          <a:p>
            <a:pPr lvl="1"/>
            <a:r>
              <a:rPr lang="en-US" altLang="zh-CN" dirty="0"/>
              <a:t>Frequency domain or wavelet-based channel coding with Fourier operator</a:t>
            </a:r>
          </a:p>
          <a:p>
            <a:pPr lvl="1"/>
            <a:endParaRPr lang="en-US" altLang="zh-CN" dirty="0"/>
          </a:p>
          <a:p>
            <a:r>
              <a:rPr lang="en-US" altLang="zh-CN" sz="2400" dirty="0"/>
              <a:t>Defend adversarial attacks from intermediate layers</a:t>
            </a:r>
          </a:p>
          <a:p>
            <a:pPr lvl="1"/>
            <a:r>
              <a:rPr lang="en-US" altLang="zh-CN" sz="2000" dirty="0"/>
              <a:t>Hypothesis: Even though we only change very little to the input image and easily attack trained neural network. Intermediate layer features should have a very different distribution from the trained dataset. The change of result cannot happen within one layer. It is the deep nature makes classifier fragile</a:t>
            </a:r>
          </a:p>
          <a:p>
            <a:pPr lvl="1"/>
            <a:r>
              <a:rPr lang="en-US" altLang="zh-CN" sz="2000" dirty="0"/>
              <a:t>Design a simple Defensive </a:t>
            </a:r>
            <a:r>
              <a:rPr lang="en-US" altLang="zh-CN" sz="2000" dirty="0" err="1"/>
              <a:t>BatchNorm</a:t>
            </a:r>
            <a:r>
              <a:rPr lang="en-US" altLang="zh-CN" sz="2000" dirty="0"/>
              <a:t> to check statistics</a:t>
            </a:r>
          </a:p>
          <a:p>
            <a:pPr lvl="1"/>
            <a:endParaRPr lang="en-US" altLang="zh-CN" sz="2400" dirty="0"/>
          </a:p>
          <a:p>
            <a:pPr lvl="1"/>
            <a:endParaRPr lang="en-US" altLang="zh-CN" sz="2000" dirty="0"/>
          </a:p>
          <a:p>
            <a:pPr lvl="1"/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0CDC887-85BA-4F83-A696-E5D62C917320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654196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845800" cy="568642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Neural Wavelet Transform</a:t>
            </a:r>
          </a:p>
          <a:p>
            <a:pPr lvl="1"/>
            <a:r>
              <a:rPr lang="en-US" altLang="zh-CN" sz="2000" dirty="0"/>
              <a:t>Train the kernel inside wavelet to replace convolution layer to reduce computation and kernel size</a:t>
            </a:r>
          </a:p>
          <a:p>
            <a:pPr lvl="1"/>
            <a:r>
              <a:rPr lang="en-US" altLang="zh-CN" sz="2000" dirty="0"/>
              <a:t>Possible extend to other integral transform</a:t>
            </a:r>
          </a:p>
          <a:p>
            <a:pPr lvl="1"/>
            <a:r>
              <a:rPr lang="en-US" altLang="zh-CN" sz="2000" dirty="0"/>
              <a:t>Apply for compression and classification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r>
              <a:rPr lang="en-US" altLang="zh-CN" sz="2400" dirty="0"/>
              <a:t>Predictive</a:t>
            </a:r>
            <a:r>
              <a:rPr lang="en-US" altLang="zh-CN" sz="2000" dirty="0"/>
              <a:t> </a:t>
            </a:r>
            <a:r>
              <a:rPr lang="en-US" altLang="zh-CN" sz="2400" dirty="0"/>
              <a:t>gradient descent, meta-learning</a:t>
            </a:r>
          </a:p>
          <a:p>
            <a:pPr lvl="1"/>
            <a:r>
              <a:rPr lang="en-US" altLang="zh-CN" sz="1800" dirty="0"/>
              <a:t>Forget about learning rate. Theoretically there always exists a best gradient step at each iteration. We use learning history as our training data and predict the best gradient step. Deep Learning for optimization.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sz="2400" dirty="0"/>
          </a:p>
          <a:p>
            <a:pPr lvl="1"/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F496F6E-C782-404C-9F94-8CB42A568919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00996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47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Overview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47" y="1015336"/>
            <a:ext cx="10515600" cy="5535776"/>
          </a:xfrm>
        </p:spPr>
        <p:txBody>
          <a:bodyPr>
            <a:normAutofit/>
          </a:bodyPr>
          <a:lstStyle/>
          <a:p>
            <a:r>
              <a:rPr lang="en-US" altLang="zh-CN" dirty="0"/>
              <a:t>Gradient Assisted Learning</a:t>
            </a:r>
          </a:p>
          <a:p>
            <a:r>
              <a:rPr lang="en-US" altLang="zh-CN" dirty="0"/>
              <a:t>Semi-Supervised Federated Learning</a:t>
            </a:r>
          </a:p>
          <a:p>
            <a:r>
              <a:rPr lang="en-US" altLang="zh-CN" dirty="0"/>
              <a:t>Multimodal Controller for Continual Generative Models</a:t>
            </a:r>
          </a:p>
          <a:p>
            <a:r>
              <a:rPr lang="en-US" altLang="zh-CN" dirty="0"/>
              <a:t>Compressing Turbulence</a:t>
            </a:r>
          </a:p>
          <a:p>
            <a:r>
              <a:rPr lang="en-US" altLang="zh-CN" dirty="0"/>
              <a:t>Assisted Recommendation System</a:t>
            </a:r>
          </a:p>
          <a:p>
            <a:r>
              <a:rPr lang="en-US" altLang="zh-CN" sz="2800" dirty="0"/>
              <a:t>Federated Distillation</a:t>
            </a:r>
          </a:p>
          <a:p>
            <a:r>
              <a:rPr lang="en-US" altLang="zh-CN" dirty="0"/>
              <a:t>Gradient Decentralized Neural Network</a:t>
            </a:r>
          </a:p>
          <a:p>
            <a:r>
              <a:rPr lang="en-US" altLang="zh-CN" dirty="0"/>
              <a:t>Finite Neural Networks</a:t>
            </a:r>
          </a:p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52491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Gradient Assisted Learning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Rejected by ICML 2021</a:t>
            </a:r>
          </a:p>
          <a:p>
            <a:r>
              <a:rPr lang="en-US" altLang="zh-CN" dirty="0"/>
              <a:t>Resubmitted to </a:t>
            </a:r>
            <a:r>
              <a:rPr lang="en-US" altLang="zh-CN" dirty="0" err="1"/>
              <a:t>NeurIPS</a:t>
            </a:r>
            <a:r>
              <a:rPr lang="en-US" altLang="zh-CN" dirty="0"/>
              <a:t> 2021</a:t>
            </a:r>
          </a:p>
          <a:p>
            <a:r>
              <a:rPr lang="en-US" altLang="zh-CN" dirty="0"/>
              <a:t>We propose Gradient Assisted Learning (GAL), a new method for various entities to assist each other in supervised learning tasks without sharing data, models, and objective functions.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8EB1B2-4FED-4F0B-81D4-AF9BBAA16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56" y="3516363"/>
            <a:ext cx="10287000" cy="289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9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Semi-Supervised Federated Learning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Submitted to </a:t>
            </a:r>
            <a:r>
              <a:rPr lang="en-US" altLang="zh-CN" dirty="0" err="1"/>
              <a:t>NeurIPS</a:t>
            </a:r>
            <a:r>
              <a:rPr lang="en-US" altLang="zh-CN" dirty="0"/>
              <a:t> 2021</a:t>
            </a:r>
          </a:p>
          <a:p>
            <a:r>
              <a:rPr lang="en-US" altLang="zh-CN" dirty="0"/>
              <a:t>We propose a new Federated Learning framework referred to as </a:t>
            </a:r>
            <a:r>
              <a:rPr lang="en-US" altLang="zh-CN" dirty="0" err="1"/>
              <a:t>SemiFL</a:t>
            </a:r>
            <a:r>
              <a:rPr lang="en-US" altLang="zh-CN" dirty="0"/>
              <a:t> in order to address the problem of Semi-Supervised Federated Learning (SSFL).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098593-C43B-482B-A45D-49B2BF132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745" y="3030200"/>
            <a:ext cx="7956509" cy="331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1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C676-BE67-4B42-A92E-8789943B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Multimodal Controller for Continual Generative Models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84329-8554-41A3-8F24-51E1EF45D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Submitted to ICCV 2021</a:t>
            </a:r>
          </a:p>
          <a:p>
            <a:r>
              <a:rPr lang="en-US" altLang="zh-CN" dirty="0"/>
              <a:t>Other options: BMVC 2021, ACCV 2021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0AC717-A842-40D7-8962-7DEF0DFA0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829" y="3118153"/>
            <a:ext cx="4626341" cy="353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2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Compressing Turbulence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Compression journal submitted to Physics Review Fluid</a:t>
            </a:r>
          </a:p>
          <a:p>
            <a:endParaRPr lang="en-US" altLang="zh-CN" dirty="0"/>
          </a:p>
          <a:p>
            <a:r>
              <a:rPr lang="en-US" altLang="zh-CN" dirty="0"/>
              <a:t>Prepare sequential learning for journal</a:t>
            </a:r>
          </a:p>
          <a:p>
            <a:endParaRPr lang="en-US" altLang="zh-CN" dirty="0"/>
          </a:p>
          <a:p>
            <a:r>
              <a:rPr lang="en-US" altLang="zh-CN" dirty="0"/>
              <a:t>Prepare compression for a conference or workshop paper</a:t>
            </a:r>
          </a:p>
          <a:p>
            <a:pPr lvl="1"/>
            <a:r>
              <a:rPr lang="en-US" altLang="zh-CN" dirty="0"/>
              <a:t>DCC 2022</a:t>
            </a:r>
          </a:p>
          <a:p>
            <a:pPr lvl="1"/>
            <a:r>
              <a:rPr lang="en-US" altLang="zh-CN" dirty="0"/>
              <a:t>AAAI-MLPS2 2022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155399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Assisted recommendation system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Use gradient assisted learning to train vertical-split recommendation data</a:t>
            </a:r>
          </a:p>
          <a:p>
            <a:endParaRPr lang="en-US" altLang="zh-CN" dirty="0"/>
          </a:p>
          <a:p>
            <a:r>
              <a:rPr lang="en-US" altLang="zh-CN" dirty="0"/>
              <a:t>Noisy alignment</a:t>
            </a:r>
          </a:p>
          <a:p>
            <a:endParaRPr lang="en-US" altLang="zh-CN" dirty="0"/>
          </a:p>
          <a:p>
            <a:r>
              <a:rPr lang="en-US" altLang="zh-CN" dirty="0"/>
              <a:t>Retrain models along boosting path</a:t>
            </a:r>
          </a:p>
          <a:p>
            <a:endParaRPr lang="en-US" altLang="zh-CN" dirty="0"/>
          </a:p>
          <a:p>
            <a:r>
              <a:rPr lang="en-US" altLang="zh-CN" dirty="0"/>
              <a:t>Multiple organization (companies) collaboratively learn a recommendation system</a:t>
            </a:r>
          </a:p>
          <a:p>
            <a:endParaRPr lang="en-US" altLang="zh-CN" dirty="0"/>
          </a:p>
          <a:p>
            <a:r>
              <a:rPr lang="en-US" altLang="zh-CN" dirty="0"/>
              <a:t>Prepare for AAAI 2021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31006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sz="4400" dirty="0"/>
              <a:t>Federated Distillation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06" y="1325563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/>
              <a:t>Federated Distillation with random noise input data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Use static </a:t>
            </a:r>
            <a:r>
              <a:rPr lang="en-US" altLang="zh-CN" sz="2800" dirty="0" err="1"/>
              <a:t>BatchNorm</a:t>
            </a:r>
            <a:r>
              <a:rPr lang="en-US" altLang="zh-CN" sz="2800" dirty="0"/>
              <a:t> to avoid label statistics shift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Attempt Vertical, Horizontal (</a:t>
            </a:r>
            <a:r>
              <a:rPr lang="en-US" altLang="zh-CN" sz="2800" dirty="0" err="1"/>
              <a:t>IID,Non</a:t>
            </a:r>
            <a:r>
              <a:rPr lang="en-US" altLang="zh-CN" sz="2800" dirty="0"/>
              <a:t>-IID)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Prepare for ICLR 2022</a:t>
            </a:r>
          </a:p>
          <a:p>
            <a:pPr lvl="2"/>
            <a:endParaRPr lang="en-US" altLang="zh-CN" sz="2400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1683769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Gradient Decentralized Neural Network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Boosting on Edge</a:t>
            </a:r>
          </a:p>
          <a:p>
            <a:pPr lvl="1"/>
            <a:r>
              <a:rPr lang="en-US" altLang="zh-CN" dirty="0"/>
              <a:t>End, Edge, Cloud each hosts a model to train the residual passing from lower level. End device is the lowest and has all the data. The features and residuals are transmitted to next level</a:t>
            </a:r>
          </a:p>
          <a:p>
            <a:pPr lvl="1"/>
            <a:r>
              <a:rPr lang="en-US" altLang="zh-CN" dirty="0"/>
              <a:t>Multiple iteration of boosting may also work</a:t>
            </a:r>
          </a:p>
          <a:p>
            <a:r>
              <a:rPr lang="en-US" altLang="zh-CN" dirty="0"/>
              <a:t>Prepare for ICLR2022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8AED0C-EC11-4782-943F-AE760D75E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091" y="3624226"/>
            <a:ext cx="4003330" cy="300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74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45491</TotalTime>
  <Words>615</Words>
  <Application>Microsoft Office PowerPoint</Application>
  <PresentationFormat>宽屏</PresentationFormat>
  <Paragraphs>103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Office 主题​​</vt:lpstr>
      <vt:lpstr>Research Progress Record</vt:lpstr>
      <vt:lpstr>Overview</vt:lpstr>
      <vt:lpstr>Gradient Assisted Learning</vt:lpstr>
      <vt:lpstr>Semi-Supervised Federated Learning</vt:lpstr>
      <vt:lpstr>Multimodal Controller for Continual Generative Models</vt:lpstr>
      <vt:lpstr>Compressing Turbulence</vt:lpstr>
      <vt:lpstr>Assisted recommendation system</vt:lpstr>
      <vt:lpstr>Federated Distillation</vt:lpstr>
      <vt:lpstr>Gradient Decentralized Neural Network</vt:lpstr>
      <vt:lpstr>Finite Neural Networks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 Record</dc:title>
  <dc:creator>Administrator</dc:creator>
  <cp:lastModifiedBy>Enmao Diao</cp:lastModifiedBy>
  <cp:revision>890</cp:revision>
  <dcterms:created xsi:type="dcterms:W3CDTF">2018-08-28T06:30:59Z</dcterms:created>
  <dcterms:modified xsi:type="dcterms:W3CDTF">2021-06-04T03:43:33Z</dcterms:modified>
</cp:coreProperties>
</file>