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95" r:id="rId3"/>
    <p:sldId id="321" r:id="rId4"/>
    <p:sldId id="329" r:id="rId5"/>
    <p:sldId id="325" r:id="rId6"/>
    <p:sldId id="330" r:id="rId7"/>
    <p:sldId id="312" r:id="rId8"/>
    <p:sldId id="324" r:id="rId9"/>
    <p:sldId id="332" r:id="rId10"/>
    <p:sldId id="320" r:id="rId11"/>
    <p:sldId id="323" r:id="rId12"/>
    <p:sldId id="309" r:id="rId13"/>
    <p:sldId id="328" r:id="rId14"/>
    <p:sldId id="326" r:id="rId15"/>
    <p:sldId id="304" r:id="rId16"/>
    <p:sldId id="31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2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6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1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ynomial_ring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ormal_derivative" TargetMode="External"/><Relationship Id="rId5" Type="http://schemas.openxmlformats.org/officeDocument/2006/relationships/hyperlink" Target="https://en.wikipedia.org/wiki/Derivative" TargetMode="External"/><Relationship Id="rId4" Type="http://schemas.openxmlformats.org/officeDocument/2006/relationships/hyperlink" Target="https://en.wikipedia.org/wiki/Formal_power_seri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Enmao Diao</a:t>
            </a:r>
            <a:endParaRPr lang="en-US" sz="2000" baseline="30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1600" dirty="0">
                <a:latin typeface="Calibri" charset="0"/>
                <a:cs typeface="Calibri" charset="0"/>
              </a:rPr>
              <a:t>Dec 03 2021</a:t>
            </a:r>
            <a:endParaRPr lang="en-US" sz="1600" dirty="0">
              <a:latin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Knowledge</a:t>
            </a:r>
            <a:r>
              <a:rPr lang="en-US" altLang="zh-CN" sz="4400" dirty="0"/>
              <a:t> Distillation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06" y="1325563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Data-free ensemble distillation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Data-Free Federated distillation for Non-IID data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Data efficiency of KD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Theoretical work</a:t>
            </a:r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Prepare for CVPR 2022, ICML 2022, </a:t>
            </a:r>
            <a:r>
              <a:rPr lang="en-US" altLang="zh-CN" sz="2800" dirty="0" err="1"/>
              <a:t>NeurIPS</a:t>
            </a:r>
            <a:r>
              <a:rPr lang="en-US" altLang="zh-CN" sz="2800" dirty="0"/>
              <a:t> 2022</a:t>
            </a:r>
          </a:p>
          <a:p>
            <a:pPr lvl="2"/>
            <a:endParaRPr lang="en-US" altLang="zh-CN" sz="2400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68376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Gradient Decentralized Neural Network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Boosting on Edge</a:t>
            </a:r>
          </a:p>
          <a:p>
            <a:pPr lvl="1"/>
            <a:r>
              <a:rPr lang="en-US" altLang="zh-CN" dirty="0"/>
              <a:t>End, Edge, Cloud each hosts a model to train the residual passing from lower level. End device is the lowest and has all the data. The features and residuals are transmitted to next level</a:t>
            </a:r>
          </a:p>
          <a:p>
            <a:pPr lvl="1"/>
            <a:r>
              <a:rPr lang="en-US" altLang="zh-CN" dirty="0"/>
              <a:t>Multiple iteration of boosting may also work</a:t>
            </a:r>
          </a:p>
          <a:p>
            <a:r>
              <a:rPr lang="en-US" altLang="zh-CN" dirty="0"/>
              <a:t>Prepare for ICML2022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8AED0C-EC11-4782-943F-AE760D75E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091" y="3624226"/>
            <a:ext cx="4003330" cy="300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7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970898"/>
            <a:ext cx="10515600" cy="556325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Input, weights and output are all on finite field</a:t>
            </a:r>
          </a:p>
          <a:p>
            <a:r>
              <a:rPr lang="en-US" altLang="zh-CN" sz="2400" dirty="0"/>
              <a:t>I find formal derivatives can be defined for finite field with product rule of calculus</a:t>
            </a:r>
          </a:p>
          <a:p>
            <a:pPr lvl="1"/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Mathematics"/>
              </a:rPr>
              <a:t>mathematics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 </a:t>
            </a:r>
            <a:r>
              <a:rPr lang="en-US" altLang="zh-CN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formal derivative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 operation on elements of a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Polynomial ring"/>
              </a:rPr>
              <a:t>polynomial ring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a ring of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Formal power series"/>
              </a:rPr>
              <a:t>formal power series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mimics the form of the derivative from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Derivative"/>
              </a:rPr>
              <a:t>calculus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altLang="zh-CN" sz="2000" dirty="0">
                <a:hlinkClick r:id="rId6"/>
              </a:rPr>
              <a:t>https://en.wikipedia.org/wiki/Formal_derivative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For example d(X^5)/dx = 5X^4 which means summation of X^4 5 times. d(f(X)/5)/dx = 1/5 d(f(X))/dx in finite field means find a value that when add 5 times equal d(f(X))/dx.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 think it is feasible to implement Finite Neural Networks with these definition.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8152D98-1114-4FFD-A908-344F7451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Finite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5242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Generalized Assisted Learning</a:t>
            </a:r>
          </a:p>
          <a:p>
            <a:pPr lvl="1"/>
            <a:r>
              <a:rPr lang="en-US" altLang="zh-CN" dirty="0"/>
              <a:t>Noisy Alignment</a:t>
            </a:r>
          </a:p>
          <a:p>
            <a:pPr lvl="1"/>
            <a:r>
              <a:rPr lang="en-US" altLang="zh-CN" dirty="0"/>
              <a:t>Retrain models along boosting path</a:t>
            </a:r>
          </a:p>
          <a:p>
            <a:pPr lvl="1"/>
            <a:r>
              <a:rPr lang="en-US" altLang="zh-CN" dirty="0"/>
              <a:t>Match with timestamp and geographical location (universal ID)</a:t>
            </a:r>
          </a:p>
          <a:p>
            <a:endParaRPr lang="en-US" altLang="zh-CN" dirty="0"/>
          </a:p>
          <a:p>
            <a:r>
              <a:rPr lang="en-US" altLang="zh-CN" dirty="0"/>
              <a:t>Federated recommendation system</a:t>
            </a:r>
          </a:p>
          <a:p>
            <a:pPr lvl="1"/>
            <a:r>
              <a:rPr lang="en-US" altLang="zh-CN" dirty="0"/>
              <a:t>Autoencoder</a:t>
            </a:r>
          </a:p>
          <a:p>
            <a:pPr lvl="1"/>
            <a:r>
              <a:rPr lang="en-US" altLang="zh-CN" dirty="0"/>
              <a:t>Separate encoder, but upload decoder for federated learning (horizontal and vertical)</a:t>
            </a:r>
          </a:p>
          <a:p>
            <a:pPr lvl="1"/>
            <a:r>
              <a:rPr lang="en-US" altLang="zh-CN" dirty="0"/>
              <a:t>Prepare for KDD 2022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35822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Boosting GAN</a:t>
            </a:r>
          </a:p>
          <a:p>
            <a:pPr lvl="1"/>
            <a:r>
              <a:rPr lang="en-US" altLang="zh-CN" dirty="0"/>
              <a:t>Inspired by Progressive GAN</a:t>
            </a:r>
          </a:p>
          <a:p>
            <a:pPr lvl="1"/>
            <a:r>
              <a:rPr lang="en-US" altLang="zh-CN" dirty="0"/>
              <a:t>Each scale is a network and the next network is trained from pseudo-residual</a:t>
            </a:r>
          </a:p>
          <a:p>
            <a:pPr lvl="1"/>
            <a:r>
              <a:rPr lang="en-US" altLang="zh-CN"/>
              <a:t>Transformer</a:t>
            </a:r>
            <a:endParaRPr lang="en-US" altLang="zh-CN" dirty="0"/>
          </a:p>
          <a:p>
            <a:r>
              <a:rPr lang="en-US" altLang="zh-CN" dirty="0" err="1"/>
              <a:t>WNet</a:t>
            </a:r>
            <a:endParaRPr lang="en-US" altLang="zh-CN" dirty="0"/>
          </a:p>
          <a:p>
            <a:pPr lvl="1"/>
            <a:r>
              <a:rPr lang="en-US" altLang="zh-CN" dirty="0"/>
              <a:t>Use Wavelet to replace Fourier Transform in </a:t>
            </a:r>
            <a:r>
              <a:rPr lang="en-US" altLang="zh-CN" dirty="0" err="1"/>
              <a:t>FNet</a:t>
            </a:r>
            <a:endParaRPr lang="en-US" altLang="zh-CN" dirty="0"/>
          </a:p>
          <a:p>
            <a:pPr lvl="1"/>
            <a:r>
              <a:rPr lang="en-US" altLang="zh-CN" dirty="0"/>
              <a:t>For time series prediction, classification problem</a:t>
            </a:r>
          </a:p>
          <a:p>
            <a:pPr lvl="1"/>
            <a:r>
              <a:rPr lang="en-US" altLang="zh-CN" dirty="0"/>
              <a:t>AETA earthquake competition</a:t>
            </a:r>
          </a:p>
          <a:p>
            <a:pPr lvl="1"/>
            <a:r>
              <a:rPr lang="en-US" altLang="zh-CN" dirty="0"/>
              <a:t>Computer Audio processing</a:t>
            </a:r>
          </a:p>
          <a:p>
            <a:pPr lvl="1"/>
            <a:r>
              <a:rPr lang="en-US" altLang="zh-CN" sz="2400" dirty="0"/>
              <a:t>Train the kernel inside wavelet to replace convolution layer to reduce computation and kernel size</a:t>
            </a:r>
          </a:p>
          <a:p>
            <a:pPr lvl="1"/>
            <a:r>
              <a:rPr lang="en-US" altLang="zh-CN" sz="2400" dirty="0"/>
              <a:t>Possible extend to other integral transform</a:t>
            </a:r>
          </a:p>
          <a:p>
            <a:pPr lvl="1"/>
            <a:r>
              <a:rPr lang="en-US" altLang="zh-CN" sz="2400" dirty="0"/>
              <a:t>Apply for compression and classification</a:t>
            </a:r>
          </a:p>
          <a:p>
            <a:pPr lvl="1"/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2288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Deep Channel Coding</a:t>
            </a:r>
          </a:p>
          <a:p>
            <a:pPr lvl="1"/>
            <a:r>
              <a:rPr lang="en-US" altLang="zh-CN" dirty="0"/>
              <a:t>Frequency domain or wavelet-based channel coding with Fourier operator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Defend adversarial attacks from intermediate layers</a:t>
            </a:r>
          </a:p>
          <a:p>
            <a:pPr lvl="1"/>
            <a:r>
              <a:rPr lang="en-US" altLang="zh-CN" dirty="0"/>
              <a:t>Hypothesis: Even though we only change very little to the input image and easily attack trained neural network. Intermediate layer features should have a very different distribution from the trained dataset. The change of result cannot happen within one layer. It is the deep nature makes classifier fragile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Design a simple Defensive </a:t>
            </a:r>
            <a:r>
              <a:rPr lang="en-US" altLang="zh-CN" dirty="0" err="1"/>
              <a:t>BatchNorm</a:t>
            </a:r>
            <a:r>
              <a:rPr lang="en-US" altLang="zh-CN" dirty="0"/>
              <a:t> to check statistics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0CDC887-85BA-4F83-A696-E5D62C917320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65419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845800" cy="5686425"/>
          </a:xfrm>
        </p:spPr>
        <p:txBody>
          <a:bodyPr>
            <a:normAutofit/>
          </a:bodyPr>
          <a:lstStyle/>
          <a:p>
            <a:r>
              <a:rPr lang="en-US" altLang="zh-CN" dirty="0"/>
              <a:t>Predictive gradient descent, meta-learning</a:t>
            </a:r>
          </a:p>
          <a:p>
            <a:pPr lvl="1"/>
            <a:r>
              <a:rPr lang="en-US" altLang="zh-CN" dirty="0"/>
              <a:t>Forget about learning rate. Theoretically there always exists a best gradient step at each iteration. We use learning history as our training data and predict the best gradient step. Deep Learning for optimization</a:t>
            </a:r>
          </a:p>
          <a:p>
            <a:endParaRPr lang="en-US" altLang="zh-CN" dirty="0"/>
          </a:p>
          <a:p>
            <a:r>
              <a:rPr lang="en-US" altLang="zh-CN" dirty="0"/>
              <a:t>Lifelong Learning</a:t>
            </a:r>
          </a:p>
          <a:p>
            <a:pPr lvl="1"/>
            <a:r>
              <a:rPr lang="en-US" altLang="zh-CN" dirty="0"/>
              <a:t>Lifelong federated generative model</a:t>
            </a:r>
          </a:p>
          <a:p>
            <a:pPr lvl="1"/>
            <a:r>
              <a:rPr lang="en-US" altLang="zh-CN" dirty="0"/>
              <a:t>Lifelong learning with recalibration of BN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496F6E-C782-404C-9F94-8CB42A568919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00996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47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47" y="1015336"/>
            <a:ext cx="10515600" cy="5535776"/>
          </a:xfrm>
        </p:spPr>
        <p:txBody>
          <a:bodyPr>
            <a:normAutofit/>
          </a:bodyPr>
          <a:lstStyle/>
          <a:p>
            <a:r>
              <a:rPr lang="en-US" altLang="zh-CN" dirty="0"/>
              <a:t>Gradient Assisted Learning</a:t>
            </a:r>
          </a:p>
          <a:p>
            <a:r>
              <a:rPr lang="en-US" altLang="zh-CN" dirty="0"/>
              <a:t>Semi-Supervised Federated Learning</a:t>
            </a:r>
          </a:p>
          <a:p>
            <a:r>
              <a:rPr lang="en-US" altLang="zh-CN" dirty="0"/>
              <a:t>Compressing Turbulence</a:t>
            </a:r>
          </a:p>
          <a:p>
            <a:r>
              <a:rPr lang="en-US" altLang="zh-CN" dirty="0"/>
              <a:t>Assisted Recommendation System</a:t>
            </a:r>
          </a:p>
          <a:p>
            <a:r>
              <a:rPr lang="en-US" altLang="zh-CN" sz="2800" dirty="0"/>
              <a:t>Federated Distillation</a:t>
            </a:r>
          </a:p>
          <a:p>
            <a:r>
              <a:rPr lang="en-US" altLang="zh-CN" dirty="0"/>
              <a:t>Gradient Decentralized Neural Network</a:t>
            </a:r>
          </a:p>
          <a:p>
            <a:r>
              <a:rPr lang="en-US" altLang="zh-CN" dirty="0"/>
              <a:t>Finite Neural Networks</a:t>
            </a:r>
          </a:p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Gradient Assisted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Rejected by ICLR 2022 </a:t>
            </a:r>
          </a:p>
          <a:p>
            <a:endParaRPr lang="en-US" altLang="zh-CN" dirty="0"/>
          </a:p>
          <a:p>
            <a:r>
              <a:rPr lang="en-US" altLang="zh-CN" dirty="0"/>
              <a:t>We propose Gradient Assisted Learning (GAL), a new method for various entities to assist each other in supervised learning tasks without sharing data, models, and objective functions.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8EB1B2-4FED-4F0B-81D4-AF9BBAA1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6" y="3516363"/>
            <a:ext cx="10287000" cy="28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9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Gradient Assisted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VAFL experimental results</a:t>
            </a:r>
          </a:p>
          <a:p>
            <a:r>
              <a:rPr lang="en-US" altLang="zh-CN" dirty="0"/>
              <a:t>Experiments mixing models to show model autonomous (UCI)</a:t>
            </a:r>
          </a:p>
          <a:p>
            <a:r>
              <a:rPr lang="en-US" altLang="zh-CN" dirty="0"/>
              <a:t>Deep model generalization (MNIST, CIFAR10)</a:t>
            </a:r>
          </a:p>
          <a:p>
            <a:r>
              <a:rPr lang="en-US" altLang="zh-CN" dirty="0"/>
              <a:t>Case study (Multi-view 3d Object Recognition, Hospital Division), ModelNet40 and MIMIC3</a:t>
            </a:r>
          </a:p>
          <a:p>
            <a:r>
              <a:rPr lang="en-US" altLang="zh-CN" dirty="0"/>
              <a:t>Experiments on Privacy</a:t>
            </a:r>
          </a:p>
          <a:p>
            <a:r>
              <a:rPr lang="en-US" altLang="zh-CN" dirty="0"/>
              <a:t>Further theoretical Analysis</a:t>
            </a:r>
          </a:p>
          <a:p>
            <a:r>
              <a:rPr lang="en-US" altLang="zh-CN" dirty="0"/>
              <a:t>Prepared for Journal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243101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Semi-Supervised Federated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Rejected by ICLR 2022</a:t>
            </a:r>
          </a:p>
          <a:p>
            <a:r>
              <a:rPr lang="en-US" altLang="zh-CN" dirty="0"/>
              <a:t>We propose a new Federated Learning framework referred to as </a:t>
            </a:r>
            <a:r>
              <a:rPr lang="en-US" altLang="zh-CN" dirty="0" err="1"/>
              <a:t>SemiFL</a:t>
            </a:r>
            <a:r>
              <a:rPr lang="en-US" altLang="zh-CN" dirty="0"/>
              <a:t> in order to address the problem of Semi-Supervised Federated Learning (SSFL).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098593-C43B-482B-A45D-49B2BF132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45" y="3429000"/>
            <a:ext cx="7956509" cy="33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1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Semi-Supervised Federated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Experiments for unifying models and experimental setup for baselines</a:t>
            </a:r>
          </a:p>
          <a:p>
            <a:endParaRPr lang="en-US" altLang="zh-CN" dirty="0"/>
          </a:p>
          <a:p>
            <a:r>
              <a:rPr lang="en-US" altLang="zh-CN" dirty="0"/>
              <a:t>Labeled data on client</a:t>
            </a:r>
          </a:p>
          <a:p>
            <a:endParaRPr lang="en-US" altLang="zh-CN" dirty="0"/>
          </a:p>
          <a:p>
            <a:r>
              <a:rPr lang="en-US" altLang="zh-CN"/>
              <a:t>Case study</a:t>
            </a:r>
          </a:p>
          <a:p>
            <a:endParaRPr lang="en-US" altLang="zh-CN" dirty="0"/>
          </a:p>
          <a:p>
            <a:r>
              <a:rPr lang="en-US" altLang="zh-CN" dirty="0"/>
              <a:t>Further theoretical Analysis</a:t>
            </a:r>
          </a:p>
          <a:p>
            <a:endParaRPr lang="en-US" altLang="zh-CN" dirty="0"/>
          </a:p>
          <a:p>
            <a:r>
              <a:rPr lang="en-US" altLang="zh-CN" dirty="0"/>
              <a:t>Prepared for Journal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04021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Compressing Turbulence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Rejected by Physics Review Fluid</a:t>
            </a:r>
          </a:p>
          <a:p>
            <a:endParaRPr lang="en-US" altLang="zh-CN" dirty="0"/>
          </a:p>
          <a:p>
            <a:r>
              <a:rPr lang="en-US" altLang="zh-CN" dirty="0" err="1"/>
              <a:t>Submittted</a:t>
            </a:r>
            <a:r>
              <a:rPr lang="en-US" altLang="zh-CN" dirty="0"/>
              <a:t> a conference or workshop paper</a:t>
            </a:r>
          </a:p>
          <a:p>
            <a:pPr lvl="1"/>
            <a:r>
              <a:rPr lang="en-US" altLang="zh-CN" dirty="0"/>
              <a:t>DCC 2022</a:t>
            </a:r>
          </a:p>
          <a:p>
            <a:pPr lvl="1"/>
            <a:r>
              <a:rPr lang="en-US" altLang="zh-CN" dirty="0"/>
              <a:t>AAAI-MLPS2 2022 (accepted poster)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4" name="图片 3" descr="图片包含 游戏机, 文字&#10;&#10;描述已自动生成">
            <a:extLst>
              <a:ext uri="{FF2B5EF4-FFF2-40B4-BE49-F238E27FC236}">
                <a16:creationId xmlns:a16="http://schemas.microsoft.com/office/drawing/2014/main" id="{7C0D4DAB-5836-4195-AE01-6005118B5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3429000"/>
            <a:ext cx="3435350" cy="3427254"/>
          </a:xfrm>
          <a:prstGeom prst="rect">
            <a:avLst/>
          </a:prstGeom>
        </p:spPr>
      </p:pic>
      <p:pic>
        <p:nvPicPr>
          <p:cNvPr id="5" name="图片 4" descr="水中的地图&#10;&#10;描述已自动生成">
            <a:extLst>
              <a:ext uri="{FF2B5EF4-FFF2-40B4-BE49-F238E27FC236}">
                <a16:creationId xmlns:a16="http://schemas.microsoft.com/office/drawing/2014/main" id="{49BD027E-8824-44A7-BF16-C6C34D512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06" y="3416088"/>
            <a:ext cx="2730194" cy="34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9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Assisted recommendation system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Multiple organization collaboratively learn a recommendation system</a:t>
            </a:r>
          </a:p>
          <a:p>
            <a:pPr lvl="1"/>
            <a:r>
              <a:rPr lang="en-US" altLang="zh-CN" dirty="0"/>
              <a:t>User/Item align</a:t>
            </a:r>
          </a:p>
          <a:p>
            <a:pPr lvl="1"/>
            <a:r>
              <a:rPr lang="en-US" altLang="zh-CN" dirty="0"/>
              <a:t>Explicit/Implicit feedback</a:t>
            </a:r>
          </a:p>
          <a:p>
            <a:pPr lvl="1"/>
            <a:r>
              <a:rPr lang="en-US" altLang="zh-CN" dirty="0" err="1"/>
              <a:t>AutoEncoder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Use gradient assisted learning to train vertical-split recommendation data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Rejected by WWW 2022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31006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Assisted recommendation system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Experiments with Amazon Reviews</a:t>
            </a:r>
          </a:p>
          <a:p>
            <a:endParaRPr lang="en-US" altLang="zh-CN" dirty="0"/>
          </a:p>
          <a:p>
            <a:r>
              <a:rPr lang="en-US" altLang="zh-CN" dirty="0"/>
              <a:t>Experiments on privacy</a:t>
            </a:r>
          </a:p>
          <a:p>
            <a:endParaRPr lang="en-US" altLang="zh-CN" dirty="0"/>
          </a:p>
          <a:p>
            <a:r>
              <a:rPr lang="en-US" altLang="zh-CN" dirty="0"/>
              <a:t>Prepared for SIGIR 2022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293222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45516</TotalTime>
  <Words>718</Words>
  <Application>Microsoft Office PowerPoint</Application>
  <PresentationFormat>宽屏</PresentationFormat>
  <Paragraphs>137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Office 主题​​</vt:lpstr>
      <vt:lpstr>Research Progress Record</vt:lpstr>
      <vt:lpstr>Overview</vt:lpstr>
      <vt:lpstr>Gradient Assisted Learning</vt:lpstr>
      <vt:lpstr>Gradient Assisted Learning</vt:lpstr>
      <vt:lpstr>Semi-Supervised Federated Learning</vt:lpstr>
      <vt:lpstr>Semi-Supervised Federated Learning</vt:lpstr>
      <vt:lpstr>Compressing Turbulence</vt:lpstr>
      <vt:lpstr>Assisted recommendation system</vt:lpstr>
      <vt:lpstr>Assisted recommendation system</vt:lpstr>
      <vt:lpstr>Knowledge Distillation</vt:lpstr>
      <vt:lpstr>Gradient Decentralized Neural Network</vt:lpstr>
      <vt:lpstr>Finite Neural Networks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Enmao Diao</cp:lastModifiedBy>
  <cp:revision>927</cp:revision>
  <dcterms:created xsi:type="dcterms:W3CDTF">2018-08-28T06:30:59Z</dcterms:created>
  <dcterms:modified xsi:type="dcterms:W3CDTF">2021-12-03T15:16:04Z</dcterms:modified>
</cp:coreProperties>
</file>