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71" r:id="rId2"/>
    <p:sldId id="295" r:id="rId3"/>
    <p:sldId id="296" r:id="rId4"/>
    <p:sldId id="311" r:id="rId5"/>
    <p:sldId id="305" r:id="rId6"/>
    <p:sldId id="306" r:id="rId7"/>
    <p:sldId id="318" r:id="rId8"/>
    <p:sldId id="308" r:id="rId9"/>
    <p:sldId id="312" r:id="rId10"/>
    <p:sldId id="309" r:id="rId11"/>
    <p:sldId id="304" r:id="rId12"/>
    <p:sldId id="319" r:id="rId13"/>
    <p:sldId id="310" r:id="rId14"/>
    <p:sldId id="313" r:id="rId15"/>
    <p:sldId id="314" r:id="rId16"/>
    <p:sldId id="316" r:id="rId17"/>
    <p:sldId id="317" r:id="rId18"/>
    <p:sldId id="320"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0" d="100"/>
          <a:sy n="150" d="100"/>
        </p:scale>
        <p:origin x="57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BE2177-E45B-449F-AE2E-ED4743253C6D}" type="datetimeFigureOut">
              <a:rPr lang="zh-CN" altLang="en-US" smtClean="0"/>
              <a:t>2020/10/2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76D08B-1E4C-4901-ABEC-209650D3181D}" type="slidenum">
              <a:rPr lang="zh-CN" altLang="en-US" smtClean="0"/>
              <a:t>‹#›</a:t>
            </a:fld>
            <a:endParaRPr lang="zh-CN" altLang="en-US"/>
          </a:p>
        </p:txBody>
      </p:sp>
    </p:spTree>
    <p:extLst>
      <p:ext uri="{BB962C8B-B14F-4D97-AF65-F5344CB8AC3E}">
        <p14:creationId xmlns:p14="http://schemas.microsoft.com/office/powerpoint/2010/main" val="1106370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676D08B-1E4C-4901-ABEC-209650D3181D}" type="slidenum">
              <a:rPr lang="zh-CN" altLang="en-US" smtClean="0"/>
              <a:t>2</a:t>
            </a:fld>
            <a:endParaRPr lang="zh-CN" altLang="en-US"/>
          </a:p>
        </p:txBody>
      </p:sp>
    </p:spTree>
    <p:extLst>
      <p:ext uri="{BB962C8B-B14F-4D97-AF65-F5344CB8AC3E}">
        <p14:creationId xmlns:p14="http://schemas.microsoft.com/office/powerpoint/2010/main" val="734320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676D08B-1E4C-4901-ABEC-209650D3181D}" type="slidenum">
              <a:rPr lang="zh-CN" altLang="en-US" smtClean="0"/>
              <a:t>3</a:t>
            </a:fld>
            <a:endParaRPr lang="zh-CN" altLang="en-US"/>
          </a:p>
        </p:txBody>
      </p:sp>
    </p:spTree>
    <p:extLst>
      <p:ext uri="{BB962C8B-B14F-4D97-AF65-F5344CB8AC3E}">
        <p14:creationId xmlns:p14="http://schemas.microsoft.com/office/powerpoint/2010/main" val="3106179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676D08B-1E4C-4901-ABEC-209650D3181D}" type="slidenum">
              <a:rPr lang="zh-CN" altLang="en-US" smtClean="0"/>
              <a:t>5</a:t>
            </a:fld>
            <a:endParaRPr lang="zh-CN" altLang="en-US"/>
          </a:p>
        </p:txBody>
      </p:sp>
    </p:spTree>
    <p:extLst>
      <p:ext uri="{BB962C8B-B14F-4D97-AF65-F5344CB8AC3E}">
        <p14:creationId xmlns:p14="http://schemas.microsoft.com/office/powerpoint/2010/main" val="1236071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676D08B-1E4C-4901-ABEC-209650D3181D}" type="slidenum">
              <a:rPr lang="zh-CN" altLang="en-US" smtClean="0"/>
              <a:t>6</a:t>
            </a:fld>
            <a:endParaRPr lang="zh-CN" altLang="en-US"/>
          </a:p>
        </p:txBody>
      </p:sp>
    </p:spTree>
    <p:extLst>
      <p:ext uri="{BB962C8B-B14F-4D97-AF65-F5344CB8AC3E}">
        <p14:creationId xmlns:p14="http://schemas.microsoft.com/office/powerpoint/2010/main" val="544202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676D08B-1E4C-4901-ABEC-209650D3181D}" type="slidenum">
              <a:rPr lang="zh-CN" altLang="en-US" smtClean="0"/>
              <a:t>7</a:t>
            </a:fld>
            <a:endParaRPr lang="zh-CN" altLang="en-US"/>
          </a:p>
        </p:txBody>
      </p:sp>
    </p:spTree>
    <p:extLst>
      <p:ext uri="{BB962C8B-B14F-4D97-AF65-F5344CB8AC3E}">
        <p14:creationId xmlns:p14="http://schemas.microsoft.com/office/powerpoint/2010/main" val="2010482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676D08B-1E4C-4901-ABEC-209650D3181D}" type="slidenum">
              <a:rPr lang="zh-CN" altLang="en-US" smtClean="0"/>
              <a:t>8</a:t>
            </a:fld>
            <a:endParaRPr lang="zh-CN" altLang="en-US"/>
          </a:p>
        </p:txBody>
      </p:sp>
    </p:spTree>
    <p:extLst>
      <p:ext uri="{BB962C8B-B14F-4D97-AF65-F5344CB8AC3E}">
        <p14:creationId xmlns:p14="http://schemas.microsoft.com/office/powerpoint/2010/main" val="2392709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278FEF-B26F-4088-ACF4-86D30CF115B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C851A0A-7E35-41F2-BA5A-C9CEAF1585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C3AA770-9F42-4EDB-ACAC-86BB488BAF12}"/>
              </a:ext>
            </a:extLst>
          </p:cNvPr>
          <p:cNvSpPr>
            <a:spLocks noGrp="1"/>
          </p:cNvSpPr>
          <p:nvPr>
            <p:ph type="dt" sz="half" idx="10"/>
          </p:nvPr>
        </p:nvSpPr>
        <p:spPr/>
        <p:txBody>
          <a:bodyPr/>
          <a:lstStyle/>
          <a:p>
            <a:fld id="{B9614994-C529-43AC-BD2C-52D47B0301A5}" type="datetimeFigureOut">
              <a:rPr lang="zh-CN" altLang="en-US" smtClean="0"/>
              <a:t>2020/10/2</a:t>
            </a:fld>
            <a:endParaRPr lang="zh-CN" altLang="en-US"/>
          </a:p>
        </p:txBody>
      </p:sp>
      <p:sp>
        <p:nvSpPr>
          <p:cNvPr id="5" name="页脚占位符 4">
            <a:extLst>
              <a:ext uri="{FF2B5EF4-FFF2-40B4-BE49-F238E27FC236}">
                <a16:creationId xmlns:a16="http://schemas.microsoft.com/office/drawing/2014/main" id="{67FD4C74-B73D-494F-9416-2802B7FE2E0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AE876C5-C627-45B9-9F9F-78B975D0701B}"/>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3790421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77652F-D41C-47B2-9F17-60288204DA9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C388010-8B5C-4F9B-BC8C-6FC0BE62591A}"/>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1BF60FC-6DCB-4653-847A-C07D0FE8A6B0}"/>
              </a:ext>
            </a:extLst>
          </p:cNvPr>
          <p:cNvSpPr>
            <a:spLocks noGrp="1"/>
          </p:cNvSpPr>
          <p:nvPr>
            <p:ph type="dt" sz="half" idx="10"/>
          </p:nvPr>
        </p:nvSpPr>
        <p:spPr/>
        <p:txBody>
          <a:bodyPr/>
          <a:lstStyle/>
          <a:p>
            <a:fld id="{B9614994-C529-43AC-BD2C-52D47B0301A5}" type="datetimeFigureOut">
              <a:rPr lang="zh-CN" altLang="en-US" smtClean="0"/>
              <a:t>2020/10/2</a:t>
            </a:fld>
            <a:endParaRPr lang="zh-CN" altLang="en-US"/>
          </a:p>
        </p:txBody>
      </p:sp>
      <p:sp>
        <p:nvSpPr>
          <p:cNvPr id="5" name="页脚占位符 4">
            <a:extLst>
              <a:ext uri="{FF2B5EF4-FFF2-40B4-BE49-F238E27FC236}">
                <a16:creationId xmlns:a16="http://schemas.microsoft.com/office/drawing/2014/main" id="{B993847A-D4B6-4DBD-9630-4BB7C258E21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9407D82-260A-43BC-A6C6-112392A0AE66}"/>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3404931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B4216A1-1A5C-41D2-92DC-A6D07EB636B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97AA18D-F9BF-4158-850E-56DB70A05DB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0EFE467-400E-44F4-A57C-014001DA9891}"/>
              </a:ext>
            </a:extLst>
          </p:cNvPr>
          <p:cNvSpPr>
            <a:spLocks noGrp="1"/>
          </p:cNvSpPr>
          <p:nvPr>
            <p:ph type="dt" sz="half" idx="10"/>
          </p:nvPr>
        </p:nvSpPr>
        <p:spPr/>
        <p:txBody>
          <a:bodyPr/>
          <a:lstStyle/>
          <a:p>
            <a:fld id="{B9614994-C529-43AC-BD2C-52D47B0301A5}" type="datetimeFigureOut">
              <a:rPr lang="zh-CN" altLang="en-US" smtClean="0"/>
              <a:t>2020/10/2</a:t>
            </a:fld>
            <a:endParaRPr lang="zh-CN" altLang="en-US"/>
          </a:p>
        </p:txBody>
      </p:sp>
      <p:sp>
        <p:nvSpPr>
          <p:cNvPr id="5" name="页脚占位符 4">
            <a:extLst>
              <a:ext uri="{FF2B5EF4-FFF2-40B4-BE49-F238E27FC236}">
                <a16:creationId xmlns:a16="http://schemas.microsoft.com/office/drawing/2014/main" id="{3F988B5A-8C24-4313-A609-6790A1167D5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E2455E-E4C7-4202-AC06-A8F54B08F14E}"/>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2783226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A8CE68-7A36-47D6-A1DB-01C066D8976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287045E-AED3-44A3-B9F8-635E53137B79}"/>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A49C54B-F00C-4C9B-81DE-7EC606043A85}"/>
              </a:ext>
            </a:extLst>
          </p:cNvPr>
          <p:cNvSpPr>
            <a:spLocks noGrp="1"/>
          </p:cNvSpPr>
          <p:nvPr>
            <p:ph type="dt" sz="half" idx="10"/>
          </p:nvPr>
        </p:nvSpPr>
        <p:spPr/>
        <p:txBody>
          <a:bodyPr/>
          <a:lstStyle/>
          <a:p>
            <a:fld id="{B9614994-C529-43AC-BD2C-52D47B0301A5}" type="datetimeFigureOut">
              <a:rPr lang="zh-CN" altLang="en-US" smtClean="0"/>
              <a:t>2020/10/2</a:t>
            </a:fld>
            <a:endParaRPr lang="zh-CN" altLang="en-US"/>
          </a:p>
        </p:txBody>
      </p:sp>
      <p:sp>
        <p:nvSpPr>
          <p:cNvPr id="5" name="页脚占位符 4">
            <a:extLst>
              <a:ext uri="{FF2B5EF4-FFF2-40B4-BE49-F238E27FC236}">
                <a16:creationId xmlns:a16="http://schemas.microsoft.com/office/drawing/2014/main" id="{328D4CAE-5D3B-4917-9FD3-78A39CF2304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B93487E-E1E8-442A-9A7B-491C2436D8F4}"/>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3430966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39D65B-3316-4F99-ABEA-C18A51996AA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4FD002A-43E7-47E2-A9FC-C8B7C7AA9E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2D7B54E-EBA5-4B5D-8C88-CE022133FFE9}"/>
              </a:ext>
            </a:extLst>
          </p:cNvPr>
          <p:cNvSpPr>
            <a:spLocks noGrp="1"/>
          </p:cNvSpPr>
          <p:nvPr>
            <p:ph type="dt" sz="half" idx="10"/>
          </p:nvPr>
        </p:nvSpPr>
        <p:spPr/>
        <p:txBody>
          <a:bodyPr/>
          <a:lstStyle/>
          <a:p>
            <a:fld id="{B9614994-C529-43AC-BD2C-52D47B0301A5}" type="datetimeFigureOut">
              <a:rPr lang="zh-CN" altLang="en-US" smtClean="0"/>
              <a:t>2020/10/2</a:t>
            </a:fld>
            <a:endParaRPr lang="zh-CN" altLang="en-US"/>
          </a:p>
        </p:txBody>
      </p:sp>
      <p:sp>
        <p:nvSpPr>
          <p:cNvPr id="5" name="页脚占位符 4">
            <a:extLst>
              <a:ext uri="{FF2B5EF4-FFF2-40B4-BE49-F238E27FC236}">
                <a16:creationId xmlns:a16="http://schemas.microsoft.com/office/drawing/2014/main" id="{7F2DBCC4-8386-4E31-B7CA-5A206E862CD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F79748C-1EDB-4DD8-990F-130B34F89EBC}"/>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2894311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807698-C5AE-4B45-A382-06B06335654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C08EF9A-3947-452C-B760-ED3C6B15F21B}"/>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728E1635-6151-4236-AC10-935E43F2A84C}"/>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FF4D01C4-A00B-4F83-AC3D-3D113B961734}"/>
              </a:ext>
            </a:extLst>
          </p:cNvPr>
          <p:cNvSpPr>
            <a:spLocks noGrp="1"/>
          </p:cNvSpPr>
          <p:nvPr>
            <p:ph type="dt" sz="half" idx="10"/>
          </p:nvPr>
        </p:nvSpPr>
        <p:spPr/>
        <p:txBody>
          <a:bodyPr/>
          <a:lstStyle/>
          <a:p>
            <a:fld id="{B9614994-C529-43AC-BD2C-52D47B0301A5}" type="datetimeFigureOut">
              <a:rPr lang="zh-CN" altLang="en-US" smtClean="0"/>
              <a:t>2020/10/2</a:t>
            </a:fld>
            <a:endParaRPr lang="zh-CN" altLang="en-US"/>
          </a:p>
        </p:txBody>
      </p:sp>
      <p:sp>
        <p:nvSpPr>
          <p:cNvPr id="6" name="页脚占位符 5">
            <a:extLst>
              <a:ext uri="{FF2B5EF4-FFF2-40B4-BE49-F238E27FC236}">
                <a16:creationId xmlns:a16="http://schemas.microsoft.com/office/drawing/2014/main" id="{317D7AB9-8F7D-4A02-B01B-D89A68E0748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F84B3CD-2C38-4350-B989-A7F0EE136D9D}"/>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1033935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544481-9922-4069-9B99-B0EE0385929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58EA81F-A661-4925-BB0D-AE89CF5598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A5EA6010-CE7D-4003-B591-83346A48FBAE}"/>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A548C265-D79E-4CB5-BB98-D5F5B23413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87BD9FB3-E991-4121-8ADF-BBF40204723A}"/>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7F3B529-BDBD-4AED-B101-6F2C992402B2}"/>
              </a:ext>
            </a:extLst>
          </p:cNvPr>
          <p:cNvSpPr>
            <a:spLocks noGrp="1"/>
          </p:cNvSpPr>
          <p:nvPr>
            <p:ph type="dt" sz="half" idx="10"/>
          </p:nvPr>
        </p:nvSpPr>
        <p:spPr/>
        <p:txBody>
          <a:bodyPr/>
          <a:lstStyle/>
          <a:p>
            <a:fld id="{B9614994-C529-43AC-BD2C-52D47B0301A5}" type="datetimeFigureOut">
              <a:rPr lang="zh-CN" altLang="en-US" smtClean="0"/>
              <a:t>2020/10/2</a:t>
            </a:fld>
            <a:endParaRPr lang="zh-CN" altLang="en-US"/>
          </a:p>
        </p:txBody>
      </p:sp>
      <p:sp>
        <p:nvSpPr>
          <p:cNvPr id="8" name="页脚占位符 7">
            <a:extLst>
              <a:ext uri="{FF2B5EF4-FFF2-40B4-BE49-F238E27FC236}">
                <a16:creationId xmlns:a16="http://schemas.microsoft.com/office/drawing/2014/main" id="{648AE7E0-D45D-4AF3-A1BB-EEE0F3EEC2B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706322A-02F1-4599-9297-88FDF7221E2C}"/>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3808818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B4331D-1313-41EE-BCD0-32B28857BC4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F293BFC-F9E7-4238-95A1-B0981579CB37}"/>
              </a:ext>
            </a:extLst>
          </p:cNvPr>
          <p:cNvSpPr>
            <a:spLocks noGrp="1"/>
          </p:cNvSpPr>
          <p:nvPr>
            <p:ph type="dt" sz="half" idx="10"/>
          </p:nvPr>
        </p:nvSpPr>
        <p:spPr/>
        <p:txBody>
          <a:bodyPr/>
          <a:lstStyle/>
          <a:p>
            <a:fld id="{B9614994-C529-43AC-BD2C-52D47B0301A5}" type="datetimeFigureOut">
              <a:rPr lang="zh-CN" altLang="en-US" smtClean="0"/>
              <a:t>2020/10/2</a:t>
            </a:fld>
            <a:endParaRPr lang="zh-CN" altLang="en-US"/>
          </a:p>
        </p:txBody>
      </p:sp>
      <p:sp>
        <p:nvSpPr>
          <p:cNvPr id="4" name="页脚占位符 3">
            <a:extLst>
              <a:ext uri="{FF2B5EF4-FFF2-40B4-BE49-F238E27FC236}">
                <a16:creationId xmlns:a16="http://schemas.microsoft.com/office/drawing/2014/main" id="{27A2030F-5A89-4856-BE13-C9A8612CC2D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9F6ADC4-1B43-47FA-AB99-608DD5D7ABC5}"/>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3191659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B2B8655-EB26-45A6-BB17-2EE9FC0039C2}"/>
              </a:ext>
            </a:extLst>
          </p:cNvPr>
          <p:cNvSpPr>
            <a:spLocks noGrp="1"/>
          </p:cNvSpPr>
          <p:nvPr>
            <p:ph type="dt" sz="half" idx="10"/>
          </p:nvPr>
        </p:nvSpPr>
        <p:spPr/>
        <p:txBody>
          <a:bodyPr/>
          <a:lstStyle/>
          <a:p>
            <a:fld id="{B9614994-C529-43AC-BD2C-52D47B0301A5}" type="datetimeFigureOut">
              <a:rPr lang="zh-CN" altLang="en-US" smtClean="0"/>
              <a:t>2020/10/2</a:t>
            </a:fld>
            <a:endParaRPr lang="zh-CN" altLang="en-US"/>
          </a:p>
        </p:txBody>
      </p:sp>
      <p:sp>
        <p:nvSpPr>
          <p:cNvPr id="3" name="页脚占位符 2">
            <a:extLst>
              <a:ext uri="{FF2B5EF4-FFF2-40B4-BE49-F238E27FC236}">
                <a16:creationId xmlns:a16="http://schemas.microsoft.com/office/drawing/2014/main" id="{49188CB5-4185-49B3-95D4-2BAC6ECB2F1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D4F1043-7D67-43B4-892E-0ECAD4F86662}"/>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559540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7A7201-2F02-46B9-BE47-A7AF2739F03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6E09CBE-F044-4301-B885-1976210068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511B92AE-8890-408A-9D81-9C6C8E2C88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4BF38867-DD19-403E-AEA0-7B5130714BB0}"/>
              </a:ext>
            </a:extLst>
          </p:cNvPr>
          <p:cNvSpPr>
            <a:spLocks noGrp="1"/>
          </p:cNvSpPr>
          <p:nvPr>
            <p:ph type="dt" sz="half" idx="10"/>
          </p:nvPr>
        </p:nvSpPr>
        <p:spPr/>
        <p:txBody>
          <a:bodyPr/>
          <a:lstStyle/>
          <a:p>
            <a:fld id="{B9614994-C529-43AC-BD2C-52D47B0301A5}" type="datetimeFigureOut">
              <a:rPr lang="zh-CN" altLang="en-US" smtClean="0"/>
              <a:t>2020/10/2</a:t>
            </a:fld>
            <a:endParaRPr lang="zh-CN" altLang="en-US"/>
          </a:p>
        </p:txBody>
      </p:sp>
      <p:sp>
        <p:nvSpPr>
          <p:cNvPr id="6" name="页脚占位符 5">
            <a:extLst>
              <a:ext uri="{FF2B5EF4-FFF2-40B4-BE49-F238E27FC236}">
                <a16:creationId xmlns:a16="http://schemas.microsoft.com/office/drawing/2014/main" id="{F3F78D94-523E-4460-A66D-462FA3FF6AF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07C5EE6-C867-4230-A319-ED379A766F77}"/>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268835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EA9DF5-68D4-461B-8A10-64637EB8B5F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8D8036C-F495-46EA-82CF-AB2103F745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6120997-07E7-404D-8A86-63C6CA3DB5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0C93D4E-7114-445A-8412-6321B8AF7BD3}"/>
              </a:ext>
            </a:extLst>
          </p:cNvPr>
          <p:cNvSpPr>
            <a:spLocks noGrp="1"/>
          </p:cNvSpPr>
          <p:nvPr>
            <p:ph type="dt" sz="half" idx="10"/>
          </p:nvPr>
        </p:nvSpPr>
        <p:spPr/>
        <p:txBody>
          <a:bodyPr/>
          <a:lstStyle/>
          <a:p>
            <a:fld id="{B9614994-C529-43AC-BD2C-52D47B0301A5}" type="datetimeFigureOut">
              <a:rPr lang="zh-CN" altLang="en-US" smtClean="0"/>
              <a:t>2020/10/2</a:t>
            </a:fld>
            <a:endParaRPr lang="zh-CN" altLang="en-US"/>
          </a:p>
        </p:txBody>
      </p:sp>
      <p:sp>
        <p:nvSpPr>
          <p:cNvPr id="6" name="页脚占位符 5">
            <a:extLst>
              <a:ext uri="{FF2B5EF4-FFF2-40B4-BE49-F238E27FC236}">
                <a16:creationId xmlns:a16="http://schemas.microsoft.com/office/drawing/2014/main" id="{4CC36E02-C1A2-4C2C-AE41-AB154599C8C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236508D-DBCB-4CEB-8F06-00173BE555D7}"/>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2075662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267C17D-9FD2-4140-85B6-13B76BDBA0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53EBBF7-392A-4898-8EA3-DC3B838BDE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A2B9BA9-623F-4325-A95A-F80D98FF58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614994-C529-43AC-BD2C-52D47B0301A5}" type="datetimeFigureOut">
              <a:rPr lang="zh-CN" altLang="en-US" smtClean="0"/>
              <a:t>2020/10/2</a:t>
            </a:fld>
            <a:endParaRPr lang="zh-CN" altLang="en-US"/>
          </a:p>
        </p:txBody>
      </p:sp>
      <p:sp>
        <p:nvSpPr>
          <p:cNvPr id="5" name="页脚占位符 4">
            <a:extLst>
              <a:ext uri="{FF2B5EF4-FFF2-40B4-BE49-F238E27FC236}">
                <a16:creationId xmlns:a16="http://schemas.microsoft.com/office/drawing/2014/main" id="{742959E2-7A06-40C1-9914-30FD08D785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4234C15-8B00-4100-A8D2-70E50FFF2A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2554537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Polynomial_ring" TargetMode="External"/><Relationship Id="rId2" Type="http://schemas.openxmlformats.org/officeDocument/2006/relationships/hyperlink" Target="https://en.wikipedia.org/wiki/Mathematics" TargetMode="External"/><Relationship Id="rId1" Type="http://schemas.openxmlformats.org/officeDocument/2006/relationships/slideLayout" Target="../slideLayouts/slideLayout2.xml"/><Relationship Id="rId6" Type="http://schemas.openxmlformats.org/officeDocument/2006/relationships/hyperlink" Target="https://en.wikipedia.org/wiki/Formal_derivative" TargetMode="External"/><Relationship Id="rId5" Type="http://schemas.openxmlformats.org/officeDocument/2006/relationships/hyperlink" Target="https://en.wikipedia.org/wiki/Derivative" TargetMode="External"/><Relationship Id="rId4" Type="http://schemas.openxmlformats.org/officeDocument/2006/relationships/hyperlink" Target="https://en.wikipedia.org/wiki/Formal_power_serie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uke.qualtrics.com/jfe/form/SV_bygP2d2XkuLX1gp"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017463"/>
            <a:ext cx="9144000" cy="1059122"/>
          </a:xfrm>
        </p:spPr>
        <p:txBody>
          <a:bodyPr>
            <a:normAutofit/>
          </a:bodyPr>
          <a:lstStyle/>
          <a:p>
            <a:r>
              <a:rPr lang="en-US" altLang="zh-CN" sz="4800" dirty="0">
                <a:latin typeface="Calibri" charset="0"/>
                <a:ea typeface="Calibri" charset="0"/>
                <a:cs typeface="Calibri" charset="0"/>
              </a:rPr>
              <a:t>Research Progress Record</a:t>
            </a:r>
            <a:endParaRPr lang="en-US" sz="4800" dirty="0">
              <a:latin typeface="Calibri" charset="0"/>
              <a:ea typeface="Calibri" charset="0"/>
              <a:cs typeface="Calibri" charset="0"/>
            </a:endParaRPr>
          </a:p>
        </p:txBody>
      </p:sp>
      <p:sp>
        <p:nvSpPr>
          <p:cNvPr id="3" name="Subtitle 2"/>
          <p:cNvSpPr>
            <a:spLocks noGrp="1"/>
          </p:cNvSpPr>
          <p:nvPr>
            <p:ph type="subTitle" idx="1"/>
          </p:nvPr>
        </p:nvSpPr>
        <p:spPr>
          <a:xfrm>
            <a:off x="2431144" y="3922672"/>
            <a:ext cx="7551057" cy="1549215"/>
          </a:xfrm>
        </p:spPr>
        <p:txBody>
          <a:bodyPr>
            <a:noAutofit/>
          </a:bodyPr>
          <a:lstStyle/>
          <a:p>
            <a:r>
              <a:rPr lang="en-US" sz="2000" dirty="0" err="1">
                <a:latin typeface="Calibri" charset="0"/>
                <a:ea typeface="Calibri" charset="0"/>
                <a:cs typeface="Calibri" charset="0"/>
              </a:rPr>
              <a:t>Enmao</a:t>
            </a:r>
            <a:r>
              <a:rPr lang="en-US" sz="2000" dirty="0">
                <a:latin typeface="Calibri" charset="0"/>
                <a:ea typeface="Calibri" charset="0"/>
                <a:cs typeface="Calibri" charset="0"/>
              </a:rPr>
              <a:t> </a:t>
            </a:r>
            <a:r>
              <a:rPr lang="en-US" sz="2000" dirty="0" err="1">
                <a:latin typeface="Calibri" charset="0"/>
                <a:ea typeface="Calibri" charset="0"/>
                <a:cs typeface="Calibri" charset="0"/>
              </a:rPr>
              <a:t>Diao</a:t>
            </a:r>
            <a:endParaRPr lang="en-US" sz="2000" dirty="0">
              <a:latin typeface="Calibri" charset="0"/>
              <a:ea typeface="Calibri" charset="0"/>
              <a:cs typeface="Calibri" charset="0"/>
            </a:endParaRPr>
          </a:p>
          <a:p>
            <a:r>
              <a:rPr lang="en-US" sz="2000" dirty="0">
                <a:latin typeface="Calibri" charset="0"/>
                <a:ea typeface="Calibri" charset="0"/>
                <a:cs typeface="Calibri" charset="0"/>
              </a:rPr>
              <a:t>Oct 3, 2020</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954" y="115451"/>
            <a:ext cx="1492500" cy="1492500"/>
          </a:xfrm>
          <a:prstGeom prst="rect">
            <a:avLst/>
          </a:prstGeom>
        </p:spPr>
      </p:pic>
    </p:spTree>
    <p:extLst>
      <p:ext uri="{BB962C8B-B14F-4D97-AF65-F5344CB8AC3E}">
        <p14:creationId xmlns:p14="http://schemas.microsoft.com/office/powerpoint/2010/main" val="1029193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DBEF88-AB35-4942-B1EC-9A54B6604D04}"/>
              </a:ext>
            </a:extLst>
          </p:cNvPr>
          <p:cNvSpPr>
            <a:spLocks noGrp="1"/>
          </p:cNvSpPr>
          <p:nvPr>
            <p:ph type="title"/>
          </p:nvPr>
        </p:nvSpPr>
        <p:spPr>
          <a:xfrm>
            <a:off x="443630" y="-231167"/>
            <a:ext cx="10515600" cy="1325563"/>
          </a:xfrm>
        </p:spPr>
        <p:txBody>
          <a:bodyPr/>
          <a:lstStyle/>
          <a:p>
            <a:r>
              <a:rPr lang="en-US" altLang="zh-CN" sz="4400" dirty="0"/>
              <a:t>Finite Neural Networks</a:t>
            </a:r>
          </a:p>
        </p:txBody>
      </p:sp>
      <p:sp>
        <p:nvSpPr>
          <p:cNvPr id="3" name="内容占位符 2">
            <a:extLst>
              <a:ext uri="{FF2B5EF4-FFF2-40B4-BE49-F238E27FC236}">
                <a16:creationId xmlns:a16="http://schemas.microsoft.com/office/drawing/2014/main" id="{CE6D2A9E-8667-46D5-9098-4CFA9ED274CB}"/>
              </a:ext>
            </a:extLst>
          </p:cNvPr>
          <p:cNvSpPr>
            <a:spLocks noGrp="1"/>
          </p:cNvSpPr>
          <p:nvPr>
            <p:ph idx="1"/>
          </p:nvPr>
        </p:nvSpPr>
        <p:spPr>
          <a:xfrm>
            <a:off x="552450" y="970898"/>
            <a:ext cx="10515600" cy="5563252"/>
          </a:xfrm>
        </p:spPr>
        <p:txBody>
          <a:bodyPr>
            <a:noAutofit/>
          </a:bodyPr>
          <a:lstStyle/>
          <a:p>
            <a:r>
              <a:rPr lang="en-US" altLang="zh-CN" sz="2400" dirty="0"/>
              <a:t>Input, weights and output are all on finite field</a:t>
            </a:r>
          </a:p>
          <a:p>
            <a:r>
              <a:rPr lang="en-US" altLang="zh-CN" sz="2400" dirty="0"/>
              <a:t>I find formal derivatives can be defined for finite field with product rule of calculus</a:t>
            </a:r>
          </a:p>
          <a:p>
            <a:pPr lvl="1"/>
            <a:r>
              <a:rPr lang="en-US" altLang="zh-CN" sz="1600" b="0" i="0" dirty="0">
                <a:solidFill>
                  <a:srgbClr val="202122"/>
                </a:solidFill>
                <a:effectLst/>
                <a:latin typeface="Arial" panose="020B0604020202020204" pitchFamily="34" charset="0"/>
              </a:rPr>
              <a:t>In </a:t>
            </a:r>
            <a:r>
              <a:rPr lang="en-US" altLang="zh-CN" sz="1600" b="0" i="0" u="none" strike="noStrike" dirty="0">
                <a:solidFill>
                  <a:srgbClr val="0B0080"/>
                </a:solidFill>
                <a:effectLst/>
                <a:latin typeface="Arial" panose="020B0604020202020204" pitchFamily="34" charset="0"/>
                <a:hlinkClick r:id="rId2" tooltip="Mathematics"/>
              </a:rPr>
              <a:t>mathematics</a:t>
            </a:r>
            <a:r>
              <a:rPr lang="en-US" altLang="zh-CN" sz="1600" b="0" i="0" dirty="0">
                <a:solidFill>
                  <a:srgbClr val="202122"/>
                </a:solidFill>
                <a:effectLst/>
                <a:latin typeface="Arial" panose="020B0604020202020204" pitchFamily="34" charset="0"/>
              </a:rPr>
              <a:t>, the </a:t>
            </a:r>
            <a:r>
              <a:rPr lang="en-US" altLang="zh-CN" sz="1600" b="1" i="0" dirty="0">
                <a:solidFill>
                  <a:srgbClr val="202122"/>
                </a:solidFill>
                <a:effectLst/>
                <a:latin typeface="Arial" panose="020B0604020202020204" pitchFamily="34" charset="0"/>
              </a:rPr>
              <a:t>formal derivative</a:t>
            </a:r>
            <a:r>
              <a:rPr lang="en-US" altLang="zh-CN" sz="1600" b="0" i="0" dirty="0">
                <a:solidFill>
                  <a:srgbClr val="202122"/>
                </a:solidFill>
                <a:effectLst/>
                <a:latin typeface="Arial" panose="020B0604020202020204" pitchFamily="34" charset="0"/>
              </a:rPr>
              <a:t> is an operation on elements of a </a:t>
            </a:r>
            <a:r>
              <a:rPr lang="en-US" altLang="zh-CN" sz="1600" b="0" i="0" u="none" strike="noStrike" dirty="0">
                <a:solidFill>
                  <a:srgbClr val="0B0080"/>
                </a:solidFill>
                <a:effectLst/>
                <a:latin typeface="Arial" panose="020B0604020202020204" pitchFamily="34" charset="0"/>
                <a:hlinkClick r:id="rId3" tooltip="Polynomial ring"/>
              </a:rPr>
              <a:t>polynomial ring</a:t>
            </a:r>
            <a:r>
              <a:rPr lang="en-US" altLang="zh-CN" sz="1600" b="0" i="0" dirty="0">
                <a:solidFill>
                  <a:srgbClr val="202122"/>
                </a:solidFill>
                <a:effectLst/>
                <a:latin typeface="Arial" panose="020B0604020202020204" pitchFamily="34" charset="0"/>
              </a:rPr>
              <a:t> or a ring of </a:t>
            </a:r>
            <a:r>
              <a:rPr lang="en-US" altLang="zh-CN" sz="1600" b="0" i="0" u="none" strike="noStrike" dirty="0">
                <a:solidFill>
                  <a:srgbClr val="0B0080"/>
                </a:solidFill>
                <a:effectLst/>
                <a:latin typeface="Arial" panose="020B0604020202020204" pitchFamily="34" charset="0"/>
                <a:hlinkClick r:id="rId4" tooltip="Formal power series"/>
              </a:rPr>
              <a:t>formal power series</a:t>
            </a:r>
            <a:r>
              <a:rPr lang="en-US" altLang="zh-CN" sz="1600" b="0" i="0" dirty="0">
                <a:solidFill>
                  <a:srgbClr val="202122"/>
                </a:solidFill>
                <a:effectLst/>
                <a:latin typeface="Arial" panose="020B0604020202020204" pitchFamily="34" charset="0"/>
              </a:rPr>
              <a:t> that mimics the form of the derivative from </a:t>
            </a:r>
            <a:r>
              <a:rPr lang="en-US" altLang="zh-CN" sz="1600" b="0" i="0" u="none" strike="noStrike" dirty="0">
                <a:solidFill>
                  <a:srgbClr val="0B0080"/>
                </a:solidFill>
                <a:effectLst/>
                <a:latin typeface="Arial" panose="020B0604020202020204" pitchFamily="34" charset="0"/>
                <a:hlinkClick r:id="rId5" tooltip="Derivative"/>
              </a:rPr>
              <a:t>calculus</a:t>
            </a:r>
            <a:r>
              <a:rPr lang="en-US" altLang="zh-CN" sz="1600" b="0" i="0" dirty="0">
                <a:solidFill>
                  <a:srgbClr val="202122"/>
                </a:solidFill>
                <a:effectLst/>
                <a:latin typeface="Arial" panose="020B0604020202020204" pitchFamily="34" charset="0"/>
              </a:rPr>
              <a:t>.</a:t>
            </a:r>
          </a:p>
          <a:p>
            <a:pPr lvl="1"/>
            <a:r>
              <a:rPr lang="en-US" altLang="zh-CN" sz="2000" dirty="0">
                <a:hlinkClick r:id="rId6"/>
              </a:rPr>
              <a:t>https://en.wikipedia.org/wiki/Formal_derivative</a:t>
            </a:r>
            <a:endParaRPr lang="en-US" altLang="zh-CN" sz="2000" dirty="0"/>
          </a:p>
          <a:p>
            <a:pPr lvl="1"/>
            <a:endParaRPr lang="en-US" altLang="zh-CN" sz="2000" dirty="0"/>
          </a:p>
          <a:p>
            <a:r>
              <a:rPr lang="en-US" altLang="zh-CN" sz="2400" dirty="0"/>
              <a:t>For example d(X^5)/dx = 5X^4 which means summation of X^4 5 times. d(f(X)/5)/dx = 1/5 d(f(X))/dx in finite field means find a value that when add 5 times equal d(f(X))/dx.</a:t>
            </a:r>
          </a:p>
          <a:p>
            <a:endParaRPr lang="en-US" altLang="zh-CN" sz="2400" dirty="0"/>
          </a:p>
          <a:p>
            <a:r>
              <a:rPr lang="en-US" altLang="zh-CN" sz="2400" dirty="0"/>
              <a:t>I think it is feasible to implement Finite Neural Networks with these definition.</a:t>
            </a:r>
          </a:p>
          <a:p>
            <a:endParaRPr lang="en-US" altLang="zh-CN" sz="2400" dirty="0"/>
          </a:p>
          <a:p>
            <a:endParaRPr lang="en-US" altLang="zh-CN" sz="2400" dirty="0"/>
          </a:p>
          <a:p>
            <a:endParaRPr lang="en-US" altLang="zh-CN" sz="2400" dirty="0"/>
          </a:p>
        </p:txBody>
      </p:sp>
    </p:spTree>
    <p:extLst>
      <p:ext uri="{BB962C8B-B14F-4D97-AF65-F5344CB8AC3E}">
        <p14:creationId xmlns:p14="http://schemas.microsoft.com/office/powerpoint/2010/main" val="3652424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DBEF88-AB35-4942-B1EC-9A54B6604D04}"/>
              </a:ext>
            </a:extLst>
          </p:cNvPr>
          <p:cNvSpPr>
            <a:spLocks noGrp="1"/>
          </p:cNvSpPr>
          <p:nvPr>
            <p:ph type="title"/>
          </p:nvPr>
        </p:nvSpPr>
        <p:spPr>
          <a:xfrm>
            <a:off x="514350" y="-79375"/>
            <a:ext cx="10515600" cy="1325563"/>
          </a:xfrm>
        </p:spPr>
        <p:txBody>
          <a:bodyPr/>
          <a:lstStyle/>
          <a:p>
            <a:r>
              <a:rPr lang="en-US" altLang="zh-CN" b="1" dirty="0"/>
              <a:t>Others</a:t>
            </a:r>
            <a:endParaRPr lang="zh-CN" altLang="en-US" b="1" dirty="0"/>
          </a:p>
        </p:txBody>
      </p:sp>
      <p:sp>
        <p:nvSpPr>
          <p:cNvPr id="3" name="内容占位符 2">
            <a:extLst>
              <a:ext uri="{FF2B5EF4-FFF2-40B4-BE49-F238E27FC236}">
                <a16:creationId xmlns:a16="http://schemas.microsoft.com/office/drawing/2014/main" id="{CE6D2A9E-8667-46D5-9098-4CFA9ED274CB}"/>
              </a:ext>
            </a:extLst>
          </p:cNvPr>
          <p:cNvSpPr>
            <a:spLocks noGrp="1"/>
          </p:cNvSpPr>
          <p:nvPr>
            <p:ph idx="1"/>
          </p:nvPr>
        </p:nvSpPr>
        <p:spPr>
          <a:xfrm>
            <a:off x="742950" y="962024"/>
            <a:ext cx="10515600" cy="5940425"/>
          </a:xfrm>
        </p:spPr>
        <p:txBody>
          <a:bodyPr>
            <a:normAutofit/>
          </a:bodyPr>
          <a:lstStyle/>
          <a:p>
            <a:r>
              <a:rPr lang="en-US" altLang="zh-CN" sz="2400" dirty="0"/>
              <a:t>Deep Channel Coding with Transformer</a:t>
            </a:r>
          </a:p>
          <a:p>
            <a:pPr lvl="1"/>
            <a:r>
              <a:rPr lang="en-US" altLang="zh-CN" sz="2000" dirty="0"/>
              <a:t>Erasure channel</a:t>
            </a:r>
          </a:p>
          <a:p>
            <a:pPr lvl="1"/>
            <a:r>
              <a:rPr lang="en-US" altLang="zh-CN" sz="2000" dirty="0"/>
              <a:t>Possibly better than RNN</a:t>
            </a:r>
          </a:p>
          <a:p>
            <a:pPr lvl="1"/>
            <a:endParaRPr lang="en-US" altLang="zh-CN" dirty="0"/>
          </a:p>
          <a:p>
            <a:r>
              <a:rPr lang="en-US" altLang="zh-CN" dirty="0"/>
              <a:t>Defend adversarial attacks from intermediate layers</a:t>
            </a:r>
          </a:p>
          <a:p>
            <a:pPr lvl="1"/>
            <a:r>
              <a:rPr lang="en-US" altLang="zh-CN" sz="2000" dirty="0"/>
              <a:t>Hypothesis: Even though we only change very little to the input image and easily attack trained neural network. Intermediate layer features should have a very different distribution from the trained dataset. The change of result cannot happen within one layer. It is the deep nature makes classifier fragile</a:t>
            </a:r>
          </a:p>
          <a:p>
            <a:pPr lvl="1"/>
            <a:endParaRPr lang="en-US" altLang="zh-CN" sz="2400" dirty="0"/>
          </a:p>
          <a:p>
            <a:r>
              <a:rPr lang="en-US" altLang="zh-CN" sz="2400" dirty="0"/>
              <a:t>Neural Wavelet Transform</a:t>
            </a:r>
          </a:p>
          <a:p>
            <a:pPr lvl="1"/>
            <a:r>
              <a:rPr lang="en-US" altLang="zh-CN" sz="2000" dirty="0"/>
              <a:t>Train the kernel inside wavelet to replace convolution layer to reduce computation and kernel size</a:t>
            </a:r>
          </a:p>
          <a:p>
            <a:pPr lvl="1"/>
            <a:r>
              <a:rPr lang="en-US" altLang="zh-CN" sz="2000" dirty="0"/>
              <a:t>Possible extend to other integral transform</a:t>
            </a:r>
          </a:p>
          <a:p>
            <a:pPr lvl="1"/>
            <a:endParaRPr lang="en-US" altLang="zh-CN" sz="2000" dirty="0"/>
          </a:p>
          <a:p>
            <a:pPr lvl="1"/>
            <a:endParaRPr lang="en-US" altLang="zh-CN" dirty="0"/>
          </a:p>
        </p:txBody>
      </p:sp>
    </p:spTree>
    <p:extLst>
      <p:ext uri="{BB962C8B-B14F-4D97-AF65-F5344CB8AC3E}">
        <p14:creationId xmlns:p14="http://schemas.microsoft.com/office/powerpoint/2010/main" val="3654196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DBEF88-AB35-4942-B1EC-9A54B6604D04}"/>
              </a:ext>
            </a:extLst>
          </p:cNvPr>
          <p:cNvSpPr>
            <a:spLocks noGrp="1"/>
          </p:cNvSpPr>
          <p:nvPr>
            <p:ph type="title"/>
          </p:nvPr>
        </p:nvSpPr>
        <p:spPr>
          <a:xfrm>
            <a:off x="514350" y="-79375"/>
            <a:ext cx="10515600" cy="1325563"/>
          </a:xfrm>
        </p:spPr>
        <p:txBody>
          <a:bodyPr/>
          <a:lstStyle/>
          <a:p>
            <a:r>
              <a:rPr lang="en-US" altLang="zh-CN" b="1" dirty="0"/>
              <a:t>Others</a:t>
            </a:r>
            <a:endParaRPr lang="zh-CN" altLang="en-US" b="1" dirty="0"/>
          </a:p>
        </p:txBody>
      </p:sp>
      <p:sp>
        <p:nvSpPr>
          <p:cNvPr id="3" name="内容占位符 2">
            <a:extLst>
              <a:ext uri="{FF2B5EF4-FFF2-40B4-BE49-F238E27FC236}">
                <a16:creationId xmlns:a16="http://schemas.microsoft.com/office/drawing/2014/main" id="{CE6D2A9E-8667-46D5-9098-4CFA9ED274CB}"/>
              </a:ext>
            </a:extLst>
          </p:cNvPr>
          <p:cNvSpPr>
            <a:spLocks noGrp="1"/>
          </p:cNvSpPr>
          <p:nvPr>
            <p:ph idx="1"/>
          </p:nvPr>
        </p:nvSpPr>
        <p:spPr>
          <a:xfrm>
            <a:off x="742950" y="962024"/>
            <a:ext cx="10845800" cy="5686425"/>
          </a:xfrm>
        </p:spPr>
        <p:txBody>
          <a:bodyPr>
            <a:normAutofit/>
          </a:bodyPr>
          <a:lstStyle/>
          <a:p>
            <a:r>
              <a:rPr lang="en-US" altLang="zh-CN" dirty="0"/>
              <a:t>Model Recording without knowing training data</a:t>
            </a:r>
          </a:p>
          <a:p>
            <a:pPr lvl="1"/>
            <a:r>
              <a:rPr lang="en-US" altLang="zh-CN" dirty="0"/>
              <a:t>We may copy a model by training a generator to efficiently generate query and ask prediction from trained models</a:t>
            </a:r>
          </a:p>
          <a:p>
            <a:pPr lvl="1"/>
            <a:r>
              <a:rPr lang="en-US" altLang="zh-CN" dirty="0"/>
              <a:t>The generator is optimized from random noise and then exploit a data space that makes the recording of trained model faster than only using random noise</a:t>
            </a:r>
          </a:p>
          <a:p>
            <a:pPr lvl="1"/>
            <a:endParaRPr lang="en-US" altLang="zh-CN" dirty="0"/>
          </a:p>
          <a:p>
            <a:r>
              <a:rPr lang="en-US" altLang="zh-CN" dirty="0"/>
              <a:t>Predictive</a:t>
            </a:r>
            <a:r>
              <a:rPr lang="en-US" altLang="zh-CN" sz="2400" dirty="0"/>
              <a:t> gradient descent, meta-learning</a:t>
            </a:r>
          </a:p>
          <a:p>
            <a:pPr lvl="1"/>
            <a:r>
              <a:rPr lang="en-US" altLang="zh-CN" sz="2000" dirty="0"/>
              <a:t>Forget about learning rate. Theoretically there always exists a best gradient step at each iteration. We use learning history as our training data and predict the best gradient step. Deep Learning for optimization.</a:t>
            </a:r>
          </a:p>
          <a:p>
            <a:endParaRPr lang="en-US" altLang="zh-CN" dirty="0"/>
          </a:p>
          <a:p>
            <a:pPr lvl="1"/>
            <a:endParaRPr lang="en-US" altLang="zh-CN" dirty="0"/>
          </a:p>
          <a:p>
            <a:endParaRPr lang="en-US" altLang="zh-CN" dirty="0"/>
          </a:p>
          <a:p>
            <a:pPr lvl="1"/>
            <a:endParaRPr lang="en-US" altLang="zh-CN" dirty="0"/>
          </a:p>
          <a:p>
            <a:endParaRPr lang="en-US" altLang="zh-CN" dirty="0"/>
          </a:p>
          <a:p>
            <a:pPr lvl="1"/>
            <a:endParaRPr lang="en-US" altLang="zh-CN" dirty="0"/>
          </a:p>
          <a:p>
            <a:endParaRPr lang="en-US" altLang="zh-CN" sz="2400" dirty="0"/>
          </a:p>
          <a:p>
            <a:pPr lvl="1"/>
            <a:endParaRPr lang="en-US" altLang="zh-CN" dirty="0"/>
          </a:p>
        </p:txBody>
      </p:sp>
    </p:spTree>
    <p:extLst>
      <p:ext uri="{BB962C8B-B14F-4D97-AF65-F5344CB8AC3E}">
        <p14:creationId xmlns:p14="http://schemas.microsoft.com/office/powerpoint/2010/main" val="1009960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DBEF88-AB35-4942-B1EC-9A54B6604D04}"/>
              </a:ext>
            </a:extLst>
          </p:cNvPr>
          <p:cNvSpPr>
            <a:spLocks noGrp="1"/>
          </p:cNvSpPr>
          <p:nvPr>
            <p:ph type="title"/>
          </p:nvPr>
        </p:nvSpPr>
        <p:spPr>
          <a:xfrm>
            <a:off x="792151" y="0"/>
            <a:ext cx="10515600" cy="1325563"/>
          </a:xfrm>
        </p:spPr>
        <p:txBody>
          <a:bodyPr/>
          <a:lstStyle/>
          <a:p>
            <a:r>
              <a:rPr lang="en-US" altLang="zh-CN" dirty="0"/>
              <a:t>Preliminary Exam</a:t>
            </a:r>
          </a:p>
        </p:txBody>
      </p:sp>
      <p:sp>
        <p:nvSpPr>
          <p:cNvPr id="3" name="内容占位符 2">
            <a:extLst>
              <a:ext uri="{FF2B5EF4-FFF2-40B4-BE49-F238E27FC236}">
                <a16:creationId xmlns:a16="http://schemas.microsoft.com/office/drawing/2014/main" id="{CE6D2A9E-8667-46D5-9098-4CFA9ED274CB}"/>
              </a:ext>
            </a:extLst>
          </p:cNvPr>
          <p:cNvSpPr>
            <a:spLocks noGrp="1"/>
          </p:cNvSpPr>
          <p:nvPr>
            <p:ph idx="1"/>
          </p:nvPr>
        </p:nvSpPr>
        <p:spPr>
          <a:xfrm>
            <a:off x="607956" y="1095421"/>
            <a:ext cx="10515600" cy="4351338"/>
          </a:xfrm>
        </p:spPr>
        <p:txBody>
          <a:bodyPr>
            <a:normAutofit/>
          </a:bodyPr>
          <a:lstStyle/>
          <a:p>
            <a:r>
              <a:rPr lang="en-US" altLang="zh-CN" dirty="0"/>
              <a:t>Requirements</a:t>
            </a:r>
          </a:p>
          <a:p>
            <a:pPr lvl="1"/>
            <a:r>
              <a:rPr lang="en-US" altLang="zh-CN" dirty="0"/>
              <a:t>1) a written dissertation research proposal </a:t>
            </a:r>
          </a:p>
          <a:p>
            <a:pPr lvl="1"/>
            <a:r>
              <a:rPr lang="en-US" altLang="zh-CN" dirty="0"/>
              <a:t>2) an oral presentation and defense of this proposal to an approved five-member faculty committee.</a:t>
            </a:r>
          </a:p>
          <a:p>
            <a:pPr lvl="1"/>
            <a:endParaRPr lang="en-US" altLang="zh-CN" dirty="0"/>
          </a:p>
          <a:p>
            <a:pPr lvl="1"/>
            <a:r>
              <a:rPr lang="en-US" altLang="zh-CN" dirty="0"/>
              <a:t>The written dissertation research proposal should consist of a 10-page (maximum) report plus appendices providing additional supporting information as well as an anticipated timeline for completion of all PhD degree requirements.</a:t>
            </a:r>
          </a:p>
          <a:p>
            <a:pPr lvl="1"/>
            <a:endParaRPr lang="en-US" altLang="zh-CN" dirty="0"/>
          </a:p>
          <a:p>
            <a:pPr lvl="1"/>
            <a:r>
              <a:rPr lang="en-US" altLang="zh-CN" dirty="0"/>
              <a:t>The oral presentation, approximately 45 minutes with extra time allotted for questions posed by the committee throughout and after the presentation, should reflect the contents of the report.</a:t>
            </a:r>
          </a:p>
          <a:p>
            <a:endParaRPr lang="en-US" altLang="zh-CN" u="sng" dirty="0"/>
          </a:p>
        </p:txBody>
      </p:sp>
    </p:spTree>
    <p:extLst>
      <p:ext uri="{BB962C8B-B14F-4D97-AF65-F5344CB8AC3E}">
        <p14:creationId xmlns:p14="http://schemas.microsoft.com/office/powerpoint/2010/main" val="1012866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DBEF88-AB35-4942-B1EC-9A54B6604D04}"/>
              </a:ext>
            </a:extLst>
          </p:cNvPr>
          <p:cNvSpPr>
            <a:spLocks noGrp="1"/>
          </p:cNvSpPr>
          <p:nvPr>
            <p:ph type="title"/>
          </p:nvPr>
        </p:nvSpPr>
        <p:spPr>
          <a:xfrm>
            <a:off x="792151" y="0"/>
            <a:ext cx="10515600" cy="1325563"/>
          </a:xfrm>
        </p:spPr>
        <p:txBody>
          <a:bodyPr/>
          <a:lstStyle/>
          <a:p>
            <a:r>
              <a:rPr lang="en-US" altLang="zh-CN" dirty="0"/>
              <a:t>Preliminary Exam</a:t>
            </a:r>
          </a:p>
        </p:txBody>
      </p:sp>
      <p:sp>
        <p:nvSpPr>
          <p:cNvPr id="3" name="内容占位符 2">
            <a:extLst>
              <a:ext uri="{FF2B5EF4-FFF2-40B4-BE49-F238E27FC236}">
                <a16:creationId xmlns:a16="http://schemas.microsoft.com/office/drawing/2014/main" id="{CE6D2A9E-8667-46D5-9098-4CFA9ED274CB}"/>
              </a:ext>
            </a:extLst>
          </p:cNvPr>
          <p:cNvSpPr>
            <a:spLocks noGrp="1"/>
          </p:cNvSpPr>
          <p:nvPr>
            <p:ph idx="1"/>
          </p:nvPr>
        </p:nvSpPr>
        <p:spPr>
          <a:xfrm>
            <a:off x="607956" y="1095421"/>
            <a:ext cx="10515600" cy="4351338"/>
          </a:xfrm>
        </p:spPr>
        <p:txBody>
          <a:bodyPr>
            <a:normAutofit/>
          </a:bodyPr>
          <a:lstStyle/>
          <a:p>
            <a:r>
              <a:rPr lang="en-US" altLang="zh-CN" dirty="0"/>
              <a:t>Requirements</a:t>
            </a:r>
          </a:p>
          <a:p>
            <a:endParaRPr lang="en-US" altLang="zh-CN" u="sng" dirty="0"/>
          </a:p>
        </p:txBody>
      </p:sp>
      <p:pic>
        <p:nvPicPr>
          <p:cNvPr id="5" name="图片 4" descr="手机截图图社交软件的信息&#10;&#10;描述已自动生成">
            <a:extLst>
              <a:ext uri="{FF2B5EF4-FFF2-40B4-BE49-F238E27FC236}">
                <a16:creationId xmlns:a16="http://schemas.microsoft.com/office/drawing/2014/main" id="{4D701B3B-F729-4337-9B23-CF0DE638D4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93955"/>
            <a:ext cx="12192000" cy="4989948"/>
          </a:xfrm>
          <a:prstGeom prst="rect">
            <a:avLst/>
          </a:prstGeom>
        </p:spPr>
      </p:pic>
    </p:spTree>
    <p:extLst>
      <p:ext uri="{BB962C8B-B14F-4D97-AF65-F5344CB8AC3E}">
        <p14:creationId xmlns:p14="http://schemas.microsoft.com/office/powerpoint/2010/main" val="3267257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DBEF88-AB35-4942-B1EC-9A54B6604D04}"/>
              </a:ext>
            </a:extLst>
          </p:cNvPr>
          <p:cNvSpPr>
            <a:spLocks noGrp="1"/>
          </p:cNvSpPr>
          <p:nvPr>
            <p:ph type="title"/>
          </p:nvPr>
        </p:nvSpPr>
        <p:spPr>
          <a:xfrm>
            <a:off x="792151" y="0"/>
            <a:ext cx="10515600" cy="1325563"/>
          </a:xfrm>
        </p:spPr>
        <p:txBody>
          <a:bodyPr/>
          <a:lstStyle/>
          <a:p>
            <a:r>
              <a:rPr lang="en-US" altLang="zh-CN" dirty="0"/>
              <a:t>Preliminary Exam</a:t>
            </a:r>
          </a:p>
        </p:txBody>
      </p:sp>
      <p:sp>
        <p:nvSpPr>
          <p:cNvPr id="3" name="内容占位符 2">
            <a:extLst>
              <a:ext uri="{FF2B5EF4-FFF2-40B4-BE49-F238E27FC236}">
                <a16:creationId xmlns:a16="http://schemas.microsoft.com/office/drawing/2014/main" id="{CE6D2A9E-8667-46D5-9098-4CFA9ED274CB}"/>
              </a:ext>
            </a:extLst>
          </p:cNvPr>
          <p:cNvSpPr>
            <a:spLocks noGrp="1"/>
          </p:cNvSpPr>
          <p:nvPr>
            <p:ph idx="1"/>
          </p:nvPr>
        </p:nvSpPr>
        <p:spPr>
          <a:xfrm>
            <a:off x="607956" y="1095421"/>
            <a:ext cx="10515600" cy="4351338"/>
          </a:xfrm>
        </p:spPr>
        <p:txBody>
          <a:bodyPr>
            <a:normAutofit/>
          </a:bodyPr>
          <a:lstStyle/>
          <a:p>
            <a:r>
              <a:rPr lang="en-US" altLang="zh-CN" dirty="0"/>
              <a:t>Committee</a:t>
            </a:r>
          </a:p>
          <a:p>
            <a:pPr lvl="1"/>
            <a:r>
              <a:rPr lang="en-US" altLang="zh-CN" dirty="0"/>
              <a:t>The Graduate School strictly requires approval (including DGS and Graduate School Dean signatures) at least 30 days prior to the Preliminary Exam. Submit the form 6 weeks prior to ensure time for all required signatures.</a:t>
            </a:r>
          </a:p>
          <a:p>
            <a:pPr lvl="1"/>
            <a:endParaRPr lang="en-US" altLang="zh-CN" dirty="0"/>
          </a:p>
          <a:p>
            <a:pPr lvl="1"/>
            <a:r>
              <a:rPr lang="en-US" altLang="zh-CN" dirty="0"/>
              <a:t>Five members </a:t>
            </a:r>
          </a:p>
          <a:p>
            <a:pPr lvl="2"/>
            <a:r>
              <a:rPr lang="en-US" altLang="zh-CN" dirty="0"/>
              <a:t>Academic advisor </a:t>
            </a:r>
          </a:p>
          <a:p>
            <a:pPr lvl="2"/>
            <a:r>
              <a:rPr lang="en-US" altLang="zh-CN" dirty="0"/>
              <a:t>At least one committee member (the Minor Area Representative (MAR)) must be from a department or ECE field outside of the student’s major research area</a:t>
            </a:r>
          </a:p>
          <a:p>
            <a:pPr lvl="2"/>
            <a:r>
              <a:rPr lang="en-US" altLang="zh-CN" dirty="0"/>
              <a:t>Potential candidates:</a:t>
            </a:r>
          </a:p>
          <a:p>
            <a:pPr lvl="3"/>
            <a:r>
              <a:rPr lang="en-US" altLang="zh-CN" dirty="0"/>
              <a:t>Prof. Lawrence Carin</a:t>
            </a:r>
          </a:p>
          <a:p>
            <a:pPr lvl="3"/>
            <a:r>
              <a:rPr lang="en-US" altLang="zh-CN" dirty="0"/>
              <a:t>Prof. Guillermo </a:t>
            </a:r>
            <a:r>
              <a:rPr lang="en-US" altLang="zh-CN" dirty="0" err="1"/>
              <a:t>Sapiro</a:t>
            </a:r>
            <a:endParaRPr lang="en-US" altLang="zh-CN" dirty="0"/>
          </a:p>
          <a:p>
            <a:pPr lvl="3"/>
            <a:r>
              <a:rPr lang="en-US" altLang="zh-CN" dirty="0"/>
              <a:t>Prof. Jeffrey Krolik</a:t>
            </a:r>
          </a:p>
          <a:p>
            <a:pPr lvl="3"/>
            <a:r>
              <a:rPr lang="en-US" altLang="zh-CN" dirty="0"/>
              <a:t>Prof. Robert </a:t>
            </a:r>
            <a:r>
              <a:rPr lang="en-US" altLang="zh-CN" dirty="0" err="1"/>
              <a:t>Calderbank</a:t>
            </a:r>
            <a:endParaRPr lang="en-US" altLang="zh-CN" dirty="0"/>
          </a:p>
          <a:p>
            <a:pPr lvl="3"/>
            <a:r>
              <a:rPr lang="en-US" altLang="zh-CN" dirty="0"/>
              <a:t>Prof. Henry D. Pfister</a:t>
            </a:r>
          </a:p>
          <a:p>
            <a:pPr lvl="3"/>
            <a:r>
              <a:rPr lang="en-US" altLang="zh-CN" dirty="0"/>
              <a:t>…</a:t>
            </a:r>
          </a:p>
          <a:p>
            <a:pPr lvl="1"/>
            <a:endParaRPr lang="en-US" altLang="zh-CN" dirty="0"/>
          </a:p>
          <a:p>
            <a:pPr lvl="1"/>
            <a:endParaRPr lang="en-US" altLang="zh-CN" dirty="0"/>
          </a:p>
          <a:p>
            <a:endParaRPr lang="en-US" altLang="zh-CN" u="sng" dirty="0"/>
          </a:p>
        </p:txBody>
      </p:sp>
    </p:spTree>
    <p:extLst>
      <p:ext uri="{BB962C8B-B14F-4D97-AF65-F5344CB8AC3E}">
        <p14:creationId xmlns:p14="http://schemas.microsoft.com/office/powerpoint/2010/main" val="2883192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DBEF88-AB35-4942-B1EC-9A54B6604D04}"/>
              </a:ext>
            </a:extLst>
          </p:cNvPr>
          <p:cNvSpPr>
            <a:spLocks noGrp="1"/>
          </p:cNvSpPr>
          <p:nvPr>
            <p:ph type="title"/>
          </p:nvPr>
        </p:nvSpPr>
        <p:spPr>
          <a:xfrm>
            <a:off x="792151" y="0"/>
            <a:ext cx="10515600" cy="1325563"/>
          </a:xfrm>
        </p:spPr>
        <p:txBody>
          <a:bodyPr/>
          <a:lstStyle/>
          <a:p>
            <a:r>
              <a:rPr lang="en-US" altLang="zh-CN" dirty="0"/>
              <a:t>Preliminary Exam</a:t>
            </a:r>
          </a:p>
        </p:txBody>
      </p:sp>
      <p:sp>
        <p:nvSpPr>
          <p:cNvPr id="3" name="内容占位符 2">
            <a:extLst>
              <a:ext uri="{FF2B5EF4-FFF2-40B4-BE49-F238E27FC236}">
                <a16:creationId xmlns:a16="http://schemas.microsoft.com/office/drawing/2014/main" id="{CE6D2A9E-8667-46D5-9098-4CFA9ED274CB}"/>
              </a:ext>
            </a:extLst>
          </p:cNvPr>
          <p:cNvSpPr>
            <a:spLocks noGrp="1"/>
          </p:cNvSpPr>
          <p:nvPr>
            <p:ph idx="1"/>
          </p:nvPr>
        </p:nvSpPr>
        <p:spPr>
          <a:xfrm>
            <a:off x="607956" y="1095420"/>
            <a:ext cx="10515600" cy="5400629"/>
          </a:xfrm>
        </p:spPr>
        <p:txBody>
          <a:bodyPr>
            <a:normAutofit/>
          </a:bodyPr>
          <a:lstStyle/>
          <a:p>
            <a:r>
              <a:rPr lang="en-US" altLang="zh-CN" dirty="0"/>
              <a:t>Exam Details Form</a:t>
            </a:r>
          </a:p>
          <a:p>
            <a:pPr lvl="1"/>
            <a:r>
              <a:rPr lang="en-US" altLang="zh-CN" dirty="0"/>
              <a:t>Please enter your exam details at least three weeks prior to your exam here:</a:t>
            </a:r>
          </a:p>
          <a:p>
            <a:pPr lvl="2"/>
            <a:r>
              <a:rPr lang="en-US" altLang="zh-CN" dirty="0">
                <a:hlinkClick r:id="rId2"/>
              </a:rPr>
              <a:t>https://duke.qualtrics.com/jfe/form/SV_bygP2d2XkuLX1gp</a:t>
            </a:r>
            <a:endParaRPr lang="en-US" altLang="zh-CN" dirty="0"/>
          </a:p>
          <a:p>
            <a:pPr lvl="1"/>
            <a:endParaRPr lang="en-US" altLang="zh-CN" dirty="0"/>
          </a:p>
          <a:p>
            <a:pPr lvl="1"/>
            <a:r>
              <a:rPr lang="en-US" altLang="zh-CN" dirty="0"/>
              <a:t>I do not use Prelim Exam as MS Exam to earn MS degree</a:t>
            </a:r>
          </a:p>
          <a:p>
            <a:pPr lvl="1"/>
            <a:endParaRPr lang="en-US" altLang="zh-CN" dirty="0"/>
          </a:p>
          <a:p>
            <a:pPr lvl="1"/>
            <a:r>
              <a:rPr lang="en-US" altLang="zh-CN" dirty="0"/>
              <a:t>I have completed RCR training requirements</a:t>
            </a:r>
          </a:p>
          <a:p>
            <a:pPr lvl="1"/>
            <a:endParaRPr lang="en-US" altLang="zh-CN" dirty="0"/>
          </a:p>
          <a:p>
            <a:pPr lvl="1"/>
            <a:r>
              <a:rPr lang="en-US" altLang="zh-CN" dirty="0"/>
              <a:t>Which work I should present? Multimodal controller or </a:t>
            </a:r>
            <a:r>
              <a:rPr lang="en-US" altLang="zh-CN" dirty="0" err="1"/>
              <a:t>HeteroFL</a:t>
            </a:r>
            <a:r>
              <a:rPr lang="en-US" altLang="zh-CN" dirty="0"/>
              <a:t>?</a:t>
            </a:r>
          </a:p>
          <a:p>
            <a:pPr lvl="1"/>
            <a:endParaRPr lang="en-US" altLang="zh-CN" dirty="0"/>
          </a:p>
          <a:p>
            <a:endParaRPr lang="en-US" altLang="zh-CN" u="sng" dirty="0"/>
          </a:p>
        </p:txBody>
      </p:sp>
    </p:spTree>
    <p:extLst>
      <p:ext uri="{BB962C8B-B14F-4D97-AF65-F5344CB8AC3E}">
        <p14:creationId xmlns:p14="http://schemas.microsoft.com/office/powerpoint/2010/main" val="1969446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DBEF88-AB35-4942-B1EC-9A54B6604D04}"/>
              </a:ext>
            </a:extLst>
          </p:cNvPr>
          <p:cNvSpPr>
            <a:spLocks noGrp="1"/>
          </p:cNvSpPr>
          <p:nvPr>
            <p:ph type="title"/>
          </p:nvPr>
        </p:nvSpPr>
        <p:spPr>
          <a:xfrm>
            <a:off x="792151" y="0"/>
            <a:ext cx="10515600" cy="1325563"/>
          </a:xfrm>
        </p:spPr>
        <p:txBody>
          <a:bodyPr/>
          <a:lstStyle/>
          <a:p>
            <a:r>
              <a:rPr lang="en-US" altLang="zh-CN" dirty="0"/>
              <a:t>Preliminary Exam</a:t>
            </a:r>
          </a:p>
        </p:txBody>
      </p:sp>
      <p:sp>
        <p:nvSpPr>
          <p:cNvPr id="3" name="内容占位符 2">
            <a:extLst>
              <a:ext uri="{FF2B5EF4-FFF2-40B4-BE49-F238E27FC236}">
                <a16:creationId xmlns:a16="http://schemas.microsoft.com/office/drawing/2014/main" id="{CE6D2A9E-8667-46D5-9098-4CFA9ED274CB}"/>
              </a:ext>
            </a:extLst>
          </p:cNvPr>
          <p:cNvSpPr>
            <a:spLocks noGrp="1"/>
          </p:cNvSpPr>
          <p:nvPr>
            <p:ph idx="1"/>
          </p:nvPr>
        </p:nvSpPr>
        <p:spPr>
          <a:xfrm>
            <a:off x="607956" y="1095421"/>
            <a:ext cx="10515600" cy="4351338"/>
          </a:xfrm>
        </p:spPr>
        <p:txBody>
          <a:bodyPr>
            <a:normAutofit/>
          </a:bodyPr>
          <a:lstStyle/>
          <a:p>
            <a:r>
              <a:rPr lang="en-US" altLang="zh-CN" dirty="0"/>
              <a:t>Written Document</a:t>
            </a:r>
          </a:p>
          <a:p>
            <a:endParaRPr lang="en-US" altLang="zh-CN" dirty="0"/>
          </a:p>
          <a:p>
            <a:pPr lvl="1"/>
            <a:endParaRPr lang="en-US" altLang="zh-CN" dirty="0"/>
          </a:p>
          <a:p>
            <a:endParaRPr lang="en-US" altLang="zh-CN" u="sng" dirty="0"/>
          </a:p>
        </p:txBody>
      </p:sp>
      <p:pic>
        <p:nvPicPr>
          <p:cNvPr id="9" name="图片 8" descr="社交网站的手机截图&#10;&#10;描述已自动生成">
            <a:extLst>
              <a:ext uri="{FF2B5EF4-FFF2-40B4-BE49-F238E27FC236}">
                <a16:creationId xmlns:a16="http://schemas.microsoft.com/office/drawing/2014/main" id="{B3D077A1-567E-4049-B0E9-8839599751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1358" y="1548385"/>
            <a:ext cx="6277185" cy="5215670"/>
          </a:xfrm>
          <a:prstGeom prst="rect">
            <a:avLst/>
          </a:prstGeom>
        </p:spPr>
      </p:pic>
    </p:spTree>
    <p:extLst>
      <p:ext uri="{BB962C8B-B14F-4D97-AF65-F5344CB8AC3E}">
        <p14:creationId xmlns:p14="http://schemas.microsoft.com/office/powerpoint/2010/main" val="67385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DBEF88-AB35-4942-B1EC-9A54B6604D04}"/>
              </a:ext>
            </a:extLst>
          </p:cNvPr>
          <p:cNvSpPr>
            <a:spLocks noGrp="1"/>
          </p:cNvSpPr>
          <p:nvPr>
            <p:ph type="title"/>
          </p:nvPr>
        </p:nvSpPr>
        <p:spPr>
          <a:xfrm>
            <a:off x="792151" y="0"/>
            <a:ext cx="10515600" cy="1325563"/>
          </a:xfrm>
        </p:spPr>
        <p:txBody>
          <a:bodyPr/>
          <a:lstStyle/>
          <a:p>
            <a:r>
              <a:rPr lang="en-US" altLang="zh-CN" dirty="0"/>
              <a:t>Dissertation</a:t>
            </a:r>
          </a:p>
        </p:txBody>
      </p:sp>
      <p:sp>
        <p:nvSpPr>
          <p:cNvPr id="3" name="内容占位符 2">
            <a:extLst>
              <a:ext uri="{FF2B5EF4-FFF2-40B4-BE49-F238E27FC236}">
                <a16:creationId xmlns:a16="http://schemas.microsoft.com/office/drawing/2014/main" id="{CE6D2A9E-8667-46D5-9098-4CFA9ED274CB}"/>
              </a:ext>
            </a:extLst>
          </p:cNvPr>
          <p:cNvSpPr>
            <a:spLocks noGrp="1"/>
          </p:cNvSpPr>
          <p:nvPr>
            <p:ph idx="1"/>
          </p:nvPr>
        </p:nvSpPr>
        <p:spPr>
          <a:xfrm>
            <a:off x="607956" y="1095421"/>
            <a:ext cx="10515600" cy="4351338"/>
          </a:xfrm>
        </p:spPr>
        <p:txBody>
          <a:bodyPr>
            <a:normAutofit/>
          </a:bodyPr>
          <a:lstStyle/>
          <a:p>
            <a:r>
              <a:rPr lang="en-US" altLang="zh-CN" dirty="0"/>
              <a:t>I want to study topics related to subnetworks</a:t>
            </a:r>
          </a:p>
          <a:p>
            <a:endParaRPr lang="en-US" altLang="zh-CN" dirty="0"/>
          </a:p>
          <a:p>
            <a:r>
              <a:rPr lang="en-US" altLang="zh-CN" dirty="0"/>
              <a:t>The key idea of subnetworks is to allocate unique subnetworks for various partition of dataset</a:t>
            </a:r>
          </a:p>
          <a:p>
            <a:pPr marL="0" indent="0">
              <a:buNone/>
            </a:pPr>
            <a:endParaRPr lang="en-US" altLang="zh-CN" dirty="0"/>
          </a:p>
          <a:p>
            <a:r>
              <a:rPr lang="en-US" altLang="zh-CN" dirty="0"/>
              <a:t>DRASIC, Restricted RNN, Multimodal Controller and </a:t>
            </a:r>
            <a:r>
              <a:rPr lang="en-US" altLang="zh-CN" dirty="0" err="1"/>
              <a:t>HeteroFL</a:t>
            </a:r>
            <a:r>
              <a:rPr lang="en-US" altLang="zh-CN" dirty="0"/>
              <a:t> are all related subnetworks</a:t>
            </a:r>
          </a:p>
          <a:p>
            <a:endParaRPr lang="en-US" altLang="zh-CN" dirty="0"/>
          </a:p>
          <a:p>
            <a:endParaRPr lang="en-US" altLang="zh-CN" dirty="0"/>
          </a:p>
          <a:p>
            <a:endParaRPr lang="en-US" altLang="zh-CN" dirty="0"/>
          </a:p>
          <a:p>
            <a:pPr lvl="1"/>
            <a:endParaRPr lang="en-US" altLang="zh-CN" dirty="0"/>
          </a:p>
          <a:p>
            <a:endParaRPr lang="en-US" altLang="zh-CN" u="sng" dirty="0"/>
          </a:p>
        </p:txBody>
      </p:sp>
    </p:spTree>
    <p:extLst>
      <p:ext uri="{BB962C8B-B14F-4D97-AF65-F5344CB8AC3E}">
        <p14:creationId xmlns:p14="http://schemas.microsoft.com/office/powerpoint/2010/main" val="560045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DBEF88-AB35-4942-B1EC-9A54B6604D04}"/>
              </a:ext>
            </a:extLst>
          </p:cNvPr>
          <p:cNvSpPr>
            <a:spLocks noGrp="1"/>
          </p:cNvSpPr>
          <p:nvPr>
            <p:ph type="title"/>
          </p:nvPr>
        </p:nvSpPr>
        <p:spPr>
          <a:xfrm>
            <a:off x="644047" y="0"/>
            <a:ext cx="10515600" cy="1325563"/>
          </a:xfrm>
        </p:spPr>
        <p:txBody>
          <a:bodyPr/>
          <a:lstStyle/>
          <a:p>
            <a:r>
              <a:rPr lang="en-US" altLang="zh-CN" b="1" dirty="0"/>
              <a:t>Overview</a:t>
            </a:r>
            <a:endParaRPr lang="zh-CN" altLang="en-US" b="1" dirty="0"/>
          </a:p>
        </p:txBody>
      </p:sp>
      <p:sp>
        <p:nvSpPr>
          <p:cNvPr id="3" name="内容占位符 2">
            <a:extLst>
              <a:ext uri="{FF2B5EF4-FFF2-40B4-BE49-F238E27FC236}">
                <a16:creationId xmlns:a16="http://schemas.microsoft.com/office/drawing/2014/main" id="{CE6D2A9E-8667-46D5-9098-4CFA9ED274CB}"/>
              </a:ext>
            </a:extLst>
          </p:cNvPr>
          <p:cNvSpPr>
            <a:spLocks noGrp="1"/>
          </p:cNvSpPr>
          <p:nvPr>
            <p:ph idx="1"/>
          </p:nvPr>
        </p:nvSpPr>
        <p:spPr>
          <a:xfrm>
            <a:off x="644047" y="1015336"/>
            <a:ext cx="10515600" cy="5535776"/>
          </a:xfrm>
        </p:spPr>
        <p:txBody>
          <a:bodyPr>
            <a:normAutofit/>
          </a:bodyPr>
          <a:lstStyle/>
          <a:p>
            <a:r>
              <a:rPr lang="en-US" altLang="zh-CN" dirty="0"/>
              <a:t>Multimodal Controller for Generative Models</a:t>
            </a:r>
          </a:p>
          <a:p>
            <a:r>
              <a:rPr lang="en-US" altLang="zh-CN" dirty="0"/>
              <a:t>Multimodal Controller for Generating Speech, Music and Text</a:t>
            </a:r>
          </a:p>
          <a:p>
            <a:r>
              <a:rPr lang="en-US" altLang="zh-CN" dirty="0"/>
              <a:t>Heterogenous Federated Learning</a:t>
            </a:r>
          </a:p>
          <a:p>
            <a:r>
              <a:rPr lang="en-US" altLang="zh-CN" dirty="0"/>
              <a:t>Subnetworks</a:t>
            </a:r>
          </a:p>
          <a:p>
            <a:r>
              <a:rPr lang="en-US" altLang="zh-CN" dirty="0"/>
              <a:t>Smart Turbulence</a:t>
            </a:r>
          </a:p>
          <a:p>
            <a:r>
              <a:rPr lang="en-US" altLang="zh-CN" dirty="0"/>
              <a:t>Finite Neural Networks</a:t>
            </a:r>
          </a:p>
          <a:p>
            <a:r>
              <a:rPr lang="en-US" altLang="zh-CN" dirty="0"/>
              <a:t>Others</a:t>
            </a:r>
          </a:p>
          <a:p>
            <a:r>
              <a:rPr lang="en-US" altLang="zh-CN" dirty="0"/>
              <a:t>Preliminary Exam</a:t>
            </a:r>
          </a:p>
          <a:p>
            <a:r>
              <a:rPr lang="en-US" altLang="zh-CN" dirty="0"/>
              <a:t>Dissertation</a:t>
            </a:r>
          </a:p>
        </p:txBody>
      </p:sp>
    </p:spTree>
    <p:extLst>
      <p:ext uri="{BB962C8B-B14F-4D97-AF65-F5344CB8AC3E}">
        <p14:creationId xmlns:p14="http://schemas.microsoft.com/office/powerpoint/2010/main" val="1524917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99C676-BE67-4B42-A92E-8789943B20B8}"/>
              </a:ext>
            </a:extLst>
          </p:cNvPr>
          <p:cNvSpPr>
            <a:spLocks noGrp="1"/>
          </p:cNvSpPr>
          <p:nvPr>
            <p:ph type="title"/>
          </p:nvPr>
        </p:nvSpPr>
        <p:spPr/>
        <p:txBody>
          <a:bodyPr/>
          <a:lstStyle/>
          <a:p>
            <a:r>
              <a:rPr lang="en-US" altLang="zh-CN" dirty="0"/>
              <a:t>Multimodal Controller for Generative Models</a:t>
            </a:r>
          </a:p>
        </p:txBody>
      </p:sp>
      <p:sp>
        <p:nvSpPr>
          <p:cNvPr id="3" name="内容占位符 2">
            <a:extLst>
              <a:ext uri="{FF2B5EF4-FFF2-40B4-BE49-F238E27FC236}">
                <a16:creationId xmlns:a16="http://schemas.microsoft.com/office/drawing/2014/main" id="{D5484329-8554-41A3-8F24-51E1EF45D497}"/>
              </a:ext>
            </a:extLst>
          </p:cNvPr>
          <p:cNvSpPr>
            <a:spLocks noGrp="1"/>
          </p:cNvSpPr>
          <p:nvPr>
            <p:ph idx="1"/>
          </p:nvPr>
        </p:nvSpPr>
        <p:spPr/>
        <p:txBody>
          <a:bodyPr/>
          <a:lstStyle/>
          <a:p>
            <a:r>
              <a:rPr lang="en-US" altLang="zh-CN" dirty="0"/>
              <a:t>Paper submitted to AAAI</a:t>
            </a:r>
          </a:p>
          <a:p>
            <a:r>
              <a:rPr lang="en-US" altLang="zh-CN" dirty="0"/>
              <a:t>We add experiments of COIL100 dataset since submitted to </a:t>
            </a:r>
            <a:r>
              <a:rPr lang="en-US" altLang="zh-CN" dirty="0" err="1"/>
              <a:t>NeurIPS</a:t>
            </a:r>
            <a:endParaRPr lang="en-US" altLang="zh-CN" dirty="0"/>
          </a:p>
          <a:p>
            <a:r>
              <a:rPr lang="en-US" altLang="zh-CN" dirty="0"/>
              <a:t>We focus more one subnetworks and talk less about data creation</a:t>
            </a:r>
          </a:p>
          <a:p>
            <a:r>
              <a:rPr lang="en-US" altLang="zh-CN" dirty="0"/>
              <a:t>The latest version is mostly finalized</a:t>
            </a:r>
          </a:p>
          <a:p>
            <a:pPr marL="0" indent="0">
              <a:buNone/>
            </a:pPr>
            <a:endParaRPr lang="en-US" altLang="zh-CN" dirty="0"/>
          </a:p>
        </p:txBody>
      </p:sp>
    </p:spTree>
    <p:extLst>
      <p:ext uri="{BB962C8B-B14F-4D97-AF65-F5344CB8AC3E}">
        <p14:creationId xmlns:p14="http://schemas.microsoft.com/office/powerpoint/2010/main" val="2274021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99C676-BE67-4B42-A92E-8789943B20B8}"/>
              </a:ext>
            </a:extLst>
          </p:cNvPr>
          <p:cNvSpPr>
            <a:spLocks noGrp="1"/>
          </p:cNvSpPr>
          <p:nvPr>
            <p:ph type="title"/>
          </p:nvPr>
        </p:nvSpPr>
        <p:spPr/>
        <p:txBody>
          <a:bodyPr/>
          <a:lstStyle/>
          <a:p>
            <a:r>
              <a:rPr lang="en-US" altLang="zh-CN" dirty="0"/>
              <a:t>Multimodal Controller for Generative Models</a:t>
            </a:r>
          </a:p>
        </p:txBody>
      </p:sp>
      <p:sp>
        <p:nvSpPr>
          <p:cNvPr id="3" name="内容占位符 2">
            <a:extLst>
              <a:ext uri="{FF2B5EF4-FFF2-40B4-BE49-F238E27FC236}">
                <a16:creationId xmlns:a16="http://schemas.microsoft.com/office/drawing/2014/main" id="{D5484329-8554-41A3-8F24-51E1EF45D497}"/>
              </a:ext>
            </a:extLst>
          </p:cNvPr>
          <p:cNvSpPr>
            <a:spLocks noGrp="1"/>
          </p:cNvSpPr>
          <p:nvPr>
            <p:ph idx="1"/>
          </p:nvPr>
        </p:nvSpPr>
        <p:spPr/>
        <p:txBody>
          <a:bodyPr/>
          <a:lstStyle/>
          <a:p>
            <a:r>
              <a:rPr lang="en-US" altLang="zh-CN" dirty="0"/>
              <a:t>For now MC can only handles class-conditional information. MC cannot handle attribute like </a:t>
            </a:r>
            <a:r>
              <a:rPr lang="en-US" altLang="zh-CN" dirty="0" err="1"/>
              <a:t>CelebA</a:t>
            </a:r>
            <a:r>
              <a:rPr lang="en-US" altLang="zh-CN" dirty="0"/>
              <a:t> dataset</a:t>
            </a:r>
          </a:p>
          <a:p>
            <a:pPr lvl="1"/>
            <a:r>
              <a:rPr lang="en-US" altLang="zh-CN" dirty="0"/>
              <a:t>Propose to generate random codes as before and then multiply </a:t>
            </a:r>
            <a:r>
              <a:rPr lang="en-US" altLang="zh-CN" dirty="0" err="1"/>
              <a:t>CelebA</a:t>
            </a:r>
            <a:r>
              <a:rPr lang="en-US" altLang="zh-CN" dirty="0"/>
              <a:t> attribute with codes in F_2 so the transformed codes are also in F_2</a:t>
            </a:r>
          </a:p>
          <a:p>
            <a:endParaRPr lang="en-US" altLang="zh-CN" dirty="0"/>
          </a:p>
          <a:p>
            <a:r>
              <a:rPr lang="en-US" altLang="zh-CN" dirty="0"/>
              <a:t>It is related to our latest research on federated learning. We can allocate unique subnetwork for each class of data. When optimizing a subtask (data of the number of classes smaller than the total number of classes, various subtasks will produce different subnetworks.</a:t>
            </a:r>
          </a:p>
        </p:txBody>
      </p:sp>
    </p:spTree>
    <p:extLst>
      <p:ext uri="{BB962C8B-B14F-4D97-AF65-F5344CB8AC3E}">
        <p14:creationId xmlns:p14="http://schemas.microsoft.com/office/powerpoint/2010/main" val="3744777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99C676-BE67-4B42-A92E-8789943B20B8}"/>
              </a:ext>
            </a:extLst>
          </p:cNvPr>
          <p:cNvSpPr>
            <a:spLocks noGrp="1"/>
          </p:cNvSpPr>
          <p:nvPr>
            <p:ph type="title"/>
          </p:nvPr>
        </p:nvSpPr>
        <p:spPr/>
        <p:txBody>
          <a:bodyPr/>
          <a:lstStyle/>
          <a:p>
            <a:r>
              <a:rPr lang="en-US" altLang="zh-CN" dirty="0"/>
              <a:t>Multimodal Controller for generating Speech, Music and Text</a:t>
            </a:r>
          </a:p>
        </p:txBody>
      </p:sp>
      <p:sp>
        <p:nvSpPr>
          <p:cNvPr id="3" name="内容占位符 2">
            <a:extLst>
              <a:ext uri="{FF2B5EF4-FFF2-40B4-BE49-F238E27FC236}">
                <a16:creationId xmlns:a16="http://schemas.microsoft.com/office/drawing/2014/main" id="{D5484329-8554-41A3-8F24-51E1EF45D497}"/>
              </a:ext>
            </a:extLst>
          </p:cNvPr>
          <p:cNvSpPr>
            <a:spLocks noGrp="1"/>
          </p:cNvSpPr>
          <p:nvPr>
            <p:ph idx="1"/>
          </p:nvPr>
        </p:nvSpPr>
        <p:spPr/>
        <p:txBody>
          <a:bodyPr/>
          <a:lstStyle/>
          <a:p>
            <a:r>
              <a:rPr lang="en-US" altLang="zh-CN" dirty="0"/>
              <a:t>Application level work. Need help from undergrad or grad students</a:t>
            </a:r>
          </a:p>
          <a:p>
            <a:r>
              <a:rPr lang="en-US" altLang="zh-CN" dirty="0"/>
              <a:t>Speech and Music</a:t>
            </a:r>
          </a:p>
          <a:p>
            <a:pPr lvl="1"/>
            <a:r>
              <a:rPr lang="en-US" altLang="zh-CN" dirty="0"/>
              <a:t>Next year</a:t>
            </a:r>
          </a:p>
          <a:p>
            <a:pPr lvl="1"/>
            <a:r>
              <a:rPr lang="en-US" altLang="zh-CN" dirty="0"/>
              <a:t>Speech and Music synthesis</a:t>
            </a:r>
          </a:p>
          <a:p>
            <a:pPr lvl="1"/>
            <a:r>
              <a:rPr lang="en-US" altLang="zh-CN" dirty="0"/>
              <a:t>Text-to-Speech synthesis</a:t>
            </a:r>
          </a:p>
          <a:p>
            <a:pPr lvl="1"/>
            <a:endParaRPr lang="en-US" altLang="zh-CN" dirty="0"/>
          </a:p>
          <a:p>
            <a:r>
              <a:rPr lang="en-US" altLang="zh-CN" dirty="0"/>
              <a:t>NLP</a:t>
            </a:r>
          </a:p>
          <a:p>
            <a:pPr lvl="1"/>
            <a:r>
              <a:rPr lang="en-US" altLang="zh-CN" dirty="0"/>
              <a:t>NAACL (Nov 24, 2020) or Next year</a:t>
            </a:r>
          </a:p>
          <a:p>
            <a:pPr lvl="1"/>
            <a:r>
              <a:rPr lang="en-US" altLang="zh-CN" dirty="0"/>
              <a:t>Text generation</a:t>
            </a:r>
          </a:p>
          <a:p>
            <a:pPr lvl="1"/>
            <a:endParaRPr lang="en-US" altLang="zh-CN" dirty="0"/>
          </a:p>
          <a:p>
            <a:pPr lvl="2"/>
            <a:endParaRPr lang="en-US" altLang="zh-CN" dirty="0"/>
          </a:p>
        </p:txBody>
      </p:sp>
    </p:spTree>
    <p:extLst>
      <p:ext uri="{BB962C8B-B14F-4D97-AF65-F5344CB8AC3E}">
        <p14:creationId xmlns:p14="http://schemas.microsoft.com/office/powerpoint/2010/main" val="3316366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99C676-BE67-4B42-A92E-8789943B20B8}"/>
              </a:ext>
            </a:extLst>
          </p:cNvPr>
          <p:cNvSpPr>
            <a:spLocks noGrp="1"/>
          </p:cNvSpPr>
          <p:nvPr>
            <p:ph type="title"/>
          </p:nvPr>
        </p:nvSpPr>
        <p:spPr>
          <a:xfrm>
            <a:off x="432727" y="150812"/>
            <a:ext cx="10515600" cy="1325563"/>
          </a:xfrm>
        </p:spPr>
        <p:txBody>
          <a:bodyPr/>
          <a:lstStyle/>
          <a:p>
            <a:r>
              <a:rPr lang="en-US" altLang="zh-CN" dirty="0"/>
              <a:t>Heterogeneous Federated Learning</a:t>
            </a:r>
          </a:p>
        </p:txBody>
      </p:sp>
      <p:sp>
        <p:nvSpPr>
          <p:cNvPr id="3" name="内容占位符 2">
            <a:extLst>
              <a:ext uri="{FF2B5EF4-FFF2-40B4-BE49-F238E27FC236}">
                <a16:creationId xmlns:a16="http://schemas.microsoft.com/office/drawing/2014/main" id="{D5484329-8554-41A3-8F24-51E1EF45D497}"/>
              </a:ext>
            </a:extLst>
          </p:cNvPr>
          <p:cNvSpPr>
            <a:spLocks noGrp="1"/>
          </p:cNvSpPr>
          <p:nvPr>
            <p:ph idx="1"/>
          </p:nvPr>
        </p:nvSpPr>
        <p:spPr>
          <a:xfrm>
            <a:off x="495300" y="1476375"/>
            <a:ext cx="10515600" cy="4351338"/>
          </a:xfrm>
        </p:spPr>
        <p:txBody>
          <a:bodyPr/>
          <a:lstStyle/>
          <a:p>
            <a:r>
              <a:rPr lang="en-US" altLang="zh-CN" dirty="0"/>
              <a:t>Submitted to ICLR</a:t>
            </a:r>
          </a:p>
          <a:p>
            <a:r>
              <a:rPr lang="en-US" altLang="zh-CN" dirty="0"/>
              <a:t>Enable training local models of different model complexity and produce a single global inference model </a:t>
            </a:r>
          </a:p>
          <a:p>
            <a:endParaRPr lang="en-US" altLang="zh-CN" dirty="0"/>
          </a:p>
        </p:txBody>
      </p:sp>
      <p:pic>
        <p:nvPicPr>
          <p:cNvPr id="4" name="图片 3">
            <a:extLst>
              <a:ext uri="{FF2B5EF4-FFF2-40B4-BE49-F238E27FC236}">
                <a16:creationId xmlns:a16="http://schemas.microsoft.com/office/drawing/2014/main" id="{F1862E9A-875D-4A44-98BE-A58B0015DFE0}"/>
              </a:ext>
            </a:extLst>
          </p:cNvPr>
          <p:cNvPicPr>
            <a:picLocks noChangeAspect="1"/>
          </p:cNvPicPr>
          <p:nvPr/>
        </p:nvPicPr>
        <p:blipFill>
          <a:blip r:embed="rId3"/>
          <a:stretch>
            <a:fillRect/>
          </a:stretch>
        </p:blipFill>
        <p:spPr>
          <a:xfrm>
            <a:off x="432727" y="2801938"/>
            <a:ext cx="4446298" cy="3933739"/>
          </a:xfrm>
          <a:prstGeom prst="rect">
            <a:avLst/>
          </a:prstGeom>
        </p:spPr>
      </p:pic>
      <p:pic>
        <p:nvPicPr>
          <p:cNvPr id="5" name="图片 4">
            <a:extLst>
              <a:ext uri="{FF2B5EF4-FFF2-40B4-BE49-F238E27FC236}">
                <a16:creationId xmlns:a16="http://schemas.microsoft.com/office/drawing/2014/main" id="{7A72BE2D-3E59-4D2D-ACC5-EF486A3E1580}"/>
              </a:ext>
            </a:extLst>
          </p:cNvPr>
          <p:cNvPicPr>
            <a:picLocks noChangeAspect="1"/>
          </p:cNvPicPr>
          <p:nvPr/>
        </p:nvPicPr>
        <p:blipFill>
          <a:blip r:embed="rId4"/>
          <a:stretch>
            <a:fillRect/>
          </a:stretch>
        </p:blipFill>
        <p:spPr>
          <a:xfrm>
            <a:off x="5895976" y="3130291"/>
            <a:ext cx="5800724" cy="3277032"/>
          </a:xfrm>
          <a:prstGeom prst="rect">
            <a:avLst/>
          </a:prstGeom>
        </p:spPr>
      </p:pic>
    </p:spTree>
    <p:extLst>
      <p:ext uri="{BB962C8B-B14F-4D97-AF65-F5344CB8AC3E}">
        <p14:creationId xmlns:p14="http://schemas.microsoft.com/office/powerpoint/2010/main" val="2820779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99C676-BE67-4B42-A92E-8789943B20B8}"/>
              </a:ext>
            </a:extLst>
          </p:cNvPr>
          <p:cNvSpPr>
            <a:spLocks noGrp="1"/>
          </p:cNvSpPr>
          <p:nvPr>
            <p:ph type="title"/>
          </p:nvPr>
        </p:nvSpPr>
        <p:spPr>
          <a:xfrm>
            <a:off x="495300" y="150812"/>
            <a:ext cx="10515600" cy="1325563"/>
          </a:xfrm>
        </p:spPr>
        <p:txBody>
          <a:bodyPr/>
          <a:lstStyle/>
          <a:p>
            <a:r>
              <a:rPr lang="en-US" altLang="zh-CN" dirty="0"/>
              <a:t>Heterogeneous Federated Learning</a:t>
            </a:r>
          </a:p>
        </p:txBody>
      </p:sp>
      <p:sp>
        <p:nvSpPr>
          <p:cNvPr id="3" name="内容占位符 2">
            <a:extLst>
              <a:ext uri="{FF2B5EF4-FFF2-40B4-BE49-F238E27FC236}">
                <a16:creationId xmlns:a16="http://schemas.microsoft.com/office/drawing/2014/main" id="{D5484329-8554-41A3-8F24-51E1EF45D497}"/>
              </a:ext>
            </a:extLst>
          </p:cNvPr>
          <p:cNvSpPr>
            <a:spLocks noGrp="1"/>
          </p:cNvSpPr>
          <p:nvPr>
            <p:ph idx="1"/>
          </p:nvPr>
        </p:nvSpPr>
        <p:spPr>
          <a:xfrm>
            <a:off x="495300" y="1476375"/>
            <a:ext cx="10515600" cy="4351338"/>
          </a:xfrm>
        </p:spPr>
        <p:txBody>
          <a:bodyPr/>
          <a:lstStyle/>
          <a:p>
            <a:r>
              <a:rPr lang="en-US" altLang="zh-CN" dirty="0"/>
              <a:t>Things to do before Rebuttal</a:t>
            </a:r>
          </a:p>
          <a:p>
            <a:pPr lvl="1"/>
            <a:r>
              <a:rPr lang="en-US" altLang="zh-CN" dirty="0"/>
              <a:t>The training of non-IID CIFAR10 seems less stable. We will set the random seed of non-IID data partition</a:t>
            </a:r>
          </a:p>
          <a:p>
            <a:pPr lvl="1"/>
            <a:endParaRPr lang="en-US" altLang="zh-CN" dirty="0"/>
          </a:p>
          <a:p>
            <a:pPr lvl="1"/>
            <a:r>
              <a:rPr lang="en-US" altLang="zh-CN" dirty="0"/>
              <a:t>More detailed study on Masked Cross-Entropy Loss with few-shot learning dataset like </a:t>
            </a:r>
            <a:r>
              <a:rPr lang="en-US" altLang="zh-CN" dirty="0" err="1"/>
              <a:t>Omniglot</a:t>
            </a:r>
            <a:r>
              <a:rPr lang="en-US" altLang="zh-CN" dirty="0"/>
              <a:t>. </a:t>
            </a:r>
          </a:p>
          <a:p>
            <a:pPr lvl="1"/>
            <a:endParaRPr lang="en-US" altLang="zh-CN" dirty="0"/>
          </a:p>
          <a:p>
            <a:pPr lvl="1"/>
            <a:r>
              <a:rPr lang="en-US" altLang="zh-CN" dirty="0"/>
              <a:t>The intuition is that in minibatch optimization, batch size is possibly smaller than the number of classes. Thus, we may accidentally optimize losses related classes that are not present in current batch. It is related to the non-IID case of Federated Learning. We find in our work </a:t>
            </a:r>
            <a:r>
              <a:rPr lang="en-US" altLang="zh-CN" dirty="0" err="1"/>
              <a:t>HeteroFL</a:t>
            </a:r>
            <a:r>
              <a:rPr lang="en-US" altLang="zh-CN" dirty="0"/>
              <a:t>, MCE works. Thus, MCE may be able to facilitate and stabilize the optimization of such dataset in other cases like few shot learning and large-scale classification.</a:t>
            </a:r>
          </a:p>
        </p:txBody>
      </p:sp>
    </p:spTree>
    <p:extLst>
      <p:ext uri="{BB962C8B-B14F-4D97-AF65-F5344CB8AC3E}">
        <p14:creationId xmlns:p14="http://schemas.microsoft.com/office/powerpoint/2010/main" val="3333230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99C676-BE67-4B42-A92E-8789943B20B8}"/>
              </a:ext>
            </a:extLst>
          </p:cNvPr>
          <p:cNvSpPr>
            <a:spLocks noGrp="1"/>
          </p:cNvSpPr>
          <p:nvPr>
            <p:ph type="title"/>
          </p:nvPr>
        </p:nvSpPr>
        <p:spPr>
          <a:xfrm>
            <a:off x="437367" y="-149748"/>
            <a:ext cx="10515600" cy="1325563"/>
          </a:xfrm>
        </p:spPr>
        <p:txBody>
          <a:bodyPr/>
          <a:lstStyle/>
          <a:p>
            <a:r>
              <a:rPr lang="en-US" altLang="zh-CN" dirty="0"/>
              <a:t>Subnetworks</a:t>
            </a:r>
          </a:p>
        </p:txBody>
      </p:sp>
      <p:sp>
        <p:nvSpPr>
          <p:cNvPr id="3" name="内容占位符 2">
            <a:extLst>
              <a:ext uri="{FF2B5EF4-FFF2-40B4-BE49-F238E27FC236}">
                <a16:creationId xmlns:a16="http://schemas.microsoft.com/office/drawing/2014/main" id="{D5484329-8554-41A3-8F24-51E1EF45D497}"/>
              </a:ext>
            </a:extLst>
          </p:cNvPr>
          <p:cNvSpPr>
            <a:spLocks noGrp="1"/>
          </p:cNvSpPr>
          <p:nvPr>
            <p:ph idx="1"/>
          </p:nvPr>
        </p:nvSpPr>
        <p:spPr>
          <a:xfrm>
            <a:off x="318369" y="886173"/>
            <a:ext cx="10515600" cy="4351338"/>
          </a:xfrm>
        </p:spPr>
        <p:txBody>
          <a:bodyPr/>
          <a:lstStyle/>
          <a:p>
            <a:r>
              <a:rPr lang="en-US" altLang="zh-CN" dirty="0"/>
              <a:t>Use random subnetworks to replace stacking parallel and sequential layers</a:t>
            </a:r>
            <a:endParaRPr lang="en-US" altLang="zh-CN" b="1" dirty="0"/>
          </a:p>
          <a:p>
            <a:pPr lvl="1"/>
            <a:r>
              <a:rPr lang="en-US" altLang="zh-CN" dirty="0"/>
              <a:t>Example</a:t>
            </a:r>
          </a:p>
          <a:p>
            <a:pPr lvl="2"/>
            <a:r>
              <a:rPr lang="en-US" altLang="zh-CN" dirty="0"/>
              <a:t>For deep neural network, instead of stacking layers, each layer now forward the same layer but with a different random mask. Compare this result to no random masking</a:t>
            </a:r>
          </a:p>
          <a:p>
            <a:pPr lvl="2"/>
            <a:endParaRPr lang="en-US" altLang="zh-CN" dirty="0"/>
          </a:p>
          <a:p>
            <a:pPr lvl="2"/>
            <a:r>
              <a:rPr lang="en-US" altLang="zh-CN" dirty="0"/>
              <a:t>Transformer use multi-head attention. Each head has a new set of three linear layers to model. Propose to let every head forward the same set of three linear layers but with different masking</a:t>
            </a:r>
          </a:p>
          <a:p>
            <a:pPr lvl="2"/>
            <a:endParaRPr lang="en-US" altLang="zh-CN" dirty="0"/>
          </a:p>
          <a:p>
            <a:pPr lvl="2"/>
            <a:r>
              <a:rPr lang="en-US" altLang="zh-CN" dirty="0"/>
              <a:t>Tree LSTM use grammatical structure to learn recurrent model. Propose to let every node in hierarchical structure to mask from a single network</a:t>
            </a:r>
          </a:p>
          <a:p>
            <a:pPr marL="914400" lvl="2" indent="0">
              <a:buNone/>
            </a:pPr>
            <a:r>
              <a:rPr lang="en-US" altLang="zh-CN" dirty="0"/>
              <a:t>                                                                                                           </a:t>
            </a:r>
          </a:p>
          <a:p>
            <a:pPr lvl="2"/>
            <a:r>
              <a:rPr lang="en-US" altLang="zh-CN" dirty="0"/>
              <a:t>Ultimately, each parameter in every neural network layer can be sampled from a pool of overall parameters. Thus, various layer of networks can share parameters</a:t>
            </a:r>
          </a:p>
        </p:txBody>
      </p:sp>
    </p:spTree>
    <p:extLst>
      <p:ext uri="{BB962C8B-B14F-4D97-AF65-F5344CB8AC3E}">
        <p14:creationId xmlns:p14="http://schemas.microsoft.com/office/powerpoint/2010/main" val="3299975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DBEF88-AB35-4942-B1EC-9A54B6604D04}"/>
              </a:ext>
            </a:extLst>
          </p:cNvPr>
          <p:cNvSpPr>
            <a:spLocks noGrp="1"/>
          </p:cNvSpPr>
          <p:nvPr>
            <p:ph type="title"/>
          </p:nvPr>
        </p:nvSpPr>
        <p:spPr>
          <a:xfrm>
            <a:off x="792151" y="0"/>
            <a:ext cx="10515600" cy="1325563"/>
          </a:xfrm>
        </p:spPr>
        <p:txBody>
          <a:bodyPr/>
          <a:lstStyle/>
          <a:p>
            <a:r>
              <a:rPr lang="en-US" altLang="zh-CN" dirty="0"/>
              <a:t>Smart Turbulence</a:t>
            </a:r>
          </a:p>
        </p:txBody>
      </p:sp>
      <p:sp>
        <p:nvSpPr>
          <p:cNvPr id="3" name="内容占位符 2">
            <a:extLst>
              <a:ext uri="{FF2B5EF4-FFF2-40B4-BE49-F238E27FC236}">
                <a16:creationId xmlns:a16="http://schemas.microsoft.com/office/drawing/2014/main" id="{CE6D2A9E-8667-46D5-9098-4CFA9ED274CB}"/>
              </a:ext>
            </a:extLst>
          </p:cNvPr>
          <p:cNvSpPr>
            <a:spLocks noGrp="1"/>
          </p:cNvSpPr>
          <p:nvPr>
            <p:ph idx="1"/>
          </p:nvPr>
        </p:nvSpPr>
        <p:spPr>
          <a:xfrm>
            <a:off x="607956" y="1095421"/>
            <a:ext cx="10515600" cy="4351338"/>
          </a:xfrm>
        </p:spPr>
        <p:txBody>
          <a:bodyPr>
            <a:normAutofit/>
          </a:bodyPr>
          <a:lstStyle/>
          <a:p>
            <a:r>
              <a:rPr lang="en-US" altLang="zh-CN" dirty="0"/>
              <a:t>Use VQ-VAE to first reduce 3D data (can be used in music and speech synthesis)</a:t>
            </a:r>
          </a:p>
          <a:p>
            <a:r>
              <a:rPr lang="en-US" altLang="zh-CN" dirty="0"/>
              <a:t>Add gradient constraint during training</a:t>
            </a:r>
          </a:p>
          <a:p>
            <a:r>
              <a:rPr lang="en-US" altLang="zh-CN" dirty="0"/>
              <a:t>Time series prediction on coded space using convolutional Transformer </a:t>
            </a:r>
          </a:p>
          <a:p>
            <a:pPr marL="0" indent="0">
              <a:buNone/>
            </a:pPr>
            <a:endParaRPr lang="en-US" altLang="zh-CN" u="sng" dirty="0"/>
          </a:p>
        </p:txBody>
      </p:sp>
      <p:pic>
        <p:nvPicPr>
          <p:cNvPr id="5" name="图片 4" descr="图片包含 游戏机, 文字&#10;&#10;描述已自动生成">
            <a:extLst>
              <a:ext uri="{FF2B5EF4-FFF2-40B4-BE49-F238E27FC236}">
                <a16:creationId xmlns:a16="http://schemas.microsoft.com/office/drawing/2014/main" id="{0FA311B9-9520-46DA-AFAD-3AA66EAF68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1800" y="3429000"/>
            <a:ext cx="3435350" cy="3427254"/>
          </a:xfrm>
          <a:prstGeom prst="rect">
            <a:avLst/>
          </a:prstGeom>
        </p:spPr>
      </p:pic>
      <p:pic>
        <p:nvPicPr>
          <p:cNvPr id="7" name="图片 6" descr="水中的地图&#10;&#10;描述已自动生成">
            <a:extLst>
              <a:ext uri="{FF2B5EF4-FFF2-40B4-BE49-F238E27FC236}">
                <a16:creationId xmlns:a16="http://schemas.microsoft.com/office/drawing/2014/main" id="{AEB163E6-5C6F-43A5-B7E3-785F4AFF4C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0306" y="3416088"/>
            <a:ext cx="2730194" cy="3414343"/>
          </a:xfrm>
          <a:prstGeom prst="rect">
            <a:avLst/>
          </a:prstGeom>
        </p:spPr>
      </p:pic>
    </p:spTree>
    <p:extLst>
      <p:ext uri="{BB962C8B-B14F-4D97-AF65-F5344CB8AC3E}">
        <p14:creationId xmlns:p14="http://schemas.microsoft.com/office/powerpoint/2010/main" val="155399130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42216</TotalTime>
  <Words>1167</Words>
  <Application>Microsoft Office PowerPoint</Application>
  <PresentationFormat>宽屏</PresentationFormat>
  <Paragraphs>144</Paragraphs>
  <Slides>18</Slides>
  <Notes>6</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18</vt:i4>
      </vt:variant>
    </vt:vector>
  </HeadingPairs>
  <TitlesOfParts>
    <vt:vector size="23" baseType="lpstr">
      <vt:lpstr>等线</vt:lpstr>
      <vt:lpstr>等线 Light</vt:lpstr>
      <vt:lpstr>Arial</vt:lpstr>
      <vt:lpstr>Calibri</vt:lpstr>
      <vt:lpstr>Office 主题​​</vt:lpstr>
      <vt:lpstr>Research Progress Record</vt:lpstr>
      <vt:lpstr>Overview</vt:lpstr>
      <vt:lpstr>Multimodal Controller for Generative Models</vt:lpstr>
      <vt:lpstr>Multimodal Controller for Generative Models</vt:lpstr>
      <vt:lpstr>Multimodal Controller for generating Speech, Music and Text</vt:lpstr>
      <vt:lpstr>Heterogeneous Federated Learning</vt:lpstr>
      <vt:lpstr>Heterogeneous Federated Learning</vt:lpstr>
      <vt:lpstr>Subnetworks</vt:lpstr>
      <vt:lpstr>Smart Turbulence</vt:lpstr>
      <vt:lpstr>Finite Neural Networks</vt:lpstr>
      <vt:lpstr>Others</vt:lpstr>
      <vt:lpstr>Others</vt:lpstr>
      <vt:lpstr>Preliminary Exam</vt:lpstr>
      <vt:lpstr>Preliminary Exam</vt:lpstr>
      <vt:lpstr>Preliminary Exam</vt:lpstr>
      <vt:lpstr>Preliminary Exam</vt:lpstr>
      <vt:lpstr>Preliminary Exam</vt:lpstr>
      <vt:lpstr>Dissertation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Progress Record</dc:title>
  <dc:creator>Administrator</dc:creator>
  <cp:lastModifiedBy>Enmao Diao</cp:lastModifiedBy>
  <cp:revision>773</cp:revision>
  <dcterms:created xsi:type="dcterms:W3CDTF">2018-08-28T06:30:59Z</dcterms:created>
  <dcterms:modified xsi:type="dcterms:W3CDTF">2020-10-03T08:08:57Z</dcterms:modified>
</cp:coreProperties>
</file>