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1" r:id="rId2"/>
    <p:sldId id="295" r:id="rId3"/>
    <p:sldId id="272" r:id="rId4"/>
    <p:sldId id="274" r:id="rId5"/>
    <p:sldId id="276" r:id="rId6"/>
    <p:sldId id="275" r:id="rId7"/>
    <p:sldId id="273" r:id="rId8"/>
    <p:sldId id="277" r:id="rId9"/>
    <p:sldId id="278" r:id="rId10"/>
    <p:sldId id="279" r:id="rId11"/>
    <p:sldId id="280" r:id="rId12"/>
    <p:sldId id="281" r:id="rId13"/>
    <p:sldId id="283" r:id="rId14"/>
    <p:sldId id="284" r:id="rId15"/>
    <p:sldId id="285" r:id="rId16"/>
    <p:sldId id="287" r:id="rId17"/>
    <p:sldId id="286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6" r:id="rId26"/>
    <p:sldId id="297" r:id="rId27"/>
    <p:sldId id="301" r:id="rId28"/>
    <p:sldId id="302" r:id="rId29"/>
    <p:sldId id="300" r:id="rId30"/>
    <p:sldId id="303" r:id="rId31"/>
    <p:sldId id="29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2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17E89-CFA1-451D-B40C-9FA94E2853E7}" type="datetimeFigureOut">
              <a:rPr lang="zh-CN" altLang="en-US" smtClean="0"/>
              <a:t>2018/7/16/Mon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F6BED-9BF4-416E-9C58-E2E524635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81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6BED-9BF4-416E-9C58-E2E5246355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268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6BED-9BF4-416E-9C58-E2E52463550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93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6BED-9BF4-416E-9C58-E2E52463550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E9EE-9A2A-437A-BAF9-977C02783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5FFBD7-C2D4-4BA2-A938-9A5E4915C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767DE-96C0-4131-BB12-6DC2314E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A69A-EDD2-499A-A502-B3F56E1A0983}" type="datetimeFigureOut">
              <a:rPr lang="zh-CN" altLang="en-US" smtClean="0"/>
              <a:t>2018/7/16/Mon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119F9-31A3-46C8-A13F-6ECC2102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E4AC5D-67EE-4838-BB69-9A021C43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FC39-6F2C-4452-B646-7A26CB0B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43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DB338-A85B-4A80-B098-BD9E2B11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A8DBA8-2C6C-4C33-8A83-508AAF164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D01C4-65A8-4E3F-96C1-49BFAD1D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A69A-EDD2-499A-A502-B3F56E1A0983}" type="datetimeFigureOut">
              <a:rPr lang="zh-CN" altLang="en-US" smtClean="0"/>
              <a:t>2018/7/16/Mon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18909-6FDF-4796-A596-F2DD9132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AD2B1-4BC9-455F-A995-B9FC66FC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FC39-6F2C-4452-B646-7A26CB0B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05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690537-EB44-4C6A-9E5C-9CB3CBF99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80A421-AE67-452C-9F64-A136202D4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1A713-9B0A-4754-855E-B47A25AB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A69A-EDD2-499A-A502-B3F56E1A0983}" type="datetimeFigureOut">
              <a:rPr lang="zh-CN" altLang="en-US" smtClean="0"/>
              <a:t>2018/7/16/Mon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975E5-31A0-4A28-A5CA-BE147EBD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6D74E-C19B-43DE-9FE4-D80FFDF3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FC39-6F2C-4452-B646-7A26CB0B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68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D000C-9044-45A7-AED8-9CACB6DD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35BDF-1FAE-4F5D-AC32-7C1C1BAC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BE0F8-E0E4-4865-868D-8899B5B8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A69A-EDD2-499A-A502-B3F56E1A0983}" type="datetimeFigureOut">
              <a:rPr lang="zh-CN" altLang="en-US" smtClean="0"/>
              <a:t>2018/7/16/Mon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32A87D-B805-41A4-B289-3B81528F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80F3F5-44D6-402F-BB7B-7744BF2F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FC39-6F2C-4452-B646-7A26CB0B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52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EB6D3-B6B4-4BDD-BC03-93C334B0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ECB425-A79B-4AD2-9946-0E2937CF1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C8F30-A40F-4A94-8019-205FD413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A69A-EDD2-499A-A502-B3F56E1A0983}" type="datetimeFigureOut">
              <a:rPr lang="zh-CN" altLang="en-US" smtClean="0"/>
              <a:t>2018/7/16/Mon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1E9D7-3769-460C-B28D-E15EB416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616FD0-828F-4A84-9CEF-B24F1264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FC39-6F2C-4452-B646-7A26CB0B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81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46AAD-9901-424D-A17D-4FAD25AF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A085A-910C-44A3-9024-FF0A4CE80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3B3D0E-0B91-40BB-9F08-11403B976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FF07E2-2953-4768-B481-C04AE817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A69A-EDD2-499A-A502-B3F56E1A0983}" type="datetimeFigureOut">
              <a:rPr lang="zh-CN" altLang="en-US" smtClean="0"/>
              <a:t>2018/7/16/Mon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A29C1D-A452-4109-9E03-AB4BF37C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0B033B-34E2-46BE-95E2-94766048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FC39-6F2C-4452-B646-7A26CB0B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13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7A0A9-4D7F-4DF2-9B8B-BF461FD6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C2F72B-08F0-45D1-8E29-ED347DCAA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100499-E6BD-4491-ADA2-BAEB42C6F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95007D-CCCD-4943-9399-E7EB944AB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5B51C0-D8C8-4D24-8F62-52536D7B5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2603F2-D60E-4B99-BBC6-BAE0DA9F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A69A-EDD2-499A-A502-B3F56E1A0983}" type="datetimeFigureOut">
              <a:rPr lang="zh-CN" altLang="en-US" smtClean="0"/>
              <a:t>2018/7/16/Mon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E080FE-DCD8-430F-BB23-8507D0E2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E5C21E-5D56-4ED7-A05B-B873C058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FC39-6F2C-4452-B646-7A26CB0B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16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CB7FF-CA0D-4AF4-BC6A-12B5D034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8CE9B2-2AA3-46F4-B2E2-DA30022A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A69A-EDD2-499A-A502-B3F56E1A0983}" type="datetimeFigureOut">
              <a:rPr lang="zh-CN" altLang="en-US" smtClean="0"/>
              <a:t>2018/7/16/Mon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367B87-C00C-4232-860F-CC836B93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77C4D5-106E-4367-869D-97CCE34F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FC39-6F2C-4452-B646-7A26CB0B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37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BD2EAB-13F2-44E0-B7F4-750066AC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A69A-EDD2-499A-A502-B3F56E1A0983}" type="datetimeFigureOut">
              <a:rPr lang="zh-CN" altLang="en-US" smtClean="0"/>
              <a:t>2018/7/16/Mon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BED3B6-2A88-4256-B0EF-94DD08C7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25562C-A12E-4D03-9836-43C1501F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FC39-6F2C-4452-B646-7A26CB0B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46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3B457-23FF-47EC-A5DB-5AE012B4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1FA11-FC38-42C2-A11E-952BCEF07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3F8EAA-88AB-4E55-AC28-10BFD78F9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BA6E98-3517-4751-BD57-43D2EFE3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A69A-EDD2-499A-A502-B3F56E1A0983}" type="datetimeFigureOut">
              <a:rPr lang="zh-CN" altLang="en-US" smtClean="0"/>
              <a:t>2018/7/16/Mon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335A26-295A-42B4-BF74-F46F61CD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8AAAAD-1494-4AEA-8D4B-630D4874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FC39-6F2C-4452-B646-7A26CB0B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86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D1652-D94F-470A-A4DA-8FC593A0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FEF439-E345-494C-985D-111998648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6A8CAF-0A8B-4363-AC5C-133155C64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477838-0360-405A-AB96-156833FC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A69A-EDD2-499A-A502-B3F56E1A0983}" type="datetimeFigureOut">
              <a:rPr lang="zh-CN" altLang="en-US" smtClean="0"/>
              <a:t>2018/7/16/Mon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9867AD-673B-49C7-A428-3E5F0844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FFECA1-C3DF-43FE-96F2-7056178B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FC39-6F2C-4452-B646-7A26CB0B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01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E0A7B-8917-4460-8F48-DD3B054B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043A6F-59B3-4FE0-819C-8BF89E265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E7B72-5CFC-4E7D-AD03-248A8CD32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AA69A-EDD2-499A-A502-B3F56E1A0983}" type="datetimeFigureOut">
              <a:rPr lang="zh-CN" altLang="en-US" smtClean="0"/>
              <a:t>2018/7/16/Mon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6C6152-2300-4B60-B3BB-0DB71DE05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F3896-11B8-4666-BAFB-019434E9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6FC39-6F2C-4452-B646-7A26CB0B0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75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7463"/>
            <a:ext cx="9144000" cy="1059122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charset="0"/>
                <a:ea typeface="Calibri" charset="0"/>
                <a:cs typeface="Calibri" charset="0"/>
              </a:rPr>
              <a:t>Research Progress Record</a:t>
            </a:r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1144" y="3922672"/>
            <a:ext cx="7551057" cy="1549215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Enmao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Diao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July 12, 2018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4" y="115451"/>
            <a:ext cx="1492500" cy="1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9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288D2-F0C0-47E6-B5A3-659AD20D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Discrete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89ED5-7CD6-4B32-B839-ADE8BC149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Reinfor</a:t>
            </a:r>
            <a:r>
              <a:rPr lang="en-US" altLang="zh-CN" sz="2600" dirty="0"/>
              <a:t>cement Learning</a:t>
            </a:r>
          </a:p>
          <a:p>
            <a:pPr lvl="1"/>
            <a:r>
              <a:rPr lang="en-US" altLang="zh-CN" dirty="0"/>
              <a:t>Define a Discrete Search Space for Future work</a:t>
            </a:r>
          </a:p>
          <a:p>
            <a:pPr lvl="1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9EFF3A-B842-4C75-9A94-61DEB3E6E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923" y="2796381"/>
            <a:ext cx="73247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5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288D2-F0C0-47E6-B5A3-659AD20D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Discrete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89ED5-7CD6-4B32-B839-ADE8BC149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Reinfor</a:t>
            </a:r>
            <a:r>
              <a:rPr lang="en-US" altLang="zh-CN" sz="2600" dirty="0"/>
              <a:t>cement Learning</a:t>
            </a:r>
          </a:p>
          <a:p>
            <a:pPr lvl="1"/>
            <a:r>
              <a:rPr lang="en-US" altLang="zh-CN" dirty="0"/>
              <a:t>            CIFAR-10                                                       ImageNet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C0BA22-6CB1-4E00-AAD7-A651D8509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94" y="2757520"/>
            <a:ext cx="4947797" cy="37353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9E1A27-85C9-4EF7-8323-74830EFE8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091" y="2985796"/>
            <a:ext cx="6200199" cy="232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34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288D2-F0C0-47E6-B5A3-659AD20D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Discrete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89ED5-7CD6-4B32-B839-ADE8BC149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Regularized Evolution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NASNet</a:t>
            </a:r>
            <a:r>
              <a:rPr lang="en-US" altLang="zh-CN" dirty="0"/>
              <a:t> search space.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 variant of the standard tournament selection method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At each iteration, a sample of S models is selected at random. The best model of the sample is mutated to produce a child with an altered architecture, which is trained and added to the population. The oldest/worst model in the population is discarded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Takes 3500 GPU days</a:t>
            </a:r>
          </a:p>
        </p:txBody>
      </p:sp>
    </p:spTree>
    <p:extLst>
      <p:ext uri="{BB962C8B-B14F-4D97-AF65-F5344CB8AC3E}">
        <p14:creationId xmlns:p14="http://schemas.microsoft.com/office/powerpoint/2010/main" val="1736587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288D2-F0C0-47E6-B5A3-659AD20D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Discrete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89ED5-7CD6-4B32-B839-ADE8BC149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723" y="148972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Regularized Evolution</a:t>
            </a:r>
          </a:p>
          <a:p>
            <a:pPr lvl="1"/>
            <a:r>
              <a:rPr lang="en-US" altLang="zh-CN" sz="2000" dirty="0"/>
              <a:t>convolution channel depth (F) and cell stacking depth (N)</a:t>
            </a:r>
          </a:p>
          <a:p>
            <a:pPr lvl="1"/>
            <a:r>
              <a:rPr lang="en-US" altLang="zh-CN" sz="2000" dirty="0"/>
              <a:t>Number of features (F), Number of Layers (N) as </a:t>
            </a:r>
            <a:r>
              <a:rPr lang="en-US" altLang="zh-CN" sz="2000" dirty="0" err="1"/>
              <a:t>hyperparemeters</a:t>
            </a:r>
            <a:endParaRPr lang="en-US" altLang="zh-CN" sz="2000" dirty="0"/>
          </a:p>
          <a:p>
            <a:pPr lvl="1"/>
            <a:r>
              <a:rPr lang="en-US" altLang="zh-CN" sz="2000" dirty="0"/>
              <a:t>            CIFAR-10                                                       ImageNet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0EAA3C-9492-4C56-867D-688E8800C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23" y="3036875"/>
            <a:ext cx="5104428" cy="36927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98B69D-ED8D-4A31-946A-4E1FC1AAF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151" y="3036875"/>
            <a:ext cx="6075873" cy="364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35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288D2-F0C0-47E6-B5A3-659AD20D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Discrete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89ED5-7CD6-4B32-B839-ADE8BC149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Monte Carlo Tree Search (MCTS)</a:t>
            </a:r>
          </a:p>
          <a:p>
            <a:pPr lvl="1"/>
            <a:r>
              <a:rPr lang="en-US" altLang="zh-CN" dirty="0"/>
              <a:t>The search space is only in Convolution but extend to number of parameters</a:t>
            </a:r>
          </a:p>
          <a:p>
            <a:pPr lvl="1"/>
            <a:r>
              <a:rPr lang="en-US" altLang="zh-CN" dirty="0"/>
              <a:t>Similar to RL approach set up. MCTS is the main search algorithm</a:t>
            </a:r>
          </a:p>
          <a:p>
            <a:pPr lvl="1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656FA2-3A27-476D-9EDA-26B02D853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726" y="3530296"/>
            <a:ext cx="2841658" cy="296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6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288D2-F0C0-47E6-B5A3-659AD20D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Discrete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89ED5-7CD6-4B32-B839-ADE8BC149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Sequential Model Based Optimization (SEBO)</a:t>
            </a:r>
          </a:p>
          <a:p>
            <a:pPr lvl="1"/>
            <a:r>
              <a:rPr lang="en-US" altLang="zh-CN" dirty="0"/>
              <a:t>Introduce a surrogate function(e.g. Ridge Regressor) to capture relationships between models and how promising it is to evaluate any specific model.</a:t>
            </a:r>
          </a:p>
          <a:p>
            <a:pPr lvl="1"/>
            <a:r>
              <a:rPr lang="en-US" altLang="zh-CN" dirty="0"/>
              <a:t>The surrogate function can optimized to choose which model to evaluate next.</a:t>
            </a:r>
          </a:p>
          <a:p>
            <a:pPr lvl="1"/>
            <a:r>
              <a:rPr lang="en-US" altLang="zh-CN" dirty="0"/>
              <a:t>Optimize the surrogate function over search space is hard.</a:t>
            </a:r>
          </a:p>
          <a:p>
            <a:pPr lvl="1"/>
            <a:r>
              <a:rPr lang="en-US" altLang="zh-CN" dirty="0"/>
              <a:t>5 times fewer model evaluations than RL, also claims faster than MCTS</a:t>
            </a:r>
          </a:p>
        </p:txBody>
      </p:sp>
    </p:spTree>
    <p:extLst>
      <p:ext uri="{BB962C8B-B14F-4D97-AF65-F5344CB8AC3E}">
        <p14:creationId xmlns:p14="http://schemas.microsoft.com/office/powerpoint/2010/main" val="2847625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288D2-F0C0-47E6-B5A3-659AD20D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Discrete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89ED5-7CD6-4B32-B839-ADE8BC149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Sequential Model Based Optimization (SEBO)</a:t>
            </a:r>
          </a:p>
          <a:p>
            <a:pPr lvl="1"/>
            <a:r>
              <a:rPr lang="en-US" altLang="zh-CN" sz="2000" dirty="0"/>
              <a:t>Exists many work that uses a surrogate function. They claim they are the first to do that in this large search space (smaller than </a:t>
            </a:r>
            <a:r>
              <a:rPr lang="en-US" altLang="zh-CN" sz="2000" dirty="0" err="1"/>
              <a:t>NASNet</a:t>
            </a:r>
            <a:r>
              <a:rPr lang="en-US" altLang="zh-CN" sz="2000" dirty="0"/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A5EEE2-8BB0-478C-891A-46A9AC9CB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591" y="3026536"/>
            <a:ext cx="81819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04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288D2-F0C0-47E6-B5A3-659AD20D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Discrete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89ED5-7CD6-4B32-B839-ADE8BC149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Sequential Model Based Optimization (SEBO)</a:t>
            </a:r>
          </a:p>
          <a:p>
            <a:r>
              <a:rPr lang="en-US" altLang="zh-CN" sz="2000" dirty="0"/>
              <a:t> CIFAR-10                                                       ImageNet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DEB968-702F-4CC3-8842-3E620D1A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776" y="735855"/>
            <a:ext cx="2528110" cy="17216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1D6E4A-1BC8-4059-A052-700F3D70D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711" y="2828260"/>
            <a:ext cx="4500971" cy="38196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6756C7-BF37-4EC5-A3A2-B9E9143ED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323" y="2828260"/>
            <a:ext cx="5308265" cy="339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85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288D2-F0C0-47E6-B5A3-659AD20D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Continuous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89ED5-7CD6-4B32-B839-ADE8BC149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Connectivity Learning in Multi-Branch Networks</a:t>
            </a:r>
          </a:p>
          <a:p>
            <a:pPr lvl="1"/>
            <a:r>
              <a:rPr lang="en-US" altLang="zh-CN" sz="2000" dirty="0"/>
              <a:t>Propose an algorithm to learn the connections between branches(groups) in the network</a:t>
            </a:r>
          </a:p>
          <a:p>
            <a:pPr lvl="1"/>
            <a:r>
              <a:rPr lang="en-US" altLang="zh-CN" sz="2000" dirty="0"/>
              <a:t>The input of each group convolution is controlled by a binary gate vector that is learned jointly with the weights of the network.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Gate is parametrized by a parameter within [0,1] (clipping when doing gradient descent). Normalize them to sum to 1. Sample K Multinomial from C gates where K denotes the predefined number of active gate at the same time in a branch/group</a:t>
            </a:r>
          </a:p>
          <a:p>
            <a:pPr marL="914400" lvl="2" indent="0">
              <a:buNone/>
            </a:pPr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CBF6F5-A8DD-47A4-A0DB-F462EB09F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947" y="3516685"/>
            <a:ext cx="24479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50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288D2-F0C0-47E6-B5A3-659AD20D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Continuous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89ED5-7CD6-4B32-B839-ADE8BC149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723" y="148972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Connectivity Learning in Multi-Branch Networks</a:t>
            </a:r>
            <a:endParaRPr lang="en-US" altLang="zh-CN" sz="2000" dirty="0"/>
          </a:p>
          <a:p>
            <a:pPr lvl="1"/>
            <a:r>
              <a:rPr lang="en-US" altLang="zh-CN" sz="2000" dirty="0"/>
              <a:t>CIFAR-100                                                                        ImageNet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CDBB97-FBC2-44BB-BC51-791FF3E5F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23" y="2622712"/>
            <a:ext cx="5743637" cy="20853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3ABF9E-E36E-45DE-8EE6-8B1EB69A8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363" y="2611405"/>
            <a:ext cx="5743637" cy="209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8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Scene Change Detection</a:t>
            </a:r>
          </a:p>
          <a:p>
            <a:r>
              <a:rPr lang="en-US" altLang="zh-CN" dirty="0"/>
              <a:t>Neural Architecture Search</a:t>
            </a:r>
          </a:p>
          <a:p>
            <a:r>
              <a:rPr lang="en-US" altLang="zh-CN" dirty="0"/>
              <a:t>Kolmogorov superposition theorem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917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288D2-F0C0-47E6-B5A3-659AD20D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Continuous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89ED5-7CD6-4B32-B839-ADE8BC149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Differentiable Neural Network Architecture Search</a:t>
            </a:r>
          </a:p>
          <a:p>
            <a:pPr lvl="1"/>
            <a:r>
              <a:rPr lang="en-US" altLang="zh-CN" sz="2000" dirty="0"/>
              <a:t>Handle different number of filter sizes, number of channels, grouped convolution by introducing more parameters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where ∗ is the convolution operator, n, m are numbers of possible filter sizes and channel counts. Have to enforce parameter sharing to reduce the number of parameters and introduce even more parameters for grouped convolution</a:t>
            </a:r>
          </a:p>
          <a:p>
            <a:pPr lvl="1"/>
            <a:r>
              <a:rPr lang="en-US" altLang="zh-CN" sz="2000" dirty="0"/>
              <a:t>the first three layers can select from filter height/width {1, 2, 3, 4, 5}, the next two from {1, 2, 3}, while the fully-connected layers can only select the number of input channels</a:t>
            </a:r>
          </a:p>
          <a:p>
            <a:pPr lvl="1"/>
            <a:r>
              <a:rPr lang="en-US" altLang="zh-CN" sz="2000" dirty="0"/>
              <a:t>Only tested on Udacity Dataset (self-driving dataset)</a:t>
            </a:r>
          </a:p>
          <a:p>
            <a:pPr lvl="1"/>
            <a:endParaRPr lang="en-US" altLang="zh-CN" sz="2000" dirty="0"/>
          </a:p>
          <a:p>
            <a:pPr marL="914400" lvl="2" indent="0">
              <a:buNone/>
            </a:pP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1EC677-D6A5-4278-9E53-ACAF5AC5B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805" y="2811042"/>
            <a:ext cx="2870329" cy="3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82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288D2-F0C0-47E6-B5A3-659AD20D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Continuous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89ED5-7CD6-4B32-B839-ADE8BC149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DARTS: Differentiable Architecture Search</a:t>
            </a:r>
          </a:p>
          <a:p>
            <a:pPr lvl="1"/>
            <a:r>
              <a:rPr lang="en-US" altLang="zh-CN" sz="2000" dirty="0"/>
              <a:t>Parametrized on each candidate model with a </a:t>
            </a:r>
            <a:r>
              <a:rPr lang="en-US" altLang="zh-CN" sz="2000" dirty="0" err="1"/>
              <a:t>softmax</a:t>
            </a:r>
            <a:r>
              <a:rPr lang="en-US" altLang="zh-CN" sz="2000" dirty="0"/>
              <a:t> function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Finish within one GPU day</a:t>
            </a:r>
          </a:p>
          <a:p>
            <a:pPr lvl="1"/>
            <a:endParaRPr lang="en-US" altLang="zh-CN" sz="2000" dirty="0"/>
          </a:p>
          <a:p>
            <a:pPr marL="914400" lvl="2" indent="0">
              <a:buNone/>
            </a:pPr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E31C69-5B20-4865-884A-4548C9112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462" y="2681676"/>
            <a:ext cx="4029075" cy="847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C1A254-C3C0-4F26-8134-C7DB2BBD5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454" y="3652345"/>
            <a:ext cx="7163092" cy="171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95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288D2-F0C0-47E6-B5A3-659AD20D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Continuous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89ED5-7CD6-4B32-B839-ADE8BC149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DARTS: Differentiable Architecture Search</a:t>
            </a:r>
          </a:p>
          <a:p>
            <a:r>
              <a:rPr lang="en-US" altLang="zh-CN" sz="2000" dirty="0"/>
              <a:t>CIFAR-10                                                                       ImageNet</a:t>
            </a:r>
          </a:p>
          <a:p>
            <a:endParaRPr lang="en-US" altLang="zh-CN" sz="2000" dirty="0"/>
          </a:p>
          <a:p>
            <a:pPr lvl="1"/>
            <a:endParaRPr lang="en-US" altLang="zh-CN" sz="2000" dirty="0"/>
          </a:p>
          <a:p>
            <a:pPr marL="914400" lvl="2" indent="0">
              <a:buNone/>
            </a:pP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D6A026-1BB6-428E-88BB-C61BF4927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2254"/>
            <a:ext cx="5563625" cy="23610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C331D9-018C-4E13-9966-AF72883C8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495" y="2928954"/>
            <a:ext cx="5517468" cy="222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45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288D2-F0C0-47E6-B5A3-659AD20D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89ED5-7CD6-4B32-B839-ADE8BC149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Discrete</a:t>
            </a:r>
          </a:p>
          <a:p>
            <a:pPr lvl="1"/>
            <a:r>
              <a:rPr lang="en-US" altLang="zh-CN" sz="2000" dirty="0"/>
              <a:t>Slow</a:t>
            </a:r>
          </a:p>
          <a:p>
            <a:pPr lvl="1"/>
            <a:r>
              <a:rPr lang="en-US" altLang="zh-CN" sz="2000" dirty="0"/>
              <a:t>Perform well on larger dataset</a:t>
            </a:r>
          </a:p>
          <a:p>
            <a:pPr lvl="1"/>
            <a:r>
              <a:rPr lang="en-US" altLang="zh-CN" sz="2000" dirty="0"/>
              <a:t>More flexible on choosing search space</a:t>
            </a:r>
          </a:p>
          <a:p>
            <a:pPr lvl="1"/>
            <a:r>
              <a:rPr lang="en-US" altLang="zh-CN" sz="2000" dirty="0"/>
              <a:t>Need extra technique like parameter sharing to speed up optimization</a:t>
            </a:r>
          </a:p>
          <a:p>
            <a:r>
              <a:rPr lang="en-US" altLang="zh-CN" sz="2400" dirty="0"/>
              <a:t>Continuous</a:t>
            </a:r>
          </a:p>
          <a:p>
            <a:pPr lvl="1"/>
            <a:r>
              <a:rPr lang="en-US" altLang="zh-CN" sz="2000" dirty="0"/>
              <a:t>Fast</a:t>
            </a:r>
          </a:p>
          <a:p>
            <a:pPr lvl="1"/>
            <a:r>
              <a:rPr lang="en-US" altLang="zh-CN" sz="2000" dirty="0"/>
              <a:t>Perform well on smaller dataset</a:t>
            </a:r>
          </a:p>
          <a:p>
            <a:pPr lvl="1"/>
            <a:r>
              <a:rPr lang="en-US" altLang="zh-CN" sz="2000" dirty="0"/>
              <a:t>Search space restricted to specific construction</a:t>
            </a:r>
          </a:p>
          <a:p>
            <a:pPr lvl="1"/>
            <a:r>
              <a:rPr lang="en-US" altLang="zh-CN" sz="2000" dirty="0"/>
              <a:t>Introduce extra parameters that may cause overfitting and redundancy</a:t>
            </a:r>
          </a:p>
          <a:p>
            <a:pPr marL="914400" lvl="2" indent="0"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57337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288D2-F0C0-47E6-B5A3-659AD20D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074F784-BC8F-4AD2-9ED0-7EFDABF8D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sz="1800" dirty="0"/>
              <a:t>[1] Barret </a:t>
            </a:r>
            <a:r>
              <a:rPr lang="en-US" altLang="zh-CN" sz="1800" dirty="0" err="1"/>
              <a:t>Zoph</a:t>
            </a:r>
            <a:r>
              <a:rPr lang="en-US" altLang="zh-CN" sz="1800" dirty="0"/>
              <a:t> and Quoc V Le. Neural architecture search with reinforcement learning. </a:t>
            </a:r>
            <a:r>
              <a:rPr lang="en-US" altLang="zh-CN" sz="1800" dirty="0" err="1"/>
              <a:t>arXiv</a:t>
            </a:r>
            <a:r>
              <a:rPr lang="en-US" altLang="zh-CN" sz="1800" dirty="0"/>
              <a:t> preprint arXiv:1611.01578, 2016.</a:t>
            </a:r>
          </a:p>
          <a:p>
            <a:pPr marL="0" indent="0">
              <a:buNone/>
            </a:pPr>
            <a:r>
              <a:rPr lang="en-US" altLang="zh-CN" sz="1800" dirty="0"/>
              <a:t>[2] Barret </a:t>
            </a:r>
            <a:r>
              <a:rPr lang="en-US" altLang="zh-CN" sz="1800" dirty="0" err="1"/>
              <a:t>Zoph</a:t>
            </a:r>
            <a:r>
              <a:rPr lang="en-US" altLang="zh-CN" sz="1800" dirty="0"/>
              <a:t>, Vijay Vasudevan, Jonathon </a:t>
            </a:r>
            <a:r>
              <a:rPr lang="en-US" altLang="zh-CN" sz="1800" dirty="0" err="1"/>
              <a:t>Shlens</a:t>
            </a:r>
            <a:r>
              <a:rPr lang="en-US" altLang="zh-CN" sz="1800" dirty="0"/>
              <a:t>, and Quoc V Le. Learning transferable architectures for scalable image recognition. </a:t>
            </a:r>
            <a:r>
              <a:rPr lang="en-US" altLang="zh-CN" sz="1800" dirty="0" err="1"/>
              <a:t>arXiv</a:t>
            </a:r>
            <a:r>
              <a:rPr lang="en-US" altLang="zh-CN" sz="1800" dirty="0"/>
              <a:t> preprint arXiv:1707.07012, 2017.</a:t>
            </a:r>
          </a:p>
          <a:p>
            <a:pPr marL="0" indent="0">
              <a:buNone/>
            </a:pPr>
            <a:r>
              <a:rPr lang="en-US" altLang="zh-CN" sz="1800" dirty="0"/>
              <a:t>[3] Esteban Real, Alok Aggarwal, </a:t>
            </a:r>
            <a:r>
              <a:rPr lang="en-US" altLang="zh-CN" sz="1800" dirty="0" err="1"/>
              <a:t>Yanping</a:t>
            </a:r>
            <a:r>
              <a:rPr lang="en-US" altLang="zh-CN" sz="1800" dirty="0"/>
              <a:t> Huang, and Quoc V Le. Regularized evolution for image classifier architecture search. </a:t>
            </a:r>
            <a:r>
              <a:rPr lang="en-US" altLang="zh-CN" sz="1800" dirty="0" err="1"/>
              <a:t>arXiv</a:t>
            </a:r>
            <a:r>
              <a:rPr lang="en-US" altLang="zh-CN" sz="1800" dirty="0"/>
              <a:t> preprint arXiv:1802.01548, 2018. </a:t>
            </a:r>
          </a:p>
          <a:p>
            <a:pPr marL="0" indent="0">
              <a:buNone/>
            </a:pPr>
            <a:r>
              <a:rPr lang="en-US" altLang="zh-CN" sz="1800" dirty="0"/>
              <a:t>[4] Renato </a:t>
            </a:r>
            <a:r>
              <a:rPr lang="en-US" altLang="zh-CN" sz="1800" dirty="0" err="1"/>
              <a:t>Negrinho</a:t>
            </a:r>
            <a:r>
              <a:rPr lang="en-US" altLang="zh-CN" sz="1800" dirty="0"/>
              <a:t> and Geoff Gordon. </a:t>
            </a:r>
            <a:r>
              <a:rPr lang="en-US" altLang="zh-CN" sz="1800" dirty="0" err="1"/>
              <a:t>Deeparchitect</a:t>
            </a:r>
            <a:r>
              <a:rPr lang="en-US" altLang="zh-CN" sz="1800" dirty="0"/>
              <a:t>: Automatically designing and training deep architectures. </a:t>
            </a:r>
            <a:r>
              <a:rPr lang="en-US" altLang="zh-CN" sz="1800" dirty="0" err="1"/>
              <a:t>arXiv</a:t>
            </a:r>
            <a:r>
              <a:rPr lang="en-US" altLang="zh-CN" sz="1800" dirty="0"/>
              <a:t> preprint arXiv:1704.08792, 2017.</a:t>
            </a:r>
          </a:p>
          <a:p>
            <a:pPr marL="0" indent="0">
              <a:buNone/>
            </a:pPr>
            <a:r>
              <a:rPr lang="en-US" altLang="zh-CN" sz="1800" dirty="0"/>
              <a:t>[5] </a:t>
            </a:r>
            <a:r>
              <a:rPr lang="en-US" altLang="zh-CN" sz="1800" dirty="0" err="1"/>
              <a:t>Chenxi</a:t>
            </a:r>
            <a:r>
              <a:rPr lang="en-US" altLang="zh-CN" sz="1800" dirty="0"/>
              <a:t> Liu, Barret </a:t>
            </a:r>
            <a:r>
              <a:rPr lang="en-US" altLang="zh-CN" sz="1800" dirty="0" err="1"/>
              <a:t>Zoph</a:t>
            </a:r>
            <a:r>
              <a:rPr lang="en-US" altLang="zh-CN" sz="1800" dirty="0"/>
              <a:t>, Jonathon </a:t>
            </a:r>
            <a:r>
              <a:rPr lang="en-US" altLang="zh-CN" sz="1800" dirty="0" err="1"/>
              <a:t>Shlens</a:t>
            </a:r>
            <a:r>
              <a:rPr lang="en-US" altLang="zh-CN" sz="1800" dirty="0"/>
              <a:t>, Wei Hua, Li-Jia Li, Li Fei-Fei, Alan Yuille, Jonathan Huang, and Kevin Murphy. Progressive neural architecture search. </a:t>
            </a:r>
            <a:r>
              <a:rPr lang="en-US" altLang="zh-CN" sz="1800" dirty="0" err="1"/>
              <a:t>arXiv</a:t>
            </a:r>
            <a:r>
              <a:rPr lang="en-US" altLang="zh-CN" sz="1800" dirty="0"/>
              <a:t> preprint arXiv:1712.00559, 2017a. </a:t>
            </a:r>
          </a:p>
          <a:p>
            <a:pPr marL="0" indent="0">
              <a:buNone/>
            </a:pPr>
            <a:r>
              <a:rPr lang="en-US" altLang="zh-CN" sz="1800" dirty="0"/>
              <a:t>[6] </a:t>
            </a:r>
            <a:r>
              <a:rPr lang="en-US" altLang="zh-CN" sz="1800" dirty="0" err="1"/>
              <a:t>Hutter</a:t>
            </a:r>
            <a:r>
              <a:rPr lang="en-US" altLang="zh-CN" sz="1800" dirty="0"/>
              <a:t>, Frank, Holger H. </a:t>
            </a:r>
            <a:r>
              <a:rPr lang="en-US" altLang="zh-CN" sz="1800" dirty="0" err="1"/>
              <a:t>Hoos</a:t>
            </a:r>
            <a:r>
              <a:rPr lang="en-US" altLang="zh-CN" sz="1800" dirty="0"/>
              <a:t>, and Kevin </a:t>
            </a:r>
            <a:r>
              <a:rPr lang="en-US" altLang="zh-CN" sz="1800" dirty="0" err="1"/>
              <a:t>Leyton</a:t>
            </a:r>
            <a:r>
              <a:rPr lang="en-US" altLang="zh-CN" sz="1800" dirty="0"/>
              <a:t>-Brown. "Sequential model-based optimization for general algorithm configuration." International Conference on Learning and Intelligent Optimization. Springer, Berlin, Heidelberg, 2011.</a:t>
            </a:r>
          </a:p>
          <a:p>
            <a:pPr marL="0" indent="0">
              <a:buNone/>
            </a:pPr>
            <a:r>
              <a:rPr lang="en-US" altLang="zh-CN" sz="1800" dirty="0"/>
              <a:t>[7] Karim Ahmed and Lorenzo </a:t>
            </a:r>
            <a:r>
              <a:rPr lang="en-US" altLang="zh-CN" sz="1800" dirty="0" err="1"/>
              <a:t>Torresani</a:t>
            </a:r>
            <a:r>
              <a:rPr lang="en-US" altLang="zh-CN" sz="1800" dirty="0"/>
              <a:t>. Connectivity learning in multi-branch networks. </a:t>
            </a:r>
            <a:r>
              <a:rPr lang="en-US" altLang="zh-CN" sz="1800" dirty="0" err="1"/>
              <a:t>arXiv</a:t>
            </a:r>
            <a:r>
              <a:rPr lang="en-US" altLang="zh-CN" sz="1800" dirty="0"/>
              <a:t> preprint arXiv:1709.09582, 2017. </a:t>
            </a:r>
          </a:p>
          <a:p>
            <a:pPr marL="0" indent="0">
              <a:buNone/>
            </a:pPr>
            <a:r>
              <a:rPr lang="en-US" altLang="zh-CN" sz="1800" dirty="0"/>
              <a:t>[8] Richard Shin, Charles Packer, and Dawn Song. Differentiable neural network architecture search. In Workshop at International Conference on Learning Representations, 2018.</a:t>
            </a:r>
          </a:p>
          <a:p>
            <a:pPr marL="0" indent="0">
              <a:buNone/>
            </a:pPr>
            <a:r>
              <a:rPr lang="en-US" altLang="zh-CN" sz="1800" dirty="0"/>
              <a:t>[9] DARTS: Differentiable Architecture Search </a:t>
            </a:r>
            <a:r>
              <a:rPr lang="en-US" altLang="zh-CN" sz="1800" dirty="0" err="1"/>
              <a:t>Hanxiao</a:t>
            </a:r>
            <a:r>
              <a:rPr lang="en-US" altLang="zh-CN" sz="1800" dirty="0"/>
              <a:t> Liu, Karen </a:t>
            </a:r>
            <a:r>
              <a:rPr lang="en-US" altLang="zh-CN" sz="1800" dirty="0" err="1"/>
              <a:t>Simonyan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Yiming</a:t>
            </a:r>
            <a:r>
              <a:rPr lang="en-US" altLang="zh-CN" sz="1800" dirty="0"/>
              <a:t> Yang. arXiv:1806.09055.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78568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EC121-3999-40CD-ADBE-5AA6547D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Kolmogorov superposition theorem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7C78B-D7AE-4027-879E-8503924F1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400" dirty="0"/>
              <a:t>The original work was given in 1957[1]. After numerous improvements and variation. A constructive proof and summary is given in 2009[2] 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100" dirty="0"/>
          </a:p>
          <a:p>
            <a:endParaRPr lang="en-US" altLang="zh-CN" sz="2100" dirty="0"/>
          </a:p>
          <a:p>
            <a:endParaRPr lang="en-US" altLang="zh-CN" sz="2100" dirty="0"/>
          </a:p>
          <a:p>
            <a:r>
              <a:rPr lang="en-US" altLang="zh-CN" sz="2100" dirty="0"/>
              <a:t>Moreover, the functions </a:t>
            </a:r>
            <a:r>
              <a:rPr lang="el-GR" altLang="zh-CN" sz="2100" dirty="0"/>
              <a:t>φ</a:t>
            </a:r>
            <a:r>
              <a:rPr lang="en-US" altLang="zh-CN" sz="2100" dirty="0"/>
              <a:t>_</a:t>
            </a:r>
            <a:r>
              <a:rPr lang="en-US" altLang="zh-CN" sz="2100" dirty="0" err="1"/>
              <a:t>qp</a:t>
            </a:r>
            <a:r>
              <a:rPr lang="en-US" altLang="zh-CN" sz="2100" dirty="0"/>
              <a:t> universal for the given dimension n; they are independent of f. Only the functions </a:t>
            </a:r>
            <a:r>
              <a:rPr lang="el-GR" altLang="zh-CN" sz="2100" dirty="0"/>
              <a:t>Φ</a:t>
            </a:r>
            <a:r>
              <a:rPr lang="en-US" altLang="zh-CN" sz="2100" dirty="0"/>
              <a:t>_q are specific for the given function f. Several authors have improved on Kolmogorov's representation. Lorentz (1966) showed that the functions </a:t>
            </a:r>
            <a:r>
              <a:rPr lang="el-GR" altLang="zh-CN" sz="2100" dirty="0"/>
              <a:t>Φ</a:t>
            </a:r>
            <a:r>
              <a:rPr lang="en-US" altLang="zh-CN" sz="2100" dirty="0"/>
              <a:t>_q can be replaced by only one function PHI and </a:t>
            </a:r>
            <a:r>
              <a:rPr lang="en-US" altLang="zh-CN" sz="2100" dirty="0" err="1"/>
              <a:t>Sprecher</a:t>
            </a:r>
            <a:r>
              <a:rPr lang="en-US" altLang="zh-CN" sz="2100" dirty="0"/>
              <a:t>( 1965 ) replaced the functions </a:t>
            </a:r>
            <a:r>
              <a:rPr lang="el-GR" altLang="zh-CN" sz="2100" dirty="0"/>
              <a:t>φ</a:t>
            </a:r>
            <a:r>
              <a:rPr lang="en-US" altLang="zh-CN" sz="2100" dirty="0"/>
              <a:t>_</a:t>
            </a:r>
            <a:r>
              <a:rPr lang="en-US" altLang="zh-CN" sz="2100" dirty="0" err="1"/>
              <a:t>qp</a:t>
            </a:r>
            <a:r>
              <a:rPr lang="en-US" altLang="zh-CN" sz="2100" dirty="0"/>
              <a:t> by </a:t>
            </a:r>
            <a:r>
              <a:rPr lang="el-GR" altLang="zh-CN" sz="2100" dirty="0"/>
              <a:t>λ</a:t>
            </a:r>
            <a:r>
              <a:rPr lang="en-US" altLang="zh-CN" sz="2100" dirty="0"/>
              <a:t>_</a:t>
            </a:r>
            <a:r>
              <a:rPr lang="en-US" altLang="zh-CN" sz="2100" dirty="0" err="1"/>
              <a:t>qp</a:t>
            </a:r>
            <a:r>
              <a:rPr lang="en-US" altLang="zh-CN" sz="2100" dirty="0"/>
              <a:t>*</a:t>
            </a:r>
            <a:r>
              <a:rPr lang="el-GR" altLang="zh-CN" sz="2100" dirty="0"/>
              <a:t> φ</a:t>
            </a:r>
            <a:r>
              <a:rPr lang="en-US" altLang="zh-CN" sz="2100" dirty="0"/>
              <a:t>_p, where </a:t>
            </a:r>
            <a:r>
              <a:rPr lang="el-GR" altLang="zh-CN" sz="2100" dirty="0"/>
              <a:t>λ</a:t>
            </a:r>
            <a:r>
              <a:rPr lang="en-US" altLang="zh-CN" sz="2100" dirty="0"/>
              <a:t>_</a:t>
            </a:r>
            <a:r>
              <a:rPr lang="en-US" altLang="zh-CN" sz="2100" dirty="0" err="1"/>
              <a:t>qp</a:t>
            </a:r>
            <a:r>
              <a:rPr lang="en-US" altLang="zh-CN" sz="2100" dirty="0"/>
              <a:t> is a constant and </a:t>
            </a:r>
            <a:r>
              <a:rPr lang="el-GR" altLang="zh-CN" sz="2100" dirty="0"/>
              <a:t>φ</a:t>
            </a:r>
            <a:r>
              <a:rPr lang="en-US" altLang="zh-CN" sz="2100" dirty="0"/>
              <a:t>_p  are monotonic increasing functions.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Sprecher</a:t>
            </a:r>
            <a:r>
              <a:rPr lang="en-US" altLang="zh-CN" sz="2000" dirty="0"/>
              <a:t> Later develop a numerical implementation of Kolmogorov superposition theorem and later the convergence of this algorithm proves the constructive theorem.</a:t>
            </a:r>
            <a:r>
              <a:rPr lang="en-US" altLang="zh-CN" sz="1900" dirty="0"/>
              <a:t>[7]</a:t>
            </a:r>
            <a:br>
              <a:rPr lang="en-US" altLang="zh-CN" sz="1900" dirty="0"/>
            </a:br>
            <a:endParaRPr lang="en-US" altLang="zh-CN" sz="19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D05933-F958-4D9D-B208-3FA670506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42" y="2582674"/>
            <a:ext cx="8592716" cy="193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95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EC121-3999-40CD-ADBE-5AA6547D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Kolmogorov superposition theorem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7C78B-D7AE-4027-879E-8503924F1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Theory of the backpropagation neural network</a:t>
            </a:r>
          </a:p>
          <a:p>
            <a:pPr lvl="1"/>
            <a:r>
              <a:rPr lang="en-US" altLang="zh-CN" sz="1400" dirty="0"/>
              <a:t>Kolmogorov’s superposition theorem found attention in neural network computation by Hecht–Nielsen’s interpretation as a feed-forward network with an input layer, one hidden layer and an output layer.[2]</a:t>
            </a:r>
            <a:endParaRPr lang="zh-CN" altLang="en-US" sz="1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DE6D52-C54F-46C0-918B-84D5BA4D1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199" y="2566292"/>
            <a:ext cx="6689512" cy="426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20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0B1FE-42B2-4EC6-86AA-67CCB2C1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Kolmogorov superposition theorem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9E8F2-11C7-4B07-A3FD-5439EEF9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Representation properties of networks Kolmogorov’s theorem is irrelevant</a:t>
            </a:r>
          </a:p>
          <a:p>
            <a:pPr lvl="1"/>
            <a:r>
              <a:rPr lang="en-US" altLang="zh-CN" sz="2000" dirty="0"/>
              <a:t>However, the inner functions in all these versions of Kolmogorov’s theorem are highly non-smooth. Also, the outer functions depend on the specific function f and hence are not representable in a parameterized form. Moreover, all one–dimensional functions are the limits or sums of some infinite series of functions, which cannot be computed practically. Therefore </a:t>
            </a:r>
            <a:r>
              <a:rPr lang="en-US" altLang="zh-CN" sz="2000" dirty="0" err="1"/>
              <a:t>Girosi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Poggio</a:t>
            </a:r>
            <a:r>
              <a:rPr lang="en-US" altLang="zh-CN" sz="2000" dirty="0"/>
              <a:t> made the criticism that such an approach is not applicable in neurocomputing.[3]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EFBDDB-2549-45E7-8FAF-8DBCEDA34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661" y="4511901"/>
            <a:ext cx="9106678" cy="198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30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FAEE-73BF-4EC8-BBD2-53291A17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Kolmogorov superposition theorem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DB847-9DB1-4EED-832D-478E0A198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Kolmogorov’s theorem is relevant</a:t>
            </a:r>
          </a:p>
          <a:p>
            <a:r>
              <a:rPr lang="en-US" altLang="zh-CN" dirty="0"/>
              <a:t>Kolmogorov’s theorem and multilayer neural networks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864DDC-F5A5-460A-A3F9-D4E04AB8DA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516"/>
          <a:stretch/>
        </p:blipFill>
        <p:spPr>
          <a:xfrm>
            <a:off x="1172912" y="2811624"/>
            <a:ext cx="3171319" cy="39437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621AFC-0900-493A-AAC6-C75343F04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365" y="3300121"/>
            <a:ext cx="4929043" cy="241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11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C4118-943F-4407-B773-2F8BB2D7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Kolmogorov superposition theorem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466B7C-3588-4DE3-A540-CC30DB260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Universal Approximators[6]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046503-88C7-41A9-B2B9-E1BB51CAB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56" y="2297010"/>
            <a:ext cx="8136488" cy="429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D0E0D-4BEC-4013-A29C-98E3E19E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Detection of Scene Change in Video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06AB3D-28F1-441D-B84D-7B3AE5794095}"/>
              </a:ext>
            </a:extLst>
          </p:cNvPr>
          <p:cNvSpPr txBox="1"/>
          <p:nvPr/>
        </p:nvSpPr>
        <p:spPr>
          <a:xfrm>
            <a:off x="838200" y="1623527"/>
            <a:ext cx="9871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Shot Boundary Detection </a:t>
            </a:r>
            <a:r>
              <a:rPr lang="en-US" altLang="zh-CN" dirty="0"/>
              <a:t>is important overall for scene change detection.</a:t>
            </a:r>
          </a:p>
          <a:p>
            <a:r>
              <a:rPr lang="en-US" altLang="zh-CN" b="1" dirty="0"/>
              <a:t>Shot</a:t>
            </a:r>
            <a:r>
              <a:rPr lang="en-US" altLang="zh-CN" dirty="0"/>
              <a:t> is defined as a part of the video that results from one continuous recording by a single camera. The gap between two shots is called a shot boundary.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4A7531A-4205-4EFF-BED8-80C9B35E9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2910917"/>
            <a:ext cx="68865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00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73F3-99E5-44EF-A19A-EC761135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Kolmogorov superposition theorem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E88AC-8BB9-4744-B1F4-80107BAD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Kolmogorov superposition theorem for image compression[8]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1061B2-E397-4351-9658-36AF9C3E1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659" y="2378707"/>
            <a:ext cx="6238681" cy="379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1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288D2-F0C0-47E6-B5A3-659AD20D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074F784-BC8F-4AD2-9ED0-7EFDABF8D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sz="1800" dirty="0"/>
              <a:t>[1] A. N. Kolmogorov. On the representation of continuous functions of many variables by superpositions of continuous functions of one variable and addition. </a:t>
            </a:r>
            <a:r>
              <a:rPr lang="en-US" altLang="zh-CN" sz="1800" dirty="0" err="1"/>
              <a:t>Doklay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Akademii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Nauk</a:t>
            </a:r>
            <a:r>
              <a:rPr lang="en-US" altLang="zh-CN" sz="1800" dirty="0"/>
              <a:t> USSR, 14(5):953 – 956, 1957.</a:t>
            </a:r>
          </a:p>
          <a:p>
            <a:pPr marL="0" indent="0">
              <a:buNone/>
            </a:pPr>
            <a:r>
              <a:rPr lang="en-US" altLang="zh-CN" sz="1800" dirty="0"/>
              <a:t>[2] Braun, Jürgen, and Michael </a:t>
            </a:r>
            <a:r>
              <a:rPr lang="en-US" altLang="zh-CN" sz="1800" dirty="0" err="1"/>
              <a:t>Griebel</a:t>
            </a:r>
            <a:r>
              <a:rPr lang="en-US" altLang="zh-CN" sz="1800" dirty="0"/>
              <a:t>. "On a constructive proof of Kolmogorov’s superposition theorem." Constructive approximation 30.3 (2009): 653.</a:t>
            </a:r>
          </a:p>
          <a:p>
            <a:pPr marL="0" indent="0">
              <a:buNone/>
            </a:pPr>
            <a:r>
              <a:rPr lang="en-US" altLang="zh-CN" sz="1800" dirty="0"/>
              <a:t>[3] Hecht-Nielsen, R. (1987). Kolmogorov's mapping neural network existence theorem. In Proceedings of the International Conference on Neural Networks, ( III, 11-14 ). New York: IEEE Press. </a:t>
            </a:r>
          </a:p>
          <a:p>
            <a:pPr marL="0" indent="0">
              <a:buNone/>
            </a:pPr>
            <a:r>
              <a:rPr lang="en-US" altLang="zh-CN" sz="1800" dirty="0"/>
              <a:t>Hecht-Nielsen, R. (1989). Theory of the back-propagation neural network. In Proceedings of the International Joint Conference on Neural Networks, (I, 593-608 ). New York: IEEE Press. </a:t>
            </a:r>
          </a:p>
          <a:p>
            <a:pPr marL="0" indent="0">
              <a:buNone/>
            </a:pPr>
            <a:r>
              <a:rPr lang="en-US" altLang="zh-CN" sz="1800" dirty="0"/>
              <a:t>Hecht-Nielsen, R. (1990). Neurocomputing. New York: </a:t>
            </a:r>
            <a:r>
              <a:rPr lang="en-US" altLang="zh-CN" sz="1800" dirty="0" err="1"/>
              <a:t>AddisonWesley</a:t>
            </a:r>
            <a:r>
              <a:rPr lang="en-US" altLang="zh-CN" sz="1800" dirty="0"/>
              <a:t> Publishing Company.</a:t>
            </a:r>
          </a:p>
          <a:p>
            <a:pPr marL="0" indent="0">
              <a:buNone/>
            </a:pPr>
            <a:r>
              <a:rPr lang="en-US" altLang="zh-CN" sz="1800" dirty="0"/>
              <a:t>[4] F. </a:t>
            </a:r>
            <a:r>
              <a:rPr lang="en-US" altLang="zh-CN" sz="1800" dirty="0" err="1"/>
              <a:t>Girosi</a:t>
            </a:r>
            <a:r>
              <a:rPr lang="en-US" altLang="zh-CN" sz="1800" dirty="0"/>
              <a:t> and T. </a:t>
            </a:r>
            <a:r>
              <a:rPr lang="en-US" altLang="zh-CN" sz="1800" dirty="0" err="1"/>
              <a:t>Poggio</a:t>
            </a:r>
            <a:r>
              <a:rPr lang="en-US" altLang="zh-CN" sz="1800" dirty="0"/>
              <a:t>. Representation properties of networks: Kolmogorov’s theorem is irrelevant. Neural Comp., 1:465 – 469, 1989. </a:t>
            </a:r>
          </a:p>
          <a:p>
            <a:pPr marL="0" indent="0">
              <a:buNone/>
            </a:pPr>
            <a:r>
              <a:rPr lang="en-US" altLang="zh-CN" sz="1800" dirty="0"/>
              <a:t>[5] V. </a:t>
            </a:r>
            <a:r>
              <a:rPr lang="en-US" altLang="zh-CN" sz="1800" dirty="0" err="1"/>
              <a:t>Kurkova</a:t>
            </a:r>
            <a:r>
              <a:rPr lang="en-US" altLang="zh-CN" sz="1800" dirty="0"/>
              <a:t>. Kolmogorov’s theorem is relevant. Neural Computation, 3:617 – 622, 1991. </a:t>
            </a:r>
          </a:p>
          <a:p>
            <a:pPr marL="0" indent="0">
              <a:buNone/>
            </a:pPr>
            <a:r>
              <a:rPr lang="en-US" altLang="zh-CN" sz="1800" dirty="0"/>
              <a:t>V. </a:t>
            </a:r>
            <a:r>
              <a:rPr lang="en-US" altLang="zh-CN" sz="1800" dirty="0" err="1"/>
              <a:t>Kurkova</a:t>
            </a:r>
            <a:r>
              <a:rPr lang="en-US" altLang="zh-CN" sz="1800" dirty="0"/>
              <a:t>. Kolmogorov’s theorem and multilayer neural networks. Neural Networks, 5:501 – 506, 1992.</a:t>
            </a:r>
          </a:p>
          <a:p>
            <a:pPr marL="0" indent="0">
              <a:buNone/>
            </a:pPr>
            <a:r>
              <a:rPr lang="en-US" altLang="zh-CN" sz="1800" dirty="0"/>
              <a:t>[6] </a:t>
            </a:r>
            <a:r>
              <a:rPr lang="en-US" altLang="zh-CN" sz="1800" dirty="0" err="1"/>
              <a:t>Cybenko</a:t>
            </a:r>
            <a:r>
              <a:rPr lang="en-US" altLang="zh-CN" sz="1800" dirty="0"/>
              <a:t>, George. "Approximation by superpositions of a sigmoidal function." Mathematics of control, signals and systems 2.4 (1989): 303-314. </a:t>
            </a:r>
          </a:p>
          <a:p>
            <a:pPr marL="0" indent="0">
              <a:buNone/>
            </a:pPr>
            <a:r>
              <a:rPr lang="en-US" altLang="zh-CN" sz="1800" dirty="0" err="1"/>
              <a:t>Hornik</a:t>
            </a:r>
            <a:r>
              <a:rPr lang="en-US" altLang="zh-CN" sz="1800" dirty="0"/>
              <a:t>, Kurt, Maxwell </a:t>
            </a:r>
            <a:r>
              <a:rPr lang="en-US" altLang="zh-CN" sz="1800" dirty="0" err="1"/>
              <a:t>Stinchcombe</a:t>
            </a:r>
            <a:r>
              <a:rPr lang="en-US" altLang="zh-CN" sz="1800" dirty="0"/>
              <a:t>, and Halbert White. "Multilayer feedforward networks are universal approximators." Neural networks 2.5 (1989): 359-366.</a:t>
            </a:r>
          </a:p>
          <a:p>
            <a:pPr marL="0" indent="0">
              <a:buNone/>
            </a:pPr>
            <a:r>
              <a:rPr lang="en-US" altLang="zh-CN" sz="1800" dirty="0" err="1"/>
              <a:t>Hornik</a:t>
            </a:r>
            <a:r>
              <a:rPr lang="en-US" altLang="zh-CN" sz="1800" dirty="0"/>
              <a:t>, Kurt. "Approximation capabilities of multilayer feedforward networks." Neural networks 4.2 (1991): 251-257.</a:t>
            </a:r>
          </a:p>
          <a:p>
            <a:pPr marL="0" indent="0">
              <a:buNone/>
            </a:pPr>
            <a:r>
              <a:rPr lang="en-US" altLang="zh-CN" sz="1800" dirty="0"/>
              <a:t>[7] D. A. </a:t>
            </a:r>
            <a:r>
              <a:rPr lang="en-US" altLang="zh-CN" sz="1800" dirty="0" err="1"/>
              <a:t>Sprecher</a:t>
            </a:r>
            <a:r>
              <a:rPr lang="en-US" altLang="zh-CN" sz="1800" dirty="0"/>
              <a:t>. On the structure of continuous functions of several variables. Transactions Amer. Math. Soc, 115(3):340 – 355, 1965.</a:t>
            </a:r>
          </a:p>
          <a:p>
            <a:pPr marL="0" indent="0">
              <a:buNone/>
            </a:pPr>
            <a:r>
              <a:rPr lang="en-US" altLang="zh-CN" sz="1800" dirty="0"/>
              <a:t>D. A. </a:t>
            </a:r>
            <a:r>
              <a:rPr lang="en-US" altLang="zh-CN" sz="1800" dirty="0" err="1"/>
              <a:t>Sprecher</a:t>
            </a:r>
            <a:r>
              <a:rPr lang="en-US" altLang="zh-CN" sz="1800" dirty="0"/>
              <a:t>. An improvement in the superposition theorem of Kolmogorov. Journal of Mathematical Analysis and Applications, 38:208 – 213, 1972.</a:t>
            </a:r>
          </a:p>
          <a:p>
            <a:pPr marL="0" indent="0">
              <a:buNone/>
            </a:pPr>
            <a:r>
              <a:rPr lang="en-US" altLang="zh-CN" sz="1800" dirty="0" err="1"/>
              <a:t>Sprecher</a:t>
            </a:r>
            <a:r>
              <a:rPr lang="en-US" altLang="zh-CN" sz="1800" dirty="0"/>
              <a:t>, David A. "A universal mapping for Kolmogorov's superposition theorem." Neural Networks 6.8 (1993): 1089-1094.</a:t>
            </a:r>
          </a:p>
          <a:p>
            <a:pPr marL="0" indent="0">
              <a:buNone/>
            </a:pPr>
            <a:r>
              <a:rPr lang="en-US" altLang="zh-CN" sz="1800" dirty="0" err="1"/>
              <a:t>Katsuura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Hidefumi</a:t>
            </a:r>
            <a:r>
              <a:rPr lang="en-US" altLang="zh-CN" sz="1800" dirty="0"/>
              <a:t>, and David A. </a:t>
            </a:r>
            <a:r>
              <a:rPr lang="en-US" altLang="zh-CN" sz="1800" dirty="0" err="1"/>
              <a:t>Sprecher</a:t>
            </a:r>
            <a:r>
              <a:rPr lang="en-US" altLang="zh-CN" sz="1800" dirty="0"/>
              <a:t>. "Computational aspects of Kolmogorov's superposition theorem." Neural Networks 7.3 (1994): 455-461.</a:t>
            </a:r>
          </a:p>
          <a:p>
            <a:pPr marL="0" indent="0">
              <a:buNone/>
            </a:pPr>
            <a:r>
              <a:rPr lang="en-US" altLang="zh-CN" sz="1800" dirty="0"/>
              <a:t>D. A. </a:t>
            </a:r>
            <a:r>
              <a:rPr lang="en-US" altLang="zh-CN" sz="1800" dirty="0" err="1"/>
              <a:t>Sprecher</a:t>
            </a:r>
            <a:r>
              <a:rPr lang="en-US" altLang="zh-CN" sz="1800" dirty="0"/>
              <a:t>. A numerical implementation of Kolmogorov’s superpositions. Neural Networks, 9(5):765 – 772, 1996.</a:t>
            </a:r>
          </a:p>
          <a:p>
            <a:pPr marL="0" indent="0">
              <a:buNone/>
            </a:pPr>
            <a:r>
              <a:rPr lang="en-US" altLang="zh-CN" sz="1800" dirty="0"/>
              <a:t>D. A. </a:t>
            </a:r>
            <a:r>
              <a:rPr lang="en-US" altLang="zh-CN" sz="1800" dirty="0" err="1"/>
              <a:t>Sprecher</a:t>
            </a:r>
            <a:r>
              <a:rPr lang="en-US" altLang="zh-CN" sz="1800" dirty="0"/>
              <a:t>. A numerical implementation of Kolmogorov’s superpositions II. Neural Networks, 10(3):447 – 457, 1997.</a:t>
            </a:r>
          </a:p>
          <a:p>
            <a:pPr marL="0" indent="0">
              <a:buNone/>
            </a:pPr>
            <a:r>
              <a:rPr lang="en-US" altLang="zh-CN" sz="1800" dirty="0" err="1"/>
              <a:t>Brattka</a:t>
            </a:r>
            <a:r>
              <a:rPr lang="en-US" altLang="zh-CN" sz="1800" dirty="0"/>
              <a:t>, Vasco. "A computable Kolmogorov superposition theorem." Computability and Complexity in Analysis. </a:t>
            </a:r>
            <a:r>
              <a:rPr lang="en-US" altLang="zh-CN" sz="1800" dirty="0" err="1"/>
              <a:t>Informatik</a:t>
            </a:r>
            <a:r>
              <a:rPr lang="en-US" altLang="zh-CN" sz="1800" dirty="0"/>
              <a:t> </a:t>
            </a:r>
            <a:r>
              <a:rPr lang="en-US" altLang="zh-CN" sz="1800" dirty="0" err="1"/>
              <a:t>Berichte</a:t>
            </a:r>
            <a:r>
              <a:rPr lang="en-US" altLang="zh-CN" sz="1800" dirty="0"/>
              <a:t> 272 (2003): 7-22.</a:t>
            </a:r>
          </a:p>
          <a:p>
            <a:pPr marL="0" indent="0">
              <a:buNone/>
            </a:pPr>
            <a:r>
              <a:rPr lang="en-US" altLang="zh-CN" sz="1800" dirty="0"/>
              <a:t>[8] Leni, P-E., Y. D. </a:t>
            </a:r>
            <a:r>
              <a:rPr lang="en-US" altLang="zh-CN" sz="1800" dirty="0" err="1"/>
              <a:t>Fougerolle</a:t>
            </a:r>
            <a:r>
              <a:rPr lang="en-US" altLang="zh-CN" sz="1800" dirty="0"/>
              <a:t>, and Frederic </a:t>
            </a:r>
            <a:r>
              <a:rPr lang="en-US" altLang="zh-CN" sz="1800" dirty="0" err="1"/>
              <a:t>Truchetet</a:t>
            </a:r>
            <a:r>
              <a:rPr lang="en-US" altLang="zh-CN" sz="1800" dirty="0"/>
              <a:t>. "Kolmogorov superposition theorem for image compression." IET Image Processing 6.8 (2012): 1114-1123.</a:t>
            </a:r>
          </a:p>
        </p:txBody>
      </p:sp>
    </p:spTree>
    <p:extLst>
      <p:ext uri="{BB962C8B-B14F-4D97-AF65-F5344CB8AC3E}">
        <p14:creationId xmlns:p14="http://schemas.microsoft.com/office/powerpoint/2010/main" val="16382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D0E0D-4BEC-4013-A29C-98E3E19E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98D43C3-71F2-4932-98AA-9F5808788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1. </a:t>
            </a:r>
            <a:r>
              <a:rPr lang="en-US" altLang="zh-CN" b="1" dirty="0"/>
              <a:t>Abrupt-</a:t>
            </a:r>
            <a:r>
              <a:rPr lang="en-US" altLang="zh-CN" dirty="0"/>
              <a:t>Abrupt transition occurs in a single frame.</a:t>
            </a:r>
          </a:p>
          <a:p>
            <a:br>
              <a:rPr lang="en-US" altLang="zh-CN" dirty="0"/>
            </a:br>
            <a:r>
              <a:rPr lang="en-US" altLang="zh-CN" dirty="0"/>
              <a:t>2. </a:t>
            </a:r>
            <a:r>
              <a:rPr lang="en-US" altLang="zh-CN" b="1" dirty="0"/>
              <a:t>Gradual-</a:t>
            </a:r>
            <a:r>
              <a:rPr lang="en-US" altLang="zh-CN" dirty="0"/>
              <a:t>Gradual transitions are more difficult to detect as the difference between frames</a:t>
            </a:r>
            <a:br>
              <a:rPr lang="en-US" altLang="zh-CN" dirty="0"/>
            </a:br>
            <a:r>
              <a:rPr lang="en-US" altLang="zh-CN" dirty="0"/>
              <a:t>corresponding to two successive shots is substantially reduced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a.	</a:t>
            </a:r>
            <a:r>
              <a:rPr lang="en-US" altLang="zh-CN" b="1" i="1" dirty="0"/>
              <a:t>Fade: </a:t>
            </a:r>
            <a:r>
              <a:rPr lang="en-US" altLang="zh-CN" dirty="0"/>
              <a:t>Two different kinds of fades are used: The fade-in and the fade-out. The fade-out emerges when the image fades to a black screen or a dot. The fade-in appears when the image is displayed from a black image. Both effects last a few frames.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b. </a:t>
            </a:r>
            <a:r>
              <a:rPr lang="en-US" altLang="zh-CN" b="1" i="1" dirty="0"/>
              <a:t>Dissolve</a:t>
            </a:r>
            <a:r>
              <a:rPr lang="en-US" altLang="zh-CN" dirty="0"/>
              <a:t>: It is a synchronous occurrence of a fade-in and</a:t>
            </a:r>
            <a:br>
              <a:rPr lang="en-US" altLang="zh-CN" dirty="0"/>
            </a:br>
            <a:r>
              <a:rPr lang="en-US" altLang="zh-CN" dirty="0"/>
              <a:t>a fade-out. The two effects are layered for a fixed period</a:t>
            </a:r>
            <a:br>
              <a:rPr lang="en-US" altLang="zh-CN" dirty="0"/>
            </a:br>
            <a:r>
              <a:rPr lang="en-US" altLang="zh-CN" dirty="0"/>
              <a:t>of time e.g. 0.5 seconds (12 frames). It is mainly used in</a:t>
            </a:r>
            <a:br>
              <a:rPr lang="en-US" altLang="zh-CN" dirty="0"/>
            </a:br>
            <a:r>
              <a:rPr lang="en-US" altLang="zh-CN" dirty="0"/>
              <a:t>live in-studio transmissions.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en-US" altLang="zh-CN" i="1" dirty="0"/>
              <a:t>.</a:t>
            </a:r>
            <a:r>
              <a:rPr lang="en-US" altLang="zh-CN" b="1" i="1" dirty="0"/>
              <a:t> Wipe</a:t>
            </a:r>
            <a:r>
              <a:rPr lang="en-US" altLang="zh-CN" b="1" dirty="0"/>
              <a:t>: </a:t>
            </a:r>
            <a:r>
              <a:rPr lang="en-US" altLang="zh-CN" dirty="0"/>
              <a:t>This is a virtual line going across the screen</a:t>
            </a:r>
            <a:br>
              <a:rPr lang="en-US" altLang="zh-CN" dirty="0"/>
            </a:br>
            <a:r>
              <a:rPr lang="en-US" altLang="zh-CN" dirty="0"/>
              <a:t>clearing the old scene and displaying a new scene. It also</a:t>
            </a:r>
            <a:br>
              <a:rPr lang="en-US" altLang="zh-CN" dirty="0"/>
            </a:br>
            <a:r>
              <a:rPr lang="en-US" altLang="zh-CN" dirty="0"/>
              <a:t>occurs over more frames. It is commonly used in films</a:t>
            </a:r>
            <a:br>
              <a:rPr lang="en-US" altLang="zh-CN" dirty="0"/>
            </a:br>
            <a:r>
              <a:rPr lang="en-US" altLang="zh-CN" dirty="0"/>
              <a:t>such as </a:t>
            </a:r>
            <a:r>
              <a:rPr lang="en-US" altLang="zh-CN" i="1" dirty="0"/>
              <a:t>Star Wars </a:t>
            </a:r>
            <a:r>
              <a:rPr lang="en-US" altLang="zh-CN" dirty="0"/>
              <a:t>and TV shows.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d. Maybe more?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824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07B3C-CACA-4534-BE0C-C6FFBFC6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49F18-296B-4045-8234-F1F894D9F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TRECVID</a:t>
            </a:r>
          </a:p>
          <a:p>
            <a:pPr lvl="1"/>
            <a:r>
              <a:rPr lang="en-US" altLang="zh-CN" dirty="0"/>
              <a:t>seven TRECVID releases, from 2001 to 2007. They have a total of 3,831,648 frames, with 8,545 gradual and 14,602 abrupt transitions.[1]</a:t>
            </a:r>
          </a:p>
          <a:p>
            <a:r>
              <a:rPr lang="en-US" altLang="zh-CN" dirty="0"/>
              <a:t>BBC Planet Earth dataset</a:t>
            </a:r>
          </a:p>
          <a:p>
            <a:pPr lvl="1"/>
            <a:r>
              <a:rPr lang="en-US" altLang="zh-CN" dirty="0"/>
              <a:t>ground truth shots and scene annotation for each of the 11 </a:t>
            </a:r>
            <a:r>
              <a:rPr lang="en-US" altLang="zh-CN" dirty="0" err="1"/>
              <a:t>eposides</a:t>
            </a:r>
            <a:r>
              <a:rPr lang="en-US" altLang="zh-CN" dirty="0"/>
              <a:t> of the BBC Planet Earth educational TV Series. Each shot and scene has been manually annotated and verified by a set of human experts.[2]</a:t>
            </a:r>
          </a:p>
          <a:p>
            <a:r>
              <a:rPr lang="en-US" altLang="zh-CN" dirty="0"/>
              <a:t>RAI</a:t>
            </a:r>
          </a:p>
          <a:p>
            <a:pPr lvl="1"/>
            <a:r>
              <a:rPr lang="en-US" altLang="zh-CN" dirty="0"/>
              <a:t>987 shot boundaries, 724 of them being hard cuts and 263 gradual transitions. (600MB)[3]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en-US" altLang="zh-CN" sz="1400" dirty="0"/>
              <a:t>[1] A. F. Smeaton, P. Over, and A. R. Doherty, “Video shot boundary detection: Seven years of </a:t>
            </a:r>
            <a:r>
              <a:rPr lang="en-US" altLang="zh-CN" sz="1400" dirty="0" err="1"/>
              <a:t>trecvid</a:t>
            </a:r>
            <a:r>
              <a:rPr lang="en-US" altLang="zh-CN" sz="1400" dirty="0"/>
              <a:t> activity,” Computer Vision and Image Understanding (CVIU) ), vol. 114, no. 4, pp. 411–418, 2010.</a:t>
            </a:r>
          </a:p>
          <a:p>
            <a:pPr marL="0" indent="0">
              <a:buNone/>
            </a:pPr>
            <a:r>
              <a:rPr lang="en-US" altLang="zh-CN" sz="1400" dirty="0"/>
              <a:t>[2] </a:t>
            </a:r>
            <a:r>
              <a:rPr lang="en-US" altLang="zh-CN" sz="1400" dirty="0" err="1"/>
              <a:t>Baraldi</a:t>
            </a:r>
            <a:r>
              <a:rPr lang="en-US" altLang="zh-CN" sz="1400" dirty="0"/>
              <a:t>, Lorenzo, Costantino Grana, and Rita </a:t>
            </a:r>
            <a:r>
              <a:rPr lang="en-US" altLang="zh-CN" sz="1400" dirty="0" err="1"/>
              <a:t>Cucchiara</a:t>
            </a:r>
            <a:r>
              <a:rPr lang="en-US" altLang="zh-CN" sz="1400" dirty="0"/>
              <a:t>. "A Deep Siamese Network for Scene Detection in Broadcast Videos." In Proceedings of the 23rd Annual ACM Conference on Multimedia Conference, pp. 1199-1202. ACM, 2015.</a:t>
            </a:r>
          </a:p>
          <a:p>
            <a:pPr marL="0" indent="0">
              <a:buNone/>
            </a:pPr>
            <a:r>
              <a:rPr lang="en-US" altLang="zh-CN" sz="1400" dirty="0"/>
              <a:t>[3] L. </a:t>
            </a:r>
            <a:r>
              <a:rPr lang="en-US" altLang="zh-CN" sz="1400" dirty="0" err="1"/>
              <a:t>Baraldi</a:t>
            </a:r>
            <a:r>
              <a:rPr lang="en-US" altLang="zh-CN" sz="1400" dirty="0"/>
              <a:t>, C. Grana, R. </a:t>
            </a:r>
            <a:r>
              <a:rPr lang="en-US" altLang="zh-CN" sz="1400" dirty="0" err="1"/>
              <a:t>Cucchiara</a:t>
            </a:r>
            <a:r>
              <a:rPr lang="en-US" altLang="zh-CN" sz="1400" dirty="0"/>
              <a:t>, Shot and scene detection via hierarchical clustering for re-using broadcast video, CAIP 2015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1981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D0E0D-4BEC-4013-A29C-98E3E19E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98D43C3-71F2-4932-98AA-9F5808788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Classical [4]</a:t>
            </a:r>
          </a:p>
          <a:p>
            <a:pPr lvl="1"/>
            <a:r>
              <a:rPr lang="en-US" altLang="zh-CN" dirty="0"/>
              <a:t>Color Histograms</a:t>
            </a:r>
          </a:p>
          <a:p>
            <a:pPr lvl="2"/>
            <a:r>
              <a:rPr lang="en-US" altLang="zh-CN" dirty="0"/>
              <a:t>frame-to-frame similarities based on colors which appeared within them</a:t>
            </a:r>
          </a:p>
          <a:p>
            <a:pPr lvl="1"/>
            <a:r>
              <a:rPr lang="en-US" altLang="zh-CN" dirty="0"/>
              <a:t>Edge Detection</a:t>
            </a:r>
          </a:p>
          <a:p>
            <a:pPr lvl="2"/>
            <a:r>
              <a:rPr lang="en-US" altLang="zh-CN" dirty="0"/>
              <a:t>detecting edges in two neighboring images and comparing</a:t>
            </a:r>
            <a:br>
              <a:rPr lang="en-US" altLang="zh-CN" dirty="0"/>
            </a:br>
            <a:r>
              <a:rPr lang="en-US" altLang="zh-CN" dirty="0"/>
              <a:t>these images</a:t>
            </a:r>
          </a:p>
          <a:p>
            <a:pPr lvl="1"/>
            <a:r>
              <a:rPr lang="en-US" altLang="zh-CN" dirty="0" err="1"/>
              <a:t>etc</a:t>
            </a:r>
            <a:endParaRPr lang="en-US" altLang="zh-CN" dirty="0"/>
          </a:p>
          <a:p>
            <a:r>
              <a:rPr lang="en-US" altLang="zh-CN" dirty="0"/>
              <a:t>Deep Learning</a:t>
            </a:r>
          </a:p>
          <a:p>
            <a:pPr lvl="1"/>
            <a:r>
              <a:rPr lang="en-US" altLang="zh-CN" dirty="0"/>
              <a:t>CNN-based [5][6]</a:t>
            </a:r>
          </a:p>
          <a:p>
            <a:r>
              <a:rPr lang="en-US" altLang="zh-CN" dirty="0"/>
              <a:t>Metric</a:t>
            </a:r>
          </a:p>
          <a:p>
            <a:pPr lvl="1"/>
            <a:r>
              <a:rPr lang="en-US" altLang="zh-CN" dirty="0"/>
              <a:t>[1]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en-US" altLang="zh-CN" sz="1400" dirty="0"/>
              <a:t>[4] </a:t>
            </a:r>
            <a:r>
              <a:rPr lang="en-US" altLang="zh-CN" sz="1400" dirty="0" err="1"/>
              <a:t>Mithlesh</a:t>
            </a:r>
            <a:r>
              <a:rPr lang="en-US" altLang="zh-CN" sz="1400" dirty="0"/>
              <a:t>, Chandra Shekhar, and </a:t>
            </a:r>
            <a:r>
              <a:rPr lang="en-US" altLang="zh-CN" sz="1400" dirty="0" err="1"/>
              <a:t>Dolley</a:t>
            </a:r>
            <a:r>
              <a:rPr lang="en-US" altLang="zh-CN" sz="1400" dirty="0"/>
              <a:t> Shukla. "Detection of Scene Change in Video. " 2013</a:t>
            </a:r>
          </a:p>
          <a:p>
            <a:pPr marL="0" indent="0">
              <a:buNone/>
            </a:pPr>
            <a:r>
              <a:rPr lang="en-US" altLang="zh-CN" sz="1400" dirty="0"/>
              <a:t>[5] </a:t>
            </a:r>
            <a:r>
              <a:rPr lang="en-US" altLang="zh-CN" sz="1400" dirty="0" err="1"/>
              <a:t>Hassanien</a:t>
            </a:r>
            <a:r>
              <a:rPr lang="en-US" altLang="zh-CN" sz="1400" dirty="0"/>
              <a:t>, Ahmed, et al. "Large-scale, fast and accurate shot boundary detection through </a:t>
            </a:r>
            <a:r>
              <a:rPr lang="en-US" altLang="zh-CN" sz="1400" dirty="0" err="1"/>
              <a:t>spatio</a:t>
            </a:r>
            <a:r>
              <a:rPr lang="en-US" altLang="zh-CN" sz="1400" dirty="0"/>
              <a:t>-temporal convolutional neural networks." </a:t>
            </a:r>
            <a:r>
              <a:rPr lang="en-US" altLang="zh-CN" sz="1400" dirty="0" err="1"/>
              <a:t>arXiv</a:t>
            </a:r>
            <a:r>
              <a:rPr lang="en-US" altLang="zh-CN" sz="1400" dirty="0"/>
              <a:t> preprint arXiv:1705.03281 (2017).</a:t>
            </a:r>
          </a:p>
          <a:p>
            <a:pPr marL="0" indent="0">
              <a:buNone/>
            </a:pPr>
            <a:r>
              <a:rPr lang="en-US" altLang="zh-CN" sz="1400" dirty="0"/>
              <a:t>[6] </a:t>
            </a:r>
            <a:r>
              <a:rPr lang="en-US" altLang="zh-CN" sz="1400" dirty="0" err="1"/>
              <a:t>Gygli</a:t>
            </a:r>
            <a:r>
              <a:rPr lang="en-US" altLang="zh-CN" sz="1400" dirty="0"/>
              <a:t>, Michael. "Ridiculously fast shot boundary detection with fully convolutional neural networks." </a:t>
            </a:r>
            <a:r>
              <a:rPr lang="en-US" altLang="zh-CN" sz="1400" dirty="0" err="1"/>
              <a:t>arXiv</a:t>
            </a:r>
            <a:r>
              <a:rPr lang="en-US" altLang="zh-CN" sz="1400" dirty="0"/>
              <a:t> preprint arXiv:1705.08214 (2017).</a:t>
            </a:r>
            <a:endParaRPr lang="zh-CN" altLang="en-US" sz="14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65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288D2-F0C0-47E6-B5A3-659AD20D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Learning Architecture Search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89ED5-7CD6-4B32-B839-ADE8BC149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Neural Architecture Search can design good models from scratch, an achievement considered not possible with other methods</a:t>
            </a:r>
          </a:p>
          <a:p>
            <a:endParaRPr lang="en-US" altLang="zh-CN" dirty="0"/>
          </a:p>
          <a:p>
            <a:r>
              <a:rPr lang="en-US" altLang="zh-CN" sz="2400" dirty="0"/>
              <a:t>Most methods treat architecture search as a black-box optimization problem over a discrete domain, which leads to a large number of architecture evaluations required. There also exists a school of thought searching architectures within a continuous domain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270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288D2-F0C0-47E6-B5A3-659AD20D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Previous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89ED5-7CD6-4B32-B839-ADE8BC149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Discrete</a:t>
            </a:r>
          </a:p>
          <a:p>
            <a:pPr lvl="1"/>
            <a:r>
              <a:rPr lang="en-US" altLang="zh-CN" sz="2000" dirty="0"/>
              <a:t>Reinforcement Learning[1][2]</a:t>
            </a:r>
          </a:p>
          <a:p>
            <a:pPr lvl="1"/>
            <a:r>
              <a:rPr lang="en-US" altLang="zh-CN" sz="2000" dirty="0"/>
              <a:t>Evolutionary Algorithm[3]</a:t>
            </a:r>
          </a:p>
          <a:p>
            <a:pPr lvl="1"/>
            <a:r>
              <a:rPr lang="en-US" altLang="zh-CN" sz="2000" dirty="0"/>
              <a:t>Monte Carlo Tree Search(MCTS)[4]</a:t>
            </a:r>
          </a:p>
          <a:p>
            <a:pPr lvl="1"/>
            <a:r>
              <a:rPr lang="en-US" altLang="zh-CN" sz="2000" dirty="0"/>
              <a:t>Sequential Model Based Optimization (SMBO)[5][6]</a:t>
            </a:r>
          </a:p>
          <a:p>
            <a:r>
              <a:rPr lang="en-US" altLang="zh-CN" sz="2400" dirty="0"/>
              <a:t>Continuous</a:t>
            </a:r>
          </a:p>
          <a:p>
            <a:pPr lvl="1"/>
            <a:r>
              <a:rPr lang="en-US" altLang="zh-CN" sz="2000" dirty="0"/>
              <a:t>Modular multi-branch Architecture[7]</a:t>
            </a:r>
          </a:p>
          <a:p>
            <a:pPr lvl="1"/>
            <a:r>
              <a:rPr lang="en-US" altLang="zh-CN" sz="2000" dirty="0"/>
              <a:t>Weighted Model[8]</a:t>
            </a:r>
          </a:p>
          <a:p>
            <a:pPr lvl="1"/>
            <a:r>
              <a:rPr lang="en-US" altLang="zh-CN" sz="2000" dirty="0"/>
              <a:t>Exponential Weighted Model[9]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3657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288D2-F0C0-47E6-B5A3-659AD20D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Discrete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89ED5-7CD6-4B32-B839-ADE8BC149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Reinfor</a:t>
            </a:r>
            <a:r>
              <a:rPr lang="en-US" altLang="zh-CN" sz="2600" dirty="0"/>
              <a:t>cement Learning</a:t>
            </a:r>
            <a:r>
              <a:rPr lang="zh-CN" altLang="en-US" sz="2600" dirty="0"/>
              <a:t>（</a:t>
            </a:r>
            <a:r>
              <a:rPr lang="en-US" altLang="zh-CN" sz="2600" dirty="0" err="1"/>
              <a:t>NASNet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endParaRPr lang="en-US" altLang="zh-CN" dirty="0"/>
          </a:p>
          <a:p>
            <a:pPr lvl="1"/>
            <a:r>
              <a:rPr lang="en-US" altLang="zh-CN" dirty="0"/>
              <a:t>A RNN controller to generate CNN hyperparameters like convolution filter size and convolution stride size as a sequence of tokens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process of generating an architecture stops if the number of layers exceeds a certain value(will increase as training progresses)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parameters of the controller RNN are optimized in order to maximize the expected validation accuracy of the proposed architectures.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Takes about 1800 GPU days to finish. Accelerate Training with Parallelism and Asynchronous Updates</a:t>
            </a:r>
          </a:p>
        </p:txBody>
      </p:sp>
    </p:spTree>
    <p:extLst>
      <p:ext uri="{BB962C8B-B14F-4D97-AF65-F5344CB8AC3E}">
        <p14:creationId xmlns:p14="http://schemas.microsoft.com/office/powerpoint/2010/main" val="332704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3011</TotalTime>
  <Words>2213</Words>
  <Application>Microsoft Office PowerPoint</Application>
  <PresentationFormat>宽屏</PresentationFormat>
  <Paragraphs>210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等线</vt:lpstr>
      <vt:lpstr>等线 Light</vt:lpstr>
      <vt:lpstr>Arial</vt:lpstr>
      <vt:lpstr>Calibri</vt:lpstr>
      <vt:lpstr>Office 主题​​</vt:lpstr>
      <vt:lpstr>Research Progress Record</vt:lpstr>
      <vt:lpstr>Abstract</vt:lpstr>
      <vt:lpstr>Detection of Scene Change in Video </vt:lpstr>
      <vt:lpstr>Types</vt:lpstr>
      <vt:lpstr>Data</vt:lpstr>
      <vt:lpstr>Methods</vt:lpstr>
      <vt:lpstr>Deep Learning Architecture Search</vt:lpstr>
      <vt:lpstr>Previous work</vt:lpstr>
      <vt:lpstr>Discrete</vt:lpstr>
      <vt:lpstr>Discrete</vt:lpstr>
      <vt:lpstr>Discrete</vt:lpstr>
      <vt:lpstr>Discrete</vt:lpstr>
      <vt:lpstr>Discrete</vt:lpstr>
      <vt:lpstr>Discrete</vt:lpstr>
      <vt:lpstr>Discrete</vt:lpstr>
      <vt:lpstr>Discrete</vt:lpstr>
      <vt:lpstr>Discrete</vt:lpstr>
      <vt:lpstr>Continuous</vt:lpstr>
      <vt:lpstr>Continuous</vt:lpstr>
      <vt:lpstr>Continuous</vt:lpstr>
      <vt:lpstr>Continuous</vt:lpstr>
      <vt:lpstr>Continuous</vt:lpstr>
      <vt:lpstr>Summary</vt:lpstr>
      <vt:lpstr>Reference</vt:lpstr>
      <vt:lpstr>Kolmogorov superposition theorem</vt:lpstr>
      <vt:lpstr>Kolmogorov superposition theorem</vt:lpstr>
      <vt:lpstr>Kolmogorov superposition theorem</vt:lpstr>
      <vt:lpstr>Kolmogorov superposition theorem</vt:lpstr>
      <vt:lpstr>Kolmogorov superposition theorem</vt:lpstr>
      <vt:lpstr>Kolmogorov superposition theorem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Organic Neural Learning Progress Log</dc:title>
  <dc:creator>Administrator</dc:creator>
  <cp:lastModifiedBy>Administrator</cp:lastModifiedBy>
  <cp:revision>327</cp:revision>
  <dcterms:created xsi:type="dcterms:W3CDTF">2018-07-12T07:20:42Z</dcterms:created>
  <dcterms:modified xsi:type="dcterms:W3CDTF">2018-07-16T18:25:52Z</dcterms:modified>
</cp:coreProperties>
</file>