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8"/>
  </p:notesMasterIdLst>
  <p:handoutMasterIdLst>
    <p:handoutMasterId r:id="rId49"/>
  </p:handoutMasterIdLst>
  <p:sldIdLst>
    <p:sldId id="829" r:id="rId2"/>
    <p:sldId id="830" r:id="rId3"/>
    <p:sldId id="831" r:id="rId4"/>
    <p:sldId id="834" r:id="rId5"/>
    <p:sldId id="835" r:id="rId6"/>
    <p:sldId id="839" r:id="rId7"/>
    <p:sldId id="846" r:id="rId8"/>
    <p:sldId id="847" r:id="rId9"/>
    <p:sldId id="850" r:id="rId10"/>
    <p:sldId id="836" r:id="rId11"/>
    <p:sldId id="837" r:id="rId12"/>
    <p:sldId id="821" r:id="rId13"/>
    <p:sldId id="822" r:id="rId14"/>
    <p:sldId id="823" r:id="rId15"/>
    <p:sldId id="824" r:id="rId16"/>
    <p:sldId id="825" r:id="rId17"/>
    <p:sldId id="787" r:id="rId18"/>
    <p:sldId id="798" r:id="rId19"/>
    <p:sldId id="811" r:id="rId20"/>
    <p:sldId id="799" r:id="rId21"/>
    <p:sldId id="797" r:id="rId22"/>
    <p:sldId id="791" r:id="rId23"/>
    <p:sldId id="806" r:id="rId24"/>
    <p:sldId id="792" r:id="rId25"/>
    <p:sldId id="807" r:id="rId26"/>
    <p:sldId id="808" r:id="rId27"/>
    <p:sldId id="803" r:id="rId28"/>
    <p:sldId id="804" r:id="rId29"/>
    <p:sldId id="805" r:id="rId30"/>
    <p:sldId id="800" r:id="rId31"/>
    <p:sldId id="848" r:id="rId32"/>
    <p:sldId id="849" r:id="rId33"/>
    <p:sldId id="795" r:id="rId34"/>
    <p:sldId id="796" r:id="rId35"/>
    <p:sldId id="724" r:id="rId36"/>
    <p:sldId id="733" r:id="rId37"/>
    <p:sldId id="737" r:id="rId38"/>
    <p:sldId id="810" r:id="rId39"/>
    <p:sldId id="772" r:id="rId40"/>
    <p:sldId id="843" r:id="rId41"/>
    <p:sldId id="774" r:id="rId42"/>
    <p:sldId id="844" r:id="rId43"/>
    <p:sldId id="729" r:id="rId44"/>
    <p:sldId id="840" r:id="rId45"/>
    <p:sldId id="730" r:id="rId46"/>
    <p:sldId id="826" r:id="rId47"/>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216"/>
  </p:normalViewPr>
  <p:slideViewPr>
    <p:cSldViewPr snapToGrid="0" snapToObjects="1">
      <p:cViewPr varScale="1">
        <p:scale>
          <a:sx n="106" d="100"/>
          <a:sy n="106" d="100"/>
        </p:scale>
        <p:origin x="69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wmf"/><Relationship Id="rId1" Type="http://schemas.openxmlformats.org/officeDocument/2006/relationships/image" Target="../media/image7.wmf"/><Relationship Id="rId2"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028440" cy="345286"/>
          </a:xfrm>
          <a:prstGeom prst="rect">
            <a:avLst/>
          </a:prstGeom>
        </p:spPr>
        <p:txBody>
          <a:bodyPr vert="horz" lIns="92958" tIns="46479" rIns="92958" bIns="46479" rtlCol="0"/>
          <a:lstStyle>
            <a:lvl1pPr algn="l">
              <a:defRPr sz="1200"/>
            </a:lvl1pPr>
          </a:lstStyle>
          <a:p>
            <a:endParaRPr kumimoji="1" lang="zh-CN" altLang="en-US"/>
          </a:p>
        </p:txBody>
      </p:sp>
      <p:sp>
        <p:nvSpPr>
          <p:cNvPr id="3" name="日期占位符 2"/>
          <p:cNvSpPr>
            <a:spLocks noGrp="1"/>
          </p:cNvSpPr>
          <p:nvPr>
            <p:ph type="dt" sz="quarter" idx="1"/>
          </p:nvPr>
        </p:nvSpPr>
        <p:spPr>
          <a:xfrm>
            <a:off x="5265809" y="1"/>
            <a:ext cx="4028440" cy="345286"/>
          </a:xfrm>
          <a:prstGeom prst="rect">
            <a:avLst/>
          </a:prstGeom>
        </p:spPr>
        <p:txBody>
          <a:bodyPr vert="horz" lIns="92958" tIns="46479" rIns="92958" bIns="46479" rtlCol="0"/>
          <a:lstStyle>
            <a:lvl1pPr algn="r">
              <a:defRPr sz="1200"/>
            </a:lvl1pPr>
          </a:lstStyle>
          <a:p>
            <a:fld id="{2A4950B3-23C0-D543-9BCB-1E8210DB5819}" type="datetimeFigureOut">
              <a:rPr kumimoji="1" lang="zh-CN" altLang="en-US" smtClean="0"/>
              <a:t>2019/2/28</a:t>
            </a:fld>
            <a:endParaRPr kumimoji="1" lang="zh-CN" altLang="en-US"/>
          </a:p>
        </p:txBody>
      </p:sp>
      <p:sp>
        <p:nvSpPr>
          <p:cNvPr id="4" name="页脚占位符 3"/>
          <p:cNvSpPr>
            <a:spLocks noGrp="1"/>
          </p:cNvSpPr>
          <p:nvPr>
            <p:ph type="ftr" sz="quarter" idx="2"/>
          </p:nvPr>
        </p:nvSpPr>
        <p:spPr>
          <a:xfrm>
            <a:off x="1" y="6536528"/>
            <a:ext cx="4028440" cy="345285"/>
          </a:xfrm>
          <a:prstGeom prst="rect">
            <a:avLst/>
          </a:prstGeom>
        </p:spPr>
        <p:txBody>
          <a:bodyPr vert="horz" lIns="92958" tIns="46479" rIns="92958" bIns="46479"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5265809" y="6536528"/>
            <a:ext cx="4028440" cy="345285"/>
          </a:xfrm>
          <a:prstGeom prst="rect">
            <a:avLst/>
          </a:prstGeom>
        </p:spPr>
        <p:txBody>
          <a:bodyPr vert="horz" lIns="92958" tIns="46479" rIns="92958" bIns="46479" rtlCol="0" anchor="b"/>
          <a:lstStyle>
            <a:lvl1pPr algn="r">
              <a:defRPr sz="1200"/>
            </a:lvl1pPr>
          </a:lstStyle>
          <a:p>
            <a:fld id="{73246E04-7969-444B-9FA4-2FC7DB4191A2}" type="slidenum">
              <a:rPr kumimoji="1" lang="zh-CN" altLang="en-US" smtClean="0"/>
              <a:t>‹#›</a:t>
            </a:fld>
            <a:endParaRPr kumimoji="1" lang="zh-CN" altLang="en-US"/>
          </a:p>
        </p:txBody>
      </p:sp>
    </p:spTree>
    <p:extLst>
      <p:ext uri="{BB962C8B-B14F-4D97-AF65-F5344CB8AC3E}">
        <p14:creationId xmlns:p14="http://schemas.microsoft.com/office/powerpoint/2010/main" val="1844963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45286"/>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5265809" y="1"/>
            <a:ext cx="4028440" cy="345286"/>
          </a:xfrm>
          <a:prstGeom prst="rect">
            <a:avLst/>
          </a:prstGeom>
        </p:spPr>
        <p:txBody>
          <a:bodyPr vert="horz" lIns="92958" tIns="46479" rIns="92958" bIns="46479" rtlCol="0"/>
          <a:lstStyle>
            <a:lvl1pPr algn="r">
              <a:defRPr sz="1200"/>
            </a:lvl1pPr>
          </a:lstStyle>
          <a:p>
            <a:fld id="{2D6DC9D9-464E-4E4C-98FD-27902EAB2126}" type="datetimeFigureOut">
              <a:rPr lang="en-US" smtClean="0"/>
              <a:t>2/28/19</a:t>
            </a:fld>
            <a:endParaRPr lang="en-US" dirty="0"/>
          </a:p>
        </p:txBody>
      </p:sp>
      <p:sp>
        <p:nvSpPr>
          <p:cNvPr id="4" name="Slide Image Placeholder 3"/>
          <p:cNvSpPr>
            <a:spLocks noGrp="1" noRot="1" noChangeAspect="1"/>
          </p:cNvSpPr>
          <p:nvPr>
            <p:ph type="sldImg" idx="2"/>
          </p:nvPr>
        </p:nvSpPr>
        <p:spPr>
          <a:xfrm>
            <a:off x="3100388" y="860425"/>
            <a:ext cx="3095625" cy="2322513"/>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929640" y="3311872"/>
            <a:ext cx="7437120" cy="2709714"/>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536528"/>
            <a:ext cx="4028440" cy="3452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536528"/>
            <a:ext cx="4028440" cy="345285"/>
          </a:xfrm>
          <a:prstGeom prst="rect">
            <a:avLst/>
          </a:prstGeom>
        </p:spPr>
        <p:txBody>
          <a:bodyPr vert="horz" lIns="92958" tIns="46479" rIns="92958" bIns="46479" rtlCol="0" anchor="b"/>
          <a:lstStyle>
            <a:lvl1pPr algn="r">
              <a:defRPr sz="1200"/>
            </a:lvl1pPr>
          </a:lstStyle>
          <a:p>
            <a:fld id="{48C960F5-E640-E347-AF6A-175BA37CB36C}" type="slidenum">
              <a:rPr lang="en-US" smtClean="0"/>
              <a:t>‹#›</a:t>
            </a:fld>
            <a:endParaRPr lang="en-US" dirty="0"/>
          </a:p>
        </p:txBody>
      </p:sp>
    </p:spTree>
    <p:extLst>
      <p:ext uri="{BB962C8B-B14F-4D97-AF65-F5344CB8AC3E}">
        <p14:creationId xmlns:p14="http://schemas.microsoft.com/office/powerpoint/2010/main" val="2412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321036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10</a:t>
            </a:fld>
            <a:endParaRPr lang="en-US" dirty="0"/>
          </a:p>
        </p:txBody>
      </p:sp>
    </p:spTree>
    <p:extLst>
      <p:ext uri="{BB962C8B-B14F-4D97-AF65-F5344CB8AC3E}">
        <p14:creationId xmlns:p14="http://schemas.microsoft.com/office/powerpoint/2010/main" val="62003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11</a:t>
            </a:fld>
            <a:endParaRPr lang="en-US" dirty="0"/>
          </a:p>
        </p:txBody>
      </p:sp>
    </p:spTree>
    <p:extLst>
      <p:ext uri="{BB962C8B-B14F-4D97-AF65-F5344CB8AC3E}">
        <p14:creationId xmlns:p14="http://schemas.microsoft.com/office/powerpoint/2010/main" val="1855878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12</a:t>
            </a:fld>
            <a:endParaRPr lang="en-US" dirty="0"/>
          </a:p>
        </p:txBody>
      </p:sp>
    </p:spTree>
    <p:extLst>
      <p:ext uri="{BB962C8B-B14F-4D97-AF65-F5344CB8AC3E}">
        <p14:creationId xmlns:p14="http://schemas.microsoft.com/office/powerpoint/2010/main" val="202587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13</a:t>
            </a:fld>
            <a:endParaRPr lang="en-US" dirty="0"/>
          </a:p>
        </p:txBody>
      </p:sp>
    </p:spTree>
    <p:extLst>
      <p:ext uri="{BB962C8B-B14F-4D97-AF65-F5344CB8AC3E}">
        <p14:creationId xmlns:p14="http://schemas.microsoft.com/office/powerpoint/2010/main" val="1483410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14</a:t>
            </a:fld>
            <a:endParaRPr lang="en-US" dirty="0"/>
          </a:p>
        </p:txBody>
      </p:sp>
    </p:spTree>
    <p:extLst>
      <p:ext uri="{BB962C8B-B14F-4D97-AF65-F5344CB8AC3E}">
        <p14:creationId xmlns:p14="http://schemas.microsoft.com/office/powerpoint/2010/main" val="392888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15</a:t>
            </a:fld>
            <a:endParaRPr lang="en-US" dirty="0"/>
          </a:p>
        </p:txBody>
      </p:sp>
    </p:spTree>
    <p:extLst>
      <p:ext uri="{BB962C8B-B14F-4D97-AF65-F5344CB8AC3E}">
        <p14:creationId xmlns:p14="http://schemas.microsoft.com/office/powerpoint/2010/main" val="1846904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16</a:t>
            </a:fld>
            <a:endParaRPr lang="en-US" dirty="0"/>
          </a:p>
        </p:txBody>
      </p:sp>
    </p:spTree>
    <p:extLst>
      <p:ext uri="{BB962C8B-B14F-4D97-AF65-F5344CB8AC3E}">
        <p14:creationId xmlns:p14="http://schemas.microsoft.com/office/powerpoint/2010/main" val="1232425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17</a:t>
            </a:fld>
            <a:endParaRPr lang="en-US" dirty="0"/>
          </a:p>
        </p:txBody>
      </p:sp>
    </p:spTree>
    <p:extLst>
      <p:ext uri="{BB962C8B-B14F-4D97-AF65-F5344CB8AC3E}">
        <p14:creationId xmlns:p14="http://schemas.microsoft.com/office/powerpoint/2010/main" val="253345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18</a:t>
            </a:fld>
            <a:endParaRPr lang="en-US" dirty="0"/>
          </a:p>
        </p:txBody>
      </p:sp>
    </p:spTree>
    <p:extLst>
      <p:ext uri="{BB962C8B-B14F-4D97-AF65-F5344CB8AC3E}">
        <p14:creationId xmlns:p14="http://schemas.microsoft.com/office/powerpoint/2010/main" val="804379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19</a:t>
            </a:fld>
            <a:endParaRPr lang="en-US" dirty="0"/>
          </a:p>
        </p:txBody>
      </p:sp>
    </p:spTree>
    <p:extLst>
      <p:ext uri="{BB962C8B-B14F-4D97-AF65-F5344CB8AC3E}">
        <p14:creationId xmlns:p14="http://schemas.microsoft.com/office/powerpoint/2010/main" val="153739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a:t>
            </a:fld>
            <a:endParaRPr lang="en-US" dirty="0"/>
          </a:p>
        </p:txBody>
      </p:sp>
    </p:spTree>
    <p:extLst>
      <p:ext uri="{BB962C8B-B14F-4D97-AF65-F5344CB8AC3E}">
        <p14:creationId xmlns:p14="http://schemas.microsoft.com/office/powerpoint/2010/main" val="1081817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20</a:t>
            </a:fld>
            <a:endParaRPr lang="en-US" dirty="0"/>
          </a:p>
        </p:txBody>
      </p:sp>
    </p:spTree>
    <p:extLst>
      <p:ext uri="{BB962C8B-B14F-4D97-AF65-F5344CB8AC3E}">
        <p14:creationId xmlns:p14="http://schemas.microsoft.com/office/powerpoint/2010/main" val="1267600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21</a:t>
            </a:fld>
            <a:endParaRPr lang="en-US" dirty="0"/>
          </a:p>
        </p:txBody>
      </p:sp>
    </p:spTree>
    <p:extLst>
      <p:ext uri="{BB962C8B-B14F-4D97-AF65-F5344CB8AC3E}">
        <p14:creationId xmlns:p14="http://schemas.microsoft.com/office/powerpoint/2010/main" val="390270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22</a:t>
            </a:fld>
            <a:endParaRPr lang="en-US" dirty="0"/>
          </a:p>
        </p:txBody>
      </p:sp>
    </p:spTree>
    <p:extLst>
      <p:ext uri="{BB962C8B-B14F-4D97-AF65-F5344CB8AC3E}">
        <p14:creationId xmlns:p14="http://schemas.microsoft.com/office/powerpoint/2010/main" val="1043274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23</a:t>
            </a:fld>
            <a:endParaRPr lang="en-US" dirty="0"/>
          </a:p>
        </p:txBody>
      </p:sp>
    </p:spTree>
    <p:extLst>
      <p:ext uri="{BB962C8B-B14F-4D97-AF65-F5344CB8AC3E}">
        <p14:creationId xmlns:p14="http://schemas.microsoft.com/office/powerpoint/2010/main" val="3056387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24</a:t>
            </a:fld>
            <a:endParaRPr lang="en-US" dirty="0"/>
          </a:p>
        </p:txBody>
      </p:sp>
    </p:spTree>
    <p:extLst>
      <p:ext uri="{BB962C8B-B14F-4D97-AF65-F5344CB8AC3E}">
        <p14:creationId xmlns:p14="http://schemas.microsoft.com/office/powerpoint/2010/main" val="1873497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25</a:t>
            </a:fld>
            <a:endParaRPr lang="en-US" dirty="0"/>
          </a:p>
        </p:txBody>
      </p:sp>
    </p:spTree>
    <p:extLst>
      <p:ext uri="{BB962C8B-B14F-4D97-AF65-F5344CB8AC3E}">
        <p14:creationId xmlns:p14="http://schemas.microsoft.com/office/powerpoint/2010/main" val="2850860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26</a:t>
            </a:fld>
            <a:endParaRPr lang="en-US" dirty="0"/>
          </a:p>
        </p:txBody>
      </p:sp>
    </p:spTree>
    <p:extLst>
      <p:ext uri="{BB962C8B-B14F-4D97-AF65-F5344CB8AC3E}">
        <p14:creationId xmlns:p14="http://schemas.microsoft.com/office/powerpoint/2010/main" val="3793668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27</a:t>
            </a:fld>
            <a:endParaRPr lang="en-US" dirty="0"/>
          </a:p>
        </p:txBody>
      </p:sp>
    </p:spTree>
    <p:extLst>
      <p:ext uri="{BB962C8B-B14F-4D97-AF65-F5344CB8AC3E}">
        <p14:creationId xmlns:p14="http://schemas.microsoft.com/office/powerpoint/2010/main" val="3970633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28</a:t>
            </a:fld>
            <a:endParaRPr lang="en-US" dirty="0"/>
          </a:p>
        </p:txBody>
      </p:sp>
    </p:spTree>
    <p:extLst>
      <p:ext uri="{BB962C8B-B14F-4D97-AF65-F5344CB8AC3E}">
        <p14:creationId xmlns:p14="http://schemas.microsoft.com/office/powerpoint/2010/main" val="173574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29</a:t>
            </a:fld>
            <a:endParaRPr lang="en-US" dirty="0"/>
          </a:p>
        </p:txBody>
      </p:sp>
    </p:spTree>
    <p:extLst>
      <p:ext uri="{BB962C8B-B14F-4D97-AF65-F5344CB8AC3E}">
        <p14:creationId xmlns:p14="http://schemas.microsoft.com/office/powerpoint/2010/main" val="2796078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a:t>
            </a:fld>
            <a:endParaRPr lang="en-US" dirty="0"/>
          </a:p>
        </p:txBody>
      </p:sp>
    </p:spTree>
    <p:extLst>
      <p:ext uri="{BB962C8B-B14F-4D97-AF65-F5344CB8AC3E}">
        <p14:creationId xmlns:p14="http://schemas.microsoft.com/office/powerpoint/2010/main" val="669022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30</a:t>
            </a:fld>
            <a:endParaRPr lang="en-US" dirty="0"/>
          </a:p>
        </p:txBody>
      </p:sp>
    </p:spTree>
    <p:extLst>
      <p:ext uri="{BB962C8B-B14F-4D97-AF65-F5344CB8AC3E}">
        <p14:creationId xmlns:p14="http://schemas.microsoft.com/office/powerpoint/2010/main" val="3603044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31</a:t>
            </a:fld>
            <a:endParaRPr lang="en-US" dirty="0"/>
          </a:p>
        </p:txBody>
      </p:sp>
    </p:spTree>
    <p:extLst>
      <p:ext uri="{BB962C8B-B14F-4D97-AF65-F5344CB8AC3E}">
        <p14:creationId xmlns:p14="http://schemas.microsoft.com/office/powerpoint/2010/main" val="600690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32</a:t>
            </a:fld>
            <a:endParaRPr lang="en-US" dirty="0"/>
          </a:p>
        </p:txBody>
      </p:sp>
    </p:spTree>
    <p:extLst>
      <p:ext uri="{BB962C8B-B14F-4D97-AF65-F5344CB8AC3E}">
        <p14:creationId xmlns:p14="http://schemas.microsoft.com/office/powerpoint/2010/main" val="972123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33</a:t>
            </a:fld>
            <a:endParaRPr lang="en-US" dirty="0"/>
          </a:p>
        </p:txBody>
      </p:sp>
    </p:spTree>
    <p:extLst>
      <p:ext uri="{BB962C8B-B14F-4D97-AF65-F5344CB8AC3E}">
        <p14:creationId xmlns:p14="http://schemas.microsoft.com/office/powerpoint/2010/main" val="1002735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34</a:t>
            </a:fld>
            <a:endParaRPr lang="en-US" dirty="0"/>
          </a:p>
        </p:txBody>
      </p:sp>
    </p:spTree>
    <p:extLst>
      <p:ext uri="{BB962C8B-B14F-4D97-AF65-F5344CB8AC3E}">
        <p14:creationId xmlns:p14="http://schemas.microsoft.com/office/powerpoint/2010/main" val="2018583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35</a:t>
            </a:fld>
            <a:endParaRPr lang="en-US" dirty="0"/>
          </a:p>
        </p:txBody>
      </p:sp>
    </p:spTree>
    <p:extLst>
      <p:ext uri="{BB962C8B-B14F-4D97-AF65-F5344CB8AC3E}">
        <p14:creationId xmlns:p14="http://schemas.microsoft.com/office/powerpoint/2010/main" val="2879289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36</a:t>
            </a:fld>
            <a:endParaRPr lang="en-US" dirty="0"/>
          </a:p>
        </p:txBody>
      </p:sp>
    </p:spTree>
    <p:extLst>
      <p:ext uri="{BB962C8B-B14F-4D97-AF65-F5344CB8AC3E}">
        <p14:creationId xmlns:p14="http://schemas.microsoft.com/office/powerpoint/2010/main" val="576841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37</a:t>
            </a:fld>
            <a:endParaRPr lang="en-US" dirty="0"/>
          </a:p>
        </p:txBody>
      </p:sp>
    </p:spTree>
    <p:extLst>
      <p:ext uri="{BB962C8B-B14F-4D97-AF65-F5344CB8AC3E}">
        <p14:creationId xmlns:p14="http://schemas.microsoft.com/office/powerpoint/2010/main" val="140053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38</a:t>
            </a:fld>
            <a:endParaRPr lang="en-US" dirty="0"/>
          </a:p>
        </p:txBody>
      </p:sp>
    </p:spTree>
    <p:extLst>
      <p:ext uri="{BB962C8B-B14F-4D97-AF65-F5344CB8AC3E}">
        <p14:creationId xmlns:p14="http://schemas.microsoft.com/office/powerpoint/2010/main" val="3865848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39</a:t>
            </a:fld>
            <a:endParaRPr lang="en-US" dirty="0"/>
          </a:p>
        </p:txBody>
      </p:sp>
    </p:spTree>
    <p:extLst>
      <p:ext uri="{BB962C8B-B14F-4D97-AF65-F5344CB8AC3E}">
        <p14:creationId xmlns:p14="http://schemas.microsoft.com/office/powerpoint/2010/main" val="167842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a:t>
            </a:fld>
            <a:endParaRPr lang="en-US" dirty="0"/>
          </a:p>
        </p:txBody>
      </p:sp>
    </p:spTree>
    <p:extLst>
      <p:ext uri="{BB962C8B-B14F-4D97-AF65-F5344CB8AC3E}">
        <p14:creationId xmlns:p14="http://schemas.microsoft.com/office/powerpoint/2010/main" val="766128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40</a:t>
            </a:fld>
            <a:endParaRPr lang="en-US" dirty="0"/>
          </a:p>
        </p:txBody>
      </p:sp>
    </p:spTree>
    <p:extLst>
      <p:ext uri="{BB962C8B-B14F-4D97-AF65-F5344CB8AC3E}">
        <p14:creationId xmlns:p14="http://schemas.microsoft.com/office/powerpoint/2010/main" val="3132153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41</a:t>
            </a:fld>
            <a:endParaRPr lang="en-US" dirty="0"/>
          </a:p>
        </p:txBody>
      </p:sp>
    </p:spTree>
    <p:extLst>
      <p:ext uri="{BB962C8B-B14F-4D97-AF65-F5344CB8AC3E}">
        <p14:creationId xmlns:p14="http://schemas.microsoft.com/office/powerpoint/2010/main" val="3094498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42</a:t>
            </a:fld>
            <a:endParaRPr lang="en-US" dirty="0"/>
          </a:p>
        </p:txBody>
      </p:sp>
    </p:spTree>
    <p:extLst>
      <p:ext uri="{BB962C8B-B14F-4D97-AF65-F5344CB8AC3E}">
        <p14:creationId xmlns:p14="http://schemas.microsoft.com/office/powerpoint/2010/main" val="2746086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43</a:t>
            </a:fld>
            <a:endParaRPr lang="en-US" dirty="0"/>
          </a:p>
        </p:txBody>
      </p:sp>
    </p:spTree>
    <p:extLst>
      <p:ext uri="{BB962C8B-B14F-4D97-AF65-F5344CB8AC3E}">
        <p14:creationId xmlns:p14="http://schemas.microsoft.com/office/powerpoint/2010/main" val="22026931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44</a:t>
            </a:fld>
            <a:endParaRPr lang="en-US" dirty="0"/>
          </a:p>
        </p:txBody>
      </p:sp>
    </p:spTree>
    <p:extLst>
      <p:ext uri="{BB962C8B-B14F-4D97-AF65-F5344CB8AC3E}">
        <p14:creationId xmlns:p14="http://schemas.microsoft.com/office/powerpoint/2010/main" val="376195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45</a:t>
            </a:fld>
            <a:endParaRPr lang="en-US" dirty="0"/>
          </a:p>
        </p:txBody>
      </p:sp>
    </p:spTree>
    <p:extLst>
      <p:ext uri="{BB962C8B-B14F-4D97-AF65-F5344CB8AC3E}">
        <p14:creationId xmlns:p14="http://schemas.microsoft.com/office/powerpoint/2010/main" val="4119303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46</a:t>
            </a:fld>
            <a:endParaRPr lang="en-US" dirty="0"/>
          </a:p>
        </p:txBody>
      </p:sp>
    </p:spTree>
    <p:extLst>
      <p:ext uri="{BB962C8B-B14F-4D97-AF65-F5344CB8AC3E}">
        <p14:creationId xmlns:p14="http://schemas.microsoft.com/office/powerpoint/2010/main" val="1085489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5</a:t>
            </a:fld>
            <a:endParaRPr lang="en-US" dirty="0"/>
          </a:p>
        </p:txBody>
      </p:sp>
    </p:spTree>
    <p:extLst>
      <p:ext uri="{BB962C8B-B14F-4D97-AF65-F5344CB8AC3E}">
        <p14:creationId xmlns:p14="http://schemas.microsoft.com/office/powerpoint/2010/main" val="70876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6</a:t>
            </a:fld>
            <a:endParaRPr lang="en-US" dirty="0"/>
          </a:p>
        </p:txBody>
      </p:sp>
    </p:spTree>
    <p:extLst>
      <p:ext uri="{BB962C8B-B14F-4D97-AF65-F5344CB8AC3E}">
        <p14:creationId xmlns:p14="http://schemas.microsoft.com/office/powerpoint/2010/main" val="155792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7</a:t>
            </a:fld>
            <a:endParaRPr lang="en-US" dirty="0"/>
          </a:p>
        </p:txBody>
      </p:sp>
    </p:spTree>
    <p:extLst>
      <p:ext uri="{BB962C8B-B14F-4D97-AF65-F5344CB8AC3E}">
        <p14:creationId xmlns:p14="http://schemas.microsoft.com/office/powerpoint/2010/main" val="102518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8</a:t>
            </a:fld>
            <a:endParaRPr lang="en-US" dirty="0"/>
          </a:p>
        </p:txBody>
      </p:sp>
    </p:spTree>
    <p:extLst>
      <p:ext uri="{BB962C8B-B14F-4D97-AF65-F5344CB8AC3E}">
        <p14:creationId xmlns:p14="http://schemas.microsoft.com/office/powerpoint/2010/main" val="13989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Times New Roman" charset="0"/>
              <a:cs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9</a:t>
            </a:fld>
            <a:endParaRPr lang="en-US" dirty="0"/>
          </a:p>
        </p:txBody>
      </p:sp>
    </p:spTree>
    <p:extLst>
      <p:ext uri="{BB962C8B-B14F-4D97-AF65-F5344CB8AC3E}">
        <p14:creationId xmlns:p14="http://schemas.microsoft.com/office/powerpoint/2010/main" val="75337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56660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59695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206740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dirty="0"/>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6"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3"/>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2" descr="mage result for Duke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54099" y="11289"/>
            <a:ext cx="789901" cy="7899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1327" y="57064"/>
            <a:ext cx="1325890" cy="604576"/>
          </a:xfrm>
          <a:prstGeom prst="rect">
            <a:avLst/>
          </a:prstGeom>
        </p:spPr>
      </p:pic>
    </p:spTree>
    <p:extLst>
      <p:ext uri="{BB962C8B-B14F-4D97-AF65-F5344CB8AC3E}">
        <p14:creationId xmlns:p14="http://schemas.microsoft.com/office/powerpoint/2010/main" val="66140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97033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Distribution Statement</a:t>
            </a:r>
          </a:p>
        </p:txBody>
      </p:sp>
      <p:sp>
        <p:nvSpPr>
          <p:cNvPr id="6" name="Slide Number Placeholder 5"/>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38162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Distribution Statement</a:t>
            </a:r>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66473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Distribution Statement</a:t>
            </a:r>
          </a:p>
        </p:txBody>
      </p:sp>
      <p:sp>
        <p:nvSpPr>
          <p:cNvPr id="9" name="Slide Number Placeholder 8"/>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79733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Distribution Statement</a:t>
            </a:r>
          </a:p>
        </p:txBody>
      </p:sp>
      <p:sp>
        <p:nvSpPr>
          <p:cNvPr id="5" name="Slide Number Placeholder 4"/>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3036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a:t>Distribution Statement</a:t>
            </a:r>
          </a:p>
        </p:txBody>
      </p:sp>
      <p:sp>
        <p:nvSpPr>
          <p:cNvPr id="4" name="Slide Number Placeholder 3"/>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99224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Distribution Statement</a:t>
            </a:r>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6869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Distribution Statement</a:t>
            </a:r>
          </a:p>
        </p:txBody>
      </p:sp>
      <p:sp>
        <p:nvSpPr>
          <p:cNvPr id="7" name="Slide Number Placeholder 6"/>
          <p:cNvSpPr>
            <a:spLocks noGrp="1"/>
          </p:cNvSpPr>
          <p:nvPr>
            <p:ph type="sldNum" sz="quarter" idx="12"/>
          </p:nvPr>
        </p:nvSpPr>
        <p:spPr/>
        <p:txBody>
          <a:bodyPr/>
          <a:lstStyle/>
          <a:p>
            <a:fld id="{F39512FB-F7DB-434E-9809-9B8718BA1336}" type="slidenum">
              <a:rPr lang="en-US" smtClean="0"/>
              <a:t>‹#›</a:t>
            </a:fld>
            <a:endParaRPr lang="en-US" dirty="0"/>
          </a:p>
        </p:txBody>
      </p:sp>
    </p:spTree>
    <p:extLst>
      <p:ext uri="{BB962C8B-B14F-4D97-AF65-F5344CB8AC3E}">
        <p14:creationId xmlns:p14="http://schemas.microsoft.com/office/powerpoint/2010/main" val="12827503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Distribution Statement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512FB-F7DB-434E-9809-9B8718BA1336}" type="slidenum">
              <a:rPr lang="en-US" smtClean="0"/>
              <a:t>‹#›</a:t>
            </a:fld>
            <a:endParaRPr lang="en-US" dirty="0"/>
          </a:p>
        </p:txBody>
      </p:sp>
    </p:spTree>
    <p:extLst>
      <p:ext uri="{BB962C8B-B14F-4D97-AF65-F5344CB8AC3E}">
        <p14:creationId xmlns:p14="http://schemas.microsoft.com/office/powerpoint/2010/main" val="2026819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7.wmf"/><Relationship Id="rId6" Type="http://schemas.openxmlformats.org/officeDocument/2006/relationships/oleObject" Target="../embeddings/oleObject2.bin"/><Relationship Id="rId7"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image" Target="../media/image10.wmf"/><Relationship Id="rId13" Type="http://schemas.openxmlformats.org/officeDocument/2006/relationships/oleObject" Target="../embeddings/oleObject8.bin"/><Relationship Id="rId1" Type="http://schemas.openxmlformats.org/officeDocument/2006/relationships/vmlDrawing" Target="../drawings/vmlDrawing2.vml"/><Relationship Id="rId2" Type="http://schemas.openxmlformats.org/officeDocument/2006/relationships/slideLayout" Target="../slideLayouts/slideLayout12.xml"/><Relationship Id="rId3" Type="http://schemas.openxmlformats.org/officeDocument/2006/relationships/notesSlide" Target="../notesSlides/notesSlide15.xml"/><Relationship Id="rId4" Type="http://schemas.openxmlformats.org/officeDocument/2006/relationships/oleObject" Target="../embeddings/oleObject3.bin"/><Relationship Id="rId5" Type="http://schemas.openxmlformats.org/officeDocument/2006/relationships/image" Target="../media/image7.wmf"/><Relationship Id="rId6" Type="http://schemas.openxmlformats.org/officeDocument/2006/relationships/oleObject" Target="../embeddings/oleObject4.bin"/><Relationship Id="rId7" Type="http://schemas.openxmlformats.org/officeDocument/2006/relationships/image" Target="../media/image8.wmf"/><Relationship Id="rId8" Type="http://schemas.openxmlformats.org/officeDocument/2006/relationships/oleObject" Target="../embeddings/oleObject5.bin"/><Relationship Id="rId9" Type="http://schemas.openxmlformats.org/officeDocument/2006/relationships/image" Target="../media/image9.wmf"/><Relationship Id="rId10"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viewer.gigamacro.com/view/7np5k3kKlOYgxqiE?x1=4098220.87&amp;y1=4925299.09&amp;res1=0.78&amp;rot1=0.0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9923" y="1429992"/>
            <a:ext cx="8804153" cy="2199033"/>
          </a:xfrm>
        </p:spPr>
        <p:txBody>
          <a:bodyPr>
            <a:noAutofit/>
          </a:bodyPr>
          <a:lstStyle/>
          <a:p>
            <a:pPr marL="0" indent="0" algn="ctr">
              <a:buNone/>
            </a:pPr>
            <a:r>
              <a:rPr lang="en-US" sz="4000" dirty="0">
                <a:solidFill>
                  <a:srgbClr val="FF0000"/>
                </a:solidFill>
                <a:latin typeface="+mn-lt"/>
              </a:rPr>
              <a:t>Decentralized Perception from Online Learning and</a:t>
            </a:r>
          </a:p>
          <a:p>
            <a:pPr marL="0" indent="0" algn="ctr">
              <a:buNone/>
            </a:pPr>
            <a:r>
              <a:rPr lang="en-US" sz="4000" dirty="0">
                <a:solidFill>
                  <a:srgbClr val="FF0000"/>
                </a:solidFill>
                <a:latin typeface="+mn-lt"/>
              </a:rPr>
              <a:t>Semantic Understanding</a:t>
            </a:r>
          </a:p>
        </p:txBody>
      </p:sp>
      <p:sp>
        <p:nvSpPr>
          <p:cNvPr id="5" name="Rectangle 3"/>
          <p:cNvSpPr txBox="1">
            <a:spLocks noChangeArrowheads="1"/>
          </p:cNvSpPr>
          <p:nvPr/>
        </p:nvSpPr>
        <p:spPr>
          <a:xfrm>
            <a:off x="1552075" y="3629026"/>
            <a:ext cx="5525646" cy="25431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dirty="0" err="1" smtClean="0">
                <a:latin typeface="Calibri" charset="0"/>
                <a:ea typeface="Calibri" charset="0"/>
                <a:cs typeface="Calibri" charset="0"/>
              </a:rPr>
              <a:t>Enmao</a:t>
            </a:r>
            <a:r>
              <a:rPr lang="en-US" altLang="zh-CN" sz="1800" dirty="0" smtClean="0">
                <a:latin typeface="Calibri" charset="0"/>
                <a:ea typeface="Calibri" charset="0"/>
                <a:cs typeface="Calibri" charset="0"/>
              </a:rPr>
              <a:t> </a:t>
            </a:r>
            <a:r>
              <a:rPr lang="en-US" altLang="zh-CN" sz="1800" dirty="0" err="1">
                <a:latin typeface="Calibri" charset="0"/>
                <a:ea typeface="Calibri" charset="0"/>
                <a:cs typeface="Calibri" charset="0"/>
              </a:rPr>
              <a:t>Diao</a:t>
            </a:r>
            <a:endParaRPr lang="en-US" altLang="zh-CN" sz="1800" dirty="0">
              <a:latin typeface="Calibri" charset="0"/>
              <a:ea typeface="Calibri" charset="0"/>
              <a:cs typeface="Calibri" charset="0"/>
            </a:endParaRPr>
          </a:p>
          <a:p>
            <a:pPr marL="0" indent="0" algn="ctr">
              <a:buNone/>
            </a:pPr>
            <a:r>
              <a:rPr lang="en-US" altLang="zh-CN" sz="1800" dirty="0" err="1">
                <a:latin typeface="Calibri" charset="0"/>
                <a:ea typeface="Calibri" charset="0"/>
                <a:cs typeface="Calibri" charset="0"/>
              </a:rPr>
              <a:t>Eliahu</a:t>
            </a:r>
            <a:r>
              <a:rPr lang="en-US" altLang="zh-CN" sz="1800" dirty="0">
                <a:latin typeface="Calibri" charset="0"/>
                <a:ea typeface="Calibri" charset="0"/>
                <a:cs typeface="Calibri" charset="0"/>
              </a:rPr>
              <a:t> (Ilya) </a:t>
            </a:r>
            <a:r>
              <a:rPr lang="en-US" altLang="zh-CN" sz="1800" dirty="0" err="1" smtClean="0">
                <a:latin typeface="Calibri" charset="0"/>
                <a:ea typeface="Calibri" charset="0"/>
                <a:cs typeface="Calibri" charset="0"/>
              </a:rPr>
              <a:t>Soloveychik</a:t>
            </a:r>
            <a:endParaRPr lang="en-US" altLang="zh-CN" sz="1800" dirty="0" smtClean="0">
              <a:latin typeface="Calibri" charset="0"/>
              <a:ea typeface="Calibri" charset="0"/>
              <a:cs typeface="Calibri" charset="0"/>
            </a:endParaRPr>
          </a:p>
          <a:p>
            <a:pPr marL="0" indent="0" algn="ctr">
              <a:buNone/>
            </a:pPr>
            <a:r>
              <a:rPr lang="en-US" altLang="zh-CN" sz="1800" dirty="0" err="1">
                <a:latin typeface="Calibri" charset="0"/>
                <a:ea typeface="Calibri" charset="0"/>
                <a:cs typeface="Calibri" charset="0"/>
              </a:rPr>
              <a:t>Vahid</a:t>
            </a:r>
            <a:r>
              <a:rPr lang="en-US" altLang="zh-CN" sz="1800" dirty="0">
                <a:latin typeface="Calibri" charset="0"/>
                <a:ea typeface="Calibri" charset="0"/>
                <a:cs typeface="Calibri" charset="0"/>
              </a:rPr>
              <a:t> </a:t>
            </a:r>
            <a:r>
              <a:rPr lang="en-US" altLang="zh-CN" sz="1800" dirty="0" err="1" smtClean="0">
                <a:latin typeface="Calibri" charset="0"/>
                <a:ea typeface="Calibri" charset="0"/>
                <a:cs typeface="Calibri" charset="0"/>
              </a:rPr>
              <a:t>Tarokh</a:t>
            </a:r>
            <a:endParaRPr lang="en-US" altLang="zh-CN" sz="1800" dirty="0">
              <a:latin typeface="Calibri" charset="0"/>
              <a:ea typeface="Calibri" charset="0"/>
              <a:cs typeface="Calibri" charset="0"/>
            </a:endParaRPr>
          </a:p>
          <a:p>
            <a:pPr marL="0" indent="0" algn="ctr">
              <a:buNone/>
            </a:pPr>
            <a:r>
              <a:rPr lang="en-US" altLang="ko-KR" dirty="0">
                <a:latin typeface="Calibri" charset="0"/>
                <a:cs typeface="Calibri" charset="0"/>
              </a:rPr>
              <a:t>Duke </a:t>
            </a:r>
            <a:r>
              <a:rPr lang="en-US" altLang="ko-KR" dirty="0" smtClean="0">
                <a:latin typeface="Calibri" charset="0"/>
                <a:cs typeface="Calibri" charset="0"/>
              </a:rPr>
              <a:t>University</a:t>
            </a:r>
          </a:p>
          <a:p>
            <a:pPr marL="0" indent="0" algn="ctr">
              <a:buNone/>
            </a:pPr>
            <a:r>
              <a:rPr lang="en-US" altLang="ko-KR" sz="2000" dirty="0" smtClean="0">
                <a:latin typeface="Calibri" charset="0"/>
                <a:cs typeface="Calibri" charset="0"/>
              </a:rPr>
              <a:t>Durham, NC</a:t>
            </a:r>
            <a:endParaRPr lang="en-US" altLang="ko-KR" sz="2000" dirty="0">
              <a:latin typeface="Calibri" charset="0"/>
              <a:cs typeface="Calibri" charset="0"/>
            </a:endParaRPr>
          </a:p>
          <a:p>
            <a:pPr marL="0" indent="0" algn="ctr">
              <a:buNone/>
            </a:pPr>
            <a:r>
              <a:rPr lang="en-US" altLang="ko-KR" sz="2100" dirty="0" smtClean="0">
                <a:latin typeface="Calibri" charset="0"/>
                <a:cs typeface="Calibri" charset="0"/>
              </a:rPr>
              <a:t>02/28/2019</a:t>
            </a:r>
            <a:endParaRPr lang="en-US" altLang="ko-KR" sz="2100" dirty="0">
              <a:latin typeface="Calibri" charset="0"/>
              <a:cs typeface="Calibri"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a:p>
            <a:pPr marL="0" indent="0" algn="ctr">
              <a:buNone/>
            </a:pPr>
            <a:endParaRPr lang="en-US" altLang="ko-KR" sz="2000" i="1" dirty="0">
              <a:latin typeface="Times New Roman" charset="0"/>
              <a:ea typeface="굴림" charset="0"/>
              <a:cs typeface="굴림" charset="0"/>
            </a:endParaRPr>
          </a:p>
        </p:txBody>
      </p:sp>
    </p:spTree>
    <p:extLst>
      <p:ext uri="{BB962C8B-B14F-4D97-AF65-F5344CB8AC3E}">
        <p14:creationId xmlns:p14="http://schemas.microsoft.com/office/powerpoint/2010/main" val="120977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smtClean="0">
                <a:solidFill>
                  <a:srgbClr val="FF0000"/>
                </a:solidFill>
                <a:latin typeface="Calibri" panose="020F0502020204030204" pitchFamily="34" charset="0"/>
                <a:ea typeface="Times New Roman" charset="0"/>
                <a:cs typeface="Calibri" panose="020F0502020204030204" pitchFamily="34" charset="0"/>
              </a:rPr>
              <a:t>Multi-Regime Random Fields</a:t>
            </a:r>
            <a:endParaRPr lang="en-US" altLang="zh-CN" sz="3200" dirty="0">
              <a:solidFill>
                <a:srgbClr val="FF0000"/>
              </a:solidFill>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r>
              <a:rPr lang="en-US" sz="2000" dirty="0">
                <a:latin typeface="Calibri" panose="020F0502020204030204" pitchFamily="34" charset="0"/>
                <a:ea typeface="Times New Roman" charset="0"/>
                <a:cs typeface="Calibri" panose="020F0502020204030204" pitchFamily="34" charset="0"/>
              </a:rPr>
              <a:t>Key to our approach </a:t>
            </a:r>
            <a:r>
              <a:rPr lang="en-US" sz="2000" dirty="0" smtClean="0">
                <a:latin typeface="Calibri" panose="020F0502020204030204" pitchFamily="34" charset="0"/>
                <a:ea typeface="Times New Roman" charset="0"/>
                <a:cs typeface="Calibri" panose="020F0502020204030204" pitchFamily="34" charset="0"/>
              </a:rPr>
              <a:t>to sensory understanding of environment has </a:t>
            </a:r>
            <a:r>
              <a:rPr lang="en-US" sz="2000" dirty="0">
                <a:latin typeface="Calibri" panose="020F0502020204030204" pitchFamily="34" charset="0"/>
                <a:ea typeface="Times New Roman" charset="0"/>
                <a:cs typeface="Calibri" panose="020F0502020204030204" pitchFamily="34" charset="0"/>
              </a:rPr>
              <a:t>been </a:t>
            </a:r>
            <a:r>
              <a:rPr lang="en-US" sz="2000" b="1" i="1" dirty="0">
                <a:latin typeface="Calibri" panose="020F0502020204030204" pitchFamily="34" charset="0"/>
                <a:ea typeface="Times New Roman" charset="0"/>
                <a:cs typeface="Calibri" panose="020F0502020204030204" pitchFamily="34" charset="0"/>
              </a:rPr>
              <a:t>multi-regime random fields.  </a:t>
            </a:r>
            <a:r>
              <a:rPr lang="en-US" sz="2000" dirty="0">
                <a:latin typeface="Calibri" panose="020F0502020204030204" pitchFamily="34" charset="0"/>
                <a:ea typeface="Times New Roman" charset="0"/>
                <a:cs typeface="Calibri" panose="020F0502020204030204" pitchFamily="34" charset="0"/>
              </a:rPr>
              <a:t>These capture almost all man-made and natural processes of interest.</a:t>
            </a:r>
            <a:endParaRPr lang="en-US" sz="2000" dirty="0"/>
          </a:p>
          <a:p>
            <a:r>
              <a:rPr lang="en-US" sz="2000" dirty="0" smtClean="0"/>
              <a:t>We have asked </a:t>
            </a:r>
            <a:r>
              <a:rPr lang="en-US" sz="2000" dirty="0"/>
              <a:t>how to provably </a:t>
            </a:r>
            <a:r>
              <a:rPr lang="en-US" sz="2000" dirty="0" smtClean="0"/>
              <a:t>identify </a:t>
            </a:r>
            <a:r>
              <a:rPr lang="en-US" sz="2000" b="1" dirty="0"/>
              <a:t>regions of space </a:t>
            </a:r>
            <a:r>
              <a:rPr lang="en-US" sz="2000" b="1" dirty="0" smtClean="0"/>
              <a:t>with similar/distinct </a:t>
            </a:r>
            <a:r>
              <a:rPr lang="en-US" sz="2000" b="1" dirty="0"/>
              <a:t>data-generating </a:t>
            </a:r>
            <a:r>
              <a:rPr lang="en-US" sz="2000" b="1" dirty="0" smtClean="0"/>
              <a:t>joint </a:t>
            </a:r>
            <a:r>
              <a:rPr lang="en-US" sz="2000" b="1" dirty="0"/>
              <a:t>statistics (a.k.a. regimes) </a:t>
            </a:r>
            <a:r>
              <a:rPr lang="en-US" sz="2000" b="1" dirty="0" smtClean="0"/>
              <a:t>with limited observations</a:t>
            </a:r>
            <a:r>
              <a:rPr lang="en-US" sz="2000" dirty="0" smtClean="0"/>
              <a:t>? </a:t>
            </a:r>
            <a:r>
              <a:rPr lang="en-US" sz="2000" dirty="0"/>
              <a:t> This is intimately related to </a:t>
            </a:r>
            <a:r>
              <a:rPr lang="en-US" sz="2000" dirty="0" smtClean="0"/>
              <a:t>modeling.</a:t>
            </a:r>
          </a:p>
          <a:p>
            <a:r>
              <a:rPr lang="en-US" sz="2000" dirty="0" smtClean="0"/>
              <a:t>As </a:t>
            </a:r>
            <a:r>
              <a:rPr lang="en-US" sz="2000" dirty="0"/>
              <a:t>a special case we consider the problem of model selection in Gaussian Markov fields </a:t>
            </a:r>
            <a:r>
              <a:rPr lang="en-US" sz="2000" dirty="0" smtClean="0"/>
              <a:t>and the </a:t>
            </a:r>
            <a:r>
              <a:rPr lang="en-US" sz="2000" dirty="0"/>
              <a:t>number of samples </a:t>
            </a:r>
            <a:r>
              <a:rPr lang="en-US" sz="2000" dirty="0" smtClean="0"/>
              <a:t>sufficient </a:t>
            </a:r>
            <a:r>
              <a:rPr lang="en-US" sz="2000" dirty="0"/>
              <a:t>for the consistent detection of all the </a:t>
            </a:r>
            <a:r>
              <a:rPr lang="en-US" sz="2000" dirty="0" smtClean="0"/>
              <a:t>edges.</a:t>
            </a:r>
          </a:p>
          <a:p>
            <a:r>
              <a:rPr lang="en-US" sz="2000" dirty="0" smtClean="0"/>
              <a:t>We focused </a:t>
            </a:r>
            <a:r>
              <a:rPr lang="en-US" sz="2000" dirty="0"/>
              <a:t>on </a:t>
            </a:r>
            <a:r>
              <a:rPr lang="en-US" sz="2000" b="1" dirty="0"/>
              <a:t>networks embedded into Euclidean spaces</a:t>
            </a:r>
            <a:r>
              <a:rPr lang="en-US" sz="2000" dirty="0"/>
              <a:t>; assuming they can be decomposed into homogeneous regions, we develop a novel framework whose target is the detection of these </a:t>
            </a:r>
            <a:r>
              <a:rPr lang="en-US" sz="2000" dirty="0" smtClean="0"/>
              <a:t>regions.</a:t>
            </a:r>
          </a:p>
          <a:p>
            <a:r>
              <a:rPr lang="en-US" sz="2000" dirty="0" smtClean="0"/>
              <a:t>We have derived </a:t>
            </a:r>
            <a:r>
              <a:rPr lang="en-US" sz="2000" dirty="0"/>
              <a:t>lower sample complexity bounds showing that </a:t>
            </a:r>
            <a:r>
              <a:rPr lang="en-US" sz="2000" b="1" dirty="0"/>
              <a:t>even bounded number of samples is enough for consistent recovery of the </a:t>
            </a:r>
            <a:r>
              <a:rPr lang="en-US" sz="2000" b="1" dirty="0" smtClean="0"/>
              <a:t>regions</a:t>
            </a:r>
            <a:r>
              <a:rPr lang="en-US" sz="2000" dirty="0" smtClean="0"/>
              <a:t>.</a:t>
            </a: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3479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smtClean="0">
                <a:solidFill>
                  <a:srgbClr val="FF0000"/>
                </a:solidFill>
                <a:latin typeface="Calibri" panose="020F0502020204030204" pitchFamily="34" charset="0"/>
                <a:ea typeface="Times New Roman" charset="0"/>
                <a:cs typeface="Calibri" panose="020F0502020204030204" pitchFamily="34" charset="0"/>
              </a:rPr>
              <a:t>Multi-Regime Random Fields</a:t>
            </a:r>
            <a:endParaRPr lang="en-US" altLang="zh-CN" sz="3200" dirty="0">
              <a:solidFill>
                <a:srgbClr val="FF0000"/>
              </a:solidFill>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endParaRPr lang="en-US" sz="1600" dirty="0"/>
          </a:p>
          <a:p>
            <a:r>
              <a:rPr lang="en-US" sz="2000" dirty="0" smtClean="0"/>
              <a:t>We proposed a </a:t>
            </a:r>
            <a:r>
              <a:rPr lang="en-US" sz="2000" dirty="0"/>
              <a:t>simple greedy algorithm capable of efficiently and reliably partitioning the graph into regions and rigorously analyze its </a:t>
            </a:r>
            <a:r>
              <a:rPr lang="en-US" sz="2000" dirty="0" smtClean="0"/>
              <a:t>performance</a:t>
            </a:r>
            <a:r>
              <a:rPr lang="en-US" sz="2000" dirty="0"/>
              <a:t> </a:t>
            </a:r>
            <a:r>
              <a:rPr lang="en-US" sz="2000" dirty="0" smtClean="0"/>
              <a:t>[5]</a:t>
            </a:r>
            <a:endParaRPr lang="en-US" sz="2000" dirty="0"/>
          </a:p>
          <a:p>
            <a:r>
              <a:rPr lang="en-US" sz="2000" dirty="0" smtClean="0"/>
              <a:t>We supported </a:t>
            </a:r>
            <a:r>
              <a:rPr lang="en-US" sz="2000" dirty="0"/>
              <a:t>our study by synthetic and real data </a:t>
            </a:r>
            <a:r>
              <a:rPr lang="en-US" sz="2000" dirty="0" smtClean="0"/>
              <a:t>simulations [5]. </a:t>
            </a:r>
            <a:endParaRPr lang="en-US" sz="2000" dirty="0"/>
          </a:p>
          <a:p>
            <a:r>
              <a:rPr lang="en-US" sz="2000" dirty="0" smtClean="0"/>
              <a:t>The proof relates </a:t>
            </a:r>
            <a:r>
              <a:rPr lang="en-US" sz="2000" dirty="0"/>
              <a:t>to some recent deep developments in mathematics namely </a:t>
            </a:r>
            <a:r>
              <a:rPr lang="en-US" sz="2000" dirty="0" err="1"/>
              <a:t>Vershik’s</a:t>
            </a:r>
            <a:r>
              <a:rPr lang="en-US" sz="2000" dirty="0"/>
              <a:t> Theory </a:t>
            </a:r>
            <a:r>
              <a:rPr lang="en-US" sz="2000" dirty="0" smtClean="0"/>
              <a:t>and its large </a:t>
            </a:r>
            <a:r>
              <a:rPr lang="en-US" sz="2000" dirty="0"/>
              <a:t>deviation </a:t>
            </a:r>
            <a:r>
              <a:rPr lang="en-US" sz="2000" dirty="0" smtClean="0"/>
              <a:t>version [1,2,3</a:t>
            </a:r>
            <a:r>
              <a:rPr lang="en-US" sz="2000" dirty="0"/>
              <a:t>] </a:t>
            </a:r>
            <a:r>
              <a:rPr lang="en-US" sz="2000" dirty="0" smtClean="0"/>
              <a:t>[</a:t>
            </a:r>
            <a:r>
              <a:rPr lang="en-US" sz="2000" dirty="0"/>
              <a:t>4]. </a:t>
            </a:r>
          </a:p>
          <a:p>
            <a:pPr marL="0" indent="0">
              <a:buNone/>
            </a:pPr>
            <a:r>
              <a:rPr lang="en-US" sz="1600" dirty="0"/>
              <a:t>[1] A. M. </a:t>
            </a:r>
            <a:r>
              <a:rPr lang="en-US" sz="1600" dirty="0" err="1"/>
              <a:t>Vershik</a:t>
            </a:r>
            <a:r>
              <a:rPr lang="en-US" sz="1600" dirty="0"/>
              <a:t>. A statistical sum associated with Young diagrams. </a:t>
            </a:r>
            <a:r>
              <a:rPr lang="en-US" sz="1600" dirty="0" err="1"/>
              <a:t>Zapiski</a:t>
            </a:r>
            <a:r>
              <a:rPr lang="en-US" sz="1600" dirty="0"/>
              <a:t> </a:t>
            </a:r>
            <a:r>
              <a:rPr lang="en-US" sz="1600" dirty="0" err="1"/>
              <a:t>Nauchnykh</a:t>
            </a:r>
            <a:r>
              <a:rPr lang="en-US" sz="1600" dirty="0"/>
              <a:t> </a:t>
            </a:r>
            <a:r>
              <a:rPr lang="en-US" sz="1600" dirty="0" err="1"/>
              <a:t>Seminarov</a:t>
            </a:r>
            <a:r>
              <a:rPr lang="en-US" sz="1600" dirty="0"/>
              <a:t> POMI, 164:20–29, 1987. </a:t>
            </a:r>
          </a:p>
          <a:p>
            <a:pPr marL="0" indent="0">
              <a:buNone/>
            </a:pPr>
            <a:r>
              <a:rPr lang="en-US" sz="1600" dirty="0"/>
              <a:t>[2] A. M. </a:t>
            </a:r>
            <a:r>
              <a:rPr lang="en-US" sz="1600" dirty="0" err="1"/>
              <a:t>Vershik</a:t>
            </a:r>
            <a:r>
              <a:rPr lang="en-US" sz="1600" dirty="0"/>
              <a:t>. The limit shape of convex lattice polygons and related topics. Functional Analysis and Its Applications, 28(1):13–20, 1994. </a:t>
            </a:r>
          </a:p>
          <a:p>
            <a:pPr marL="0" indent="0">
              <a:buNone/>
            </a:pPr>
            <a:r>
              <a:rPr lang="en-US" sz="1600" dirty="0"/>
              <a:t>[3] M. </a:t>
            </a:r>
            <a:r>
              <a:rPr lang="en-US" sz="1600" dirty="0" err="1"/>
              <a:t>Vershik</a:t>
            </a:r>
            <a:r>
              <a:rPr lang="en-US" sz="1600" dirty="0"/>
              <a:t> and O. </a:t>
            </a:r>
            <a:r>
              <a:rPr lang="en-US" sz="1600" dirty="0" err="1"/>
              <a:t>Zeitouni</a:t>
            </a:r>
            <a:r>
              <a:rPr lang="en-US" sz="1600" dirty="0"/>
              <a:t>. Large deviations in the geometry of convex lattice polygons. Israel Journal of Mathematics, 109(1):13–27, 1999. </a:t>
            </a:r>
            <a:endParaRPr lang="en-US" sz="1600" dirty="0" smtClean="0"/>
          </a:p>
          <a:p>
            <a:pPr marL="0" indent="0">
              <a:buNone/>
            </a:pPr>
            <a:r>
              <a:rPr lang="en-US" sz="1600" dirty="0">
                <a:latin typeface="Calibri" panose="020F0502020204030204" pitchFamily="34" charset="0"/>
                <a:ea typeface="Times New Roman" charset="0"/>
                <a:cs typeface="Calibri" panose="020F0502020204030204" pitchFamily="34" charset="0"/>
              </a:rPr>
              <a:t>[4] </a:t>
            </a:r>
            <a:r>
              <a:rPr lang="en-US" sz="1600" dirty="0" err="1">
                <a:latin typeface="Times New Roman" charset="0"/>
                <a:ea typeface="Times New Roman" charset="0"/>
                <a:cs typeface="Times New Roman" charset="0"/>
              </a:rPr>
              <a:t>Eliahu</a:t>
            </a:r>
            <a:r>
              <a:rPr lang="en-US" sz="1600" dirty="0">
                <a:latin typeface="Times New Roman" charset="0"/>
                <a:ea typeface="Times New Roman" charset="0"/>
                <a:cs typeface="Times New Roman" charset="0"/>
              </a:rPr>
              <a:t> (Ilya) </a:t>
            </a:r>
            <a:r>
              <a:rPr lang="en-US" sz="1600" dirty="0" err="1">
                <a:latin typeface="Times New Roman" charset="0"/>
                <a:ea typeface="Times New Roman" charset="0"/>
                <a:cs typeface="Times New Roman" charset="0"/>
              </a:rPr>
              <a:t>Soloveychik</a:t>
            </a:r>
            <a:r>
              <a:rPr lang="en-US" sz="1600" dirty="0">
                <a:latin typeface="Times New Roman" charset="0"/>
                <a:ea typeface="Times New Roman" charset="0"/>
                <a:cs typeface="Times New Roman" charset="0"/>
              </a:rPr>
              <a:t> and </a:t>
            </a:r>
            <a:r>
              <a:rPr lang="en-US" sz="1600" dirty="0" err="1">
                <a:latin typeface="Times New Roman" charset="0"/>
                <a:ea typeface="Times New Roman" charset="0"/>
                <a:cs typeface="Times New Roman" charset="0"/>
              </a:rPr>
              <a:t>Vahid</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Tarokh</a:t>
            </a:r>
            <a:r>
              <a:rPr lang="en-US" sz="1600" dirty="0">
                <a:latin typeface="Times New Roman" charset="0"/>
                <a:ea typeface="Times New Roman" charset="0"/>
                <a:cs typeface="Times New Roman" charset="0"/>
              </a:rPr>
              <a:t>,  Region Detection in Markov Random Fields: Gaussian Case, submitted</a:t>
            </a:r>
          </a:p>
          <a:p>
            <a:pPr marL="0" indent="0" algn="just">
              <a:buNone/>
            </a:pPr>
            <a:r>
              <a:rPr lang="en-US" sz="1600" dirty="0">
                <a:latin typeface="Calibri" panose="020F0502020204030204" pitchFamily="34" charset="0"/>
                <a:ea typeface="Times New Roman" charset="0"/>
                <a:cs typeface="Calibri" panose="020F0502020204030204" pitchFamily="34" charset="0"/>
              </a:rPr>
              <a:t>[5] </a:t>
            </a:r>
            <a:r>
              <a:rPr lang="en-US" sz="1600" dirty="0" err="1">
                <a:latin typeface="Times New Roman" charset="0"/>
                <a:ea typeface="Times New Roman" charset="0"/>
                <a:cs typeface="Times New Roman" charset="0"/>
              </a:rPr>
              <a:t>Eliahu</a:t>
            </a:r>
            <a:r>
              <a:rPr lang="en-US" sz="1600" dirty="0">
                <a:latin typeface="Times New Roman" charset="0"/>
                <a:ea typeface="Times New Roman" charset="0"/>
                <a:cs typeface="Times New Roman" charset="0"/>
              </a:rPr>
              <a:t> (Ilya) </a:t>
            </a:r>
            <a:r>
              <a:rPr lang="en-US" sz="1600" dirty="0" err="1">
                <a:latin typeface="Times New Roman" charset="0"/>
                <a:ea typeface="Times New Roman" charset="0"/>
                <a:cs typeface="Times New Roman" charset="0"/>
              </a:rPr>
              <a:t>Soloveychik</a:t>
            </a:r>
            <a:r>
              <a:rPr lang="en-US" sz="1600" dirty="0">
                <a:latin typeface="Times New Roman" charset="0"/>
                <a:ea typeface="Times New Roman" charset="0"/>
                <a:cs typeface="Times New Roman" charset="0"/>
              </a:rPr>
              <a:t> and </a:t>
            </a:r>
            <a:r>
              <a:rPr lang="en-US" sz="1600" dirty="0" err="1">
                <a:latin typeface="Times New Roman" charset="0"/>
                <a:ea typeface="Times New Roman" charset="0"/>
                <a:cs typeface="Times New Roman" charset="0"/>
              </a:rPr>
              <a:t>Vahid</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Tarokh</a:t>
            </a:r>
            <a:r>
              <a:rPr lang="en-US" sz="1600" dirty="0">
                <a:latin typeface="Times New Roman" charset="0"/>
                <a:ea typeface="Times New Roman" charset="0"/>
                <a:cs typeface="Times New Roman" charset="0"/>
              </a:rPr>
              <a:t>, </a:t>
            </a:r>
            <a:r>
              <a:rPr lang="en-US" sz="1600" dirty="0"/>
              <a:t>Stationary Geometric Graphical Model Selection, submitted</a:t>
            </a:r>
            <a:endParaRPr lang="en-US" sz="1600" dirty="0">
              <a:latin typeface="Calibri" panose="020F0502020204030204" pitchFamily="34" charset="0"/>
              <a:ea typeface="Times New Roman" charset="0"/>
              <a:cs typeface="Calibri" panose="020F0502020204030204" pitchFamily="34" charset="0"/>
            </a:endParaRPr>
          </a:p>
          <a:p>
            <a:pPr marL="0" indent="0">
              <a:buNone/>
            </a:pPr>
            <a:endParaRPr lang="en-US" sz="1600" dirty="0"/>
          </a:p>
          <a:p>
            <a:endParaRPr lang="en-US" sz="1600" dirty="0" smtClean="0"/>
          </a:p>
          <a:p>
            <a:endParaRPr lang="en-US" sz="1600" dirty="0"/>
          </a:p>
          <a:p>
            <a:endParaRPr lang="en-US" sz="1600" dirty="0"/>
          </a:p>
          <a:p>
            <a:pPr>
              <a:spcBef>
                <a:spcPts val="500"/>
              </a:spcBef>
            </a:pPr>
            <a:endParaRPr lang="en-US" sz="1600" dirty="0">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8133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r>
              <a:rPr lang="en-US" sz="4400" dirty="0" smtClean="0">
                <a:solidFill>
                  <a:srgbClr val="FF0000"/>
                </a:solidFill>
                <a:latin typeface="Calibri" panose="020F0502020204030204" pitchFamily="34" charset="0"/>
                <a:ea typeface="Times New Roman" charset="0"/>
                <a:cs typeface="Calibri" panose="020F0502020204030204" pitchFamily="34" charset="0"/>
              </a:rPr>
              <a:t>Distributed Source Coding</a:t>
            </a: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11201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624263" y="0"/>
            <a:ext cx="7234572" cy="74493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Distributed Source Coding (DSC</a:t>
            </a: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r>
              <a:rPr lang="en-US" sz="2400" dirty="0" smtClean="0">
                <a:latin typeface="Calibri" panose="020F0502020204030204" pitchFamily="34" charset="0"/>
                <a:ea typeface="Times New Roman" charset="0"/>
                <a:cs typeface="Calibri" panose="020F0502020204030204" pitchFamily="34" charset="0"/>
              </a:rPr>
              <a:t>A decoder would like to reconstruct observations at various sensors/cameras with minimal communications.</a:t>
            </a:r>
          </a:p>
          <a:p>
            <a:pPr lvl="1"/>
            <a:r>
              <a:rPr lang="en-US" sz="2000" b="1" dirty="0">
                <a:latin typeface="Calibri" panose="020F0502020204030204" pitchFamily="34" charset="0"/>
                <a:ea typeface="Times New Roman" charset="0"/>
                <a:cs typeface="Calibri" panose="020F0502020204030204" pitchFamily="34" charset="0"/>
              </a:rPr>
              <a:t>This was also pointed out by Dr. McKenna (issue of limited communications constraints in Naval settings) in his </a:t>
            </a:r>
            <a:r>
              <a:rPr lang="en-US" sz="2000" b="1" dirty="0" smtClean="0">
                <a:latin typeface="Calibri" panose="020F0502020204030204" pitchFamily="34" charset="0"/>
                <a:ea typeface="Times New Roman" charset="0"/>
                <a:cs typeface="Calibri" panose="020F0502020204030204" pitchFamily="34" charset="0"/>
              </a:rPr>
              <a:t>presentation.</a:t>
            </a:r>
            <a:endParaRPr lang="en-US" sz="2000" b="1" dirty="0">
              <a:latin typeface="Calibri" panose="020F0502020204030204" pitchFamily="34" charset="0"/>
              <a:ea typeface="Times New Roman" charset="0"/>
              <a:cs typeface="Calibri" panose="020F0502020204030204" pitchFamily="34" charset="0"/>
            </a:endParaRPr>
          </a:p>
          <a:p>
            <a:pPr lvl="1"/>
            <a:r>
              <a:rPr lang="en-US" sz="2000" dirty="0" smtClean="0">
                <a:latin typeface="Calibri" panose="020F0502020204030204" pitchFamily="34" charset="0"/>
                <a:ea typeface="Times New Roman" charset="0"/>
                <a:cs typeface="Calibri" panose="020F0502020204030204" pitchFamily="34" charset="0"/>
              </a:rPr>
              <a:t>Interestingly, yesterday Dr. McKenna pointed out the issue of limited communications constraints in Naval settings in his presentation.</a:t>
            </a:r>
            <a:endParaRPr lang="en-US" sz="2000" dirty="0">
              <a:latin typeface="Calibri" panose="020F0502020204030204" pitchFamily="34" charset="0"/>
              <a:ea typeface="Times New Roman" charset="0"/>
              <a:cs typeface="Calibri" panose="020F0502020204030204" pitchFamily="34" charset="0"/>
            </a:endParaRPr>
          </a:p>
        </p:txBody>
      </p:sp>
      <p:pic>
        <p:nvPicPr>
          <p:cNvPr id="10" name="图片 9">
            <a:extLst>
              <a:ext uri="{FF2B5EF4-FFF2-40B4-BE49-F238E27FC236}">
                <a16:creationId xmlns="" xmlns:a16="http://schemas.microsoft.com/office/drawing/2014/main" id="{5D54AB5B-2F0C-45F0-825E-B89422C2C511}"/>
              </a:ext>
            </a:extLst>
          </p:cNvPr>
          <p:cNvPicPr>
            <a:picLocks noChangeAspect="1"/>
          </p:cNvPicPr>
          <p:nvPr/>
        </p:nvPicPr>
        <p:blipFill>
          <a:blip r:embed="rId3"/>
          <a:stretch>
            <a:fillRect/>
          </a:stretch>
        </p:blipFill>
        <p:spPr>
          <a:xfrm>
            <a:off x="281961" y="2218514"/>
            <a:ext cx="8576874" cy="4056959"/>
          </a:xfrm>
          <a:prstGeom prst="rect">
            <a:avLst/>
          </a:prstGeom>
        </p:spPr>
      </p:pic>
    </p:spTree>
    <p:extLst>
      <p:ext uri="{BB962C8B-B14F-4D97-AF65-F5344CB8AC3E}">
        <p14:creationId xmlns:p14="http://schemas.microsoft.com/office/powerpoint/2010/main" val="526002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624263" y="48128"/>
            <a:ext cx="7234572" cy="74493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b="1" dirty="0" smtClean="0">
              <a:solidFill>
                <a:srgbClr val="FF0000"/>
              </a:solidFill>
              <a:latin typeface="Calibri" panose="020F0502020204030204" pitchFamily="34" charset="0"/>
              <a:ea typeface="Times New Roman" charset="0"/>
              <a:cs typeface="Calibri" panose="020F0502020204030204" pitchFamily="34" charset="0"/>
            </a:endParaRPr>
          </a:p>
          <a:p>
            <a:pPr defTabSz="914400">
              <a:lnSpc>
                <a:spcPct val="90000"/>
              </a:lnSpc>
            </a:pPr>
            <a:r>
              <a:rPr lang="en-US" altLang="zh-CN" sz="3200" b="1" dirty="0" err="1" smtClean="0">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-Wolf </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Theorem</a:t>
            </a:r>
          </a:p>
          <a:p>
            <a:pPr defTabSz="914400">
              <a:lnSpc>
                <a:spcPct val="90000"/>
              </a:lnSpc>
            </a:pP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r>
              <a:rPr lang="en-US" dirty="0" smtClean="0">
                <a:latin typeface="Calibri" panose="020F0502020204030204" pitchFamily="34" charset="0"/>
                <a:ea typeface="Times New Roman" charset="0"/>
                <a:cs typeface="Calibri" panose="020F0502020204030204" pitchFamily="34" charset="0"/>
              </a:rPr>
              <a:t>Key theoretical result is due to </a:t>
            </a:r>
            <a:r>
              <a:rPr lang="en-US" dirty="0" err="1" smtClean="0">
                <a:latin typeface="Calibri" panose="020F0502020204030204" pitchFamily="34" charset="0"/>
                <a:ea typeface="Times New Roman" charset="0"/>
                <a:cs typeface="Calibri" panose="020F0502020204030204" pitchFamily="34" charset="0"/>
              </a:rPr>
              <a:t>Slepian</a:t>
            </a:r>
            <a:r>
              <a:rPr lang="en-US" dirty="0" smtClean="0">
                <a:latin typeface="Calibri" panose="020F0502020204030204" pitchFamily="34" charset="0"/>
                <a:ea typeface="Times New Roman" charset="0"/>
                <a:cs typeface="Calibri" panose="020F0502020204030204" pitchFamily="34" charset="0"/>
              </a:rPr>
              <a:t> and Wolf (SW).</a:t>
            </a:r>
          </a:p>
          <a:p>
            <a:endParaRPr lang="en-US" dirty="0">
              <a:latin typeface="Calibri" panose="020F0502020204030204" pitchFamily="34" charset="0"/>
              <a:ea typeface="Times New Roman" charset="0"/>
              <a:cs typeface="Calibri" panose="020F0502020204030204" pitchFamily="34" charset="0"/>
            </a:endParaRPr>
          </a:p>
          <a:p>
            <a:endParaRPr lang="en-US" dirty="0" smtClean="0">
              <a:latin typeface="Calibri" panose="020F0502020204030204" pitchFamily="34" charset="0"/>
              <a:ea typeface="Times New Roman" charset="0"/>
              <a:cs typeface="Calibri" panose="020F0502020204030204" pitchFamily="34" charset="0"/>
            </a:endParaRPr>
          </a:p>
          <a:p>
            <a:endParaRPr lang="en-US" dirty="0">
              <a:latin typeface="Calibri" panose="020F0502020204030204" pitchFamily="34" charset="0"/>
              <a:ea typeface="Times New Roman" charset="0"/>
              <a:cs typeface="Calibri" panose="020F0502020204030204" pitchFamily="34" charset="0"/>
            </a:endParaRPr>
          </a:p>
        </p:txBody>
      </p:sp>
      <p:sp>
        <p:nvSpPr>
          <p:cNvPr id="5" name="Text Box 5"/>
          <p:cNvSpPr txBox="1">
            <a:spLocks noChangeArrowheads="1"/>
          </p:cNvSpPr>
          <p:nvPr/>
        </p:nvSpPr>
        <p:spPr bwMode="auto">
          <a:xfrm>
            <a:off x="1243013" y="1495425"/>
            <a:ext cx="1247775" cy="83502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50000"/>
              </a:schemeClr>
            </a:outerShdw>
          </a:effectLst>
        </p:spPr>
        <p:txBody>
          <a:bodyPr wrap="none">
            <a:spAutoFit/>
          </a:bodyPr>
          <a:lstStyle/>
          <a:p>
            <a:pPr algn="ctr"/>
            <a:r>
              <a:rPr lang="en-US" altLang="en-US" sz="2400" dirty="0"/>
              <a:t>Source </a:t>
            </a:r>
            <a:br>
              <a:rPr lang="en-US" altLang="en-US" sz="2400" dirty="0"/>
            </a:br>
            <a:r>
              <a:rPr lang="en-US" altLang="en-US" sz="2400" i="1" dirty="0">
                <a:latin typeface="Times New Roman" charset="0"/>
              </a:rPr>
              <a:t>X</a:t>
            </a:r>
          </a:p>
        </p:txBody>
      </p:sp>
      <p:sp>
        <p:nvSpPr>
          <p:cNvPr id="6" name="Text Box 6"/>
          <p:cNvSpPr txBox="1">
            <a:spLocks noChangeArrowheads="1"/>
          </p:cNvSpPr>
          <p:nvPr/>
        </p:nvSpPr>
        <p:spPr bwMode="auto">
          <a:xfrm>
            <a:off x="1239838" y="4770438"/>
            <a:ext cx="1247775" cy="83502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50000"/>
              </a:schemeClr>
            </a:outerShdw>
          </a:effectLst>
        </p:spPr>
        <p:txBody>
          <a:bodyPr wrap="none">
            <a:spAutoFit/>
          </a:bodyPr>
          <a:lstStyle/>
          <a:p>
            <a:pPr algn="ctr"/>
            <a:r>
              <a:rPr lang="en-US" altLang="en-US" sz="2400"/>
              <a:t>Source </a:t>
            </a:r>
            <a:br>
              <a:rPr lang="en-US" altLang="en-US" sz="2400"/>
            </a:br>
            <a:r>
              <a:rPr lang="en-US" altLang="en-US" sz="2400" i="1">
                <a:latin typeface="Times New Roman" charset="0"/>
              </a:rPr>
              <a:t>Y</a:t>
            </a:r>
          </a:p>
        </p:txBody>
      </p:sp>
      <p:sp>
        <p:nvSpPr>
          <p:cNvPr id="8" name="Text Box 7"/>
          <p:cNvSpPr txBox="1">
            <a:spLocks noChangeArrowheads="1"/>
          </p:cNvSpPr>
          <p:nvPr/>
        </p:nvSpPr>
        <p:spPr bwMode="auto">
          <a:xfrm>
            <a:off x="2979738" y="1492250"/>
            <a:ext cx="1417637" cy="83502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50000"/>
              </a:schemeClr>
            </a:outerShdw>
          </a:effectLst>
        </p:spPr>
        <p:txBody>
          <a:bodyPr wrap="none">
            <a:spAutoFit/>
          </a:bodyPr>
          <a:lstStyle/>
          <a:p>
            <a:pPr algn="ctr"/>
            <a:r>
              <a:rPr lang="en-US" altLang="en-US" sz="2400" dirty="0"/>
              <a:t>Encoder </a:t>
            </a:r>
            <a:br>
              <a:rPr lang="en-US" altLang="en-US" sz="2400" dirty="0"/>
            </a:br>
            <a:r>
              <a:rPr lang="en-US" altLang="en-US" sz="2400" i="1" dirty="0">
                <a:latin typeface="Times New Roman" charset="0"/>
              </a:rPr>
              <a:t>X</a:t>
            </a:r>
          </a:p>
        </p:txBody>
      </p:sp>
      <p:sp>
        <p:nvSpPr>
          <p:cNvPr id="9" name="Text Box 9"/>
          <p:cNvSpPr txBox="1">
            <a:spLocks noChangeArrowheads="1"/>
          </p:cNvSpPr>
          <p:nvPr/>
        </p:nvSpPr>
        <p:spPr bwMode="auto">
          <a:xfrm>
            <a:off x="6597650" y="3009900"/>
            <a:ext cx="1435100" cy="83502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50000"/>
              </a:schemeClr>
            </a:outerShdw>
          </a:effectLst>
        </p:spPr>
        <p:txBody>
          <a:bodyPr wrap="none">
            <a:spAutoFit/>
          </a:bodyPr>
          <a:lstStyle/>
          <a:p>
            <a:pPr algn="ctr"/>
            <a:r>
              <a:rPr lang="en-US" altLang="en-US" sz="2400"/>
              <a:t>Joint</a:t>
            </a:r>
          </a:p>
          <a:p>
            <a:pPr algn="ctr"/>
            <a:r>
              <a:rPr lang="en-US" altLang="en-US" sz="2400"/>
              <a:t>Decoder </a:t>
            </a:r>
            <a:endParaRPr lang="en-US" altLang="en-US" sz="2400" i="1">
              <a:latin typeface="Times New Roman" charset="0"/>
            </a:endParaRPr>
          </a:p>
        </p:txBody>
      </p:sp>
      <p:cxnSp>
        <p:nvCxnSpPr>
          <p:cNvPr id="11" name="AutoShape 12"/>
          <p:cNvCxnSpPr>
            <a:cxnSpLocks noChangeShapeType="1"/>
          </p:cNvCxnSpPr>
          <p:nvPr/>
        </p:nvCxnSpPr>
        <p:spPr bwMode="auto">
          <a:xfrm>
            <a:off x="2487613" y="5187950"/>
            <a:ext cx="488950" cy="79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3"/>
          <p:cNvCxnSpPr>
            <a:cxnSpLocks noChangeShapeType="1"/>
          </p:cNvCxnSpPr>
          <p:nvPr/>
        </p:nvCxnSpPr>
        <p:spPr bwMode="auto">
          <a:xfrm flipV="1">
            <a:off x="2490788" y="1909763"/>
            <a:ext cx="488950" cy="317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p:cNvCxnSpPr>
          <p:nvPr/>
        </p:nvCxnSpPr>
        <p:spPr bwMode="auto">
          <a:xfrm>
            <a:off x="4397375" y="1909763"/>
            <a:ext cx="2200275" cy="1196975"/>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AutoShape 16"/>
          <p:cNvCxnSpPr>
            <a:cxnSpLocks noChangeShapeType="1"/>
          </p:cNvCxnSpPr>
          <p:nvPr/>
        </p:nvCxnSpPr>
        <p:spPr bwMode="auto">
          <a:xfrm flipV="1">
            <a:off x="4394200" y="3698875"/>
            <a:ext cx="2203450" cy="1497013"/>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Line 17"/>
          <p:cNvSpPr>
            <a:spLocks noChangeShapeType="1"/>
          </p:cNvSpPr>
          <p:nvPr/>
        </p:nvSpPr>
        <p:spPr bwMode="auto">
          <a:xfrm>
            <a:off x="8043863" y="3065463"/>
            <a:ext cx="5397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18"/>
          <p:cNvSpPr>
            <a:spLocks noChangeShapeType="1"/>
          </p:cNvSpPr>
          <p:nvPr/>
        </p:nvSpPr>
        <p:spPr bwMode="auto">
          <a:xfrm>
            <a:off x="8029575" y="3695700"/>
            <a:ext cx="5397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1" name="Text Box 29"/>
          <p:cNvSpPr txBox="1">
            <a:spLocks noChangeArrowheads="1"/>
          </p:cNvSpPr>
          <p:nvPr/>
        </p:nvSpPr>
        <p:spPr bwMode="auto">
          <a:xfrm>
            <a:off x="8580438" y="282098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i="1">
                <a:latin typeface="Times New Roman" charset="0"/>
              </a:rPr>
              <a:t>X</a:t>
            </a:r>
          </a:p>
        </p:txBody>
      </p:sp>
      <p:sp>
        <p:nvSpPr>
          <p:cNvPr id="22" name="Text Box 30"/>
          <p:cNvSpPr txBox="1">
            <a:spLocks noChangeArrowheads="1"/>
          </p:cNvSpPr>
          <p:nvPr/>
        </p:nvSpPr>
        <p:spPr bwMode="auto">
          <a:xfrm>
            <a:off x="8588375" y="346233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i="1">
                <a:latin typeface="Times New Roman" charset="0"/>
              </a:rPr>
              <a:t>Y</a:t>
            </a:r>
          </a:p>
        </p:txBody>
      </p:sp>
      <p:sp>
        <p:nvSpPr>
          <p:cNvPr id="26" name="Text Box 8"/>
          <p:cNvSpPr txBox="1">
            <a:spLocks noChangeArrowheads="1"/>
          </p:cNvSpPr>
          <p:nvPr/>
        </p:nvSpPr>
        <p:spPr bwMode="auto">
          <a:xfrm>
            <a:off x="2976563" y="4778375"/>
            <a:ext cx="1417637" cy="83502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50000"/>
              </a:schemeClr>
            </a:outerShdw>
          </a:effectLst>
        </p:spPr>
        <p:txBody>
          <a:bodyPr wrap="none">
            <a:spAutoFit/>
          </a:bodyPr>
          <a:lstStyle/>
          <a:p>
            <a:pPr algn="ctr"/>
            <a:r>
              <a:rPr lang="en-US" altLang="en-US" sz="2400" dirty="0"/>
              <a:t>Encoder </a:t>
            </a:r>
            <a:br>
              <a:rPr lang="en-US" altLang="en-US" sz="2400" dirty="0"/>
            </a:br>
            <a:r>
              <a:rPr lang="en-US" altLang="en-US" sz="2400" i="1" dirty="0">
                <a:latin typeface="Times New Roman" charset="0"/>
              </a:rPr>
              <a:t>Y</a:t>
            </a:r>
          </a:p>
        </p:txBody>
      </p:sp>
      <p:graphicFrame>
        <p:nvGraphicFramePr>
          <p:cNvPr id="27" name="Object 26"/>
          <p:cNvGraphicFramePr>
            <a:graphicFrameLocks noChangeAspect="1"/>
          </p:cNvGraphicFramePr>
          <p:nvPr>
            <p:extLst/>
          </p:nvPr>
        </p:nvGraphicFramePr>
        <p:xfrm>
          <a:off x="2962275" y="2511425"/>
          <a:ext cx="1328737" cy="481013"/>
        </p:xfrm>
        <a:graphic>
          <a:graphicData uri="http://schemas.openxmlformats.org/presentationml/2006/ole">
            <mc:AlternateContent xmlns:mc="http://schemas.openxmlformats.org/markup-compatibility/2006">
              <mc:Choice xmlns:v="urn:schemas-microsoft-com:vml" Requires="v">
                <p:oleObj spid="_x0000_s4427" name="Equation" r:id="rId4" imgW="545760" imgH="228600" progId="Equation.DSMT4">
                  <p:embed/>
                </p:oleObj>
              </mc:Choice>
              <mc:Fallback>
                <p:oleObj name="Equation" r:id="rId4" imgW="5457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2275" y="2511425"/>
                        <a:ext cx="13287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8" name="Object 15"/>
          <p:cNvGraphicFramePr>
            <a:graphicFrameLocks noChangeAspect="1"/>
          </p:cNvGraphicFramePr>
          <p:nvPr>
            <p:extLst/>
          </p:nvPr>
        </p:nvGraphicFramePr>
        <p:xfrm>
          <a:off x="3038985" y="3784600"/>
          <a:ext cx="961102" cy="908050"/>
        </p:xfrm>
        <a:graphic>
          <a:graphicData uri="http://schemas.openxmlformats.org/presentationml/2006/ole">
            <mc:AlternateContent xmlns:mc="http://schemas.openxmlformats.org/markup-compatibility/2006">
              <mc:Choice xmlns:v="urn:schemas-microsoft-com:vml" Requires="v">
                <p:oleObj spid="_x0000_s4428" name="Equation" r:id="rId6" imgW="355320" imgH="431640" progId="Equation.DSMT4">
                  <p:embed/>
                </p:oleObj>
              </mc:Choice>
              <mc:Fallback>
                <p:oleObj name="Equation" r:id="rId6" imgW="3553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8985" y="3784600"/>
                        <a:ext cx="961102" cy="9080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42884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4" name="Content Placeholder 5"/>
          <p:cNvSpPr>
            <a:spLocks noGrp="1"/>
          </p:cNvSpPr>
          <p:nvPr>
            <p:ph sz="half" idx="4294967295"/>
          </p:nvPr>
        </p:nvSpPr>
        <p:spPr>
          <a:xfrm>
            <a:off x="144379" y="848848"/>
            <a:ext cx="8999621" cy="5997293"/>
          </a:xfrm>
          <a:prstGeom prst="rect">
            <a:avLst/>
          </a:prstGeom>
        </p:spPr>
        <p:txBody>
          <a:bodyPr>
            <a:normAutofit/>
          </a:bodyPr>
          <a:lstStyle/>
          <a:p>
            <a:pPr>
              <a:spcBef>
                <a:spcPts val="500"/>
              </a:spcBef>
            </a:pPr>
            <a:r>
              <a:rPr lang="en-US" sz="2400" dirty="0" smtClean="0">
                <a:latin typeface="Calibri" panose="020F0502020204030204" pitchFamily="34" charset="0"/>
                <a:ea typeface="Times New Roman" charset="0"/>
                <a:cs typeface="Calibri" panose="020F0502020204030204" pitchFamily="34" charset="0"/>
              </a:rPr>
              <a:t>Sources are </a:t>
            </a:r>
            <a:r>
              <a:rPr lang="en-US" sz="2400" dirty="0" err="1" smtClean="0">
                <a:latin typeface="Calibri" panose="020F0502020204030204" pitchFamily="34" charset="0"/>
                <a:ea typeface="Times New Roman" charset="0"/>
                <a:cs typeface="Calibri" panose="020F0502020204030204" pitchFamily="34" charset="0"/>
              </a:rPr>
              <a:t>i.i.d</a:t>
            </a:r>
            <a:r>
              <a:rPr lang="en-US" sz="2400" dirty="0" smtClean="0">
                <a:latin typeface="Calibri" panose="020F0502020204030204" pitchFamily="34" charset="0"/>
                <a:ea typeface="Times New Roman" charset="0"/>
                <a:cs typeface="Calibri" panose="020F0502020204030204" pitchFamily="34" charset="0"/>
              </a:rPr>
              <a:t>.  (not realistic)</a:t>
            </a:r>
          </a:p>
          <a:p>
            <a:r>
              <a:rPr lang="en-US" sz="2400" dirty="0" smtClean="0">
                <a:latin typeface="Calibri" panose="020F0502020204030204" pitchFamily="34" charset="0"/>
                <a:ea typeface="Times New Roman" charset="0"/>
                <a:cs typeface="Calibri" panose="020F0502020204030204" pitchFamily="34" charset="0"/>
              </a:rPr>
              <a:t>They know their joint statistics (not fully realistic)</a:t>
            </a:r>
          </a:p>
          <a:p>
            <a:r>
              <a:rPr lang="en-US" sz="2400" dirty="0">
                <a:latin typeface="Calibri" panose="020F0502020204030204" pitchFamily="34" charset="0"/>
                <a:ea typeface="Times New Roman" charset="0"/>
                <a:cs typeface="Calibri" panose="020F0502020204030204" pitchFamily="34" charset="0"/>
              </a:rPr>
              <a:t>Lossless </a:t>
            </a:r>
            <a:r>
              <a:rPr lang="en-US" sz="2400" dirty="0" smtClean="0">
                <a:latin typeface="Calibri" panose="020F0502020204030204" pitchFamily="34" charset="0"/>
                <a:ea typeface="Times New Roman" charset="0"/>
                <a:cs typeface="Calibri" panose="020F0502020204030204" pitchFamily="34" charset="0"/>
              </a:rPr>
              <a:t>Compression (not of interest in most cases)</a:t>
            </a:r>
          </a:p>
          <a:p>
            <a:r>
              <a:rPr lang="en-US" sz="2400" dirty="0">
                <a:latin typeface="Calibri" panose="020F0502020204030204" pitchFamily="34" charset="0"/>
                <a:ea typeface="Times New Roman" charset="0"/>
                <a:cs typeface="Calibri" panose="020F0502020204030204" pitchFamily="34" charset="0"/>
              </a:rPr>
              <a:t>T</a:t>
            </a:r>
            <a:r>
              <a:rPr lang="en-US" sz="2400" dirty="0" smtClean="0">
                <a:latin typeface="Calibri" panose="020F0502020204030204" pitchFamily="34" charset="0"/>
                <a:ea typeface="Times New Roman" charset="0"/>
                <a:cs typeface="Calibri" panose="020F0502020204030204" pitchFamily="34" charset="0"/>
              </a:rPr>
              <a:t>hey do not know each other’s outcome</a:t>
            </a:r>
          </a:p>
          <a:p>
            <a:endParaRPr lang="en-US" dirty="0" smtClean="0">
              <a:latin typeface="Calibri" panose="020F0502020204030204" pitchFamily="34" charset="0"/>
              <a:ea typeface="Times New Roman" charset="0"/>
              <a:cs typeface="Calibri" panose="020F0502020204030204" pitchFamily="34" charset="0"/>
            </a:endParaRPr>
          </a:p>
          <a:p>
            <a:pPr>
              <a:spcBef>
                <a:spcPts val="500"/>
              </a:spcBef>
            </a:pPr>
            <a:endParaRPr lang="en-US" sz="3600" dirty="0">
              <a:latin typeface="Calibri" panose="020F0502020204030204" pitchFamily="34" charset="0"/>
              <a:ea typeface="Times New Roman" charset="0"/>
              <a:cs typeface="Calibri" panose="020F0502020204030204" pitchFamily="34" charset="0"/>
            </a:endParaRPr>
          </a:p>
        </p:txBody>
      </p:sp>
      <p:sp>
        <p:nvSpPr>
          <p:cNvPr id="5" name="Title 3"/>
          <p:cNvSpPr txBox="1">
            <a:spLocks/>
          </p:cNvSpPr>
          <p:nvPr/>
        </p:nvSpPr>
        <p:spPr>
          <a:xfrm>
            <a:off x="1624263" y="0"/>
            <a:ext cx="7234572" cy="74493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err="1" smtClean="0">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-Wolf Theorem</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grpSp>
        <p:nvGrpSpPr>
          <p:cNvPr id="6" name="Group 43"/>
          <p:cNvGrpSpPr>
            <a:grpSpLocks/>
          </p:cNvGrpSpPr>
          <p:nvPr/>
        </p:nvGrpSpPr>
        <p:grpSpPr bwMode="auto">
          <a:xfrm>
            <a:off x="2388265" y="2867867"/>
            <a:ext cx="3232150" cy="2568575"/>
            <a:chOff x="1944" y="1132"/>
            <a:chExt cx="2036" cy="1618"/>
          </a:xfrm>
        </p:grpSpPr>
        <p:sp>
          <p:nvSpPr>
            <p:cNvPr id="8" name="Freeform 40" descr="Dark upward diagonal"/>
            <p:cNvSpPr>
              <a:spLocks/>
            </p:cNvSpPr>
            <p:nvPr/>
          </p:nvSpPr>
          <p:spPr bwMode="auto">
            <a:xfrm>
              <a:off x="1944" y="1132"/>
              <a:ext cx="2023" cy="1611"/>
            </a:xfrm>
            <a:custGeom>
              <a:avLst/>
              <a:gdLst>
                <a:gd name="T0" fmla="*/ 7 w 2023"/>
                <a:gd name="T1" fmla="*/ 0 h 1611"/>
                <a:gd name="T2" fmla="*/ 0 w 2023"/>
                <a:gd name="T3" fmla="*/ 1021 h 1611"/>
                <a:gd name="T4" fmla="*/ 589 w 2023"/>
                <a:gd name="T5" fmla="*/ 1611 h 1611"/>
                <a:gd name="T6" fmla="*/ 2023 w 2023"/>
                <a:gd name="T7" fmla="*/ 1604 h 1611"/>
                <a:gd name="T8" fmla="*/ 1951 w 2023"/>
                <a:gd name="T9" fmla="*/ 871 h 1611"/>
                <a:gd name="T10" fmla="*/ 733 w 2023"/>
                <a:gd name="T11" fmla="*/ 151 h 1611"/>
                <a:gd name="T12" fmla="*/ 7 w 2023"/>
                <a:gd name="T13" fmla="*/ 0 h 1611"/>
              </a:gdLst>
              <a:ahLst/>
              <a:cxnLst>
                <a:cxn ang="0">
                  <a:pos x="T0" y="T1"/>
                </a:cxn>
                <a:cxn ang="0">
                  <a:pos x="T2" y="T3"/>
                </a:cxn>
                <a:cxn ang="0">
                  <a:pos x="T4" y="T5"/>
                </a:cxn>
                <a:cxn ang="0">
                  <a:pos x="T6" y="T7"/>
                </a:cxn>
                <a:cxn ang="0">
                  <a:pos x="T8" y="T9"/>
                </a:cxn>
                <a:cxn ang="0">
                  <a:pos x="T10" y="T11"/>
                </a:cxn>
                <a:cxn ang="0">
                  <a:pos x="T12" y="T13"/>
                </a:cxn>
              </a:cxnLst>
              <a:rect l="0" t="0" r="r" b="b"/>
              <a:pathLst>
                <a:path w="2023" h="1611">
                  <a:moveTo>
                    <a:pt x="7" y="0"/>
                  </a:moveTo>
                  <a:lnTo>
                    <a:pt x="0" y="1021"/>
                  </a:lnTo>
                  <a:lnTo>
                    <a:pt x="589" y="1611"/>
                  </a:lnTo>
                  <a:lnTo>
                    <a:pt x="2023" y="1604"/>
                  </a:lnTo>
                  <a:lnTo>
                    <a:pt x="1951" y="871"/>
                  </a:lnTo>
                  <a:lnTo>
                    <a:pt x="733" y="151"/>
                  </a:lnTo>
                  <a:lnTo>
                    <a:pt x="7" y="0"/>
                  </a:lnTo>
                  <a:close/>
                </a:path>
              </a:pathLst>
            </a:custGeom>
            <a:pattFill prst="dkUpDiag">
              <a:fgClr>
                <a:srgbClr val="FF3300"/>
              </a:fgClr>
              <a:bgClr>
                <a:schemeClr val="bg1"/>
              </a:bgClr>
            </a:patt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Freeform 41"/>
            <p:cNvSpPr>
              <a:spLocks/>
            </p:cNvSpPr>
            <p:nvPr/>
          </p:nvSpPr>
          <p:spPr bwMode="auto">
            <a:xfrm>
              <a:off x="1951" y="1140"/>
              <a:ext cx="2029" cy="1610"/>
            </a:xfrm>
            <a:custGeom>
              <a:avLst/>
              <a:gdLst>
                <a:gd name="T0" fmla="*/ 0 w 2029"/>
                <a:gd name="T1" fmla="*/ 0 h 1610"/>
                <a:gd name="T2" fmla="*/ 0 w 2029"/>
                <a:gd name="T3" fmla="*/ 1014 h 1610"/>
                <a:gd name="T4" fmla="*/ 609 w 2029"/>
                <a:gd name="T5" fmla="*/ 1610 h 1610"/>
                <a:gd name="T6" fmla="*/ 2029 w 2029"/>
                <a:gd name="T7" fmla="*/ 1610 h 1610"/>
              </a:gdLst>
              <a:ahLst/>
              <a:cxnLst>
                <a:cxn ang="0">
                  <a:pos x="T0" y="T1"/>
                </a:cxn>
                <a:cxn ang="0">
                  <a:pos x="T2" y="T3"/>
                </a:cxn>
                <a:cxn ang="0">
                  <a:pos x="T4" y="T5"/>
                </a:cxn>
                <a:cxn ang="0">
                  <a:pos x="T6" y="T7"/>
                </a:cxn>
              </a:cxnLst>
              <a:rect l="0" t="0" r="r" b="b"/>
              <a:pathLst>
                <a:path w="2029" h="1610">
                  <a:moveTo>
                    <a:pt x="0" y="0"/>
                  </a:moveTo>
                  <a:lnTo>
                    <a:pt x="0" y="1014"/>
                  </a:lnTo>
                  <a:lnTo>
                    <a:pt x="609" y="1610"/>
                  </a:lnTo>
                  <a:lnTo>
                    <a:pt x="2029" y="1610"/>
                  </a:lnTo>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10" name="Group 30"/>
          <p:cNvGrpSpPr>
            <a:grpSpLocks/>
          </p:cNvGrpSpPr>
          <p:nvPr/>
        </p:nvGrpSpPr>
        <p:grpSpPr bwMode="auto">
          <a:xfrm>
            <a:off x="3323303" y="2858342"/>
            <a:ext cx="2390775" cy="1641475"/>
            <a:chOff x="2526" y="1133"/>
            <a:chExt cx="1506" cy="1034"/>
          </a:xfrm>
        </p:grpSpPr>
        <p:sp>
          <p:nvSpPr>
            <p:cNvPr id="11" name="Freeform 27" descr="Dark downward diagonal"/>
            <p:cNvSpPr>
              <a:spLocks/>
            </p:cNvSpPr>
            <p:nvPr/>
          </p:nvSpPr>
          <p:spPr bwMode="auto">
            <a:xfrm>
              <a:off x="2534" y="1133"/>
              <a:ext cx="1498" cy="1034"/>
            </a:xfrm>
            <a:custGeom>
              <a:avLst/>
              <a:gdLst>
                <a:gd name="T0" fmla="*/ 0 w 1498"/>
                <a:gd name="T1" fmla="*/ 98 h 1034"/>
                <a:gd name="T2" fmla="*/ 6 w 1498"/>
                <a:gd name="T3" fmla="*/ 1034 h 1034"/>
                <a:gd name="T4" fmla="*/ 1498 w 1498"/>
                <a:gd name="T5" fmla="*/ 1028 h 1034"/>
                <a:gd name="T6" fmla="*/ 1446 w 1498"/>
                <a:gd name="T7" fmla="*/ 622 h 1034"/>
                <a:gd name="T8" fmla="*/ 975 w 1498"/>
                <a:gd name="T9" fmla="*/ 530 h 1034"/>
                <a:gd name="T10" fmla="*/ 824 w 1498"/>
                <a:gd name="T11" fmla="*/ 118 h 1034"/>
                <a:gd name="T12" fmla="*/ 451 w 1498"/>
                <a:gd name="T13" fmla="*/ 0 h 1034"/>
                <a:gd name="T14" fmla="*/ 0 w 1498"/>
                <a:gd name="T15" fmla="*/ 98 h 10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8" h="1034">
                  <a:moveTo>
                    <a:pt x="0" y="98"/>
                  </a:moveTo>
                  <a:lnTo>
                    <a:pt x="6" y="1034"/>
                  </a:lnTo>
                  <a:lnTo>
                    <a:pt x="1498" y="1028"/>
                  </a:lnTo>
                  <a:lnTo>
                    <a:pt x="1446" y="622"/>
                  </a:lnTo>
                  <a:lnTo>
                    <a:pt x="975" y="530"/>
                  </a:lnTo>
                  <a:lnTo>
                    <a:pt x="824" y="118"/>
                  </a:lnTo>
                  <a:lnTo>
                    <a:pt x="451" y="0"/>
                  </a:lnTo>
                  <a:lnTo>
                    <a:pt x="0" y="98"/>
                  </a:lnTo>
                  <a:close/>
                </a:path>
              </a:pathLst>
            </a:custGeom>
            <a:pattFill prst="dkDnDiag">
              <a:fgClr>
                <a:schemeClr val="accent1"/>
              </a:fgClr>
              <a:bgClr>
                <a:schemeClr val="bg1"/>
              </a:bgClr>
            </a:patt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Line 28"/>
            <p:cNvSpPr>
              <a:spLocks noChangeShapeType="1"/>
            </p:cNvSpPr>
            <p:nvPr/>
          </p:nvSpPr>
          <p:spPr bwMode="auto">
            <a:xfrm>
              <a:off x="2533" y="1231"/>
              <a:ext cx="0" cy="936"/>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 name="Line 29"/>
            <p:cNvSpPr>
              <a:spLocks noChangeShapeType="1"/>
            </p:cNvSpPr>
            <p:nvPr/>
          </p:nvSpPr>
          <p:spPr bwMode="auto">
            <a:xfrm flipH="1">
              <a:off x="2526" y="2159"/>
              <a:ext cx="1479" cy="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4" name="Line 6"/>
          <p:cNvSpPr>
            <a:spLocks noChangeShapeType="1"/>
          </p:cNvSpPr>
          <p:nvPr/>
        </p:nvSpPr>
        <p:spPr bwMode="auto">
          <a:xfrm flipV="1">
            <a:off x="1489740" y="2694830"/>
            <a:ext cx="0" cy="3878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 name="Line 7"/>
          <p:cNvSpPr>
            <a:spLocks noChangeShapeType="1"/>
          </p:cNvSpPr>
          <p:nvPr/>
        </p:nvSpPr>
        <p:spPr bwMode="auto">
          <a:xfrm>
            <a:off x="1335753" y="6342905"/>
            <a:ext cx="49545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Line 9"/>
          <p:cNvSpPr>
            <a:spLocks noChangeShapeType="1"/>
          </p:cNvSpPr>
          <p:nvPr/>
        </p:nvSpPr>
        <p:spPr bwMode="auto">
          <a:xfrm>
            <a:off x="1489740" y="4499817"/>
            <a:ext cx="4494213"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10"/>
          <p:cNvSpPr>
            <a:spLocks noChangeShapeType="1"/>
          </p:cNvSpPr>
          <p:nvPr/>
        </p:nvSpPr>
        <p:spPr bwMode="auto">
          <a:xfrm flipV="1">
            <a:off x="3332828" y="2886917"/>
            <a:ext cx="0" cy="34559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1"/>
          <p:cNvSpPr>
            <a:spLocks noChangeShapeType="1"/>
          </p:cNvSpPr>
          <p:nvPr/>
        </p:nvSpPr>
        <p:spPr bwMode="auto">
          <a:xfrm>
            <a:off x="2412078" y="2810717"/>
            <a:ext cx="0" cy="35321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2"/>
          <p:cNvSpPr>
            <a:spLocks noChangeShapeType="1"/>
          </p:cNvSpPr>
          <p:nvPr/>
        </p:nvSpPr>
        <p:spPr bwMode="auto">
          <a:xfrm>
            <a:off x="1527840" y="5422155"/>
            <a:ext cx="4608513"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20" name="Object 19"/>
          <p:cNvGraphicFramePr>
            <a:graphicFrameLocks noChangeAspect="1"/>
          </p:cNvGraphicFramePr>
          <p:nvPr>
            <p:extLst/>
          </p:nvPr>
        </p:nvGraphicFramePr>
        <p:xfrm>
          <a:off x="5120353" y="6388605"/>
          <a:ext cx="1328737" cy="481013"/>
        </p:xfrm>
        <a:graphic>
          <a:graphicData uri="http://schemas.openxmlformats.org/presentationml/2006/ole">
            <mc:AlternateContent xmlns:mc="http://schemas.openxmlformats.org/markup-compatibility/2006">
              <mc:Choice xmlns:v="urn:schemas-microsoft-com:vml" Requires="v">
                <p:oleObj spid="_x0000_s6087" name="Equation" r:id="rId4" imgW="545760" imgH="228600" progId="Equation.DSMT4">
                  <p:embed/>
                </p:oleObj>
              </mc:Choice>
              <mc:Fallback>
                <p:oleObj name="Equation" r:id="rId4" imgW="5457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0353" y="6388605"/>
                        <a:ext cx="13287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 name="Object 20"/>
          <p:cNvGraphicFramePr>
            <a:graphicFrameLocks noChangeAspect="1"/>
          </p:cNvGraphicFramePr>
          <p:nvPr>
            <p:extLst/>
          </p:nvPr>
        </p:nvGraphicFramePr>
        <p:xfrm>
          <a:off x="615028" y="2788492"/>
          <a:ext cx="862012" cy="908050"/>
        </p:xfrm>
        <a:graphic>
          <a:graphicData uri="http://schemas.openxmlformats.org/presentationml/2006/ole">
            <mc:AlternateContent xmlns:mc="http://schemas.openxmlformats.org/markup-compatibility/2006">
              <mc:Choice xmlns:v="urn:schemas-microsoft-com:vml" Requires="v">
                <p:oleObj spid="_x0000_s6088" name="Equation" r:id="rId6" imgW="355320" imgH="431640" progId="Equation.DSMT4">
                  <p:embed/>
                </p:oleObj>
              </mc:Choice>
              <mc:Fallback>
                <p:oleObj name="Equation" r:id="rId6" imgW="35532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028" y="2788492"/>
                        <a:ext cx="862012"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2" name="Object 21"/>
          <p:cNvGraphicFramePr>
            <a:graphicFrameLocks noChangeAspect="1"/>
          </p:cNvGraphicFramePr>
          <p:nvPr>
            <p:extLst/>
          </p:nvPr>
        </p:nvGraphicFramePr>
        <p:xfrm>
          <a:off x="2335878" y="6525467"/>
          <a:ext cx="215900" cy="347663"/>
        </p:xfrm>
        <a:graphic>
          <a:graphicData uri="http://schemas.openxmlformats.org/presentationml/2006/ole">
            <mc:AlternateContent xmlns:mc="http://schemas.openxmlformats.org/markup-compatibility/2006">
              <mc:Choice xmlns:v="urn:schemas-microsoft-com:vml" Requires="v">
                <p:oleObj spid="_x0000_s6089" name="Equation" r:id="rId8" imgW="88560" imgH="164880" progId="Equation.DSMT4">
                  <p:embed/>
                </p:oleObj>
              </mc:Choice>
              <mc:Fallback>
                <p:oleObj name="Equation" r:id="rId8" imgW="8856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5878" y="6525467"/>
                        <a:ext cx="2159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 name="Object 22"/>
          <p:cNvGraphicFramePr>
            <a:graphicFrameLocks noChangeAspect="1"/>
          </p:cNvGraphicFramePr>
          <p:nvPr>
            <p:extLst/>
          </p:nvPr>
        </p:nvGraphicFramePr>
        <p:xfrm>
          <a:off x="1183353" y="5230067"/>
          <a:ext cx="215900" cy="347663"/>
        </p:xfrm>
        <a:graphic>
          <a:graphicData uri="http://schemas.openxmlformats.org/presentationml/2006/ole">
            <mc:AlternateContent xmlns:mc="http://schemas.openxmlformats.org/markup-compatibility/2006">
              <mc:Choice xmlns:v="urn:schemas-microsoft-com:vml" Requires="v">
                <p:oleObj spid="_x0000_s6090" name="Equation" r:id="rId10" imgW="88560" imgH="164880" progId="Equation.DSMT4">
                  <p:embed/>
                </p:oleObj>
              </mc:Choice>
              <mc:Fallback>
                <p:oleObj name="Equation" r:id="rId10" imgW="88560" imgH="164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3353" y="5230067"/>
                        <a:ext cx="215900"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 name="Object 23"/>
          <p:cNvGraphicFramePr>
            <a:graphicFrameLocks noChangeAspect="1"/>
          </p:cNvGraphicFramePr>
          <p:nvPr>
            <p:extLst/>
          </p:nvPr>
        </p:nvGraphicFramePr>
        <p:xfrm>
          <a:off x="1143665" y="4307730"/>
          <a:ext cx="307975" cy="347662"/>
        </p:xfrm>
        <a:graphic>
          <a:graphicData uri="http://schemas.openxmlformats.org/presentationml/2006/ole">
            <mc:AlternateContent xmlns:mc="http://schemas.openxmlformats.org/markup-compatibility/2006">
              <mc:Choice xmlns:v="urn:schemas-microsoft-com:vml" Requires="v">
                <p:oleObj spid="_x0000_s6091" name="Equation" r:id="rId11" imgW="126720" imgH="164880" progId="Equation.DSMT4">
                  <p:embed/>
                </p:oleObj>
              </mc:Choice>
              <mc:Fallback>
                <p:oleObj name="Equation" r:id="rId11" imgW="12672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665" y="4307730"/>
                        <a:ext cx="307975"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5" name="Object 24"/>
          <p:cNvGraphicFramePr>
            <a:graphicFrameLocks noChangeAspect="1"/>
          </p:cNvGraphicFramePr>
          <p:nvPr>
            <p:extLst/>
          </p:nvPr>
        </p:nvGraphicFramePr>
        <p:xfrm>
          <a:off x="3216940" y="6496892"/>
          <a:ext cx="307975" cy="349250"/>
        </p:xfrm>
        <a:graphic>
          <a:graphicData uri="http://schemas.openxmlformats.org/presentationml/2006/ole">
            <mc:AlternateContent xmlns:mc="http://schemas.openxmlformats.org/markup-compatibility/2006">
              <mc:Choice xmlns:v="urn:schemas-microsoft-com:vml" Requires="v">
                <p:oleObj spid="_x0000_s6092" name="Equation" r:id="rId13" imgW="126720" imgH="164880" progId="Equation.DSMT4">
                  <p:embed/>
                </p:oleObj>
              </mc:Choice>
              <mc:Fallback>
                <p:oleObj name="Equation" r:id="rId13" imgW="12672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940" y="6496892"/>
                        <a:ext cx="30797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6" name="Group 31"/>
          <p:cNvGrpSpPr>
            <a:grpSpLocks/>
          </p:cNvGrpSpPr>
          <p:nvPr/>
        </p:nvGrpSpPr>
        <p:grpSpPr bwMode="auto">
          <a:xfrm>
            <a:off x="3296315" y="3271092"/>
            <a:ext cx="4764088" cy="1268413"/>
            <a:chOff x="2516" y="1386"/>
            <a:chExt cx="3001" cy="799"/>
          </a:xfrm>
        </p:grpSpPr>
        <p:sp>
          <p:nvSpPr>
            <p:cNvPr id="27" name="Oval 20"/>
            <p:cNvSpPr>
              <a:spLocks noChangeArrowheads="1"/>
            </p:cNvSpPr>
            <p:nvPr/>
          </p:nvSpPr>
          <p:spPr bwMode="auto">
            <a:xfrm>
              <a:off x="2516" y="2136"/>
              <a:ext cx="48" cy="49"/>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21"/>
            <p:cNvSpPr>
              <a:spLocks noChangeShapeType="1"/>
            </p:cNvSpPr>
            <p:nvPr/>
          </p:nvSpPr>
          <p:spPr bwMode="auto">
            <a:xfrm flipV="1">
              <a:off x="2588" y="1725"/>
              <a:ext cx="653" cy="411"/>
            </a:xfrm>
            <a:prstGeom prst="line">
              <a:avLst/>
            </a:prstGeom>
            <a:noFill/>
            <a:ln w="381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Text Box 22"/>
            <p:cNvSpPr txBox="1">
              <a:spLocks noChangeArrowheads="1"/>
            </p:cNvSpPr>
            <p:nvPr/>
          </p:nvSpPr>
          <p:spPr bwMode="auto">
            <a:xfrm>
              <a:off x="3289" y="1386"/>
              <a:ext cx="2228" cy="526"/>
            </a:xfrm>
            <a:prstGeom prst="rect">
              <a:avLst/>
            </a:prstGeom>
            <a:solidFill>
              <a:schemeClr val="bg1"/>
            </a:solidFill>
            <a:ln w="12700">
              <a:solidFill>
                <a:schemeClr val="accent1"/>
              </a:solidFill>
              <a:miter lim="800000"/>
              <a:headEnd/>
              <a:tailEnd/>
            </a:ln>
            <a:effectLst>
              <a:outerShdw blurRad="63500" dist="107763" dir="2700000" algn="ctr" rotWithShape="0">
                <a:schemeClr val="bg2">
                  <a:alpha val="50000"/>
                </a:schemeClr>
              </a:outerShdw>
            </a:effectLst>
          </p:spPr>
          <p:txBody>
            <a:bodyPr wrap="none">
              <a:spAutoFit/>
            </a:bodyPr>
            <a:lstStyle/>
            <a:p>
              <a:r>
                <a:rPr lang="en-US" altLang="en-US" sz="2400">
                  <a:solidFill>
                    <a:schemeClr val="accent1"/>
                  </a:solidFill>
                </a:rPr>
                <a:t>Separate encoding</a:t>
              </a:r>
              <a:br>
                <a:rPr lang="en-US" altLang="en-US" sz="2400">
                  <a:solidFill>
                    <a:schemeClr val="accent1"/>
                  </a:solidFill>
                </a:rPr>
              </a:br>
              <a:r>
                <a:rPr lang="en-US" altLang="en-US" sz="2400">
                  <a:solidFill>
                    <a:schemeClr val="accent1"/>
                  </a:solidFill>
                </a:rPr>
                <a:t>and decoding of X and Y</a:t>
              </a:r>
            </a:p>
          </p:txBody>
        </p:sp>
      </p:grpSp>
      <p:grpSp>
        <p:nvGrpSpPr>
          <p:cNvPr id="30" name="Group 37"/>
          <p:cNvGrpSpPr>
            <a:grpSpLocks/>
          </p:cNvGrpSpPr>
          <p:nvPr/>
        </p:nvGrpSpPr>
        <p:grpSpPr bwMode="auto">
          <a:xfrm>
            <a:off x="3288378" y="4337892"/>
            <a:ext cx="5630862" cy="1119188"/>
            <a:chOff x="2511" y="2058"/>
            <a:chExt cx="3547" cy="705"/>
          </a:xfrm>
        </p:grpSpPr>
        <p:sp>
          <p:nvSpPr>
            <p:cNvPr id="31" name="Line 34"/>
            <p:cNvSpPr>
              <a:spLocks noChangeShapeType="1"/>
            </p:cNvSpPr>
            <p:nvPr/>
          </p:nvSpPr>
          <p:spPr bwMode="auto">
            <a:xfrm flipV="1">
              <a:off x="2606" y="2391"/>
              <a:ext cx="758" cy="293"/>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2" name="Text Box 35"/>
            <p:cNvSpPr txBox="1">
              <a:spLocks noChangeArrowheads="1"/>
            </p:cNvSpPr>
            <p:nvPr/>
          </p:nvSpPr>
          <p:spPr bwMode="auto">
            <a:xfrm>
              <a:off x="3424" y="2058"/>
              <a:ext cx="2634" cy="526"/>
            </a:xfrm>
            <a:prstGeom prst="rect">
              <a:avLst/>
            </a:prstGeom>
            <a:solidFill>
              <a:schemeClr val="bg1"/>
            </a:solidFill>
            <a:ln w="12700">
              <a:solidFill>
                <a:srgbClr val="FF3300"/>
              </a:solidFill>
              <a:miter lim="800000"/>
              <a:headEnd/>
              <a:tailEnd/>
            </a:ln>
            <a:effectLst>
              <a:outerShdw blurRad="63500" dist="107763" dir="2700000" algn="ctr" rotWithShape="0">
                <a:schemeClr val="bg2">
                  <a:alpha val="50000"/>
                </a:schemeClr>
              </a:outerShdw>
            </a:effectLst>
          </p:spPr>
          <p:txBody>
            <a:bodyPr wrap="none">
              <a:spAutoFit/>
            </a:bodyPr>
            <a:lstStyle/>
            <a:p>
              <a:r>
                <a:rPr lang="en-US" altLang="en-US" sz="2400">
                  <a:solidFill>
                    <a:srgbClr val="FF3300"/>
                  </a:solidFill>
                </a:rPr>
                <a:t>Separate encoding</a:t>
              </a:r>
              <a:br>
                <a:rPr lang="en-US" altLang="en-US" sz="2400">
                  <a:solidFill>
                    <a:srgbClr val="FF3300"/>
                  </a:solidFill>
                </a:rPr>
              </a:br>
              <a:r>
                <a:rPr lang="en-US" altLang="en-US" sz="2400">
                  <a:solidFill>
                    <a:srgbClr val="FF3300"/>
                  </a:solidFill>
                </a:rPr>
                <a:t>and joint decoding of X and Y</a:t>
              </a:r>
            </a:p>
          </p:txBody>
        </p:sp>
        <p:sp>
          <p:nvSpPr>
            <p:cNvPr id="33" name="Oval 36"/>
            <p:cNvSpPr>
              <a:spLocks noChangeArrowheads="1"/>
            </p:cNvSpPr>
            <p:nvPr/>
          </p:nvSpPr>
          <p:spPr bwMode="auto">
            <a:xfrm>
              <a:off x="2511" y="2714"/>
              <a:ext cx="48" cy="49"/>
            </a:xfrm>
            <a:prstGeom prst="ellipse">
              <a:avLst/>
            </a:prstGeom>
            <a:solidFill>
              <a:srgbClr val="FF3300"/>
            </a:solidFill>
            <a:ln w="12700">
              <a:solidFill>
                <a:srgbClr val="FF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4" name="Group 39"/>
          <p:cNvGrpSpPr>
            <a:grpSpLocks/>
          </p:cNvGrpSpPr>
          <p:nvPr/>
        </p:nvGrpSpPr>
        <p:grpSpPr bwMode="auto">
          <a:xfrm>
            <a:off x="2378740" y="4469655"/>
            <a:ext cx="890588" cy="890587"/>
            <a:chOff x="1938" y="2141"/>
            <a:chExt cx="561" cy="561"/>
          </a:xfrm>
        </p:grpSpPr>
        <p:sp>
          <p:nvSpPr>
            <p:cNvPr id="35" name="Oval 33"/>
            <p:cNvSpPr>
              <a:spLocks noChangeArrowheads="1"/>
            </p:cNvSpPr>
            <p:nvPr/>
          </p:nvSpPr>
          <p:spPr bwMode="auto">
            <a:xfrm>
              <a:off x="1938" y="2141"/>
              <a:ext cx="48" cy="49"/>
            </a:xfrm>
            <a:prstGeom prst="ellipse">
              <a:avLst/>
            </a:prstGeom>
            <a:solidFill>
              <a:srgbClr val="FF3300"/>
            </a:solidFill>
            <a:ln w="12700">
              <a:solidFill>
                <a:srgbClr val="FF33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38"/>
            <p:cNvSpPr>
              <a:spLocks noChangeShapeType="1"/>
            </p:cNvSpPr>
            <p:nvPr/>
          </p:nvSpPr>
          <p:spPr bwMode="auto">
            <a:xfrm>
              <a:off x="1995" y="2198"/>
              <a:ext cx="504" cy="504"/>
            </a:xfrm>
            <a:prstGeom prst="line">
              <a:avLst/>
            </a:prstGeom>
            <a:noFill/>
            <a:ln w="38100">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191057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4" name="Content Placeholder 5"/>
          <p:cNvSpPr>
            <a:spLocks noGrp="1"/>
          </p:cNvSpPr>
          <p:nvPr>
            <p:ph sz="half" idx="4294967295"/>
          </p:nvPr>
        </p:nvSpPr>
        <p:spPr>
          <a:xfrm>
            <a:off x="185530" y="848849"/>
            <a:ext cx="8494644" cy="5604960"/>
          </a:xfrm>
          <a:prstGeom prst="rect">
            <a:avLst/>
          </a:prstGeom>
        </p:spPr>
        <p:txBody>
          <a:bodyPr>
            <a:normAutofit/>
          </a:bodyPr>
          <a:lstStyle/>
          <a:p>
            <a:pPr>
              <a:spcBef>
                <a:spcPts val="500"/>
              </a:spcBef>
            </a:pPr>
            <a:r>
              <a:rPr lang="en-US" sz="2400" dirty="0" err="1" smtClean="0">
                <a:latin typeface="Calibri" panose="020F0502020204030204" pitchFamily="34" charset="0"/>
                <a:ea typeface="Times New Roman" charset="0"/>
                <a:cs typeface="Calibri" panose="020F0502020204030204" pitchFamily="34" charset="0"/>
              </a:rPr>
              <a:t>Slepian</a:t>
            </a:r>
            <a:r>
              <a:rPr lang="en-US" sz="2400" dirty="0" smtClean="0">
                <a:latin typeface="Calibri" panose="020F0502020204030204" pitchFamily="34" charset="0"/>
                <a:ea typeface="Times New Roman" charset="0"/>
                <a:cs typeface="Calibri" panose="020F0502020204030204" pitchFamily="34" charset="0"/>
              </a:rPr>
              <a:t>-Wolf Theorem is for lossless source coding.</a:t>
            </a:r>
          </a:p>
          <a:p>
            <a:pPr>
              <a:spcBef>
                <a:spcPts val="500"/>
              </a:spcBef>
            </a:pPr>
            <a:r>
              <a:rPr lang="en-US" sz="2400" dirty="0" smtClean="0">
                <a:latin typeface="Calibri" panose="020F0502020204030204" pitchFamily="34" charset="0"/>
                <a:ea typeface="Times New Roman" charset="0"/>
                <a:cs typeface="Calibri" panose="020F0502020204030204" pitchFamily="34" charset="0"/>
              </a:rPr>
              <a:t>Distributed source coding with </a:t>
            </a:r>
            <a:r>
              <a:rPr lang="en-US" sz="2400" dirty="0" err="1" smtClean="0">
                <a:latin typeface="Calibri" panose="020F0502020204030204" pitchFamily="34" charset="0"/>
                <a:ea typeface="Times New Roman" charset="0"/>
                <a:cs typeface="Calibri" panose="020F0502020204030204" pitchFamily="34" charset="0"/>
              </a:rPr>
              <a:t>lossy</a:t>
            </a:r>
            <a:r>
              <a:rPr lang="en-US" sz="2400" dirty="0">
                <a:latin typeface="Calibri" panose="020F0502020204030204" pitchFamily="34" charset="0"/>
                <a:ea typeface="Times New Roman" charset="0"/>
                <a:cs typeface="Calibri" panose="020F0502020204030204" pitchFamily="34" charset="0"/>
              </a:rPr>
              <a:t> </a:t>
            </a:r>
            <a:r>
              <a:rPr lang="en-US" sz="2400" dirty="0" smtClean="0">
                <a:latin typeface="Calibri" panose="020F0502020204030204" pitchFamily="34" charset="0"/>
                <a:ea typeface="Times New Roman" charset="0"/>
                <a:cs typeface="Calibri" panose="020F0502020204030204" pitchFamily="34" charset="0"/>
              </a:rPr>
              <a:t>sources is not a fully solved problem even for IID sources.</a:t>
            </a:r>
          </a:p>
          <a:p>
            <a:pPr>
              <a:spcBef>
                <a:spcPts val="500"/>
              </a:spcBef>
            </a:pPr>
            <a:endParaRPr lang="en-US" sz="2400" dirty="0">
              <a:latin typeface="Calibri" panose="020F0502020204030204" pitchFamily="34" charset="0"/>
              <a:ea typeface="Times New Roman" charset="0"/>
              <a:cs typeface="Calibri" panose="020F0502020204030204" pitchFamily="34" charset="0"/>
            </a:endParaRPr>
          </a:p>
          <a:p>
            <a:pPr>
              <a:spcBef>
                <a:spcPts val="500"/>
              </a:spcBef>
            </a:pPr>
            <a:endParaRPr lang="en-US" sz="2400" dirty="0" smtClean="0">
              <a:latin typeface="Calibri" panose="020F0502020204030204" pitchFamily="34" charset="0"/>
              <a:ea typeface="Times New Roman" charset="0"/>
              <a:cs typeface="Calibri" panose="020F0502020204030204" pitchFamily="34" charset="0"/>
            </a:endParaRPr>
          </a:p>
          <a:p>
            <a:pPr>
              <a:spcBef>
                <a:spcPts val="500"/>
              </a:spcBef>
            </a:pPr>
            <a:endParaRPr lang="en-US" sz="2400" dirty="0">
              <a:latin typeface="Calibri" panose="020F0502020204030204" pitchFamily="34" charset="0"/>
              <a:ea typeface="Times New Roman" charset="0"/>
              <a:cs typeface="Calibri" panose="020F0502020204030204" pitchFamily="34" charset="0"/>
            </a:endParaRPr>
          </a:p>
          <a:p>
            <a:pPr>
              <a:spcBef>
                <a:spcPts val="500"/>
              </a:spcBef>
            </a:pPr>
            <a:endParaRPr lang="en-US" sz="2400" dirty="0" smtClean="0">
              <a:latin typeface="Calibri" panose="020F0502020204030204" pitchFamily="34" charset="0"/>
              <a:ea typeface="Times New Roman" charset="0"/>
              <a:cs typeface="Calibri" panose="020F0502020204030204" pitchFamily="34" charset="0"/>
            </a:endParaRPr>
          </a:p>
          <a:p>
            <a:pPr>
              <a:spcBef>
                <a:spcPts val="500"/>
              </a:spcBef>
            </a:pPr>
            <a:endParaRPr lang="en-US" sz="2400" dirty="0">
              <a:latin typeface="Calibri" panose="020F0502020204030204" pitchFamily="34" charset="0"/>
              <a:ea typeface="Times New Roman" charset="0"/>
              <a:cs typeface="Calibri" panose="020F0502020204030204" pitchFamily="34" charset="0"/>
            </a:endParaRPr>
          </a:p>
          <a:p>
            <a:pPr>
              <a:spcBef>
                <a:spcPts val="500"/>
              </a:spcBef>
            </a:pPr>
            <a:endParaRPr lang="en-US" sz="2400" dirty="0" smtClean="0">
              <a:latin typeface="Calibri" panose="020F0502020204030204" pitchFamily="34" charset="0"/>
              <a:ea typeface="Times New Roman" charset="0"/>
              <a:cs typeface="Calibri" panose="020F0502020204030204" pitchFamily="34" charset="0"/>
            </a:endParaRPr>
          </a:p>
          <a:p>
            <a:pPr>
              <a:spcBef>
                <a:spcPts val="500"/>
              </a:spcBef>
            </a:pPr>
            <a:endParaRPr lang="en-US" sz="2400" dirty="0">
              <a:latin typeface="Calibri" panose="020F0502020204030204" pitchFamily="34" charset="0"/>
              <a:ea typeface="Times New Roman" charset="0"/>
              <a:cs typeface="Calibri" panose="020F0502020204030204" pitchFamily="34" charset="0"/>
            </a:endParaRPr>
          </a:p>
        </p:txBody>
      </p:sp>
      <p:sp>
        <p:nvSpPr>
          <p:cNvPr id="5" name="Title 3"/>
          <p:cNvSpPr txBox="1">
            <a:spLocks/>
          </p:cNvSpPr>
          <p:nvPr/>
        </p:nvSpPr>
        <p:spPr>
          <a:xfrm>
            <a:off x="1690522" y="-5652"/>
            <a:ext cx="6287287" cy="827996"/>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err="1" smtClean="0">
                <a:solidFill>
                  <a:srgbClr val="FF0000"/>
                </a:solidFill>
                <a:latin typeface="Calibri" panose="020F0502020204030204" pitchFamily="34" charset="0"/>
                <a:ea typeface="Times New Roman" charset="0"/>
                <a:cs typeface="Calibri" panose="020F0502020204030204" pitchFamily="34" charset="0"/>
              </a:rPr>
              <a:t>Lossy</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 </a:t>
            </a: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Distributed Source Coding</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 y="2598129"/>
            <a:ext cx="9064697" cy="2055744"/>
          </a:xfrm>
          <a:prstGeom prst="rect">
            <a:avLst/>
          </a:prstGeom>
        </p:spPr>
      </p:pic>
    </p:spTree>
    <p:extLst>
      <p:ext uri="{BB962C8B-B14F-4D97-AF65-F5344CB8AC3E}">
        <p14:creationId xmlns:p14="http://schemas.microsoft.com/office/powerpoint/2010/main" val="1197180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64399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Deep </a:t>
            </a:r>
            <a:r>
              <a:rPr lang="en-US" altLang="zh-CN" sz="3200" b="1" dirty="0" err="1">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-Wolf Architecture</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Variable compression quality</a:t>
            </a:r>
          </a:p>
          <a:p>
            <a:pPr marL="914400" lvl="2" indent="0">
              <a:buNone/>
            </a:pPr>
            <a:r>
              <a:rPr lang="en-US" sz="1800" dirty="0">
                <a:latin typeface="Calibri" panose="020F0502020204030204" pitchFamily="34" charset="0"/>
                <a:ea typeface="Times New Roman" charset="0"/>
                <a:cs typeface="Calibri" panose="020F0502020204030204" pitchFamily="34" charset="0"/>
              </a:rPr>
              <a:t>The difference of input and reconstructed output are fed into the network at each iteration to generate codes. Compression quality can be controlled by the number of iterations</a:t>
            </a: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pic>
        <p:nvPicPr>
          <p:cNvPr id="17" name="图片 16">
            <a:extLst>
              <a:ext uri="{FF2B5EF4-FFF2-40B4-BE49-F238E27FC236}">
                <a16:creationId xmlns="" xmlns:a16="http://schemas.microsoft.com/office/drawing/2014/main" id="{A84B7089-665E-45AD-8667-666336DCDF56}"/>
              </a:ext>
            </a:extLst>
          </p:cNvPr>
          <p:cNvPicPr>
            <a:picLocks noChangeAspect="1"/>
          </p:cNvPicPr>
          <p:nvPr/>
        </p:nvPicPr>
        <p:blipFill>
          <a:blip r:embed="rId3"/>
          <a:stretch>
            <a:fillRect/>
          </a:stretch>
        </p:blipFill>
        <p:spPr>
          <a:xfrm>
            <a:off x="252323" y="2561484"/>
            <a:ext cx="8736141" cy="4164227"/>
          </a:xfrm>
          <a:prstGeom prst="rect">
            <a:avLst/>
          </a:prstGeom>
        </p:spPr>
      </p:pic>
    </p:spTree>
    <p:extLst>
      <p:ext uri="{BB962C8B-B14F-4D97-AF65-F5344CB8AC3E}">
        <p14:creationId xmlns:p14="http://schemas.microsoft.com/office/powerpoint/2010/main" val="349985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Convolutional LSTM</a:t>
            </a:r>
          </a:p>
          <a:p>
            <a:pPr marL="457200" lvl="1" indent="0">
              <a:buNone/>
            </a:pPr>
            <a:r>
              <a:rPr lang="en-US" sz="2000" dirty="0">
                <a:latin typeface="Calibri" panose="020F0502020204030204" pitchFamily="34" charset="0"/>
                <a:ea typeface="Times New Roman" charset="0"/>
                <a:cs typeface="Calibri" panose="020F0502020204030204" pitchFamily="34" charset="0"/>
              </a:rPr>
              <a:t>	</a:t>
            </a:r>
            <a:r>
              <a:rPr lang="en-US" sz="1800" dirty="0">
                <a:latin typeface="Calibri" panose="020F0502020204030204" pitchFamily="34" charset="0"/>
                <a:ea typeface="Times New Roman" charset="0"/>
                <a:cs typeface="Calibri" panose="020F0502020204030204" pitchFamily="34" charset="0"/>
              </a:rPr>
              <a:t>Replace Linear module in Long short term memory (LSTM) with Convolution module</a:t>
            </a: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 xmlns:a16="http://schemas.microsoft.com/office/drawing/2014/main" id="{8FB4388B-5C53-40E8-BBB5-6E14E931F1A5}"/>
              </a:ext>
            </a:extLst>
          </p:cNvPr>
          <p:cNvPicPr>
            <a:picLocks noChangeAspect="1"/>
          </p:cNvPicPr>
          <p:nvPr/>
        </p:nvPicPr>
        <p:blipFill>
          <a:blip r:embed="rId3"/>
          <a:stretch>
            <a:fillRect/>
          </a:stretch>
        </p:blipFill>
        <p:spPr>
          <a:xfrm>
            <a:off x="2409240" y="5143847"/>
            <a:ext cx="4325520" cy="1496455"/>
          </a:xfrm>
          <a:prstGeom prst="rect">
            <a:avLst/>
          </a:prstGeom>
        </p:spPr>
      </p:pic>
      <p:sp>
        <p:nvSpPr>
          <p:cNvPr id="8" name="Title 3">
            <a:extLst>
              <a:ext uri="{FF2B5EF4-FFF2-40B4-BE49-F238E27FC236}">
                <a16:creationId xmlns="" xmlns:a16="http://schemas.microsoft.com/office/drawing/2014/main" id="{63055535-34DD-4297-B8C1-D83200F0B4C2}"/>
              </a:ext>
            </a:extLst>
          </p:cNvPr>
          <p:cNvSpPr txBox="1">
            <a:spLocks/>
          </p:cNvSpPr>
          <p:nvPr/>
        </p:nvSpPr>
        <p:spPr>
          <a:xfrm>
            <a:off x="164399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Convolutional LSTM</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727" y="2480641"/>
            <a:ext cx="6547334" cy="2390297"/>
          </a:xfrm>
          <a:prstGeom prst="rect">
            <a:avLst/>
          </a:prstGeom>
        </p:spPr>
      </p:pic>
    </p:spTree>
    <p:extLst>
      <p:ext uri="{BB962C8B-B14F-4D97-AF65-F5344CB8AC3E}">
        <p14:creationId xmlns:p14="http://schemas.microsoft.com/office/powerpoint/2010/main" val="15699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lvl="1"/>
            <a:r>
              <a:rPr lang="en-US" altLang="zh-CN" sz="2000" dirty="0">
                <a:latin typeface="Calibri" panose="020F0502020204030204" pitchFamily="34" charset="0"/>
                <a:ea typeface="Times New Roman" charset="0"/>
                <a:cs typeface="Calibri" panose="020F0502020204030204" pitchFamily="34" charset="0"/>
              </a:rPr>
              <a:t>Residual convolutional LSTM </a:t>
            </a:r>
          </a:p>
          <a:p>
            <a:pPr marL="457200" lvl="1" indent="0">
              <a:buNone/>
            </a:pPr>
            <a:r>
              <a:rPr lang="en-US" sz="2000" dirty="0">
                <a:latin typeface="Calibri" panose="020F0502020204030204" pitchFamily="34" charset="0"/>
                <a:ea typeface="Times New Roman" charset="0"/>
                <a:cs typeface="Calibri" panose="020F0502020204030204" pitchFamily="34" charset="0"/>
              </a:rPr>
              <a:t>	</a:t>
            </a:r>
            <a:r>
              <a:rPr lang="en-US" altLang="zh-CN" sz="1800" dirty="0">
                <a:latin typeface="Calibri" panose="020F0502020204030204" pitchFamily="34" charset="0"/>
                <a:ea typeface="Times New Roman" charset="0"/>
                <a:cs typeface="Calibri" panose="020F0502020204030204" pitchFamily="34" charset="0"/>
              </a:rPr>
              <a:t>Residual Convolutional LSTM is free of gradient vanishing and makes it possible to create deeper network and yield better performance</a:t>
            </a:r>
          </a:p>
          <a:p>
            <a:pPr lvl="2">
              <a:buFont typeface="Wingdings" pitchFamily="2" charset="2"/>
              <a:buChar char="Ø"/>
            </a:pPr>
            <a:endParaRPr lang="en-US" altLang="zh-CN" dirty="0">
              <a:latin typeface="Calibri" panose="020F0502020204030204" pitchFamily="34" charset="0"/>
              <a:ea typeface="Times New Roman" charset="0"/>
              <a:cs typeface="Calibri" panose="020F0502020204030204" pitchFamily="34" charset="0"/>
            </a:endParaRPr>
          </a:p>
          <a:p>
            <a:pPr marL="457200" lvl="1" indent="0">
              <a:buNone/>
            </a:pPr>
            <a:endParaRPr lang="en-US" sz="1800"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pic>
        <p:nvPicPr>
          <p:cNvPr id="6" name="图片 5">
            <a:extLst>
              <a:ext uri="{FF2B5EF4-FFF2-40B4-BE49-F238E27FC236}">
                <a16:creationId xmlns="" xmlns:a16="http://schemas.microsoft.com/office/drawing/2014/main" id="{BF8A8378-C863-4873-88AB-DF775F4C1D9F}"/>
              </a:ext>
            </a:extLst>
          </p:cNvPr>
          <p:cNvPicPr>
            <a:picLocks noChangeAspect="1"/>
          </p:cNvPicPr>
          <p:nvPr/>
        </p:nvPicPr>
        <p:blipFill>
          <a:blip r:embed="rId3"/>
          <a:stretch>
            <a:fillRect/>
          </a:stretch>
        </p:blipFill>
        <p:spPr>
          <a:xfrm>
            <a:off x="2449016" y="4755407"/>
            <a:ext cx="4342756" cy="1543608"/>
          </a:xfrm>
          <a:prstGeom prst="rect">
            <a:avLst/>
          </a:prstGeom>
        </p:spPr>
      </p:pic>
      <p:sp>
        <p:nvSpPr>
          <p:cNvPr id="8" name="Title 3">
            <a:extLst>
              <a:ext uri="{FF2B5EF4-FFF2-40B4-BE49-F238E27FC236}">
                <a16:creationId xmlns="" xmlns:a16="http://schemas.microsoft.com/office/drawing/2014/main" id="{30019ACC-EF84-4BD8-A727-16C6ED5ADA38}"/>
              </a:ext>
            </a:extLst>
          </p:cNvPr>
          <p:cNvSpPr txBox="1">
            <a:spLocks/>
          </p:cNvSpPr>
          <p:nvPr/>
        </p:nvSpPr>
        <p:spPr>
          <a:xfrm>
            <a:off x="164399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Residual Convolutional LSTM</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sp>
        <p:nvSpPr>
          <p:cNvPr id="2" name="TextBox 1"/>
          <p:cNvSpPr txBox="1"/>
          <p:nvPr/>
        </p:nvSpPr>
        <p:spPr>
          <a:xfrm>
            <a:off x="0" y="6244393"/>
            <a:ext cx="9143999" cy="646331"/>
          </a:xfrm>
          <a:prstGeom prst="rect">
            <a:avLst/>
          </a:prstGeom>
          <a:noFill/>
        </p:spPr>
        <p:txBody>
          <a:bodyPr wrap="square" rtlCol="0">
            <a:spAutoFit/>
          </a:bodyPr>
          <a:lstStyle/>
          <a:p>
            <a:r>
              <a:rPr lang="en-US" dirty="0" smtClean="0"/>
              <a:t>[6] </a:t>
            </a:r>
            <a:r>
              <a:rPr lang="en-US" dirty="0" err="1" smtClean="0"/>
              <a:t>Kaiming</a:t>
            </a:r>
            <a:r>
              <a:rPr lang="en-US" dirty="0" smtClean="0"/>
              <a:t> </a:t>
            </a:r>
            <a:r>
              <a:rPr lang="en-US" dirty="0"/>
              <a:t>He, </a:t>
            </a:r>
            <a:r>
              <a:rPr lang="en-US" dirty="0" err="1"/>
              <a:t>Xiangyu</a:t>
            </a:r>
            <a:r>
              <a:rPr lang="en-US" dirty="0"/>
              <a:t> </a:t>
            </a:r>
            <a:r>
              <a:rPr lang="en-US" dirty="0" smtClean="0"/>
              <a:t>Zhang, </a:t>
            </a:r>
            <a:r>
              <a:rPr lang="en-US" dirty="0" err="1"/>
              <a:t>Shaoqing</a:t>
            </a:r>
            <a:r>
              <a:rPr lang="en-US" dirty="0"/>
              <a:t> </a:t>
            </a:r>
            <a:r>
              <a:rPr lang="en-US" dirty="0" smtClean="0"/>
              <a:t>Ren, and  </a:t>
            </a:r>
            <a:r>
              <a:rPr lang="en-US" dirty="0"/>
              <a:t>Jian Sun, Deep Residual Learning for Image </a:t>
            </a:r>
            <a:r>
              <a:rPr lang="en-US" dirty="0" smtClean="0"/>
              <a:t>Recognition.</a:t>
            </a:r>
            <a:endParaRPr lang="en-US" dirty="0"/>
          </a:p>
        </p:txBody>
      </p:sp>
      <p:sp>
        <p:nvSpPr>
          <p:cNvPr id="3" name="TextBox 2"/>
          <p:cNvSpPr txBox="1"/>
          <p:nvPr/>
        </p:nvSpPr>
        <p:spPr>
          <a:xfrm>
            <a:off x="4547935" y="5931565"/>
            <a:ext cx="442750" cy="369332"/>
          </a:xfrm>
          <a:prstGeom prst="rect">
            <a:avLst/>
          </a:prstGeom>
          <a:noFill/>
        </p:spPr>
        <p:txBody>
          <a:bodyPr wrap="none" rtlCol="0">
            <a:spAutoFit/>
          </a:bodyPr>
          <a:lstStyle/>
          <a:p>
            <a:r>
              <a:rPr lang="en-US" smtClean="0"/>
              <a:t>[6]</a:t>
            </a:r>
            <a:endParaRPr 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109" y="2229964"/>
            <a:ext cx="6664569" cy="2433097"/>
          </a:xfrm>
          <a:prstGeom prst="rect">
            <a:avLst/>
          </a:prstGeom>
        </p:spPr>
      </p:pic>
    </p:spTree>
    <p:extLst>
      <p:ext uri="{BB962C8B-B14F-4D97-AF65-F5344CB8AC3E}">
        <p14:creationId xmlns:p14="http://schemas.microsoft.com/office/powerpoint/2010/main" val="273846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Outline</a:t>
            </a:r>
            <a:r>
              <a:rPr lang="en-US" altLang="zh-CN" sz="3200" dirty="0">
                <a:latin typeface="Calibri" panose="020F0502020204030204" pitchFamily="34" charset="0"/>
                <a:ea typeface="Times New Roman" charset="0"/>
                <a:cs typeface="Calibri" panose="020F0502020204030204" pitchFamily="34" charset="0"/>
              </a:rPr>
              <a:t> </a:t>
            </a:r>
          </a:p>
        </p:txBody>
      </p:sp>
      <p:sp>
        <p:nvSpPr>
          <p:cNvPr id="4" name="Content Placeholder 5"/>
          <p:cNvSpPr>
            <a:spLocks noGrp="1"/>
          </p:cNvSpPr>
          <p:nvPr>
            <p:ph sz="half" idx="4294967295"/>
          </p:nvPr>
        </p:nvSpPr>
        <p:spPr>
          <a:xfrm>
            <a:off x="284980" y="862837"/>
            <a:ext cx="8574039" cy="5932312"/>
          </a:xfrm>
          <a:prstGeom prst="rect">
            <a:avLst/>
          </a:prstGeom>
        </p:spPr>
        <p:txBody>
          <a:bodyPr>
            <a:normAutofit/>
          </a:bodyPr>
          <a:lstStyle/>
          <a:p>
            <a:r>
              <a:rPr lang="en-US" sz="3200" dirty="0" smtClean="0">
                <a:latin typeface="Calibri" panose="020F0502020204030204" pitchFamily="34" charset="0"/>
                <a:ea typeface="Times New Roman" charset="0"/>
                <a:cs typeface="Calibri" panose="020F0502020204030204" pitchFamily="34" charset="0"/>
              </a:rPr>
              <a:t>Introduction</a:t>
            </a:r>
          </a:p>
          <a:p>
            <a:r>
              <a:rPr lang="en-US" sz="3200" dirty="0" smtClean="0">
                <a:latin typeface="Calibri" panose="020F0502020204030204" pitchFamily="34" charset="0"/>
                <a:ea typeface="Times New Roman" charset="0"/>
                <a:cs typeface="Calibri" panose="020F0502020204030204" pitchFamily="34" charset="0"/>
              </a:rPr>
              <a:t>Technical Approach and Discussion of Results</a:t>
            </a:r>
          </a:p>
          <a:p>
            <a:pPr lvl="1"/>
            <a:r>
              <a:rPr lang="en-US" dirty="0" smtClean="0">
                <a:latin typeface="Calibri" panose="020F0502020204030204" pitchFamily="34" charset="0"/>
                <a:ea typeface="Times New Roman" charset="0"/>
                <a:cs typeface="Calibri" panose="020F0502020204030204" pitchFamily="34" charset="0"/>
              </a:rPr>
              <a:t>Brief discussion of change detection for multi-regime random fields</a:t>
            </a:r>
            <a:endParaRPr lang="en-US" dirty="0">
              <a:latin typeface="Calibri" panose="020F0502020204030204" pitchFamily="34" charset="0"/>
              <a:ea typeface="Times New Roman" charset="0"/>
              <a:cs typeface="Calibri" panose="020F0502020204030204" pitchFamily="34" charset="0"/>
            </a:endParaRPr>
          </a:p>
          <a:p>
            <a:pPr lvl="1"/>
            <a:r>
              <a:rPr lang="en-US" dirty="0" smtClean="0">
                <a:latin typeface="Calibri" panose="020F0502020204030204" pitchFamily="34" charset="0"/>
                <a:ea typeface="Times New Roman" charset="0"/>
                <a:cs typeface="Calibri" panose="020F0502020204030204" pitchFamily="34" charset="0"/>
              </a:rPr>
              <a:t>Distributed Source Coding</a:t>
            </a:r>
          </a:p>
          <a:p>
            <a:pPr lvl="1"/>
            <a:r>
              <a:rPr lang="en-US" dirty="0" smtClean="0">
                <a:latin typeface="Calibri" panose="020F0502020204030204" pitchFamily="34" charset="0"/>
                <a:ea typeface="Times New Roman" charset="0"/>
                <a:cs typeface="Calibri" panose="020F0502020204030204" pitchFamily="34" charset="0"/>
              </a:rPr>
              <a:t>Processing in Compressed domains (without decompression)</a:t>
            </a:r>
            <a:endParaRPr lang="en-US" dirty="0">
              <a:latin typeface="Calibri" panose="020F0502020204030204" pitchFamily="34" charset="0"/>
              <a:ea typeface="Times New Roman" charset="0"/>
              <a:cs typeface="Calibri" panose="020F0502020204030204" pitchFamily="34" charset="0"/>
            </a:endParaRPr>
          </a:p>
          <a:p>
            <a:pPr>
              <a:spcBef>
                <a:spcPts val="500"/>
              </a:spcBef>
            </a:pPr>
            <a:r>
              <a:rPr lang="en-US" dirty="0" smtClean="0">
                <a:latin typeface="Calibri" panose="020F0502020204030204" pitchFamily="34" charset="0"/>
                <a:cs typeface="Calibri" panose="020F0502020204030204" pitchFamily="34" charset="0"/>
              </a:rPr>
              <a:t>Experiments</a:t>
            </a:r>
            <a:endParaRPr lang="en-US" sz="3200" dirty="0">
              <a:latin typeface="Calibri" panose="020F0502020204030204" pitchFamily="34" charset="0"/>
              <a:ea typeface="Times New Roman" charset="0"/>
              <a:cs typeface="Calibri" panose="020F0502020204030204" pitchFamily="34" charset="0"/>
            </a:endParaRPr>
          </a:p>
          <a:p>
            <a:pPr>
              <a:spcBef>
                <a:spcPts val="500"/>
              </a:spcBef>
            </a:pPr>
            <a:r>
              <a:rPr lang="en-US" dirty="0">
                <a:latin typeface="Calibri" panose="020F0502020204030204" pitchFamily="34" charset="0"/>
                <a:cs typeface="Calibri" panose="020F0502020204030204" pitchFamily="34" charset="0"/>
              </a:rPr>
              <a:t>Ongoing </a:t>
            </a:r>
            <a:r>
              <a:rPr lang="en-US" dirty="0" smtClean="0">
                <a:latin typeface="Calibri" panose="020F0502020204030204" pitchFamily="34" charset="0"/>
                <a:cs typeface="Calibri" panose="020F0502020204030204" pitchFamily="34" charset="0"/>
              </a:rPr>
              <a:t>work</a:t>
            </a:r>
            <a:endParaRPr lang="en-US" dirty="0">
              <a:latin typeface="Calibri" panose="020F0502020204030204" pitchFamily="34" charset="0"/>
              <a:ea typeface="Times New Roman" charset="0"/>
              <a:cs typeface="Calibri" panose="020F0502020204030204" pitchFamily="34" charset="0"/>
            </a:endParaRPr>
          </a:p>
          <a:p>
            <a:pPr>
              <a:spcBef>
                <a:spcPts val="500"/>
              </a:spcBef>
            </a:pPr>
            <a:r>
              <a:rPr lang="en-US" dirty="0">
                <a:latin typeface="Calibri" panose="020F0502020204030204" pitchFamily="34" charset="0"/>
                <a:cs typeface="Calibri" panose="020F0502020204030204" pitchFamily="34" charset="0"/>
              </a:rPr>
              <a:t>Summary and Conclusions</a:t>
            </a:r>
          </a:p>
          <a:p>
            <a:pPr marL="457200" lvl="1" indent="0">
              <a:buNone/>
            </a:pPr>
            <a:endParaRPr lang="en-US" dirty="0">
              <a:latin typeface="Calibri" panose="020F0502020204030204" pitchFamily="34" charset="0"/>
              <a:ea typeface="Times New Roman" charset="0"/>
              <a:cs typeface="Calibri" panose="020F0502020204030204" pitchFamily="34" charset="0"/>
            </a:endParaRP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1187332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half" idx="4294967295"/>
          </p:nvPr>
        </p:nvSpPr>
        <p:spPr>
          <a:xfrm>
            <a:off x="333375" y="848848"/>
            <a:ext cx="8574039" cy="6009151"/>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Pixel </a:t>
            </a:r>
            <a:r>
              <a:rPr lang="en-US" sz="2000" dirty="0" err="1" smtClean="0">
                <a:latin typeface="Calibri" panose="020F0502020204030204" pitchFamily="34" charset="0"/>
                <a:ea typeface="Times New Roman" charset="0"/>
                <a:cs typeface="Calibri" panose="020F0502020204030204" pitchFamily="34" charset="0"/>
              </a:rPr>
              <a:t>UnShuffle</a:t>
            </a:r>
            <a:r>
              <a:rPr lang="en-US" sz="2000" dirty="0" smtClean="0">
                <a:latin typeface="Calibri" panose="020F0502020204030204" pitchFamily="34" charset="0"/>
                <a:ea typeface="Times New Roman" charset="0"/>
                <a:cs typeface="Calibri" panose="020F0502020204030204" pitchFamily="34" charset="0"/>
              </a:rPr>
              <a:t> is the inverse of pixel shuffle [7]</a:t>
            </a:r>
            <a:endParaRPr lang="en-US" sz="20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Compare to interpolation and convolution with different strides, pixel shuffle module is a non parametric (up)</a:t>
            </a:r>
            <a:r>
              <a:rPr lang="en-US" altLang="zh-CN" sz="1800" dirty="0" err="1">
                <a:latin typeface="Calibri" panose="020F0502020204030204" pitchFamily="34" charset="0"/>
                <a:ea typeface="Times New Roman" charset="0"/>
                <a:cs typeface="Calibri" panose="020F0502020204030204" pitchFamily="34" charset="0"/>
              </a:rPr>
              <a:t>downsample</a:t>
            </a:r>
            <a:r>
              <a:rPr lang="en-US" altLang="zh-CN" sz="1800" dirty="0">
                <a:latin typeface="Calibri" panose="020F0502020204030204" pitchFamily="34" charset="0"/>
                <a:ea typeface="Times New Roman" charset="0"/>
                <a:cs typeface="Calibri" panose="020F0502020204030204" pitchFamily="34" charset="0"/>
              </a:rPr>
              <a:t> module that is very easy to implement and computationally efficient</a:t>
            </a:r>
          </a:p>
          <a:p>
            <a:pPr lvl="2"/>
            <a:r>
              <a:rPr lang="en-US" altLang="zh-CN" sz="1800" dirty="0">
                <a:latin typeface="Calibri" panose="020F0502020204030204" pitchFamily="34" charset="0"/>
                <a:ea typeface="Times New Roman" charset="0"/>
                <a:cs typeface="Calibri" panose="020F0502020204030204" pitchFamily="34" charset="0"/>
              </a:rPr>
              <a:t>The shortcoming is we need many channels and </a:t>
            </a:r>
            <a:r>
              <a:rPr lang="en-US" altLang="zh-CN" sz="1800" dirty="0" err="1">
                <a:latin typeface="Calibri" panose="020F0502020204030204" pitchFamily="34" charset="0"/>
                <a:ea typeface="Times New Roman" charset="0"/>
                <a:cs typeface="Calibri" panose="020F0502020204030204" pitchFamily="34" charset="0"/>
              </a:rPr>
              <a:t>downsample</a:t>
            </a:r>
            <a:r>
              <a:rPr lang="en-US" altLang="zh-CN" sz="1800" dirty="0">
                <a:latin typeface="Calibri" panose="020F0502020204030204" pitchFamily="34" charset="0"/>
                <a:ea typeface="Times New Roman" charset="0"/>
                <a:cs typeface="Calibri" panose="020F0502020204030204" pitchFamily="34" charset="0"/>
              </a:rPr>
              <a:t> ratio has to be the power of 2</a:t>
            </a:r>
          </a:p>
          <a:p>
            <a:pPr lvl="2"/>
            <a:r>
              <a:rPr lang="en-US" altLang="zh-CN" sz="1800" dirty="0">
                <a:latin typeface="Calibri" panose="020F0502020204030204" pitchFamily="34" charset="0"/>
                <a:ea typeface="Times New Roman" charset="0"/>
                <a:cs typeface="Calibri" panose="020F0502020204030204" pitchFamily="34" charset="0"/>
              </a:rPr>
              <a:t>Reshape matrix</a:t>
            </a:r>
          </a:p>
          <a:p>
            <a:pPr lvl="3"/>
            <a:r>
              <a:rPr lang="en-US" altLang="zh-CN" dirty="0">
                <a:latin typeface="Calibri" panose="020F0502020204030204" pitchFamily="34" charset="0"/>
                <a:ea typeface="Times New Roman" charset="0"/>
                <a:cs typeface="Calibri" panose="020F0502020204030204" pitchFamily="34" charset="0"/>
              </a:rPr>
              <a:t>Pixel </a:t>
            </a:r>
            <a:r>
              <a:rPr lang="en-US" altLang="zh-CN" dirty="0" err="1">
                <a:latin typeface="Calibri" panose="020F0502020204030204" pitchFamily="34" charset="0"/>
                <a:ea typeface="Times New Roman" charset="0"/>
                <a:cs typeface="Calibri" panose="020F0502020204030204" pitchFamily="34" charset="0"/>
              </a:rPr>
              <a:t>Unshuffle</a:t>
            </a:r>
            <a:r>
              <a:rPr lang="en-US" altLang="zh-CN" dirty="0">
                <a:latin typeface="Calibri" panose="020F0502020204030204" pitchFamily="34" charset="0"/>
                <a:ea typeface="Times New Roman" charset="0"/>
                <a:cs typeface="Calibri" panose="020F0502020204030204" pitchFamily="34" charset="0"/>
              </a:rPr>
              <a:t> by factor of 2</a:t>
            </a:r>
          </a:p>
          <a:p>
            <a:pPr marL="1828800" lvl="4" indent="0">
              <a:buNone/>
            </a:pPr>
            <a:r>
              <a:rPr lang="en-US" altLang="zh-CN" dirty="0">
                <a:latin typeface="Calibri" panose="020F0502020204030204" pitchFamily="34" charset="0"/>
                <a:ea typeface="Times New Roman" charset="0"/>
                <a:cs typeface="Calibri" panose="020F0502020204030204" pitchFamily="34" charset="0"/>
              </a:rPr>
              <a:t>(N,C,H,W)  -&gt;  (</a:t>
            </a:r>
            <a:r>
              <a:rPr lang="en-US" altLang="zh-CN" dirty="0" smtClean="0">
                <a:latin typeface="Calibri" panose="020F0502020204030204" pitchFamily="34" charset="0"/>
                <a:ea typeface="Times New Roman" charset="0"/>
                <a:cs typeface="Calibri" panose="020F0502020204030204" pitchFamily="34" charset="0"/>
              </a:rPr>
              <a:t>N,4C,H/2,W/2</a:t>
            </a:r>
            <a:r>
              <a:rPr lang="en-US" altLang="zh-CN" dirty="0">
                <a:latin typeface="Calibri" panose="020F0502020204030204" pitchFamily="34" charset="0"/>
                <a:ea typeface="Times New Roman" charset="0"/>
                <a:cs typeface="Calibri" panose="020F0502020204030204" pitchFamily="34" charset="0"/>
              </a:rPr>
              <a:t>)</a:t>
            </a:r>
          </a:p>
          <a:p>
            <a:pPr lvl="3"/>
            <a:r>
              <a:rPr lang="en-US" altLang="zh-CN" dirty="0">
                <a:latin typeface="Calibri" panose="020F0502020204030204" pitchFamily="34" charset="0"/>
                <a:ea typeface="Times New Roman" charset="0"/>
                <a:cs typeface="Calibri" panose="020F0502020204030204" pitchFamily="34" charset="0"/>
              </a:rPr>
              <a:t>Pixel Shuffle by factor of 2</a:t>
            </a:r>
          </a:p>
          <a:p>
            <a:pPr marL="1828800" lvl="4" indent="0">
              <a:buNone/>
            </a:pPr>
            <a:r>
              <a:rPr lang="en-US" altLang="zh-CN" dirty="0">
                <a:latin typeface="Calibri" panose="020F0502020204030204" pitchFamily="34" charset="0"/>
                <a:ea typeface="Times New Roman" charset="0"/>
                <a:cs typeface="Calibri" panose="020F0502020204030204" pitchFamily="34" charset="0"/>
              </a:rPr>
              <a:t>(N,C,H,W)  -&gt;  (</a:t>
            </a:r>
            <a:r>
              <a:rPr lang="en-US" altLang="zh-CN" dirty="0" smtClean="0">
                <a:latin typeface="Calibri" panose="020F0502020204030204" pitchFamily="34" charset="0"/>
                <a:ea typeface="Times New Roman" charset="0"/>
                <a:cs typeface="Calibri" panose="020F0502020204030204" pitchFamily="34" charset="0"/>
              </a:rPr>
              <a:t>N,C/4,2H,2W</a:t>
            </a:r>
            <a:r>
              <a:rPr lang="en-US" altLang="zh-CN" dirty="0">
                <a:latin typeface="Calibri" panose="020F0502020204030204" pitchFamily="34" charset="0"/>
                <a:ea typeface="Times New Roman" charset="0"/>
                <a:cs typeface="Calibri" panose="020F0502020204030204" pitchFamily="34" charset="0"/>
              </a:rPr>
              <a:t>)</a:t>
            </a: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0" lvl="0" indent="0">
              <a:buNone/>
            </a:pPr>
            <a:endParaRPr lang="en-US" altLang="zh-CN" sz="1300" dirty="0">
              <a:solidFill>
                <a:prstClr val="black"/>
              </a:solidFill>
              <a:latin typeface="Calibri" panose="020F0502020204030204" pitchFamily="34" charset="0"/>
              <a:ea typeface="Times New Roman" charset="0"/>
              <a:cs typeface="Calibri" panose="020F0502020204030204" pitchFamily="34" charset="0"/>
            </a:endParaRPr>
          </a:p>
          <a:p>
            <a:pPr marL="0" lvl="0" indent="0">
              <a:buNone/>
            </a:pPr>
            <a:r>
              <a:rPr lang="en-US" altLang="zh-CN" sz="1200" dirty="0" smtClean="0">
                <a:solidFill>
                  <a:prstClr val="black"/>
                </a:solidFill>
                <a:latin typeface="Calibri" panose="020F0502020204030204" pitchFamily="34" charset="0"/>
                <a:ea typeface="Times New Roman" charset="0"/>
                <a:cs typeface="Calibri" panose="020F0502020204030204" pitchFamily="34" charset="0"/>
              </a:rPr>
              <a:t>[7] </a:t>
            </a:r>
            <a:r>
              <a:rPr lang="en-US" altLang="zh-CN" sz="1200" dirty="0" err="1" smtClean="0">
                <a:solidFill>
                  <a:prstClr val="black"/>
                </a:solidFill>
                <a:latin typeface="Calibri" panose="020F0502020204030204" pitchFamily="34" charset="0"/>
                <a:ea typeface="Times New Roman" charset="0"/>
                <a:cs typeface="Calibri" panose="020F0502020204030204" pitchFamily="34" charset="0"/>
              </a:rPr>
              <a:t>Ledig</a:t>
            </a:r>
            <a:r>
              <a:rPr lang="en-US" altLang="zh-CN" sz="1200" dirty="0">
                <a:solidFill>
                  <a:prstClr val="black"/>
                </a:solidFill>
                <a:latin typeface="Calibri" panose="020F0502020204030204" pitchFamily="34" charset="0"/>
                <a:ea typeface="Times New Roman" charset="0"/>
                <a:cs typeface="Calibri" panose="020F0502020204030204" pitchFamily="34" charset="0"/>
              </a:rPr>
              <a:t>, Christian, et al. "Photo-realistic single image super-resolution using a generative adversarial network." Proceedings of the IEEE conference on computer vision and pattern recognition. 2017.</a:t>
            </a:r>
          </a:p>
          <a:p>
            <a:pPr marL="1828800" lvl="4" indent="0">
              <a:buNone/>
            </a:pPr>
            <a:endParaRPr lang="en-US" altLang="zh-CN" dirty="0">
              <a:latin typeface="Calibri" panose="020F0502020204030204" pitchFamily="34" charset="0"/>
              <a:ea typeface="Times New Roman" charset="0"/>
              <a:cs typeface="Calibri" panose="020F0502020204030204" pitchFamily="34" charset="0"/>
            </a:endParaRPr>
          </a:p>
          <a:p>
            <a:pPr marL="457200" lvl="1" indent="0">
              <a:buNone/>
            </a:pPr>
            <a:endParaRPr lang="en-US" sz="1800"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 xmlns:a16="http://schemas.microsoft.com/office/drawing/2014/main" id="{5CC86B07-36E2-4E68-AC66-D66037FC00D7}"/>
              </a:ext>
            </a:extLst>
          </p:cNvPr>
          <p:cNvPicPr>
            <a:picLocks noChangeAspect="1"/>
          </p:cNvPicPr>
          <p:nvPr/>
        </p:nvPicPr>
        <p:blipFill>
          <a:blip r:embed="rId3"/>
          <a:stretch>
            <a:fillRect/>
          </a:stretch>
        </p:blipFill>
        <p:spPr>
          <a:xfrm>
            <a:off x="1400942" y="4698957"/>
            <a:ext cx="6438903" cy="1621189"/>
          </a:xfrm>
          <a:prstGeom prst="rect">
            <a:avLst/>
          </a:prstGeom>
        </p:spPr>
      </p:pic>
      <p:sp>
        <p:nvSpPr>
          <p:cNvPr id="6" name="Title 3">
            <a:extLst>
              <a:ext uri="{FF2B5EF4-FFF2-40B4-BE49-F238E27FC236}">
                <a16:creationId xmlns="" xmlns:a16="http://schemas.microsoft.com/office/drawing/2014/main" id="{45B1118A-7AE1-42E9-8560-D92BCF9CDE88}"/>
              </a:ext>
            </a:extLst>
          </p:cNvPr>
          <p:cNvSpPr txBox="1">
            <a:spLocks/>
          </p:cNvSpPr>
          <p:nvPr/>
        </p:nvSpPr>
        <p:spPr>
          <a:xfrm>
            <a:off x="164399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Deep </a:t>
            </a:r>
            <a:r>
              <a:rPr lang="en-US" altLang="zh-CN" sz="3200" b="1" dirty="0" err="1">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-Wolf Architecture</a:t>
            </a:r>
          </a:p>
        </p:txBody>
      </p:sp>
    </p:spTree>
    <p:extLst>
      <p:ext uri="{BB962C8B-B14F-4D97-AF65-F5344CB8AC3E}">
        <p14:creationId xmlns:p14="http://schemas.microsoft.com/office/powerpoint/2010/main" val="288149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half" idx="4294967295"/>
          </p:nvPr>
        </p:nvSpPr>
        <p:spPr>
          <a:xfrm>
            <a:off x="228601" y="848848"/>
            <a:ext cx="8678814" cy="5921229"/>
          </a:xfrm>
          <a:prstGeom prst="rect">
            <a:avLst/>
          </a:prstGeom>
        </p:spPr>
        <p:txBody>
          <a:bodyPr>
            <a:normAutofit fontScale="92500" lnSpcReduction="10000"/>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Compression </a:t>
            </a:r>
            <a:r>
              <a:rPr lang="en-US" altLang="zh-CN" sz="2400" b="1" dirty="0">
                <a:latin typeface="Calibri" panose="020F0502020204030204" pitchFamily="34" charset="0"/>
                <a:ea typeface="Times New Roman" charset="0"/>
                <a:cs typeface="Calibri" panose="020F0502020204030204" pitchFamily="34" charset="0"/>
              </a:rPr>
              <a:t>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err="1">
                <a:latin typeface="Calibri" panose="020F0502020204030204" pitchFamily="34" charset="0"/>
                <a:ea typeface="Times New Roman" charset="0"/>
                <a:cs typeface="Calibri" panose="020F0502020204030204" pitchFamily="34" charset="0"/>
              </a:rPr>
              <a:t>B</a:t>
            </a:r>
            <a:r>
              <a:rPr lang="en-US" altLang="zh-CN" sz="2000" dirty="0" err="1">
                <a:latin typeface="Calibri" panose="020F0502020204030204" pitchFamily="34" charset="0"/>
                <a:ea typeface="Times New Roman" charset="0"/>
                <a:cs typeface="Calibri" panose="020F0502020204030204" pitchFamily="34" charset="0"/>
              </a:rPr>
              <a:t>inarizer</a:t>
            </a: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	Images are down-sampled from (3,32,32) to (</a:t>
            </a:r>
            <a:r>
              <a:rPr lang="en-US" sz="2000" dirty="0" smtClean="0">
                <a:latin typeface="Calibri" panose="020F0502020204030204" pitchFamily="34" charset="0"/>
                <a:ea typeface="Times New Roman" charset="0"/>
                <a:cs typeface="Calibri" panose="020F0502020204030204" pitchFamily="34" charset="0"/>
              </a:rPr>
              <a:t>8,4,4). </a:t>
            </a:r>
            <a:r>
              <a:rPr lang="en-US" sz="2000" dirty="0">
                <a:latin typeface="Calibri" panose="020F0502020204030204" pitchFamily="34" charset="0"/>
                <a:ea typeface="Times New Roman" charset="0"/>
                <a:cs typeface="Calibri" panose="020F0502020204030204" pitchFamily="34" charset="0"/>
              </a:rPr>
              <a:t>The input of </a:t>
            </a:r>
            <a:r>
              <a:rPr lang="en-US" sz="2000" dirty="0" err="1">
                <a:latin typeface="Calibri" panose="020F0502020204030204" pitchFamily="34" charset="0"/>
                <a:ea typeface="Times New Roman" charset="0"/>
                <a:cs typeface="Calibri" panose="020F0502020204030204" pitchFamily="34" charset="0"/>
              </a:rPr>
              <a:t>binarizer</a:t>
            </a:r>
            <a:r>
              <a:rPr lang="en-US" sz="2000" dirty="0">
                <a:latin typeface="Calibri" panose="020F0502020204030204" pitchFamily="34" charset="0"/>
                <a:ea typeface="Times New Roman" charset="0"/>
                <a:cs typeface="Calibri" panose="020F0502020204030204" pitchFamily="34" charset="0"/>
              </a:rPr>
              <a:t> is in the range [-1,1] due to </a:t>
            </a:r>
            <a:r>
              <a:rPr lang="en-US" sz="2000" dirty="0" err="1" smtClean="0">
                <a:latin typeface="Calibri" panose="020F0502020204030204" pitchFamily="34" charset="0"/>
                <a:ea typeface="Times New Roman" charset="0"/>
                <a:cs typeface="Calibri" panose="020F0502020204030204" pitchFamily="34" charset="0"/>
              </a:rPr>
              <a:t>tanh</a:t>
            </a:r>
            <a:r>
              <a:rPr lang="en-US" sz="2000" dirty="0" smtClean="0">
                <a:latin typeface="Calibri" panose="020F0502020204030204" pitchFamily="34" charset="0"/>
                <a:ea typeface="Times New Roman" charset="0"/>
                <a:cs typeface="Calibri" panose="020F0502020204030204" pitchFamily="34" charset="0"/>
              </a:rPr>
              <a:t>(.) </a:t>
            </a:r>
            <a:r>
              <a:rPr lang="en-US" sz="2000" dirty="0">
                <a:latin typeface="Calibri" panose="020F0502020204030204" pitchFamily="34" charset="0"/>
                <a:ea typeface="Times New Roman" charset="0"/>
                <a:cs typeface="Calibri" panose="020F0502020204030204" pitchFamily="34" charset="0"/>
              </a:rPr>
              <a:t>activation. Each element in the tensor is binarized with following equations. To approximate the noise from the quantization, we use a stochastic form of binarization during training. </a:t>
            </a:r>
            <a:endParaRPr lang="en-US" sz="2000" dirty="0" smtClean="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smtClean="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smtClean="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smtClean="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smtClean="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smtClean="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smtClean="0">
              <a:latin typeface="Calibri" panose="020F0502020204030204" pitchFamily="34" charset="0"/>
              <a:ea typeface="Times New Roman" charset="0"/>
              <a:cs typeface="Calibri" panose="020F0502020204030204" pitchFamily="34" charset="0"/>
            </a:endParaRPr>
          </a:p>
          <a:p>
            <a:pPr marL="457200" lvl="1" indent="0">
              <a:buNone/>
            </a:pPr>
            <a:r>
              <a:rPr lang="en-US" sz="1300" dirty="0" smtClean="0">
                <a:solidFill>
                  <a:prstClr val="black"/>
                </a:solidFill>
                <a:latin typeface="Calibri" panose="020F0502020204030204" pitchFamily="34" charset="0"/>
                <a:ea typeface="Times New Roman" charset="0"/>
                <a:cs typeface="Calibri" panose="020F0502020204030204" pitchFamily="34" charset="0"/>
              </a:rPr>
              <a:t>[8] </a:t>
            </a:r>
            <a:r>
              <a:rPr lang="en-US" sz="1300" dirty="0" err="1">
                <a:solidFill>
                  <a:prstClr val="black"/>
                </a:solidFill>
                <a:latin typeface="Calibri" panose="020F0502020204030204" pitchFamily="34" charset="0"/>
                <a:ea typeface="Times New Roman" charset="0"/>
                <a:cs typeface="Calibri" panose="020F0502020204030204" pitchFamily="34" charset="0"/>
              </a:rPr>
              <a:t>Theis</a:t>
            </a:r>
            <a:r>
              <a:rPr lang="en-US" sz="1300" dirty="0">
                <a:solidFill>
                  <a:prstClr val="black"/>
                </a:solidFill>
                <a:latin typeface="Calibri" panose="020F0502020204030204" pitchFamily="34" charset="0"/>
                <a:ea typeface="Times New Roman" charset="0"/>
                <a:cs typeface="Calibri" panose="020F0502020204030204" pitchFamily="34" charset="0"/>
              </a:rPr>
              <a:t>, Lucas, et al. "</a:t>
            </a:r>
            <a:r>
              <a:rPr lang="en-US" sz="1300" dirty="0" err="1">
                <a:solidFill>
                  <a:prstClr val="black"/>
                </a:solidFill>
                <a:latin typeface="Calibri" panose="020F0502020204030204" pitchFamily="34" charset="0"/>
                <a:ea typeface="Times New Roman" charset="0"/>
                <a:cs typeface="Calibri" panose="020F0502020204030204" pitchFamily="34" charset="0"/>
              </a:rPr>
              <a:t>Lossy</a:t>
            </a:r>
            <a:r>
              <a:rPr lang="en-US" sz="1300" dirty="0">
                <a:solidFill>
                  <a:prstClr val="black"/>
                </a:solidFill>
                <a:latin typeface="Calibri" panose="020F0502020204030204" pitchFamily="34" charset="0"/>
                <a:ea typeface="Times New Roman" charset="0"/>
                <a:cs typeface="Calibri" panose="020F0502020204030204" pitchFamily="34" charset="0"/>
              </a:rPr>
              <a:t> image compression with compressive </a:t>
            </a:r>
            <a:r>
              <a:rPr lang="en-US" sz="1300" dirty="0" err="1">
                <a:solidFill>
                  <a:prstClr val="black"/>
                </a:solidFill>
                <a:latin typeface="Calibri" panose="020F0502020204030204" pitchFamily="34" charset="0"/>
                <a:ea typeface="Times New Roman" charset="0"/>
                <a:cs typeface="Calibri" panose="020F0502020204030204" pitchFamily="34" charset="0"/>
              </a:rPr>
              <a:t>autoencoders</a:t>
            </a:r>
            <a:r>
              <a:rPr lang="en-US" sz="1300" dirty="0">
                <a:solidFill>
                  <a:prstClr val="black"/>
                </a:solidFill>
                <a:latin typeface="Calibri" panose="020F0502020204030204" pitchFamily="34" charset="0"/>
                <a:ea typeface="Times New Roman" charset="0"/>
                <a:cs typeface="Calibri" panose="020F0502020204030204" pitchFamily="34" charset="0"/>
              </a:rPr>
              <a:t>." </a:t>
            </a:r>
            <a:r>
              <a:rPr lang="en-US" sz="1300" dirty="0" err="1">
                <a:solidFill>
                  <a:prstClr val="black"/>
                </a:solidFill>
                <a:latin typeface="Calibri" panose="020F0502020204030204" pitchFamily="34" charset="0"/>
                <a:ea typeface="Times New Roman" charset="0"/>
                <a:cs typeface="Calibri" panose="020F0502020204030204" pitchFamily="34" charset="0"/>
              </a:rPr>
              <a:t>arXiv</a:t>
            </a:r>
            <a:r>
              <a:rPr lang="en-US" sz="1300" dirty="0">
                <a:solidFill>
                  <a:prstClr val="black"/>
                </a:solidFill>
                <a:latin typeface="Calibri" panose="020F0502020204030204" pitchFamily="34" charset="0"/>
                <a:ea typeface="Times New Roman" charset="0"/>
                <a:cs typeface="Calibri" panose="020F0502020204030204" pitchFamily="34" charset="0"/>
              </a:rPr>
              <a:t> preprint arXiv:1703.00395 (2017).</a:t>
            </a:r>
          </a:p>
          <a:p>
            <a:pPr marL="457200" lvl="1" indent="0">
              <a:buNone/>
            </a:pPr>
            <a:r>
              <a:rPr lang="en-US" altLang="zh-CN" sz="1300" dirty="0" smtClean="0">
                <a:solidFill>
                  <a:prstClr val="black"/>
                </a:solidFill>
                <a:latin typeface="Calibri" panose="020F0502020204030204" pitchFamily="34" charset="0"/>
                <a:ea typeface="Times New Roman" charset="0"/>
                <a:cs typeface="Calibri" panose="020F0502020204030204" pitchFamily="34" charset="0"/>
              </a:rPr>
              <a:t>[</a:t>
            </a:r>
            <a:r>
              <a:rPr lang="en-US" altLang="zh-CN" sz="1300" dirty="0">
                <a:solidFill>
                  <a:prstClr val="black"/>
                </a:solidFill>
                <a:latin typeface="Calibri" panose="020F0502020204030204" pitchFamily="34" charset="0"/>
                <a:ea typeface="Times New Roman" charset="0"/>
                <a:cs typeface="Calibri" panose="020F0502020204030204" pitchFamily="34" charset="0"/>
              </a:rPr>
              <a:t>9</a:t>
            </a:r>
            <a:r>
              <a:rPr lang="en-US" altLang="zh-CN" sz="1300" dirty="0" smtClean="0">
                <a:solidFill>
                  <a:prstClr val="black"/>
                </a:solidFill>
                <a:latin typeface="Calibri" panose="020F0502020204030204" pitchFamily="34" charset="0"/>
                <a:ea typeface="Times New Roman" charset="0"/>
                <a:cs typeface="Calibri" panose="020F0502020204030204" pitchFamily="34" charset="0"/>
              </a:rPr>
              <a:t>] </a:t>
            </a:r>
            <a:r>
              <a:rPr lang="en-US" altLang="zh-CN" sz="1300" dirty="0" err="1">
                <a:solidFill>
                  <a:prstClr val="black"/>
                </a:solidFill>
                <a:latin typeface="Calibri" panose="020F0502020204030204" pitchFamily="34" charset="0"/>
                <a:ea typeface="Times New Roman" charset="0"/>
                <a:cs typeface="Calibri" panose="020F0502020204030204" pitchFamily="34" charset="0"/>
              </a:rPr>
              <a:t>Toderici</a:t>
            </a:r>
            <a:r>
              <a:rPr lang="en-US" altLang="zh-CN" sz="1300" dirty="0">
                <a:solidFill>
                  <a:prstClr val="black"/>
                </a:solidFill>
                <a:latin typeface="Calibri" panose="020F0502020204030204" pitchFamily="34" charset="0"/>
                <a:ea typeface="Times New Roman" charset="0"/>
                <a:cs typeface="Calibri" panose="020F0502020204030204" pitchFamily="34" charset="0"/>
              </a:rPr>
              <a:t>, George, et al. "Full resolution image compression with recurrent neural networks." Proceedings of the IEEE Conference on Computer Vision and Pattern Recognition. 2017.</a:t>
            </a:r>
          </a:p>
          <a:p>
            <a:pPr marL="457200" lvl="1" indent="0">
              <a:buNone/>
            </a:pPr>
            <a:endParaRPr lang="en-US" sz="1800"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p:txBody>
      </p:sp>
      <p:sp>
        <p:nvSpPr>
          <p:cNvPr id="5" name="Title 3">
            <a:extLst>
              <a:ext uri="{FF2B5EF4-FFF2-40B4-BE49-F238E27FC236}">
                <a16:creationId xmlns="" xmlns:a16="http://schemas.microsoft.com/office/drawing/2014/main" id="{3A97B8C4-D80A-426C-96E4-667D0DB05D0E}"/>
              </a:ext>
            </a:extLst>
          </p:cNvPr>
          <p:cNvSpPr txBox="1">
            <a:spLocks/>
          </p:cNvSpPr>
          <p:nvPr/>
        </p:nvSpPr>
        <p:spPr>
          <a:xfrm>
            <a:off x="164399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a:solidFill>
                  <a:srgbClr val="FF0000"/>
                </a:solidFill>
                <a:latin typeface="Calibri" panose="020F0502020204030204" pitchFamily="34" charset="0"/>
                <a:ea typeface="Times New Roman" charset="0"/>
                <a:cs typeface="Calibri" panose="020F0502020204030204" pitchFamily="34" charset="0"/>
              </a:rPr>
              <a:t>Deep </a:t>
            </a:r>
            <a:r>
              <a:rPr lang="en-US" altLang="zh-CN" sz="3200" b="1" dirty="0" err="1">
                <a:solidFill>
                  <a:srgbClr val="FF0000"/>
                </a:solidFill>
                <a:latin typeface="Calibri" panose="020F0502020204030204" pitchFamily="34" charset="0"/>
                <a:ea typeface="Times New Roman" charset="0"/>
                <a:cs typeface="Calibri" panose="020F0502020204030204" pitchFamily="34" charset="0"/>
              </a:rPr>
              <a:t>Slepian</a:t>
            </a:r>
            <a:r>
              <a:rPr lang="en-US" altLang="zh-CN" sz="3200" b="1" dirty="0">
                <a:solidFill>
                  <a:srgbClr val="FF0000"/>
                </a:solidFill>
                <a:latin typeface="Calibri" panose="020F0502020204030204" pitchFamily="34" charset="0"/>
                <a:ea typeface="Times New Roman" charset="0"/>
                <a:cs typeface="Calibri" panose="020F0502020204030204" pitchFamily="34" charset="0"/>
              </a:rPr>
              <a:t>-Wolf Architecture</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345" y="2581069"/>
            <a:ext cx="6747326" cy="3345107"/>
          </a:xfrm>
          <a:prstGeom prst="rect">
            <a:avLst/>
          </a:prstGeom>
        </p:spPr>
      </p:pic>
      <p:sp>
        <p:nvSpPr>
          <p:cNvPr id="2" name="TextBox 1"/>
          <p:cNvSpPr txBox="1"/>
          <p:nvPr/>
        </p:nvSpPr>
        <p:spPr>
          <a:xfrm>
            <a:off x="7315198" y="4271207"/>
            <a:ext cx="617477" cy="369332"/>
          </a:xfrm>
          <a:prstGeom prst="rect">
            <a:avLst/>
          </a:prstGeom>
          <a:noFill/>
        </p:spPr>
        <p:txBody>
          <a:bodyPr wrap="none" rtlCol="0">
            <a:spAutoFit/>
          </a:bodyPr>
          <a:lstStyle/>
          <a:p>
            <a:r>
              <a:rPr lang="en-US" dirty="0" smtClean="0"/>
              <a:t>[8,9]</a:t>
            </a:r>
            <a:endParaRPr lang="en-US" dirty="0"/>
          </a:p>
        </p:txBody>
      </p:sp>
    </p:spTree>
    <p:extLst>
      <p:ext uri="{BB962C8B-B14F-4D97-AF65-F5344CB8AC3E}">
        <p14:creationId xmlns:p14="http://schemas.microsoft.com/office/powerpoint/2010/main" val="3319282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Test Data</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buNone/>
            </a:pPr>
            <a:r>
              <a:rPr lang="en-US" altLang="zh-CN" sz="2400" b="1" dirty="0">
                <a:latin typeface="Calibri" panose="020F0502020204030204" pitchFamily="34" charset="0"/>
                <a:ea typeface="Times New Roman" charset="0"/>
                <a:cs typeface="Calibri" panose="020F0502020204030204" pitchFamily="34" charset="0"/>
              </a:rPr>
              <a:t>Dataset </a:t>
            </a:r>
            <a:endParaRPr lang="en-US" sz="2400" b="1"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MNIST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60000 handwritten 0-9 digits images for training, 10000 digits for testing, resized to 32x32</a:t>
            </a:r>
          </a:p>
          <a:p>
            <a:pPr lvl="2"/>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457200" lvl="1" indent="0">
              <a:buNone/>
            </a:pPr>
            <a:endParaRPr lang="en-US"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SVHN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Street View House Numbers data containing 0-9 digits RGB cropped images. 73257 digits for training, 26032 digits for testing</a:t>
            </a: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 xmlns:a16="http://schemas.microsoft.com/office/drawing/2014/main" id="{0A49C4BA-7CFF-453B-B45D-09DAC84DD46D}"/>
              </a:ext>
            </a:extLst>
          </p:cNvPr>
          <p:cNvPicPr>
            <a:picLocks noChangeAspect="1"/>
          </p:cNvPicPr>
          <p:nvPr/>
        </p:nvPicPr>
        <p:blipFill>
          <a:blip r:embed="rId3"/>
          <a:stretch>
            <a:fillRect/>
          </a:stretch>
        </p:blipFill>
        <p:spPr>
          <a:xfrm>
            <a:off x="3714621" y="4881208"/>
            <a:ext cx="1759423" cy="1759423"/>
          </a:xfrm>
          <a:prstGeom prst="rect">
            <a:avLst/>
          </a:prstGeom>
        </p:spPr>
      </p:pic>
      <p:pic>
        <p:nvPicPr>
          <p:cNvPr id="8" name="图片 7">
            <a:extLst>
              <a:ext uri="{FF2B5EF4-FFF2-40B4-BE49-F238E27FC236}">
                <a16:creationId xmlns="" xmlns:a16="http://schemas.microsoft.com/office/drawing/2014/main" id="{F3385034-A98B-45E2-BE63-CD9C042BD45A}"/>
              </a:ext>
            </a:extLst>
          </p:cNvPr>
          <p:cNvPicPr>
            <a:picLocks noChangeAspect="1"/>
          </p:cNvPicPr>
          <p:nvPr/>
        </p:nvPicPr>
        <p:blipFill>
          <a:blip r:embed="rId4"/>
          <a:stretch>
            <a:fillRect/>
          </a:stretch>
        </p:blipFill>
        <p:spPr>
          <a:xfrm>
            <a:off x="3714621" y="2201116"/>
            <a:ext cx="1714757" cy="1714757"/>
          </a:xfrm>
          <a:prstGeom prst="rect">
            <a:avLst/>
          </a:prstGeom>
        </p:spPr>
      </p:pic>
    </p:spTree>
    <p:extLst>
      <p:ext uri="{BB962C8B-B14F-4D97-AF65-F5344CB8AC3E}">
        <p14:creationId xmlns:p14="http://schemas.microsoft.com/office/powerpoint/2010/main" val="1039880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lnSpcReduction="10000"/>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marL="457200" lvl="1" indent="0">
              <a:buNone/>
            </a:pPr>
            <a:r>
              <a:rPr lang="en-US" sz="2000" dirty="0">
                <a:latin typeface="Calibri" panose="020F0502020204030204" pitchFamily="34" charset="0"/>
                <a:ea typeface="Times New Roman" charset="0"/>
                <a:cs typeface="Calibri" panose="020F0502020204030204" pitchFamily="34" charset="0"/>
              </a:rPr>
              <a:t>E</a:t>
            </a:r>
            <a:r>
              <a:rPr lang="en-US" altLang="zh-CN" sz="2000" dirty="0">
                <a:latin typeface="Calibri" panose="020F0502020204030204" pitchFamily="34" charset="0"/>
                <a:ea typeface="Times New Roman" charset="0"/>
                <a:cs typeface="Calibri" panose="020F0502020204030204" pitchFamily="34" charset="0"/>
              </a:rPr>
              <a:t>xperiment Specification</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Training data are split into multiple subsets and each encoder only has access to one specific subset. We make sure no data are shared among those encoders.</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train with Stochastic Gradient Descent of batch size 100. We run 200 Epochs at learning rate 0.001 with Adam Optimizer. </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The difference between the input image and reconstructed image is used at next iteration. Each iteration we accumulate 128 bits from one 32x32 image. We iterate 16 times and </a:t>
            </a:r>
            <a:r>
              <a:rPr lang="en-US" altLang="zh-CN" sz="1800" dirty="0" smtClean="0">
                <a:latin typeface="Calibri" panose="020F0502020204030204" pitchFamily="34" charset="0"/>
                <a:ea typeface="Times New Roman" charset="0"/>
                <a:cs typeface="Calibri" panose="020F0502020204030204" pitchFamily="34" charset="0"/>
              </a:rPr>
              <a:t>achieve </a:t>
            </a:r>
            <a:r>
              <a:rPr lang="en-US" altLang="zh-CN" sz="1800" dirty="0">
                <a:latin typeface="Calibri" panose="020F0502020204030204" pitchFamily="34" charset="0"/>
                <a:ea typeface="Times New Roman" charset="0"/>
                <a:cs typeface="Calibri" panose="020F0502020204030204" pitchFamily="34" charset="0"/>
              </a:rPr>
              <a:t>2 Bit Per Pixel (BPP) as total. The reconstructed image is the summation of </a:t>
            </a:r>
            <a:r>
              <a:rPr lang="en-US" altLang="zh-CN" sz="1800" dirty="0" smtClean="0">
                <a:latin typeface="Calibri" panose="020F0502020204030204" pitchFamily="34" charset="0"/>
                <a:ea typeface="Times New Roman" charset="0"/>
                <a:cs typeface="Calibri" panose="020F0502020204030204" pitchFamily="34" charset="0"/>
              </a:rPr>
              <a:t>reconstructed outputs </a:t>
            </a:r>
            <a:r>
              <a:rPr lang="en-US" altLang="zh-CN" sz="1800" dirty="0">
                <a:latin typeface="Calibri" panose="020F0502020204030204" pitchFamily="34" charset="0"/>
                <a:ea typeface="Times New Roman" charset="0"/>
                <a:cs typeface="Calibri" panose="020F0502020204030204" pitchFamily="34" charset="0"/>
              </a:rPr>
              <a:t>of each iteration</a:t>
            </a:r>
            <a:r>
              <a:rPr lang="en-US" altLang="zh-CN" sz="1800" dirty="0" smtClean="0">
                <a:latin typeface="Calibri" panose="020F0502020204030204" pitchFamily="34" charset="0"/>
                <a:ea typeface="Times New Roman" charset="0"/>
                <a:cs typeface="Calibri" panose="020F0502020204030204" pitchFamily="34" charset="0"/>
              </a:rPr>
              <a:t>.</a:t>
            </a:r>
          </a:p>
          <a:p>
            <a:pPr lvl="2"/>
            <a:endParaRPr lang="en-US" altLang="zh-CN" sz="1800" dirty="0" smtClean="0">
              <a:latin typeface="Calibri" panose="020F0502020204030204" pitchFamily="34" charset="0"/>
              <a:ea typeface="Times New Roman" charset="0"/>
              <a:cs typeface="Calibri" panose="020F0502020204030204" pitchFamily="34" charset="0"/>
            </a:endParaRPr>
          </a:p>
          <a:p>
            <a:pPr lvl="2"/>
            <a:r>
              <a:rPr lang="en-US" altLang="zh-CN" sz="1800" dirty="0" smtClean="0">
                <a:latin typeface="Calibri" panose="020F0502020204030204" pitchFamily="34" charset="0"/>
                <a:ea typeface="Times New Roman" charset="0"/>
                <a:cs typeface="Calibri" panose="020F0502020204030204" pitchFamily="34" charset="0"/>
              </a:rPr>
              <a:t>Further compression can be achieved with entropy coding but this was not attempted in the simulations.</a:t>
            </a:r>
            <a:endParaRPr lang="en-US" altLang="zh-CN" sz="1800" dirty="0">
              <a:latin typeface="Calibri" panose="020F0502020204030204" pitchFamily="34" charset="0"/>
              <a:ea typeface="Times New Roman" charset="0"/>
              <a:cs typeface="Calibri" panose="020F0502020204030204" pitchFamily="34" charset="0"/>
            </a:endParaRP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use L</a:t>
            </a:r>
            <a:r>
              <a:rPr lang="en-US" altLang="zh-CN" sz="1800" baseline="-25000" dirty="0">
                <a:latin typeface="Calibri" panose="020F0502020204030204" pitchFamily="34" charset="0"/>
                <a:ea typeface="Times New Roman" charset="0"/>
                <a:cs typeface="Calibri" panose="020F0502020204030204" pitchFamily="34" charset="0"/>
              </a:rPr>
              <a:t>1</a:t>
            </a:r>
            <a:r>
              <a:rPr lang="en-US" altLang="zh-CN" sz="1800" dirty="0">
                <a:latin typeface="Calibri" panose="020F0502020204030204" pitchFamily="34" charset="0"/>
                <a:ea typeface="Times New Roman" charset="0"/>
                <a:cs typeface="Calibri" panose="020F0502020204030204" pitchFamily="34" charset="0"/>
              </a:rPr>
              <a:t> Loss for reconstruction and measure PSNR vs. </a:t>
            </a:r>
            <a:r>
              <a:rPr lang="en-US" altLang="zh-CN" sz="1800" dirty="0" smtClean="0">
                <a:latin typeface="Calibri" panose="020F0502020204030204" pitchFamily="34" charset="0"/>
                <a:ea typeface="Times New Roman" charset="0"/>
                <a:cs typeface="Calibri" panose="020F0502020204030204" pitchFamily="34" charset="0"/>
              </a:rPr>
              <a:t>BPP.</a:t>
            </a:r>
            <a:endParaRPr lang="en-US" altLang="zh-CN" sz="18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830779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sz="2000" dirty="0">
                <a:latin typeface="Calibri" panose="020F0502020204030204" pitchFamily="34" charset="0"/>
                <a:ea typeface="Times New Roman" charset="0"/>
                <a:cs typeface="Calibri" panose="020F0502020204030204" pitchFamily="34" charset="0"/>
              </a:rPr>
              <a:t>We train on (2, 4, 8) number of encoders separately </a:t>
            </a:r>
            <a:r>
              <a:rPr lang="en-US" sz="2000" dirty="0" smtClean="0">
                <a:latin typeface="Calibri" panose="020F0502020204030204" pitchFamily="34" charset="0"/>
                <a:ea typeface="Times New Roman" charset="0"/>
                <a:cs typeface="Calibri" panose="020F0502020204030204" pitchFamily="34" charset="0"/>
              </a:rPr>
              <a:t>(separate) and </a:t>
            </a:r>
            <a:r>
              <a:rPr lang="en-US" sz="2000" dirty="0">
                <a:latin typeface="Calibri" panose="020F0502020204030204" pitchFamily="34" charset="0"/>
                <a:ea typeface="Times New Roman" charset="0"/>
                <a:cs typeface="Calibri" panose="020F0502020204030204" pitchFamily="34" charset="0"/>
              </a:rPr>
              <a:t>one single decoder </a:t>
            </a:r>
            <a:r>
              <a:rPr lang="en-US" sz="2000" dirty="0" smtClean="0">
                <a:latin typeface="Calibri" panose="020F0502020204030204" pitchFamily="34" charset="0"/>
                <a:ea typeface="Times New Roman" charset="0"/>
                <a:cs typeface="Calibri" panose="020F0502020204030204" pitchFamily="34" charset="0"/>
              </a:rPr>
              <a:t>jointly (distributed). </a:t>
            </a:r>
            <a:r>
              <a:rPr lang="en-US" altLang="zh-CN" sz="2000" dirty="0">
                <a:latin typeface="Calibri" panose="020F0502020204030204" pitchFamily="34" charset="0"/>
                <a:ea typeface="Times New Roman" charset="0"/>
                <a:cs typeface="Calibri" panose="020F0502020204030204" pitchFamily="34" charset="0"/>
              </a:rPr>
              <a:t>We compare the result to train the (2, 4, 8) number of encoders and decoders </a:t>
            </a:r>
            <a:r>
              <a:rPr lang="en-US" altLang="zh-CN" sz="2000" dirty="0" smtClean="0">
                <a:latin typeface="Calibri" panose="020F0502020204030204" pitchFamily="34" charset="0"/>
                <a:ea typeface="Times New Roman" charset="0"/>
                <a:cs typeface="Calibri" panose="020F0502020204030204" pitchFamily="34" charset="0"/>
              </a:rPr>
              <a:t>separately, and to one encoder, one decoder setting with the same amount compression (joint).</a:t>
            </a:r>
            <a:endParaRPr lang="en-US" altLang="zh-CN" sz="2000" dirty="0">
              <a:latin typeface="Calibri" panose="020F0502020204030204" pitchFamily="34" charset="0"/>
              <a:ea typeface="Times New Roman" charset="0"/>
              <a:cs typeface="Calibri" panose="020F0502020204030204" pitchFamily="34" charset="0"/>
            </a:endParaRPr>
          </a:p>
          <a:p>
            <a:pPr lvl="1"/>
            <a:r>
              <a:rPr lang="en-US" altLang="zh-CN" sz="2000" dirty="0">
                <a:latin typeface="Calibri" panose="020F0502020204030204" pitchFamily="34" charset="0"/>
                <a:ea typeface="Times New Roman" charset="0"/>
                <a:cs typeface="Calibri" panose="020F0502020204030204" pitchFamily="34" charset="0"/>
              </a:rPr>
              <a:t>Each encoder is trained with subset of data inverse proportional to the number of encoders and tested with all test data separately. The result is averaged over all encoders</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 xmlns:a16="http://schemas.microsoft.com/office/drawing/2014/main" id="{E9EA1E5D-CF9D-487F-87DE-EDE6605089F2}"/>
              </a:ext>
            </a:extLst>
          </p:cNvPr>
          <p:cNvPicPr>
            <a:picLocks noChangeAspect="1"/>
          </p:cNvPicPr>
          <p:nvPr/>
        </p:nvPicPr>
        <p:blipFill>
          <a:blip r:embed="rId3"/>
          <a:stretch>
            <a:fillRect/>
          </a:stretch>
        </p:blipFill>
        <p:spPr>
          <a:xfrm>
            <a:off x="2327859" y="3301750"/>
            <a:ext cx="4585069" cy="3465176"/>
          </a:xfrm>
          <a:prstGeom prst="rect">
            <a:avLst/>
          </a:prstGeom>
        </p:spPr>
      </p:pic>
    </p:spTree>
    <p:extLst>
      <p:ext uri="{BB962C8B-B14F-4D97-AF65-F5344CB8AC3E}">
        <p14:creationId xmlns:p14="http://schemas.microsoft.com/office/powerpoint/2010/main" val="108207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We train on (2, 4, 8) number of encoders separately (separate) and one single decoder jointly (distributed). We compare the result to train the (2, 4, 8) number of encoders and decoders separately, and to one encoder, one decoder setting with the same amount compression (joint).</a:t>
            </a:r>
          </a:p>
          <a:p>
            <a:pPr lvl="1"/>
            <a:r>
              <a:rPr lang="en-US" altLang="zh-CN" sz="2000" dirty="0" smtClean="0">
                <a:latin typeface="Calibri" panose="020F0502020204030204" pitchFamily="34" charset="0"/>
                <a:ea typeface="Times New Roman" charset="0"/>
                <a:cs typeface="Calibri" panose="020F0502020204030204" pitchFamily="34" charset="0"/>
              </a:rPr>
              <a:t>Each </a:t>
            </a:r>
            <a:r>
              <a:rPr lang="en-US" altLang="zh-CN" sz="2000" dirty="0">
                <a:latin typeface="Calibri" panose="020F0502020204030204" pitchFamily="34" charset="0"/>
                <a:ea typeface="Times New Roman" charset="0"/>
                <a:cs typeface="Calibri" panose="020F0502020204030204" pitchFamily="34" charset="0"/>
              </a:rPr>
              <a:t>encoder is trained with subset of data inverse proportional to the number of encoders and tested with all test data separately. The result is averaged over all encoders</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2" name="图片 1">
            <a:extLst>
              <a:ext uri="{FF2B5EF4-FFF2-40B4-BE49-F238E27FC236}">
                <a16:creationId xmlns="" xmlns:a16="http://schemas.microsoft.com/office/drawing/2014/main" id="{AB3629EC-D328-48C1-A4A7-E6340D02DB01}"/>
              </a:ext>
            </a:extLst>
          </p:cNvPr>
          <p:cNvPicPr>
            <a:picLocks noChangeAspect="1"/>
          </p:cNvPicPr>
          <p:nvPr/>
        </p:nvPicPr>
        <p:blipFill>
          <a:blip r:embed="rId3"/>
          <a:stretch>
            <a:fillRect/>
          </a:stretch>
        </p:blipFill>
        <p:spPr>
          <a:xfrm>
            <a:off x="2325526" y="3226777"/>
            <a:ext cx="4599538" cy="3498934"/>
          </a:xfrm>
          <a:prstGeom prst="rect">
            <a:avLst/>
          </a:prstGeom>
        </p:spPr>
      </p:pic>
    </p:spTree>
    <p:extLst>
      <p:ext uri="{BB962C8B-B14F-4D97-AF65-F5344CB8AC3E}">
        <p14:creationId xmlns:p14="http://schemas.microsoft.com/office/powerpoint/2010/main" val="2419687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We train on (2, 4, 8) number of encoders separately (separate) and one single decoder jointly (distributed). We compare the result to train the (2, 4, 8) number of encoders and decoders separately, and to one encoder, one decoder setting with the same amount compression (joint).</a:t>
            </a:r>
          </a:p>
          <a:p>
            <a:pPr lvl="1"/>
            <a:r>
              <a:rPr lang="en-US" altLang="zh-CN" sz="2000" dirty="0" smtClean="0">
                <a:latin typeface="Calibri" panose="020F0502020204030204" pitchFamily="34" charset="0"/>
                <a:ea typeface="Times New Roman" charset="0"/>
                <a:cs typeface="Calibri" panose="020F0502020204030204" pitchFamily="34" charset="0"/>
              </a:rPr>
              <a:t>Each </a:t>
            </a:r>
            <a:r>
              <a:rPr lang="en-US" altLang="zh-CN" sz="2000" dirty="0">
                <a:latin typeface="Calibri" panose="020F0502020204030204" pitchFamily="34" charset="0"/>
                <a:ea typeface="Times New Roman" charset="0"/>
                <a:cs typeface="Calibri" panose="020F0502020204030204" pitchFamily="34" charset="0"/>
              </a:rPr>
              <a:t>encoder is trained with subset of data inverse proportional to the number of encoders and tested with all test data separately. The result is averaged over all encoders</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2" name="图片 1">
            <a:extLst>
              <a:ext uri="{FF2B5EF4-FFF2-40B4-BE49-F238E27FC236}">
                <a16:creationId xmlns="" xmlns:a16="http://schemas.microsoft.com/office/drawing/2014/main" id="{93957C59-5351-4B14-BF9E-6235A94870D6}"/>
              </a:ext>
            </a:extLst>
          </p:cNvPr>
          <p:cNvPicPr>
            <a:picLocks noChangeAspect="1"/>
          </p:cNvPicPr>
          <p:nvPr/>
        </p:nvPicPr>
        <p:blipFill>
          <a:blip r:embed="rId3"/>
          <a:stretch>
            <a:fillRect/>
          </a:stretch>
        </p:blipFill>
        <p:spPr>
          <a:xfrm>
            <a:off x="2363803" y="3393829"/>
            <a:ext cx="4513181" cy="3464171"/>
          </a:xfrm>
          <a:prstGeom prst="rect">
            <a:avLst/>
          </a:prstGeom>
        </p:spPr>
      </p:pic>
    </p:spTree>
    <p:extLst>
      <p:ext uri="{BB962C8B-B14F-4D97-AF65-F5344CB8AC3E}">
        <p14:creationId xmlns:p14="http://schemas.microsoft.com/office/powerpoint/2010/main" val="1206270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Although our distributed encoders do not share parameters but the joint decoder compute gradients over all compressed data. Therefore, each encoder can benefit from other input images without directly communicate with other encoders</a:t>
            </a:r>
          </a:p>
          <a:p>
            <a:pPr lvl="1"/>
            <a:r>
              <a:rPr lang="en-US" altLang="zh-CN" sz="2000" dirty="0">
                <a:latin typeface="Calibri" panose="020F0502020204030204" pitchFamily="34" charset="0"/>
                <a:ea typeface="Times New Roman" charset="0"/>
                <a:cs typeface="Calibri" panose="020F0502020204030204" pitchFamily="34" charset="0"/>
              </a:rPr>
              <a:t>The performance band is plot from the best and worst possible performance of all encoders. Our result is very robust against hijacking and blockage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 xmlns:a16="http://schemas.microsoft.com/office/drawing/2014/main" id="{D2310ED9-9829-41F1-9B57-1C58A00A2F0C}"/>
              </a:ext>
            </a:extLst>
          </p:cNvPr>
          <p:cNvPicPr>
            <a:picLocks noChangeAspect="1"/>
          </p:cNvPicPr>
          <p:nvPr/>
        </p:nvPicPr>
        <p:blipFill>
          <a:blip r:embed="rId3"/>
          <a:stretch>
            <a:fillRect/>
          </a:stretch>
        </p:blipFill>
        <p:spPr>
          <a:xfrm>
            <a:off x="2320297" y="3316217"/>
            <a:ext cx="4503406" cy="3409494"/>
          </a:xfrm>
          <a:prstGeom prst="rect">
            <a:avLst/>
          </a:prstGeom>
        </p:spPr>
      </p:pic>
    </p:spTree>
    <p:extLst>
      <p:ext uri="{BB962C8B-B14F-4D97-AF65-F5344CB8AC3E}">
        <p14:creationId xmlns:p14="http://schemas.microsoft.com/office/powerpoint/2010/main" val="2667937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Although our distributed encoders do not share parameters but the joint decoder compute gradients over all compressed data. Therefore, each encoder can benefit from other input images without directly communicate with other encoders</a:t>
            </a:r>
          </a:p>
          <a:p>
            <a:pPr lvl="1"/>
            <a:r>
              <a:rPr lang="en-US" altLang="zh-CN" sz="2000" dirty="0">
                <a:latin typeface="Calibri" panose="020F0502020204030204" pitchFamily="34" charset="0"/>
                <a:ea typeface="Times New Roman" charset="0"/>
                <a:cs typeface="Calibri" panose="020F0502020204030204" pitchFamily="34" charset="0"/>
              </a:rPr>
              <a:t>The performance band is plot from the best and worst possible performance of all encoders. Our result is very robust against hijacking and blockage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 xmlns:a16="http://schemas.microsoft.com/office/drawing/2014/main" id="{749873D5-FA2E-449A-8882-EB3CD92DCDBA}"/>
              </a:ext>
            </a:extLst>
          </p:cNvPr>
          <p:cNvPicPr>
            <a:picLocks noChangeAspect="1"/>
          </p:cNvPicPr>
          <p:nvPr/>
        </p:nvPicPr>
        <p:blipFill>
          <a:blip r:embed="rId3"/>
          <a:stretch>
            <a:fillRect/>
          </a:stretch>
        </p:blipFill>
        <p:spPr>
          <a:xfrm>
            <a:off x="2331225" y="3342502"/>
            <a:ext cx="4481549" cy="3383209"/>
          </a:xfrm>
          <a:prstGeom prst="rect">
            <a:avLst/>
          </a:prstGeom>
        </p:spPr>
      </p:pic>
    </p:spTree>
    <p:extLst>
      <p:ext uri="{BB962C8B-B14F-4D97-AF65-F5344CB8AC3E}">
        <p14:creationId xmlns:p14="http://schemas.microsoft.com/office/powerpoint/2010/main" val="77441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a:latin typeface="Calibri" panose="020F0502020204030204" pitchFamily="34" charset="0"/>
                <a:ea typeface="Times New Roman" charset="0"/>
                <a:cs typeface="Calibri" panose="020F0502020204030204" pitchFamily="34" charset="0"/>
              </a:rPr>
              <a:t>Although our distributed encoders do not share parameters but the joint decoder compute gradients over all compressed data. Therefore, each encoder can benefit from other input images without directly communicate with other encoders</a:t>
            </a:r>
          </a:p>
          <a:p>
            <a:pPr lvl="1"/>
            <a:r>
              <a:rPr lang="en-US" altLang="zh-CN" sz="2000" dirty="0">
                <a:latin typeface="Calibri" panose="020F0502020204030204" pitchFamily="34" charset="0"/>
                <a:ea typeface="Times New Roman" charset="0"/>
                <a:cs typeface="Calibri" panose="020F0502020204030204" pitchFamily="34" charset="0"/>
              </a:rPr>
              <a:t>The performance band is plot from the best and worst possible performance of all encoders. Our result is very robust against hijacking and blockage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 xmlns:a16="http://schemas.microsoft.com/office/drawing/2014/main" id="{3876E937-2364-449A-9370-8C85DB4A7F40}"/>
              </a:ext>
            </a:extLst>
          </p:cNvPr>
          <p:cNvPicPr>
            <a:picLocks noChangeAspect="1"/>
          </p:cNvPicPr>
          <p:nvPr/>
        </p:nvPicPr>
        <p:blipFill>
          <a:blip r:embed="rId3"/>
          <a:stretch>
            <a:fillRect/>
          </a:stretch>
        </p:blipFill>
        <p:spPr>
          <a:xfrm>
            <a:off x="2312424" y="3366341"/>
            <a:ext cx="4519152" cy="3359370"/>
          </a:xfrm>
          <a:prstGeom prst="rect">
            <a:avLst/>
          </a:prstGeom>
        </p:spPr>
      </p:pic>
    </p:spTree>
    <p:extLst>
      <p:ext uri="{BB962C8B-B14F-4D97-AF65-F5344CB8AC3E}">
        <p14:creationId xmlns:p14="http://schemas.microsoft.com/office/powerpoint/2010/main" val="3082180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r>
              <a:rPr lang="en-US" sz="5400" dirty="0" smtClean="0">
                <a:solidFill>
                  <a:srgbClr val="FF0000"/>
                </a:solidFill>
                <a:latin typeface="Calibri" panose="020F0502020204030204" pitchFamily="34" charset="0"/>
                <a:ea typeface="Times New Roman" charset="0"/>
                <a:cs typeface="Calibri" panose="020F0502020204030204" pitchFamily="34" charset="0"/>
              </a:rPr>
              <a:t>Introduction</a:t>
            </a:r>
            <a:endParaRPr lang="en-US" sz="5400" dirty="0">
              <a:solidFill>
                <a:srgbClr val="FF0000"/>
              </a:solidFill>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09040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9"/>
            <a:ext cx="8574039" cy="5876862"/>
          </a:xfrm>
          <a:prstGeom prst="rect">
            <a:avLst/>
          </a:prstGeom>
        </p:spPr>
        <p:txBody>
          <a:bodyPr>
            <a:normAutofit lnSpcReduction="10000"/>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lnSpc>
                <a:spcPct val="100000"/>
              </a:lnSpc>
            </a:pPr>
            <a:r>
              <a:rPr lang="en-US" altLang="zh-CN" sz="2000" dirty="0">
                <a:latin typeface="Calibri" panose="020F0502020204030204" pitchFamily="34" charset="0"/>
                <a:ea typeface="Times New Roman" charset="0"/>
                <a:cs typeface="Calibri" panose="020F0502020204030204" pitchFamily="34" charset="0"/>
              </a:rPr>
              <a:t>We also compare the performance of joint training codec with classical codecs like JPEG and BPG. Our results outperform classical codecs and previous works on Image Compression with Deep Learning proposed by Google</a:t>
            </a: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a:p>
          <a:p>
            <a:pPr marL="457200" lvl="1" indent="0">
              <a:buNone/>
            </a:pPr>
            <a:r>
              <a:rPr lang="en-US" altLang="zh-CN" sz="1200" dirty="0" smtClean="0"/>
              <a:t>[9] </a:t>
            </a:r>
            <a:r>
              <a:rPr lang="en-US" altLang="zh-CN" sz="1200" dirty="0" err="1" smtClean="0"/>
              <a:t>Toderici</a:t>
            </a:r>
            <a:r>
              <a:rPr lang="en-US" altLang="zh-CN" sz="1200" dirty="0"/>
              <a:t>, George, et al. "Full resolution image compression with recurrent neural networks." </a:t>
            </a:r>
            <a:r>
              <a:rPr lang="en-US" altLang="zh-CN" sz="1200" i="1" dirty="0"/>
              <a:t>Proceedings of the IEEE Conference on Computer Vision and Pattern Recognition</a:t>
            </a:r>
            <a:r>
              <a:rPr lang="en-US" altLang="zh-CN" sz="1200" dirty="0"/>
              <a:t>. 2017.</a:t>
            </a:r>
            <a:endParaRPr lang="en-US" altLang="zh-CN" sz="12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12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a:p>
            <a:pPr lvl="1"/>
            <a:endParaRPr lang="en-US" altLang="zh-CN" sz="2000" dirty="0">
              <a:latin typeface="Calibri" panose="020F0502020204030204" pitchFamily="34" charset="0"/>
              <a:ea typeface="Times New Roman" charset="0"/>
              <a:cs typeface="Calibri" panose="020F0502020204030204" pitchFamily="34" charset="0"/>
            </a:endParaRPr>
          </a:p>
        </p:txBody>
      </p:sp>
      <p:pic>
        <p:nvPicPr>
          <p:cNvPr id="3" name="图片 2"/>
          <p:cNvPicPr>
            <a:picLocks noChangeAspect="1"/>
          </p:cNvPicPr>
          <p:nvPr/>
        </p:nvPicPr>
        <p:blipFill>
          <a:blip r:embed="rId3"/>
          <a:stretch>
            <a:fillRect/>
          </a:stretch>
        </p:blipFill>
        <p:spPr>
          <a:xfrm>
            <a:off x="2221369" y="2417883"/>
            <a:ext cx="4798049" cy="3571035"/>
          </a:xfrm>
          <a:prstGeom prst="rect">
            <a:avLst/>
          </a:prstGeom>
        </p:spPr>
      </p:pic>
    </p:spTree>
    <p:extLst>
      <p:ext uri="{BB962C8B-B14F-4D97-AF65-F5344CB8AC3E}">
        <p14:creationId xmlns:p14="http://schemas.microsoft.com/office/powerpoint/2010/main" val="553953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Ongoing work</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marL="457200" lvl="1" indent="0">
              <a:buNone/>
            </a:pPr>
            <a:r>
              <a:rPr lang="en-US" sz="2000" dirty="0">
                <a:latin typeface="Calibri" panose="020F0502020204030204" pitchFamily="34" charset="0"/>
                <a:ea typeface="Times New Roman" charset="0"/>
                <a:cs typeface="Calibri" panose="020F0502020204030204" pitchFamily="34" charset="0"/>
              </a:rPr>
              <a:t>E</a:t>
            </a:r>
            <a:r>
              <a:rPr lang="en-US" altLang="zh-CN" sz="2000" dirty="0">
                <a:latin typeface="Calibri" panose="020F0502020204030204" pitchFamily="34" charset="0"/>
                <a:ea typeface="Times New Roman" charset="0"/>
                <a:cs typeface="Calibri" panose="020F0502020204030204" pitchFamily="34" charset="0"/>
              </a:rPr>
              <a:t>xperiment Specification</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Training data are split into multiple subsets </a:t>
            </a:r>
            <a:r>
              <a:rPr lang="en-US" altLang="zh-CN" sz="1800" dirty="0" smtClean="0">
                <a:latin typeface="Calibri" panose="020F0502020204030204" pitchFamily="34" charset="0"/>
                <a:ea typeface="Times New Roman" charset="0"/>
                <a:cs typeface="Calibri" panose="020F0502020204030204" pitchFamily="34" charset="0"/>
              </a:rPr>
              <a:t>by </a:t>
            </a:r>
            <a:r>
              <a:rPr lang="en-US" altLang="zh-CN" sz="1800" b="1" dirty="0" smtClean="0">
                <a:latin typeface="Calibri" panose="020F0502020204030204" pitchFamily="34" charset="0"/>
                <a:ea typeface="Times New Roman" charset="0"/>
                <a:cs typeface="Calibri" panose="020F0502020204030204" pitchFamily="34" charset="0"/>
              </a:rPr>
              <a:t>classes</a:t>
            </a:r>
            <a:r>
              <a:rPr lang="en-US" altLang="zh-CN" sz="1800" dirty="0" smtClean="0">
                <a:latin typeface="Calibri" panose="020F0502020204030204" pitchFamily="34" charset="0"/>
                <a:ea typeface="Times New Roman" charset="0"/>
                <a:cs typeface="Calibri" panose="020F0502020204030204" pitchFamily="34" charset="0"/>
              </a:rPr>
              <a:t> and </a:t>
            </a:r>
            <a:r>
              <a:rPr lang="en-US" altLang="zh-CN" sz="1800" dirty="0">
                <a:latin typeface="Calibri" panose="020F0502020204030204" pitchFamily="34" charset="0"/>
                <a:ea typeface="Times New Roman" charset="0"/>
                <a:cs typeface="Calibri" panose="020F0502020204030204" pitchFamily="34" charset="0"/>
              </a:rPr>
              <a:t>each encoder only has access to one specific </a:t>
            </a:r>
            <a:r>
              <a:rPr lang="en-US" altLang="zh-CN" sz="1800" b="1" dirty="0" smtClean="0">
                <a:latin typeface="Calibri" panose="020F0502020204030204" pitchFamily="34" charset="0"/>
                <a:ea typeface="Times New Roman" charset="0"/>
                <a:cs typeface="Calibri" panose="020F0502020204030204" pitchFamily="34" charset="0"/>
              </a:rPr>
              <a:t>class</a:t>
            </a:r>
            <a:r>
              <a:rPr lang="en-US" altLang="zh-CN" sz="1800" dirty="0" smtClean="0">
                <a:latin typeface="Calibri" panose="020F0502020204030204" pitchFamily="34" charset="0"/>
                <a:ea typeface="Times New Roman" charset="0"/>
                <a:cs typeface="Calibri" panose="020F0502020204030204" pitchFamily="34" charset="0"/>
              </a:rPr>
              <a:t> of subset</a:t>
            </a:r>
            <a:r>
              <a:rPr lang="en-US" altLang="zh-CN" sz="1800" dirty="0">
                <a:latin typeface="Calibri" panose="020F0502020204030204" pitchFamily="34" charset="0"/>
                <a:ea typeface="Times New Roman" charset="0"/>
                <a:cs typeface="Calibri" panose="020F0502020204030204" pitchFamily="34" charset="0"/>
              </a:rPr>
              <a:t>. We make sure no data are shared among those encoders.</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train with Stochastic Gradient Descent of batch size 100. We run 200 Epochs at learning rate 0.001 with Adam Optimizer. </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The difference between the input image and reconstructed image is used at next iteration. Each iteration we accumulate 128 bits from one 32x32 image. We iterate 16 times and </a:t>
            </a:r>
            <a:r>
              <a:rPr lang="en-US" altLang="zh-CN" sz="1800" dirty="0" smtClean="0">
                <a:latin typeface="Calibri" panose="020F0502020204030204" pitchFamily="34" charset="0"/>
                <a:ea typeface="Times New Roman" charset="0"/>
                <a:cs typeface="Calibri" panose="020F0502020204030204" pitchFamily="34" charset="0"/>
              </a:rPr>
              <a:t>achieve </a:t>
            </a:r>
            <a:r>
              <a:rPr lang="en-US" altLang="zh-CN" sz="1800" dirty="0">
                <a:latin typeface="Calibri" panose="020F0502020204030204" pitchFamily="34" charset="0"/>
                <a:ea typeface="Times New Roman" charset="0"/>
                <a:cs typeface="Calibri" panose="020F0502020204030204" pitchFamily="34" charset="0"/>
              </a:rPr>
              <a:t>2 Bit Per Pixel (BPP) as total. The reconstructed image is the summation of </a:t>
            </a:r>
            <a:r>
              <a:rPr lang="en-US" altLang="zh-CN" sz="1800" dirty="0" smtClean="0">
                <a:latin typeface="Calibri" panose="020F0502020204030204" pitchFamily="34" charset="0"/>
                <a:ea typeface="Times New Roman" charset="0"/>
                <a:cs typeface="Calibri" panose="020F0502020204030204" pitchFamily="34" charset="0"/>
              </a:rPr>
              <a:t>reconstructed outputs </a:t>
            </a:r>
            <a:r>
              <a:rPr lang="en-US" altLang="zh-CN" sz="1800" dirty="0">
                <a:latin typeface="Calibri" panose="020F0502020204030204" pitchFamily="34" charset="0"/>
                <a:ea typeface="Times New Roman" charset="0"/>
                <a:cs typeface="Calibri" panose="020F0502020204030204" pitchFamily="34" charset="0"/>
              </a:rPr>
              <a:t>of each iteration.</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use L</a:t>
            </a:r>
            <a:r>
              <a:rPr lang="en-US" altLang="zh-CN" sz="1800" baseline="-25000" dirty="0">
                <a:latin typeface="Calibri" panose="020F0502020204030204" pitchFamily="34" charset="0"/>
                <a:ea typeface="Times New Roman" charset="0"/>
                <a:cs typeface="Calibri" panose="020F0502020204030204" pitchFamily="34" charset="0"/>
              </a:rPr>
              <a:t>1</a:t>
            </a:r>
            <a:r>
              <a:rPr lang="en-US" altLang="zh-CN" sz="1800" dirty="0">
                <a:latin typeface="Calibri" panose="020F0502020204030204" pitchFamily="34" charset="0"/>
                <a:ea typeface="Times New Roman" charset="0"/>
                <a:cs typeface="Calibri" panose="020F0502020204030204" pitchFamily="34" charset="0"/>
              </a:rPr>
              <a:t> Loss for reconstruction and measure PSNR vs. </a:t>
            </a:r>
            <a:r>
              <a:rPr lang="en-US" altLang="zh-CN" sz="1800" dirty="0" smtClean="0">
                <a:latin typeface="Calibri" panose="020F0502020204030204" pitchFamily="34" charset="0"/>
                <a:ea typeface="Times New Roman" charset="0"/>
                <a:cs typeface="Calibri" panose="020F0502020204030204" pitchFamily="34" charset="0"/>
              </a:rPr>
              <a:t>BPP.</a:t>
            </a:r>
            <a:endParaRPr lang="en-US" altLang="zh-CN" sz="18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227599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Ongoing work</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Distributed Source Coding</a:t>
            </a:r>
          </a:p>
          <a:p>
            <a:pPr lvl="1"/>
            <a:r>
              <a:rPr lang="en-US" altLang="zh-CN" sz="2000" dirty="0" smtClean="0">
                <a:latin typeface="Calibri" panose="020F0502020204030204" pitchFamily="34" charset="0"/>
                <a:ea typeface="Times New Roman" charset="0"/>
                <a:cs typeface="Calibri" panose="020F0502020204030204" pitchFamily="34" charset="0"/>
              </a:rPr>
              <a:t>We train two encoders and they have access to the data of digit 0 and digit 1 respectively. We compare the results among single encoder and decoder (joint), two distributed encoders and one single decoder (distributed), and two separate encoders and decoders (separate) </a:t>
            </a: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pic>
        <p:nvPicPr>
          <p:cNvPr id="2" name="图片 1"/>
          <p:cNvPicPr>
            <a:picLocks noChangeAspect="1"/>
          </p:cNvPicPr>
          <p:nvPr/>
        </p:nvPicPr>
        <p:blipFill>
          <a:blip r:embed="rId3"/>
          <a:stretch>
            <a:fillRect/>
          </a:stretch>
        </p:blipFill>
        <p:spPr>
          <a:xfrm>
            <a:off x="2280724" y="2705641"/>
            <a:ext cx="4679339" cy="3528008"/>
          </a:xfrm>
          <a:prstGeom prst="rect">
            <a:avLst/>
          </a:prstGeom>
        </p:spPr>
      </p:pic>
    </p:spTree>
    <p:extLst>
      <p:ext uri="{BB962C8B-B14F-4D97-AF65-F5344CB8AC3E}">
        <p14:creationId xmlns:p14="http://schemas.microsoft.com/office/powerpoint/2010/main" val="479079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r>
              <a:rPr lang="en-US" sz="4000" dirty="0">
                <a:solidFill>
                  <a:srgbClr val="FF0000"/>
                </a:solidFill>
                <a:latin typeface="Calibri" panose="020F0502020204030204" pitchFamily="34" charset="0"/>
                <a:ea typeface="Times New Roman" charset="0"/>
                <a:cs typeface="Calibri" panose="020F0502020204030204" pitchFamily="34" charset="0"/>
              </a:rPr>
              <a:t>Classification Based on Compressed Data</a:t>
            </a: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31003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High Resolution Cameras</a:t>
            </a: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a:spcBef>
                <a:spcPts val="500"/>
              </a:spcBef>
            </a:pPr>
            <a:r>
              <a:rPr lang="en-US" sz="2400" dirty="0">
                <a:latin typeface="Calibri" panose="020F0502020204030204" pitchFamily="34" charset="0"/>
                <a:ea typeface="Times New Roman" charset="0"/>
                <a:cs typeface="Calibri" panose="020F0502020204030204" pitchFamily="34" charset="0"/>
              </a:rPr>
              <a:t>High resolution video cameras with </a:t>
            </a:r>
            <a:r>
              <a:rPr lang="en-US" sz="2400" dirty="0" err="1">
                <a:latin typeface="Calibri" panose="020F0502020204030204" pitchFamily="34" charset="0"/>
                <a:ea typeface="Times New Roman" charset="0"/>
                <a:cs typeface="Calibri" panose="020F0502020204030204" pitchFamily="34" charset="0"/>
              </a:rPr>
              <a:t>Gigapixels</a:t>
            </a:r>
            <a:r>
              <a:rPr lang="en-US" sz="2400" dirty="0">
                <a:latin typeface="Calibri" panose="020F0502020204030204" pitchFamily="34" charset="0"/>
                <a:ea typeface="Times New Roman" charset="0"/>
                <a:cs typeface="Calibri" panose="020F0502020204030204" pitchFamily="34" charset="0"/>
              </a:rPr>
              <a:t> per frame are becoming widespread.</a:t>
            </a:r>
          </a:p>
          <a:p>
            <a:pPr>
              <a:spcBef>
                <a:spcPts val="500"/>
              </a:spcBef>
            </a:pPr>
            <a:r>
              <a:rPr lang="en-US" sz="2400" dirty="0">
                <a:latin typeface="Calibri" panose="020F0502020204030204" pitchFamily="34" charset="0"/>
                <a:ea typeface="Times New Roman" charset="0"/>
                <a:cs typeface="Calibri" panose="020F0502020204030204" pitchFamily="34" charset="0"/>
              </a:rPr>
              <a:t>One can see photographs and videos with resolutions of 0.01 inch below: </a:t>
            </a:r>
            <a:r>
              <a:rPr lang="en-US" sz="2400" dirty="0">
                <a:latin typeface="Calibri" panose="020F0502020204030204" pitchFamily="34" charset="0"/>
                <a:ea typeface="Times New Roman" charset="0"/>
                <a:cs typeface="Calibri" panose="020F0502020204030204" pitchFamily="34" charset="0"/>
                <a:hlinkClick r:id="rId3"/>
              </a:rPr>
              <a:t>https://viewer.gigamacro.com/view/7np5k3kKlOYgxqiE?x1=4098220.87&amp;y1=4925299.09&amp;res1=0.78&amp;rot1=0.00</a:t>
            </a:r>
            <a:endParaRPr lang="en-US" sz="2400" dirty="0">
              <a:latin typeface="Calibri" panose="020F0502020204030204" pitchFamily="34" charset="0"/>
              <a:ea typeface="Times New Roman" charset="0"/>
              <a:cs typeface="Calibri" panose="020F0502020204030204" pitchFamily="34" charset="0"/>
            </a:endParaRPr>
          </a:p>
          <a:p>
            <a:pPr>
              <a:spcBef>
                <a:spcPts val="500"/>
              </a:spcBef>
            </a:pPr>
            <a:r>
              <a:rPr lang="en-US" sz="2400" dirty="0">
                <a:latin typeface="Calibri" panose="020F0502020204030204" pitchFamily="34" charset="0"/>
                <a:ea typeface="Times New Roman" charset="0"/>
                <a:cs typeface="Calibri" panose="020F0502020204030204" pitchFamily="34" charset="0"/>
              </a:rPr>
              <a:t>For detecting changes, modeling, representation, etc. in distributed setting,  it may not be possible/energy efficient to transmit the entire data to a processing center</a:t>
            </a:r>
            <a:r>
              <a:rPr lang="en-US" sz="2400" dirty="0" smtClean="0">
                <a:latin typeface="Calibri" panose="020F0502020204030204" pitchFamily="34" charset="0"/>
                <a:ea typeface="Times New Roman" charset="0"/>
                <a:cs typeface="Calibri" panose="020F0502020204030204" pitchFamily="34" charset="0"/>
              </a:rPr>
              <a:t>.</a:t>
            </a:r>
          </a:p>
          <a:p>
            <a:pPr marL="685800" lvl="2"/>
            <a:r>
              <a:rPr lang="en-US" sz="1600" b="1" dirty="0" smtClean="0">
                <a:latin typeface="Calibri" panose="020F0502020204030204" pitchFamily="34" charset="0"/>
                <a:ea typeface="Times New Roman" charset="0"/>
                <a:cs typeface="Calibri" panose="020F0502020204030204" pitchFamily="34" charset="0"/>
              </a:rPr>
              <a:t>This was also pointed out by Dr</a:t>
            </a:r>
            <a:r>
              <a:rPr lang="en-US" sz="1600" b="1" dirty="0">
                <a:latin typeface="Calibri" panose="020F0502020204030204" pitchFamily="34" charset="0"/>
                <a:ea typeface="Times New Roman" charset="0"/>
                <a:cs typeface="Calibri" panose="020F0502020204030204" pitchFamily="34" charset="0"/>
              </a:rPr>
              <a:t>. McKenna </a:t>
            </a:r>
            <a:r>
              <a:rPr lang="en-US" sz="1600" b="1" dirty="0" smtClean="0">
                <a:latin typeface="Calibri" panose="020F0502020204030204" pitchFamily="34" charset="0"/>
                <a:ea typeface="Times New Roman" charset="0"/>
                <a:cs typeface="Calibri" panose="020F0502020204030204" pitchFamily="34" charset="0"/>
              </a:rPr>
              <a:t>(issue </a:t>
            </a:r>
            <a:r>
              <a:rPr lang="en-US" sz="1600" b="1" dirty="0">
                <a:latin typeface="Calibri" panose="020F0502020204030204" pitchFamily="34" charset="0"/>
                <a:ea typeface="Times New Roman" charset="0"/>
                <a:cs typeface="Calibri" panose="020F0502020204030204" pitchFamily="34" charset="0"/>
              </a:rPr>
              <a:t>of limited communications constraints in Naval </a:t>
            </a:r>
            <a:r>
              <a:rPr lang="en-US" sz="1600" b="1" dirty="0" smtClean="0">
                <a:latin typeface="Calibri" panose="020F0502020204030204" pitchFamily="34" charset="0"/>
                <a:ea typeface="Times New Roman" charset="0"/>
                <a:cs typeface="Calibri" panose="020F0502020204030204" pitchFamily="34" charset="0"/>
              </a:rPr>
              <a:t>settings) </a:t>
            </a:r>
            <a:r>
              <a:rPr lang="en-US" sz="1600" b="1" dirty="0">
                <a:latin typeface="Calibri" panose="020F0502020204030204" pitchFamily="34" charset="0"/>
                <a:ea typeface="Times New Roman" charset="0"/>
                <a:cs typeface="Calibri" panose="020F0502020204030204" pitchFamily="34" charset="0"/>
              </a:rPr>
              <a:t>in his presentation</a:t>
            </a:r>
            <a:r>
              <a:rPr lang="en-US" sz="1600" b="1" dirty="0" smtClean="0">
                <a:latin typeface="Calibri" panose="020F0502020204030204" pitchFamily="34" charset="0"/>
                <a:ea typeface="Times New Roman" charset="0"/>
                <a:cs typeface="Calibri" panose="020F0502020204030204" pitchFamily="34" charset="0"/>
              </a:rPr>
              <a:t>.</a:t>
            </a:r>
          </a:p>
          <a:p>
            <a:pPr marL="228600" lvl="1"/>
            <a:r>
              <a:rPr lang="en-US" sz="2400" dirty="0" smtClean="0">
                <a:latin typeface="Calibri" panose="020F0502020204030204" pitchFamily="34" charset="0"/>
                <a:ea typeface="Times New Roman" charset="0"/>
                <a:cs typeface="Calibri" panose="020F0502020204030204" pitchFamily="34" charset="0"/>
              </a:rPr>
              <a:t>Also, it may not be energy efficient to decompress the data and process it for signals of interest.</a:t>
            </a:r>
            <a:endParaRPr lang="en-US" sz="2400" dirty="0">
              <a:latin typeface="Calibri" panose="020F0502020204030204" pitchFamily="34" charset="0"/>
              <a:ea typeface="Times New Roman" charset="0"/>
              <a:cs typeface="Calibri" panose="020F0502020204030204" pitchFamily="34" charset="0"/>
            </a:endParaRPr>
          </a:p>
          <a:p>
            <a:pPr>
              <a:spcBef>
                <a:spcPts val="500"/>
              </a:spcBef>
            </a:pPr>
            <a:r>
              <a:rPr lang="en-US" sz="2400" dirty="0">
                <a:latin typeface="Calibri" panose="020F0502020204030204" pitchFamily="34" charset="0"/>
                <a:ea typeface="Times New Roman" charset="0"/>
                <a:cs typeface="Calibri" panose="020F0502020204030204" pitchFamily="34" charset="0"/>
              </a:rPr>
              <a:t>Decentralized perception can be </a:t>
            </a:r>
            <a:r>
              <a:rPr lang="en-US" sz="2400" dirty="0" smtClean="0">
                <a:latin typeface="Calibri" panose="020F0502020204030204" pitchFamily="34" charset="0"/>
                <a:ea typeface="Times New Roman" charset="0"/>
                <a:cs typeface="Calibri" panose="020F0502020204030204" pitchFamily="34" charset="0"/>
              </a:rPr>
              <a:t>more efficient if a coarse processing of compressed data is performed first. Up on suspecting a signal of interest, full resolution data can be either communicated or full decompression can be performed.</a:t>
            </a:r>
            <a:endParaRPr lang="en-US" sz="2400" dirty="0">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79907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Framework</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altLang="zh-CN" sz="2400" b="1" dirty="0">
                <a:latin typeface="Calibri" panose="020F0502020204030204" pitchFamily="34" charset="0"/>
                <a:ea typeface="Times New Roman" charset="0"/>
                <a:cs typeface="Calibri" panose="020F0502020204030204" pitchFamily="34" charset="0"/>
              </a:rPr>
              <a:t>Image Classification based on compressed domain</a:t>
            </a:r>
          </a:p>
          <a:p>
            <a:pPr marL="457200" lvl="1" indent="0">
              <a:buNone/>
            </a:pPr>
            <a:r>
              <a:rPr lang="en-US" sz="2000" dirty="0">
                <a:latin typeface="Calibri" panose="020F0502020204030204" pitchFamily="34" charset="0"/>
                <a:ea typeface="Times New Roman" charset="0"/>
                <a:cs typeface="Calibri" panose="020F0502020204030204" pitchFamily="34" charset="0"/>
              </a:rPr>
              <a:t>In a band-limited scenario, highly compressed codes are transmitted and used for different tasks</a:t>
            </a:r>
          </a:p>
        </p:txBody>
      </p:sp>
      <p:pic>
        <p:nvPicPr>
          <p:cNvPr id="11" name="图片 10">
            <a:extLst>
              <a:ext uri="{FF2B5EF4-FFF2-40B4-BE49-F238E27FC236}">
                <a16:creationId xmlns="" xmlns:a16="http://schemas.microsoft.com/office/drawing/2014/main" id="{4D8D2902-9ED2-493F-8E15-082C4C1482FB}"/>
              </a:ext>
            </a:extLst>
          </p:cNvPr>
          <p:cNvPicPr>
            <a:picLocks noChangeAspect="1"/>
          </p:cNvPicPr>
          <p:nvPr/>
        </p:nvPicPr>
        <p:blipFill>
          <a:blip r:embed="rId3"/>
          <a:stretch>
            <a:fillRect/>
          </a:stretch>
        </p:blipFill>
        <p:spPr>
          <a:xfrm>
            <a:off x="736771" y="1956878"/>
            <a:ext cx="7670458" cy="4848899"/>
          </a:xfrm>
          <a:prstGeom prst="rect">
            <a:avLst/>
          </a:prstGeom>
        </p:spPr>
      </p:pic>
    </p:spTree>
    <p:extLst>
      <p:ext uri="{BB962C8B-B14F-4D97-AF65-F5344CB8AC3E}">
        <p14:creationId xmlns:p14="http://schemas.microsoft.com/office/powerpoint/2010/main" val="2449107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Architecture</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a:t>
            </a:r>
            <a:r>
              <a:rPr lang="en-US" altLang="zh-CN" sz="2400" b="1" dirty="0">
                <a:latin typeface="Calibri" panose="020F0502020204030204" pitchFamily="34" charset="0"/>
                <a:ea typeface="Times New Roman" charset="0"/>
                <a:cs typeface="Calibri" panose="020F0502020204030204" pitchFamily="34" charset="0"/>
              </a:rPr>
              <a:t> Module</a:t>
            </a:r>
            <a:endParaRPr lang="en-US" sz="2400" b="1" dirty="0">
              <a:latin typeface="Calibri" panose="020F0502020204030204" pitchFamily="34" charset="0"/>
              <a:ea typeface="Times New Roman" charset="0"/>
              <a:cs typeface="Calibri" panose="020F0502020204030204" pitchFamily="34" charset="0"/>
            </a:endParaRPr>
          </a:p>
          <a:p>
            <a:pPr marL="457200" lvl="1" indent="0">
              <a:buNone/>
            </a:pPr>
            <a:r>
              <a:rPr lang="en-US" sz="2000" dirty="0">
                <a:latin typeface="Calibri" panose="020F0502020204030204" pitchFamily="34" charset="0"/>
                <a:ea typeface="Times New Roman" charset="0"/>
                <a:cs typeface="Calibri" panose="020F0502020204030204" pitchFamily="34" charset="0"/>
              </a:rPr>
              <a:t>Variable classification performance</a:t>
            </a:r>
          </a:p>
          <a:p>
            <a:pPr marL="914400" lvl="2" indent="0">
              <a:buNone/>
            </a:pPr>
            <a:r>
              <a:rPr lang="en-US" sz="1800" dirty="0">
                <a:latin typeface="Calibri" panose="020F0502020204030204" pitchFamily="34" charset="0"/>
                <a:ea typeface="Times New Roman" charset="0"/>
                <a:cs typeface="Calibri" panose="020F0502020204030204" pitchFamily="34" charset="0"/>
              </a:rPr>
              <a:t>More codes can achieve better classification performance. User can control this trade-off after receiving the codes</a:t>
            </a: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p:txBody>
      </p:sp>
      <p:pic>
        <p:nvPicPr>
          <p:cNvPr id="11" name="图片 10">
            <a:extLst>
              <a:ext uri="{FF2B5EF4-FFF2-40B4-BE49-F238E27FC236}">
                <a16:creationId xmlns="" xmlns:a16="http://schemas.microsoft.com/office/drawing/2014/main" id="{3E5860A8-4C42-4360-A924-1BBFBB114805}"/>
              </a:ext>
            </a:extLst>
          </p:cNvPr>
          <p:cNvPicPr>
            <a:picLocks noChangeAspect="1"/>
          </p:cNvPicPr>
          <p:nvPr/>
        </p:nvPicPr>
        <p:blipFill>
          <a:blip r:embed="rId3"/>
          <a:stretch>
            <a:fillRect/>
          </a:stretch>
        </p:blipFill>
        <p:spPr>
          <a:xfrm>
            <a:off x="916942" y="2258419"/>
            <a:ext cx="7310115" cy="4467292"/>
          </a:xfrm>
          <a:prstGeom prst="rect">
            <a:avLst/>
          </a:prstGeom>
        </p:spPr>
      </p:pic>
    </p:spTree>
    <p:extLst>
      <p:ext uri="{BB962C8B-B14F-4D97-AF65-F5344CB8AC3E}">
        <p14:creationId xmlns:p14="http://schemas.microsoft.com/office/powerpoint/2010/main" val="2272729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Architecture</a:t>
            </a:r>
          </a:p>
        </p:txBody>
      </p:sp>
      <p:sp>
        <p:nvSpPr>
          <p:cNvPr id="4" name="Content Placeholder 5"/>
          <p:cNvSpPr>
            <a:spLocks noGrp="1"/>
          </p:cNvSpPr>
          <p:nvPr>
            <p:ph sz="half" idx="4294967295"/>
          </p:nvPr>
        </p:nvSpPr>
        <p:spPr>
          <a:xfrm>
            <a:off x="333375" y="848849"/>
            <a:ext cx="8574039" cy="5384800"/>
          </a:xfrm>
          <a:prstGeom prst="rect">
            <a:avLst/>
          </a:prstGeom>
        </p:spPr>
        <p:txBody>
          <a:bodyPr>
            <a:normAutofit/>
          </a:bodyPr>
          <a:lstStyle/>
          <a:p>
            <a:pPr marL="0" indent="0">
              <a:buNone/>
            </a:pPr>
            <a:r>
              <a:rPr lang="en-US" altLang="zh-CN" sz="2400" b="1" dirty="0">
                <a:latin typeface="Calibri" panose="020F0502020204030204" pitchFamily="34" charset="0"/>
                <a:ea typeface="Times New Roman" charset="0"/>
                <a:cs typeface="Calibri" panose="020F0502020204030204" pitchFamily="34" charset="0"/>
              </a:rPr>
              <a:t>Dataset </a:t>
            </a:r>
            <a:endParaRPr lang="en-US" sz="2400" b="1"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MNIST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60000 handwritten 0-9 digits images for training, 10000 digits for testing, resized to 32x32</a:t>
            </a:r>
          </a:p>
          <a:p>
            <a:pPr lvl="2"/>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2">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457200" lvl="1" indent="0">
              <a:buNone/>
            </a:pPr>
            <a:endParaRPr lang="en-US"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SVHN dataset</a:t>
            </a:r>
          </a:p>
          <a:p>
            <a:pPr marL="914400" lvl="2" indent="0">
              <a:buNone/>
            </a:pPr>
            <a:r>
              <a:rPr lang="en-US" sz="1800" dirty="0">
                <a:latin typeface="Calibri" panose="020F0502020204030204" pitchFamily="34" charset="0"/>
                <a:ea typeface="Times New Roman" charset="0"/>
                <a:cs typeface="Calibri" panose="020F0502020204030204" pitchFamily="34" charset="0"/>
              </a:rPr>
              <a:t>Street View House Numbers data containing 0-9 digits RGB cropped images. 73257 digits for training, 26032 digits for testing</a:t>
            </a: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a:p>
            <a:pPr lvl="1">
              <a:buFont typeface="Wingdings" pitchFamily="2" charset="2"/>
              <a:buChar char="Ø"/>
            </a:pPr>
            <a:endParaRPr lang="en-US" dirty="0">
              <a:latin typeface="Calibri" panose="020F0502020204030204" pitchFamily="34" charset="0"/>
              <a:ea typeface="Times New Roman" charset="0"/>
              <a:cs typeface="Calibri" panose="020F0502020204030204" pitchFamily="34" charset="0"/>
            </a:endParaRPr>
          </a:p>
        </p:txBody>
      </p:sp>
      <p:pic>
        <p:nvPicPr>
          <p:cNvPr id="5" name="图片 4">
            <a:extLst>
              <a:ext uri="{FF2B5EF4-FFF2-40B4-BE49-F238E27FC236}">
                <a16:creationId xmlns="" xmlns:a16="http://schemas.microsoft.com/office/drawing/2014/main" id="{0A49C4BA-7CFF-453B-B45D-09DAC84DD46D}"/>
              </a:ext>
            </a:extLst>
          </p:cNvPr>
          <p:cNvPicPr>
            <a:picLocks noChangeAspect="1"/>
          </p:cNvPicPr>
          <p:nvPr/>
        </p:nvPicPr>
        <p:blipFill>
          <a:blip r:embed="rId3"/>
          <a:stretch>
            <a:fillRect/>
          </a:stretch>
        </p:blipFill>
        <p:spPr>
          <a:xfrm>
            <a:off x="3714621" y="4881208"/>
            <a:ext cx="1759423" cy="1759423"/>
          </a:xfrm>
          <a:prstGeom prst="rect">
            <a:avLst/>
          </a:prstGeom>
        </p:spPr>
      </p:pic>
      <p:pic>
        <p:nvPicPr>
          <p:cNvPr id="8" name="图片 7">
            <a:extLst>
              <a:ext uri="{FF2B5EF4-FFF2-40B4-BE49-F238E27FC236}">
                <a16:creationId xmlns="" xmlns:a16="http://schemas.microsoft.com/office/drawing/2014/main" id="{F3385034-A98B-45E2-BE63-CD9C042BD45A}"/>
              </a:ext>
            </a:extLst>
          </p:cNvPr>
          <p:cNvPicPr>
            <a:picLocks noChangeAspect="1"/>
          </p:cNvPicPr>
          <p:nvPr/>
        </p:nvPicPr>
        <p:blipFill>
          <a:blip r:embed="rId4"/>
          <a:stretch>
            <a:fillRect/>
          </a:stretch>
        </p:blipFill>
        <p:spPr>
          <a:xfrm>
            <a:off x="3714621" y="2201116"/>
            <a:ext cx="1714757" cy="1714757"/>
          </a:xfrm>
          <a:prstGeom prst="rect">
            <a:avLst/>
          </a:prstGeom>
        </p:spPr>
      </p:pic>
    </p:spTree>
    <p:extLst>
      <p:ext uri="{BB962C8B-B14F-4D97-AF65-F5344CB8AC3E}">
        <p14:creationId xmlns:p14="http://schemas.microsoft.com/office/powerpoint/2010/main" val="530586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8"/>
            <a:ext cx="8574039" cy="5886059"/>
          </a:xfrm>
          <a:prstGeom prst="rect">
            <a:avLst/>
          </a:prstGeom>
        </p:spPr>
        <p:txBody>
          <a:bodyPr>
            <a:normAutofit/>
          </a:bodyPr>
          <a:lstStyle/>
          <a:p>
            <a:pPr marL="0" indent="0">
              <a:spcBef>
                <a:spcPts val="500"/>
              </a:spcBef>
              <a:buNone/>
            </a:pPr>
            <a:r>
              <a:rPr lang="en-US" altLang="zh-CN" sz="2400" b="1" dirty="0">
                <a:latin typeface="Calibri" panose="020F0502020204030204" pitchFamily="34" charset="0"/>
                <a:ea typeface="Times New Roman" charset="0"/>
                <a:cs typeface="Calibri" panose="020F0502020204030204" pitchFamily="34" charset="0"/>
              </a:rPr>
              <a:t>Classification Based on Compressed Data</a:t>
            </a:r>
          </a:p>
          <a:p>
            <a:pPr marL="457200" lvl="1" indent="0">
              <a:buNone/>
            </a:pPr>
            <a:r>
              <a:rPr lang="en-US" sz="2000" dirty="0">
                <a:latin typeface="Calibri" panose="020F0502020204030204" pitchFamily="34" charset="0"/>
                <a:ea typeface="Times New Roman" charset="0"/>
                <a:cs typeface="Calibri" panose="020F0502020204030204" pitchFamily="34" charset="0"/>
              </a:rPr>
              <a:t>E</a:t>
            </a:r>
            <a:r>
              <a:rPr lang="en-US" altLang="zh-CN" sz="2000" dirty="0">
                <a:latin typeface="Calibri" panose="020F0502020204030204" pitchFamily="34" charset="0"/>
                <a:ea typeface="Times New Roman" charset="0"/>
                <a:cs typeface="Calibri" panose="020F0502020204030204" pitchFamily="34" charset="0"/>
              </a:rPr>
              <a:t>xperiment Specification</a:t>
            </a:r>
          </a:p>
          <a:p>
            <a:pPr marL="457200" lvl="1" indent="0">
              <a:buNone/>
            </a:pPr>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train with Stochastic Gradient Descent of batch size 100. We run 200 Epochs at learning rate 0.001 with Adam Optimizer. </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The difference between the input image and reconstructed image is used at next iteration. Each iteration we accumulate 128 bits from one 32x32 image. We iterate 16 times and gain 2 Bit Per Pixel as total. </a:t>
            </a:r>
            <a:endParaRPr lang="en-US" altLang="zh-CN" sz="1800" dirty="0" smtClean="0">
              <a:latin typeface="Calibri" panose="020F0502020204030204" pitchFamily="34" charset="0"/>
              <a:ea typeface="Times New Roman" charset="0"/>
              <a:cs typeface="Calibri" panose="020F0502020204030204" pitchFamily="34" charset="0"/>
            </a:endParaRP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smtClean="0">
                <a:latin typeface="Calibri" panose="020F0502020204030204" pitchFamily="34" charset="0"/>
                <a:ea typeface="Times New Roman" charset="0"/>
                <a:cs typeface="Calibri" panose="020F0502020204030204" pitchFamily="34" charset="0"/>
              </a:rPr>
              <a:t>The outputs of classifier over each iteration are accumulated and the predicted probability at each iteration is equal to </a:t>
            </a:r>
            <a:r>
              <a:rPr lang="en-US" altLang="zh-CN" sz="1800" dirty="0" err="1" smtClean="0">
                <a:latin typeface="Calibri" panose="020F0502020204030204" pitchFamily="34" charset="0"/>
                <a:ea typeface="Times New Roman" charset="0"/>
                <a:cs typeface="Calibri" panose="020F0502020204030204" pitchFamily="34" charset="0"/>
              </a:rPr>
              <a:t>softmax</a:t>
            </a:r>
            <a:r>
              <a:rPr lang="en-US" altLang="zh-CN" sz="1800" dirty="0" smtClean="0">
                <a:latin typeface="Calibri" panose="020F0502020204030204" pitchFamily="34" charset="0"/>
                <a:ea typeface="Times New Roman" charset="0"/>
                <a:cs typeface="Calibri" panose="020F0502020204030204" pitchFamily="34" charset="0"/>
              </a:rPr>
              <a:t>(.) of these accumulated results.</a:t>
            </a:r>
          </a:p>
          <a:p>
            <a:pPr lvl="2"/>
            <a:endParaRPr lang="en-US" altLang="zh-CN" sz="1800" dirty="0">
              <a:latin typeface="Calibri" panose="020F0502020204030204" pitchFamily="34" charset="0"/>
              <a:ea typeface="Times New Roman" charset="0"/>
              <a:cs typeface="Calibri" panose="020F0502020204030204" pitchFamily="34" charset="0"/>
            </a:endParaRPr>
          </a:p>
          <a:p>
            <a:pPr lvl="2"/>
            <a:r>
              <a:rPr lang="en-US" altLang="zh-CN" sz="1800" dirty="0">
                <a:latin typeface="Calibri" panose="020F0502020204030204" pitchFamily="34" charset="0"/>
                <a:ea typeface="Times New Roman" charset="0"/>
                <a:cs typeface="Calibri" panose="020F0502020204030204" pitchFamily="34" charset="0"/>
              </a:rPr>
              <a:t>We jointly optimize reconstruction and classification loss. We use L</a:t>
            </a:r>
            <a:r>
              <a:rPr lang="en-US" altLang="zh-CN" sz="1800" baseline="-25000" dirty="0">
                <a:latin typeface="Calibri" panose="020F0502020204030204" pitchFamily="34" charset="0"/>
                <a:ea typeface="Times New Roman" charset="0"/>
                <a:cs typeface="Calibri" panose="020F0502020204030204" pitchFamily="34" charset="0"/>
              </a:rPr>
              <a:t>1</a:t>
            </a:r>
            <a:r>
              <a:rPr lang="en-US" altLang="zh-CN" sz="1800" dirty="0" smtClean="0">
                <a:latin typeface="Calibri" panose="020F0502020204030204" pitchFamily="34" charset="0"/>
                <a:ea typeface="Times New Roman" charset="0"/>
                <a:cs typeface="Calibri" panose="020F0502020204030204" pitchFamily="34" charset="0"/>
              </a:rPr>
              <a:t> </a:t>
            </a:r>
            <a:r>
              <a:rPr lang="en-US" altLang="zh-CN" sz="1800" dirty="0">
                <a:latin typeface="Calibri" panose="020F0502020204030204" pitchFamily="34" charset="0"/>
                <a:ea typeface="Times New Roman" charset="0"/>
                <a:cs typeface="Calibri" panose="020F0502020204030204" pitchFamily="34" charset="0"/>
              </a:rPr>
              <a:t>Loss for reconstruction and Cross Entropy Loss for classification</a:t>
            </a:r>
            <a:r>
              <a:rPr lang="en-US" altLang="zh-CN" sz="1800" dirty="0" smtClean="0">
                <a:latin typeface="Calibri" panose="020F0502020204030204" pitchFamily="34" charset="0"/>
                <a:ea typeface="Times New Roman" charset="0"/>
                <a:cs typeface="Calibri" panose="020F0502020204030204" pitchFamily="34" charset="0"/>
              </a:rPr>
              <a:t>. We do not fine tune the balancing weight between reconstruction and classification loss. We can enhance classification </a:t>
            </a:r>
            <a:r>
              <a:rPr lang="en-US" altLang="zh-CN" sz="1800" dirty="0">
                <a:latin typeface="Calibri" panose="020F0502020204030204" pitchFamily="34" charset="0"/>
                <a:ea typeface="Times New Roman" charset="0"/>
                <a:cs typeface="Calibri" panose="020F0502020204030204" pitchFamily="34" charset="0"/>
              </a:rPr>
              <a:t>performance by </a:t>
            </a:r>
            <a:r>
              <a:rPr lang="en-US" altLang="zh-CN" sz="1800" dirty="0" smtClean="0">
                <a:latin typeface="Calibri" panose="020F0502020204030204" pitchFamily="34" charset="0"/>
                <a:ea typeface="Times New Roman" charset="0"/>
                <a:cs typeface="Calibri" panose="020F0502020204030204" pitchFamily="34" charset="0"/>
              </a:rPr>
              <a:t>attenuating reconstruction performance. We </a:t>
            </a:r>
            <a:r>
              <a:rPr lang="en-US" altLang="zh-CN" sz="1800" dirty="0">
                <a:latin typeface="Calibri" panose="020F0502020204030204" pitchFamily="34" charset="0"/>
                <a:ea typeface="Times New Roman" charset="0"/>
                <a:cs typeface="Calibri" panose="020F0502020204030204" pitchFamily="34" charset="0"/>
              </a:rPr>
              <a:t>measure PSNR vs. </a:t>
            </a:r>
            <a:r>
              <a:rPr lang="en-US" altLang="zh-CN" sz="1800" dirty="0" smtClean="0">
                <a:latin typeface="Calibri" panose="020F0502020204030204" pitchFamily="34" charset="0"/>
                <a:ea typeface="Times New Roman" charset="0"/>
                <a:cs typeface="Calibri" panose="020F0502020204030204" pitchFamily="34" charset="0"/>
              </a:rPr>
              <a:t>BPP, Accuracy </a:t>
            </a:r>
            <a:r>
              <a:rPr lang="en-US" altLang="zh-CN" sz="1800" dirty="0">
                <a:latin typeface="Calibri" panose="020F0502020204030204" pitchFamily="34" charset="0"/>
                <a:ea typeface="Times New Roman" charset="0"/>
                <a:cs typeface="Calibri" panose="020F0502020204030204" pitchFamily="34" charset="0"/>
              </a:rPr>
              <a:t>vs. </a:t>
            </a:r>
            <a:r>
              <a:rPr lang="en-US" altLang="zh-CN" sz="1800" dirty="0" smtClean="0">
                <a:latin typeface="Calibri" panose="020F0502020204030204" pitchFamily="34" charset="0"/>
                <a:ea typeface="Times New Roman" charset="0"/>
                <a:cs typeface="Calibri" panose="020F0502020204030204" pitchFamily="34" charset="0"/>
              </a:rPr>
              <a:t>BPP and ROC vs. BPP.</a:t>
            </a:r>
            <a:endParaRPr lang="en-US" altLang="zh-CN" sz="1800" dirty="0">
              <a:latin typeface="Calibri" panose="020F0502020204030204" pitchFamily="34" charset="0"/>
              <a:ea typeface="Times New Roman" charset="0"/>
              <a:cs typeface="Calibri" panose="020F0502020204030204" pitchFamily="34" charset="0"/>
            </a:endParaRPr>
          </a:p>
          <a:p>
            <a:pPr lvl="2"/>
            <a:endParaRPr lang="en-US" altLang="zh-CN" sz="18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sz="2000" dirty="0">
              <a:latin typeface="Calibri" panose="020F0502020204030204" pitchFamily="34" charset="0"/>
              <a:ea typeface="Times New Roman" charset="0"/>
              <a:cs typeface="Calibri" panose="020F0502020204030204" pitchFamily="34" charset="0"/>
            </a:endParaRPr>
          </a:p>
          <a:p>
            <a:pPr lvl="1"/>
            <a:endParaRPr lang="en-US" sz="2000" dirty="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835662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8"/>
            <a:ext cx="8574039" cy="5941189"/>
          </a:xfrm>
          <a:prstGeom prst="rect">
            <a:avLst/>
          </a:prstGeom>
        </p:spPr>
        <p:txBody>
          <a:bodyPr>
            <a:normAutofit fontScale="92500" lnSpcReduction="20000"/>
          </a:bodyPr>
          <a:lstStyle/>
          <a:p>
            <a:pPr marL="0" indent="0">
              <a:lnSpc>
                <a:spcPct val="110000"/>
              </a:lnSpc>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 Based on Compressed Data (MNIST)</a:t>
            </a:r>
          </a:p>
          <a:p>
            <a:pPr marL="457200" lvl="1" indent="0">
              <a:lnSpc>
                <a:spcPct val="110000"/>
              </a:lnSpc>
              <a:buNone/>
            </a:pPr>
            <a:r>
              <a:rPr lang="en-US" altLang="zh-CN" sz="2200" dirty="0">
                <a:latin typeface="Calibri" panose="020F0502020204030204" pitchFamily="34" charset="0"/>
                <a:ea typeface="Times New Roman" charset="0"/>
                <a:cs typeface="Calibri" panose="020F0502020204030204" pitchFamily="34" charset="0"/>
              </a:rPr>
              <a:t>We also compare the performance of joint training codec with classical codecs like JPEG and BPG. Our results outperform classical codecs and previous works on Image Compression with Deep Learning proposed by Google. Our model can perform compression and classification at the same time.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smtClean="0"/>
          </a:p>
          <a:p>
            <a:pPr marL="457200" lvl="1" indent="0">
              <a:buNone/>
            </a:pPr>
            <a:endParaRPr lang="en-US" altLang="zh-CN" sz="1200" dirty="0" smtClean="0"/>
          </a:p>
          <a:p>
            <a:pPr marL="457200" lvl="1" indent="0">
              <a:buNone/>
            </a:pPr>
            <a:r>
              <a:rPr lang="en-US" altLang="zh-CN" sz="1200" dirty="0" smtClean="0"/>
              <a:t>[9] </a:t>
            </a:r>
            <a:r>
              <a:rPr lang="en-US" altLang="zh-CN" sz="1200" dirty="0" err="1" smtClean="0"/>
              <a:t>Toderici</a:t>
            </a:r>
            <a:r>
              <a:rPr lang="en-US" altLang="zh-CN" sz="1200" dirty="0"/>
              <a:t>, George, et al. "Full resolution image compression with recurrent neural networks." </a:t>
            </a:r>
            <a:r>
              <a:rPr lang="en-US" altLang="zh-CN" sz="1200" i="1" dirty="0"/>
              <a:t>Proceedings of the IEEE Conference on Computer Vision and Pattern Recognition</a:t>
            </a:r>
            <a:r>
              <a:rPr lang="en-US" altLang="zh-CN" sz="1200" dirty="0"/>
              <a:t>. 2017.</a:t>
            </a:r>
            <a:endParaRPr lang="en-US" altLang="zh-CN" sz="12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 xmlns:a16="http://schemas.microsoft.com/office/drawing/2014/main" id="{32FC7050-EC9F-48AE-867B-FA4C3EC97D6B}"/>
              </a:ext>
            </a:extLst>
          </p:cNvPr>
          <p:cNvPicPr>
            <a:picLocks noChangeAspect="1"/>
          </p:cNvPicPr>
          <p:nvPr/>
        </p:nvPicPr>
        <p:blipFill>
          <a:blip r:embed="rId3"/>
          <a:stretch>
            <a:fillRect/>
          </a:stretch>
        </p:blipFill>
        <p:spPr>
          <a:xfrm>
            <a:off x="4699218" y="2808851"/>
            <a:ext cx="4238625" cy="3204635"/>
          </a:xfrm>
          <a:prstGeom prst="rect">
            <a:avLst/>
          </a:prstGeom>
        </p:spPr>
      </p:pic>
      <p:pic>
        <p:nvPicPr>
          <p:cNvPr id="2" name="图片 1">
            <a:extLst>
              <a:ext uri="{FF2B5EF4-FFF2-40B4-BE49-F238E27FC236}">
                <a16:creationId xmlns="" xmlns:a16="http://schemas.microsoft.com/office/drawing/2014/main" id="{B47348CE-3873-4616-9C11-AC07CFACA6E4}"/>
              </a:ext>
            </a:extLst>
          </p:cNvPr>
          <p:cNvPicPr>
            <a:picLocks noChangeAspect="1"/>
          </p:cNvPicPr>
          <p:nvPr/>
        </p:nvPicPr>
        <p:blipFill>
          <a:blip r:embed="rId4"/>
          <a:stretch>
            <a:fillRect/>
          </a:stretch>
        </p:blipFill>
        <p:spPr>
          <a:xfrm>
            <a:off x="269766" y="2808851"/>
            <a:ext cx="4365843" cy="3204635"/>
          </a:xfrm>
          <a:prstGeom prst="rect">
            <a:avLst/>
          </a:prstGeom>
        </p:spPr>
      </p:pic>
    </p:spTree>
    <p:extLst>
      <p:ext uri="{BB962C8B-B14F-4D97-AF65-F5344CB8AC3E}">
        <p14:creationId xmlns:p14="http://schemas.microsoft.com/office/powerpoint/2010/main" val="1569481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smtClean="0">
                <a:solidFill>
                  <a:srgbClr val="FF0000"/>
                </a:solidFill>
                <a:latin typeface="Calibri" panose="020F0502020204030204" pitchFamily="34" charset="0"/>
                <a:ea typeface="Times New Roman" charset="0"/>
                <a:cs typeface="Calibri" panose="020F0502020204030204" pitchFamily="34" charset="0"/>
              </a:rPr>
              <a:t>Introduction</a:t>
            </a:r>
            <a:endParaRPr lang="en-US" altLang="zh-CN" sz="3200" dirty="0">
              <a:solidFill>
                <a:srgbClr val="FF0000"/>
              </a:solidFill>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493295" y="879935"/>
            <a:ext cx="8164674" cy="5725401"/>
          </a:xfrm>
          <a:prstGeom prst="rect">
            <a:avLst/>
          </a:prstGeom>
        </p:spPr>
        <p:txBody>
          <a:bodyPr>
            <a:noAutofit/>
          </a:bodyPr>
          <a:lstStyle/>
          <a:p>
            <a:pPr>
              <a:spcBef>
                <a:spcPts val="500"/>
              </a:spcBef>
            </a:pPr>
            <a:r>
              <a:rPr lang="en-US" sz="2400" dirty="0" smtClean="0">
                <a:latin typeface="Calibri" panose="020F0502020204030204" pitchFamily="34" charset="0"/>
                <a:ea typeface="Times New Roman" charset="0"/>
                <a:cs typeface="Calibri" panose="020F0502020204030204" pitchFamily="34" charset="0"/>
              </a:rPr>
              <a:t>Distributed </a:t>
            </a:r>
            <a:r>
              <a:rPr lang="en-US" sz="2400" dirty="0">
                <a:latin typeface="Calibri" panose="020F0502020204030204" pitchFamily="34" charset="0"/>
                <a:ea typeface="Times New Roman" charset="0"/>
                <a:cs typeface="Calibri" panose="020F0502020204030204" pitchFamily="34" charset="0"/>
              </a:rPr>
              <a:t>nature of machines, processes, and humans will necessitate decentralized processing in order to provide perception of the environment to network of commanders in an intuitive manner</a:t>
            </a:r>
            <a:r>
              <a:rPr lang="en-US" sz="2400" dirty="0" smtClean="0">
                <a:latin typeface="Calibri" panose="020F0502020204030204" pitchFamily="34" charset="0"/>
                <a:ea typeface="Times New Roman" charset="0"/>
                <a:cs typeface="Calibri" panose="020F0502020204030204" pitchFamily="34" charset="0"/>
              </a:rPr>
              <a:t>.</a:t>
            </a:r>
          </a:p>
          <a:p>
            <a:pPr>
              <a:spcBef>
                <a:spcPts val="500"/>
              </a:spcBef>
            </a:pPr>
            <a:r>
              <a:rPr lang="en-US" sz="2400" dirty="0">
                <a:latin typeface="Calibri" panose="020F0502020204030204" pitchFamily="34" charset="0"/>
                <a:ea typeface="Times New Roman" charset="0"/>
                <a:cs typeface="Calibri" panose="020F0502020204030204" pitchFamily="34" charset="0"/>
              </a:rPr>
              <a:t>To provide perception and intuition,  sensing</a:t>
            </a:r>
            <a:r>
              <a:rPr lang="en-US" sz="2400">
                <a:latin typeface="Calibri" panose="020F0502020204030204" pitchFamily="34" charset="0"/>
                <a:ea typeface="Times New Roman" charset="0"/>
                <a:cs typeface="Calibri" panose="020F0502020204030204" pitchFamily="34" charset="0"/>
              </a:rPr>
              <a:t>, </a:t>
            </a:r>
            <a:r>
              <a:rPr lang="en-US" sz="2400" smtClean="0">
                <a:latin typeface="Calibri" panose="020F0502020204030204" pitchFamily="34" charset="0"/>
                <a:ea typeface="Times New Roman" charset="0"/>
                <a:cs typeface="Calibri" panose="020F0502020204030204" pitchFamily="34" charset="0"/>
              </a:rPr>
              <a:t>representation, </a:t>
            </a:r>
            <a:r>
              <a:rPr lang="en-US" sz="2400" dirty="0">
                <a:latin typeface="Calibri" panose="020F0502020204030204" pitchFamily="34" charset="0"/>
                <a:ea typeface="Times New Roman" charset="0"/>
                <a:cs typeface="Calibri" panose="020F0502020204030204" pitchFamily="34" charset="0"/>
              </a:rPr>
              <a:t>modeling, inference and prediction from random fields are necessary. The issues may include:</a:t>
            </a:r>
          </a:p>
          <a:p>
            <a:pPr lvl="1"/>
            <a:r>
              <a:rPr lang="en-US" sz="2000" dirty="0">
                <a:latin typeface="Calibri" panose="020F0502020204030204" pitchFamily="34" charset="0"/>
                <a:ea typeface="Times New Roman" charset="0"/>
                <a:cs typeface="Calibri" panose="020F0502020204030204" pitchFamily="34" charset="0"/>
              </a:rPr>
              <a:t>representation of mission goals, context and collected data, </a:t>
            </a:r>
          </a:p>
          <a:p>
            <a:pPr lvl="1"/>
            <a:r>
              <a:rPr lang="en-US" sz="2000" dirty="0">
                <a:latin typeface="Calibri" panose="020F0502020204030204" pitchFamily="34" charset="0"/>
                <a:ea typeface="Times New Roman" charset="0"/>
                <a:cs typeface="Calibri" panose="020F0502020204030204" pitchFamily="34" charset="0"/>
              </a:rPr>
              <a:t>effective sensing</a:t>
            </a:r>
          </a:p>
          <a:p>
            <a:pPr lvl="1"/>
            <a:r>
              <a:rPr lang="en-US" sz="2000" dirty="0">
                <a:latin typeface="Calibri" panose="020F0502020204030204" pitchFamily="34" charset="0"/>
                <a:ea typeface="Times New Roman" charset="0"/>
                <a:cs typeface="Calibri" panose="020F0502020204030204" pitchFamily="34" charset="0"/>
              </a:rPr>
              <a:t>effective collection of information, </a:t>
            </a:r>
          </a:p>
          <a:p>
            <a:pPr lvl="1"/>
            <a:r>
              <a:rPr lang="en-US" sz="2000" dirty="0">
                <a:latin typeface="Calibri" panose="020F0502020204030204" pitchFamily="34" charset="0"/>
                <a:ea typeface="Times New Roman" charset="0"/>
                <a:cs typeface="Calibri" panose="020F0502020204030204" pitchFamily="34" charset="0"/>
              </a:rPr>
              <a:t>information fusion </a:t>
            </a:r>
          </a:p>
          <a:p>
            <a:pPr lvl="1"/>
            <a:r>
              <a:rPr lang="en-US" sz="2000" dirty="0">
                <a:latin typeface="Calibri" panose="020F0502020204030204" pitchFamily="34" charset="0"/>
                <a:ea typeface="Times New Roman" charset="0"/>
                <a:cs typeface="Calibri" panose="020F0502020204030204" pitchFamily="34" charset="0"/>
              </a:rPr>
              <a:t>consensus building among different information gathering agents, </a:t>
            </a:r>
          </a:p>
          <a:p>
            <a:pPr lvl="1"/>
            <a:r>
              <a:rPr lang="en-US" sz="2000" dirty="0">
                <a:latin typeface="Calibri" panose="020F0502020204030204" pitchFamily="34" charset="0"/>
                <a:ea typeface="Times New Roman" charset="0"/>
                <a:cs typeface="Calibri" panose="020F0502020204030204" pitchFamily="34" charset="0"/>
              </a:rPr>
              <a:t>identification of gaps in collected data, </a:t>
            </a:r>
          </a:p>
          <a:p>
            <a:pPr lvl="1"/>
            <a:r>
              <a:rPr lang="en-US" sz="2000" dirty="0">
                <a:latin typeface="Calibri" panose="020F0502020204030204" pitchFamily="34" charset="0"/>
                <a:ea typeface="Times New Roman" charset="0"/>
                <a:cs typeface="Calibri" panose="020F0502020204030204" pitchFamily="34" charset="0"/>
              </a:rPr>
              <a:t>effective role allocation and collaboration, </a:t>
            </a:r>
          </a:p>
          <a:p>
            <a:pPr lvl="1"/>
            <a:r>
              <a:rPr lang="en-US" sz="2000" dirty="0">
                <a:latin typeface="Calibri" panose="020F0502020204030204" pitchFamily="34" charset="0"/>
                <a:ea typeface="Times New Roman" charset="0"/>
                <a:cs typeface="Calibri" panose="020F0502020204030204" pitchFamily="34" charset="0"/>
              </a:rPr>
              <a:t>dynamic decision making and control, activity and anomaly recognition,</a:t>
            </a:r>
          </a:p>
          <a:p>
            <a:pPr lvl="1"/>
            <a:r>
              <a:rPr lang="en-US" sz="2000" dirty="0">
                <a:latin typeface="Calibri" panose="020F0502020204030204" pitchFamily="34" charset="0"/>
                <a:ea typeface="Times New Roman" charset="0"/>
                <a:cs typeface="Calibri" panose="020F0502020204030204" pitchFamily="34" charset="0"/>
              </a:rPr>
              <a:t>lifelong learning, </a:t>
            </a:r>
            <a:r>
              <a:rPr lang="en-US" sz="2000" dirty="0" smtClean="0">
                <a:latin typeface="Calibri" panose="020F0502020204030204" pitchFamily="34" charset="0"/>
                <a:ea typeface="Times New Roman" charset="0"/>
                <a:cs typeface="Calibri" panose="020F0502020204030204" pitchFamily="34" charset="0"/>
              </a:rPr>
              <a:t>etc</a:t>
            </a:r>
            <a:r>
              <a:rPr lang="en-US" sz="2000" dirty="0">
                <a:latin typeface="Calibri" panose="020F0502020204030204" pitchFamily="34" charset="0"/>
                <a:ea typeface="Times New Roman" charset="0"/>
                <a:cs typeface="Calibri" panose="020F0502020204030204" pitchFamily="34" charset="0"/>
              </a:rPr>
              <a:t>.</a:t>
            </a: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9305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8"/>
            <a:ext cx="8574039" cy="5941189"/>
          </a:xfrm>
          <a:prstGeom prst="rect">
            <a:avLst/>
          </a:prstGeom>
        </p:spPr>
        <p:txBody>
          <a:bodyPr>
            <a:normAutofit/>
          </a:bodyPr>
          <a:lstStyle/>
          <a:p>
            <a:pPr marL="0" indent="0">
              <a:lnSpc>
                <a:spcPct val="110000"/>
              </a:lnSpc>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 Based on Compressed Data (MNIST)</a:t>
            </a:r>
          </a:p>
          <a:p>
            <a:pPr marL="457200" lvl="1" indent="0">
              <a:lnSpc>
                <a:spcPct val="110000"/>
              </a:lnSpc>
              <a:buNone/>
            </a:pPr>
            <a:r>
              <a:rPr lang="en-US" altLang="zh-CN" sz="2200" dirty="0">
                <a:latin typeface="Calibri" panose="020F0502020204030204" pitchFamily="34" charset="0"/>
                <a:ea typeface="Times New Roman" charset="0"/>
                <a:cs typeface="Calibri" panose="020F0502020204030204" pitchFamily="34" charset="0"/>
              </a:rPr>
              <a:t>We </a:t>
            </a:r>
            <a:r>
              <a:rPr lang="en-US" altLang="zh-CN" sz="2200" dirty="0" smtClean="0">
                <a:latin typeface="Calibri" panose="020F0502020204030204" pitchFamily="34" charset="0"/>
                <a:ea typeface="Times New Roman" charset="0"/>
                <a:cs typeface="Calibri" panose="020F0502020204030204" pitchFamily="34" charset="0"/>
              </a:rPr>
              <a:t>show ROC curve of our classifier </a:t>
            </a:r>
            <a:r>
              <a:rPr lang="en-US" altLang="zh-CN" sz="2200" dirty="0">
                <a:latin typeface="Calibri" panose="020F0502020204030204" pitchFamily="34" charset="0"/>
                <a:ea typeface="Times New Roman" charset="0"/>
                <a:cs typeface="Calibri" panose="020F0502020204030204" pitchFamily="34" charset="0"/>
              </a:rPr>
              <a:t>with Convolutional LSTM </a:t>
            </a:r>
            <a:r>
              <a:rPr lang="en-US" altLang="zh-CN" sz="2200" dirty="0" smtClean="0">
                <a:latin typeface="Calibri" panose="020F0502020204030204" pitchFamily="34" charset="0"/>
                <a:ea typeface="Times New Roman" charset="0"/>
                <a:cs typeface="Calibri" panose="020F0502020204030204" pitchFamily="34" charset="0"/>
              </a:rPr>
              <a:t>module across different BPP</a:t>
            </a: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smtClean="0"/>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5" name="图片 4"/>
          <p:cNvPicPr>
            <a:picLocks noChangeAspect="1"/>
          </p:cNvPicPr>
          <p:nvPr/>
        </p:nvPicPr>
        <p:blipFill>
          <a:blip r:embed="rId3"/>
          <a:stretch>
            <a:fillRect/>
          </a:stretch>
        </p:blipFill>
        <p:spPr>
          <a:xfrm>
            <a:off x="1724539" y="2367145"/>
            <a:ext cx="5791710" cy="4235878"/>
          </a:xfrm>
          <a:prstGeom prst="rect">
            <a:avLst/>
          </a:prstGeom>
        </p:spPr>
      </p:pic>
    </p:spTree>
    <p:extLst>
      <p:ext uri="{BB962C8B-B14F-4D97-AF65-F5344CB8AC3E}">
        <p14:creationId xmlns:p14="http://schemas.microsoft.com/office/powerpoint/2010/main" val="20739343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8"/>
            <a:ext cx="8574039" cy="5941189"/>
          </a:xfrm>
          <a:prstGeom prst="rect">
            <a:avLst/>
          </a:prstGeom>
        </p:spPr>
        <p:txBody>
          <a:bodyPr>
            <a:normAutofit/>
          </a:bodyPr>
          <a:lstStyle/>
          <a:p>
            <a:pPr marL="0" indent="0" algn="just">
              <a:spcBef>
                <a:spcPts val="500"/>
              </a:spcBef>
              <a:buNone/>
            </a:pPr>
            <a:r>
              <a:rPr lang="en-US" altLang="zh-CN" sz="2400" b="1" dirty="0">
                <a:latin typeface="Calibri" panose="020F0502020204030204" pitchFamily="34" charset="0"/>
                <a:ea typeface="Times New Roman" charset="0"/>
                <a:cs typeface="Calibri" panose="020F0502020204030204" pitchFamily="34" charset="0"/>
              </a:rPr>
              <a:t>Classification Based on Compressed Data </a:t>
            </a:r>
            <a:r>
              <a:rPr lang="en-US" altLang="zh-CN" sz="2400" b="1" dirty="0" smtClean="0">
                <a:latin typeface="Calibri" panose="020F0502020204030204" pitchFamily="34" charset="0"/>
                <a:ea typeface="Times New Roman" charset="0"/>
                <a:cs typeface="Calibri" panose="020F0502020204030204" pitchFamily="34" charset="0"/>
              </a:rPr>
              <a:t>(SVHN)</a:t>
            </a:r>
          </a:p>
          <a:p>
            <a:pPr marL="457200" lvl="1" indent="0">
              <a:buNone/>
            </a:pPr>
            <a:r>
              <a:rPr lang="en-US" altLang="zh-CN" sz="2000" dirty="0" smtClean="0">
                <a:latin typeface="Calibri" panose="020F0502020204030204" pitchFamily="34" charset="0"/>
                <a:ea typeface="Times New Roman" charset="0"/>
                <a:cs typeface="Calibri" panose="020F0502020204030204" pitchFamily="34" charset="0"/>
              </a:rPr>
              <a:t>We also compare the performance of joint training codec with classical codecs like JPEG and BPG. Our results outperform classical codecs and previous works on Image Compression with Deep Learning proposed by Google. Our model can perform compression and classification at the same time.</a:t>
            </a: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3" name="图片 2">
            <a:extLst>
              <a:ext uri="{FF2B5EF4-FFF2-40B4-BE49-F238E27FC236}">
                <a16:creationId xmlns="" xmlns:a16="http://schemas.microsoft.com/office/drawing/2014/main" id="{6F51CBEB-54E5-49F2-9D7D-FE1622B85B78}"/>
              </a:ext>
            </a:extLst>
          </p:cNvPr>
          <p:cNvPicPr>
            <a:picLocks noChangeAspect="1"/>
          </p:cNvPicPr>
          <p:nvPr/>
        </p:nvPicPr>
        <p:blipFill>
          <a:blip r:embed="rId3"/>
          <a:stretch>
            <a:fillRect/>
          </a:stretch>
        </p:blipFill>
        <p:spPr>
          <a:xfrm>
            <a:off x="333375" y="2895758"/>
            <a:ext cx="4165673" cy="3129765"/>
          </a:xfrm>
          <a:prstGeom prst="rect">
            <a:avLst/>
          </a:prstGeom>
        </p:spPr>
      </p:pic>
      <p:pic>
        <p:nvPicPr>
          <p:cNvPr id="2" name="图片 1">
            <a:extLst>
              <a:ext uri="{FF2B5EF4-FFF2-40B4-BE49-F238E27FC236}">
                <a16:creationId xmlns="" xmlns:a16="http://schemas.microsoft.com/office/drawing/2014/main" id="{434F07ED-4328-44E4-99AC-70B9059F9522}"/>
              </a:ext>
            </a:extLst>
          </p:cNvPr>
          <p:cNvPicPr>
            <a:picLocks noChangeAspect="1"/>
          </p:cNvPicPr>
          <p:nvPr/>
        </p:nvPicPr>
        <p:blipFill>
          <a:blip r:embed="rId4"/>
          <a:stretch>
            <a:fillRect/>
          </a:stretch>
        </p:blipFill>
        <p:spPr>
          <a:xfrm>
            <a:off x="4705421" y="2895757"/>
            <a:ext cx="4056292" cy="3129765"/>
          </a:xfrm>
          <a:prstGeom prst="rect">
            <a:avLst/>
          </a:prstGeom>
        </p:spPr>
      </p:pic>
    </p:spTree>
    <p:extLst>
      <p:ext uri="{BB962C8B-B14F-4D97-AF65-F5344CB8AC3E}">
        <p14:creationId xmlns:p14="http://schemas.microsoft.com/office/powerpoint/2010/main" val="30709219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Experiment</a:t>
            </a:r>
          </a:p>
        </p:txBody>
      </p:sp>
      <p:sp>
        <p:nvSpPr>
          <p:cNvPr id="4" name="Content Placeholder 5"/>
          <p:cNvSpPr>
            <a:spLocks noGrp="1"/>
          </p:cNvSpPr>
          <p:nvPr>
            <p:ph sz="half" idx="4294967295"/>
          </p:nvPr>
        </p:nvSpPr>
        <p:spPr>
          <a:xfrm>
            <a:off x="333375" y="848848"/>
            <a:ext cx="8574039" cy="5941189"/>
          </a:xfrm>
          <a:prstGeom prst="rect">
            <a:avLst/>
          </a:prstGeom>
        </p:spPr>
        <p:txBody>
          <a:bodyPr>
            <a:normAutofit/>
          </a:bodyPr>
          <a:lstStyle/>
          <a:p>
            <a:pPr marL="0" indent="0">
              <a:lnSpc>
                <a:spcPct val="110000"/>
              </a:lnSpc>
              <a:spcBef>
                <a:spcPts val="500"/>
              </a:spcBef>
              <a:buNone/>
            </a:pPr>
            <a:r>
              <a:rPr lang="en-US" sz="2400" b="1" dirty="0">
                <a:latin typeface="Calibri" panose="020F0502020204030204" pitchFamily="34" charset="0"/>
                <a:ea typeface="Times New Roman" charset="0"/>
                <a:cs typeface="Calibri" panose="020F0502020204030204" pitchFamily="34" charset="0"/>
              </a:rPr>
              <a:t>Classification Based on Compressed Data </a:t>
            </a:r>
            <a:r>
              <a:rPr lang="en-US" sz="2400" b="1" dirty="0" smtClean="0">
                <a:latin typeface="Calibri" panose="020F0502020204030204" pitchFamily="34" charset="0"/>
                <a:ea typeface="Times New Roman" charset="0"/>
                <a:cs typeface="Calibri" panose="020F0502020204030204" pitchFamily="34" charset="0"/>
              </a:rPr>
              <a:t>(SVHN)</a:t>
            </a:r>
            <a:endParaRPr lang="en-US" sz="2400" b="1" dirty="0">
              <a:latin typeface="Calibri" panose="020F0502020204030204" pitchFamily="34" charset="0"/>
              <a:ea typeface="Times New Roman" charset="0"/>
              <a:cs typeface="Calibri" panose="020F0502020204030204" pitchFamily="34" charset="0"/>
            </a:endParaRPr>
          </a:p>
          <a:p>
            <a:pPr marL="457200" lvl="1" indent="0">
              <a:lnSpc>
                <a:spcPct val="110000"/>
              </a:lnSpc>
              <a:buNone/>
            </a:pPr>
            <a:r>
              <a:rPr lang="en-US" altLang="zh-CN" sz="2200" dirty="0">
                <a:latin typeface="Calibri" panose="020F0502020204030204" pitchFamily="34" charset="0"/>
                <a:ea typeface="Times New Roman" charset="0"/>
                <a:cs typeface="Calibri" panose="020F0502020204030204" pitchFamily="34" charset="0"/>
              </a:rPr>
              <a:t>We </a:t>
            </a:r>
            <a:r>
              <a:rPr lang="en-US" altLang="zh-CN" sz="2200" dirty="0" smtClean="0">
                <a:latin typeface="Calibri" panose="020F0502020204030204" pitchFamily="34" charset="0"/>
                <a:ea typeface="Times New Roman" charset="0"/>
                <a:cs typeface="Calibri" panose="020F0502020204030204" pitchFamily="34" charset="0"/>
              </a:rPr>
              <a:t>show ROC curve of our classifier </a:t>
            </a:r>
            <a:r>
              <a:rPr lang="en-US" altLang="zh-CN" sz="2200" dirty="0">
                <a:latin typeface="Calibri" panose="020F0502020204030204" pitchFamily="34" charset="0"/>
                <a:ea typeface="Times New Roman" charset="0"/>
                <a:cs typeface="Calibri" panose="020F0502020204030204" pitchFamily="34" charset="0"/>
              </a:rPr>
              <a:t>with Convolutional LSTM </a:t>
            </a:r>
            <a:r>
              <a:rPr lang="en-US" altLang="zh-CN" sz="2200" dirty="0" smtClean="0">
                <a:latin typeface="Calibri" panose="020F0502020204030204" pitchFamily="34" charset="0"/>
                <a:ea typeface="Times New Roman" charset="0"/>
                <a:cs typeface="Calibri" panose="020F0502020204030204" pitchFamily="34" charset="0"/>
              </a:rPr>
              <a:t>module across different BPP</a:t>
            </a: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2000" dirty="0">
              <a:latin typeface="Calibri" panose="020F0502020204030204" pitchFamily="34" charset="0"/>
              <a:cs typeface="Calibri" panose="020F0502020204030204" pitchFamily="34" charset="0"/>
            </a:endParaRPr>
          </a:p>
          <a:p>
            <a:pPr marL="457200" lvl="1" indent="0">
              <a:buNone/>
            </a:pPr>
            <a:endParaRPr lang="en-US" altLang="zh-CN" sz="1200" dirty="0"/>
          </a:p>
          <a:p>
            <a:pPr marL="457200" lvl="1" indent="0">
              <a:buNone/>
            </a:pPr>
            <a:endParaRPr lang="en-US" altLang="zh-CN" sz="1200" dirty="0" smtClean="0"/>
          </a:p>
          <a:p>
            <a:pPr marL="457200" lvl="1" indent="0">
              <a:buNone/>
            </a:pPr>
            <a:endParaRPr lang="en-US" altLang="zh-CN" sz="2000" dirty="0">
              <a:latin typeface="Calibri" panose="020F0502020204030204" pitchFamily="34" charset="0"/>
              <a:ea typeface="Times New Roman" charset="0"/>
              <a:cs typeface="Calibri" panose="020F0502020204030204" pitchFamily="34" charset="0"/>
            </a:endParaRPr>
          </a:p>
          <a:p>
            <a:pPr marL="0" indent="0" algn="just">
              <a:spcBef>
                <a:spcPts val="500"/>
              </a:spcBef>
              <a:buNone/>
            </a:pPr>
            <a:endParaRPr lang="en-US" sz="24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a:p>
            <a:pPr marL="457200" lvl="1" indent="0" algn="just">
              <a:buNone/>
            </a:pPr>
            <a:endParaRPr lang="en-US" sz="2000" dirty="0">
              <a:latin typeface="Calibri" panose="020F0502020204030204" pitchFamily="34" charset="0"/>
              <a:ea typeface="Times New Roman" charset="0"/>
              <a:cs typeface="Calibri" panose="020F0502020204030204" pitchFamily="34" charset="0"/>
            </a:endParaRPr>
          </a:p>
        </p:txBody>
      </p:sp>
      <p:pic>
        <p:nvPicPr>
          <p:cNvPr id="2" name="图片 1"/>
          <p:cNvPicPr>
            <a:picLocks noChangeAspect="1"/>
          </p:cNvPicPr>
          <p:nvPr/>
        </p:nvPicPr>
        <p:blipFill>
          <a:blip r:embed="rId3"/>
          <a:stretch>
            <a:fillRect/>
          </a:stretch>
        </p:blipFill>
        <p:spPr>
          <a:xfrm>
            <a:off x="1565374" y="2173164"/>
            <a:ext cx="6110039" cy="4447443"/>
          </a:xfrm>
          <a:prstGeom prst="rect">
            <a:avLst/>
          </a:prstGeom>
        </p:spPr>
      </p:pic>
    </p:spTree>
    <p:extLst>
      <p:ext uri="{BB962C8B-B14F-4D97-AF65-F5344CB8AC3E}">
        <p14:creationId xmlns:p14="http://schemas.microsoft.com/office/powerpoint/2010/main" val="543720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Ongoing work</a:t>
            </a:r>
          </a:p>
        </p:txBody>
      </p:sp>
      <p:sp>
        <p:nvSpPr>
          <p:cNvPr id="4" name="Content Placeholder 5"/>
          <p:cNvSpPr>
            <a:spLocks noGrp="1"/>
          </p:cNvSpPr>
          <p:nvPr>
            <p:ph sz="half" idx="4294967295"/>
          </p:nvPr>
        </p:nvSpPr>
        <p:spPr>
          <a:xfrm>
            <a:off x="333375" y="848848"/>
            <a:ext cx="8574039" cy="6009151"/>
          </a:xfrm>
          <a:prstGeom prst="rect">
            <a:avLst/>
          </a:prstGeom>
        </p:spPr>
        <p:txBody>
          <a:bodyPr>
            <a:normAutofit/>
          </a:bodyPr>
          <a:lstStyle/>
          <a:p>
            <a:pPr marL="0" indent="0">
              <a:buNone/>
            </a:pPr>
            <a:r>
              <a:rPr lang="en-US" sz="2400" b="1" dirty="0">
                <a:latin typeface="Calibri" panose="020F0502020204030204" pitchFamily="34" charset="0"/>
                <a:ea typeface="Times New Roman" charset="0"/>
                <a:cs typeface="Calibri" panose="020F0502020204030204" pitchFamily="34" charset="0"/>
              </a:rPr>
              <a:t>Distributed classification (on compressed domain)</a:t>
            </a:r>
          </a:p>
          <a:p>
            <a:pPr lvl="1"/>
            <a:r>
              <a:rPr lang="en-US" sz="2000" dirty="0">
                <a:latin typeface="Calibri" panose="020F0502020204030204" pitchFamily="34" charset="0"/>
                <a:ea typeface="Times New Roman" charset="0"/>
                <a:cs typeface="Calibri" panose="020F0502020204030204" pitchFamily="34" charset="0"/>
              </a:rPr>
              <a:t>Combine classification on compressed domain and Distributed Source Coding</a:t>
            </a: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marL="914400" lvl="2" indent="0">
              <a:buNone/>
            </a:pPr>
            <a:endParaRPr lang="en-US" dirty="0">
              <a:latin typeface="Calibri" panose="020F0502020204030204" pitchFamily="34" charset="0"/>
              <a:ea typeface="Times New Roman" charset="0"/>
              <a:cs typeface="Calibri" panose="020F0502020204030204" pitchFamily="34" charset="0"/>
            </a:endParaRPr>
          </a:p>
          <a:p>
            <a:pPr lvl="1"/>
            <a:r>
              <a:rPr lang="en-US" sz="2000" dirty="0">
                <a:latin typeface="Calibri" panose="020F0502020204030204" pitchFamily="34" charset="0"/>
                <a:ea typeface="Times New Roman" charset="0"/>
                <a:cs typeface="Calibri" panose="020F0502020204030204" pitchFamily="34" charset="0"/>
              </a:rPr>
              <a:t>Distributed classification </a:t>
            </a:r>
          </a:p>
          <a:p>
            <a:pPr lvl="2"/>
            <a:r>
              <a:rPr lang="en-US" sz="1800" dirty="0">
                <a:latin typeface="Calibri" panose="020F0502020204030204" pitchFamily="34" charset="0"/>
                <a:ea typeface="Times New Roman" charset="0"/>
                <a:cs typeface="Calibri" panose="020F0502020204030204" pitchFamily="34" charset="0"/>
              </a:rPr>
              <a:t>Distributed feature extraction CNNs and one joint classifier</a:t>
            </a:r>
          </a:p>
          <a:p>
            <a:pPr lvl="2"/>
            <a:r>
              <a:rPr lang="en-US" sz="1800" dirty="0">
                <a:latin typeface="Calibri" panose="020F0502020204030204" pitchFamily="34" charset="0"/>
                <a:ea typeface="Times New Roman" charset="0"/>
                <a:cs typeface="Calibri" panose="020F0502020204030204" pitchFamily="34" charset="0"/>
              </a:rPr>
              <a:t>No need to share parameters of layers before the bottleneck layer</a:t>
            </a:r>
          </a:p>
          <a:p>
            <a:pPr lvl="2"/>
            <a:r>
              <a:rPr lang="en-US" sz="1800" dirty="0">
                <a:latin typeface="Calibri" panose="020F0502020204030204" pitchFamily="34" charset="0"/>
                <a:ea typeface="Times New Roman" charset="0"/>
                <a:cs typeface="Calibri" panose="020F0502020204030204" pitchFamily="34" charset="0"/>
              </a:rPr>
              <a:t>Possible large batch size training due to non-shared parameters</a:t>
            </a:r>
          </a:p>
          <a:p>
            <a:pPr lvl="2"/>
            <a:r>
              <a:rPr lang="en-US" sz="1800" dirty="0">
                <a:latin typeface="Calibri" panose="020F0502020204030204" pitchFamily="34" charset="0"/>
                <a:ea typeface="Times New Roman" charset="0"/>
                <a:cs typeface="Calibri" panose="020F0502020204030204" pitchFamily="34" charset="0"/>
              </a:rPr>
              <a:t>Optimize joint classifier with Quasi-Newton optimizer</a:t>
            </a:r>
          </a:p>
        </p:txBody>
      </p:sp>
      <p:pic>
        <p:nvPicPr>
          <p:cNvPr id="3" name="图片 2">
            <a:extLst>
              <a:ext uri="{FF2B5EF4-FFF2-40B4-BE49-F238E27FC236}">
                <a16:creationId xmlns="" xmlns:a16="http://schemas.microsoft.com/office/drawing/2014/main" id="{1409EE89-A9AB-4552-9A42-1B27F576A14E}"/>
              </a:ext>
            </a:extLst>
          </p:cNvPr>
          <p:cNvPicPr>
            <a:picLocks noChangeAspect="1"/>
          </p:cNvPicPr>
          <p:nvPr/>
        </p:nvPicPr>
        <p:blipFill>
          <a:blip r:embed="rId3"/>
          <a:stretch>
            <a:fillRect/>
          </a:stretch>
        </p:blipFill>
        <p:spPr>
          <a:xfrm>
            <a:off x="2338516" y="1730729"/>
            <a:ext cx="4466967" cy="3000292"/>
          </a:xfrm>
          <a:prstGeom prst="rect">
            <a:avLst/>
          </a:prstGeom>
        </p:spPr>
      </p:pic>
    </p:spTree>
    <p:extLst>
      <p:ext uri="{BB962C8B-B14F-4D97-AF65-F5344CB8AC3E}">
        <p14:creationId xmlns:p14="http://schemas.microsoft.com/office/powerpoint/2010/main" val="31853559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Ongoing work</a:t>
            </a:r>
          </a:p>
        </p:txBody>
      </p:sp>
      <p:sp>
        <p:nvSpPr>
          <p:cNvPr id="4" name="Content Placeholder 5"/>
          <p:cNvSpPr>
            <a:spLocks noGrp="1"/>
          </p:cNvSpPr>
          <p:nvPr>
            <p:ph sz="half" idx="4294967295"/>
          </p:nvPr>
        </p:nvSpPr>
        <p:spPr>
          <a:xfrm>
            <a:off x="333375" y="848849"/>
            <a:ext cx="8574039" cy="5965902"/>
          </a:xfrm>
          <a:prstGeom prst="rect">
            <a:avLst/>
          </a:prstGeom>
        </p:spPr>
        <p:txBody>
          <a:bodyPr>
            <a:normAutofit/>
          </a:bodyPr>
          <a:lstStyle/>
          <a:p>
            <a:r>
              <a:rPr lang="en-US" sz="2600" dirty="0" smtClean="0">
                <a:latin typeface="Calibri" panose="020F0502020204030204" pitchFamily="34" charset="0"/>
                <a:ea typeface="Times New Roman" charset="0"/>
                <a:cs typeface="Calibri" panose="020F0502020204030204" pitchFamily="34" charset="0"/>
              </a:rPr>
              <a:t>Extending the Multi-regime Random results to modeling</a:t>
            </a:r>
            <a:r>
              <a:rPr lang="en-US" sz="2600" dirty="0">
                <a:latin typeface="Calibri" panose="020F0502020204030204" pitchFamily="34" charset="0"/>
                <a:ea typeface="Times New Roman" charset="0"/>
                <a:cs typeface="Calibri" panose="020F0502020204030204" pitchFamily="34" charset="0"/>
              </a:rPr>
              <a:t>, prediction, </a:t>
            </a:r>
            <a:r>
              <a:rPr lang="en-US" sz="2600" dirty="0" smtClean="0">
                <a:latin typeface="Calibri" panose="020F0502020204030204" pitchFamily="34" charset="0"/>
                <a:ea typeface="Times New Roman" charset="0"/>
                <a:cs typeface="Calibri" panose="020F0502020204030204" pitchFamily="34" charset="0"/>
              </a:rPr>
              <a:t>causality calculation, context </a:t>
            </a:r>
            <a:r>
              <a:rPr lang="en-US" sz="2600" dirty="0">
                <a:latin typeface="Calibri" panose="020F0502020204030204" pitchFamily="34" charset="0"/>
                <a:ea typeface="Times New Roman" charset="0"/>
                <a:cs typeface="Calibri" panose="020F0502020204030204" pitchFamily="34" charset="0"/>
              </a:rPr>
              <a:t>building</a:t>
            </a:r>
            <a:r>
              <a:rPr lang="en-US" sz="2600" dirty="0" smtClean="0">
                <a:latin typeface="Calibri" panose="020F0502020204030204" pitchFamily="34" charset="0"/>
                <a:ea typeface="Times New Roman" charset="0"/>
                <a:cs typeface="Calibri" panose="020F0502020204030204" pitchFamily="34" charset="0"/>
              </a:rPr>
              <a:t>, etc. directions.</a:t>
            </a:r>
          </a:p>
          <a:p>
            <a:r>
              <a:rPr lang="en-US" sz="2400" dirty="0">
                <a:latin typeface="Calibri" panose="020F0502020204030204" pitchFamily="34" charset="0"/>
                <a:ea typeface="Times New Roman" charset="0"/>
                <a:cs typeface="Calibri" panose="020F0502020204030204" pitchFamily="34" charset="0"/>
              </a:rPr>
              <a:t>Image </a:t>
            </a:r>
            <a:r>
              <a:rPr lang="en-US" sz="2400" dirty="0" smtClean="0">
                <a:latin typeface="Calibri" panose="020F0502020204030204" pitchFamily="34" charset="0"/>
                <a:ea typeface="Times New Roman" charset="0"/>
                <a:cs typeface="Calibri" panose="020F0502020204030204" pitchFamily="34" charset="0"/>
              </a:rPr>
              <a:t>detection</a:t>
            </a:r>
            <a:r>
              <a:rPr lang="en-US" sz="2400" dirty="0">
                <a:latin typeface="Calibri" panose="020F0502020204030204" pitchFamily="34" charset="0"/>
                <a:ea typeface="Times New Roman" charset="0"/>
                <a:cs typeface="Calibri" panose="020F0502020204030204" pitchFamily="34" charset="0"/>
              </a:rPr>
              <a:t>, </a:t>
            </a:r>
            <a:r>
              <a:rPr lang="en-US" sz="2400" dirty="0" smtClean="0">
                <a:latin typeface="Calibri" panose="020F0502020204030204" pitchFamily="34" charset="0"/>
                <a:ea typeface="Times New Roman" charset="0"/>
                <a:cs typeface="Calibri" panose="020F0502020204030204" pitchFamily="34" charset="0"/>
              </a:rPr>
              <a:t>segmentation, localization </a:t>
            </a:r>
            <a:r>
              <a:rPr lang="en-US" sz="2400" dirty="0">
                <a:latin typeface="Calibri" panose="020F0502020204030204" pitchFamily="34" charset="0"/>
                <a:ea typeface="Times New Roman" charset="0"/>
                <a:cs typeface="Calibri" panose="020F0502020204030204" pitchFamily="34" charset="0"/>
              </a:rPr>
              <a:t>and Caption on compressed </a:t>
            </a:r>
            <a:r>
              <a:rPr lang="en-US" sz="2400" dirty="0" smtClean="0">
                <a:latin typeface="Calibri" panose="020F0502020204030204" pitchFamily="34" charset="0"/>
                <a:ea typeface="Times New Roman" charset="0"/>
                <a:cs typeface="Calibri" panose="020F0502020204030204" pitchFamily="34" charset="0"/>
              </a:rPr>
              <a:t>Domain</a:t>
            </a:r>
          </a:p>
          <a:p>
            <a:r>
              <a:rPr lang="en-US" altLang="zh-CN" sz="2400" dirty="0">
                <a:latin typeface="Calibri" panose="020F0502020204030204" pitchFamily="34" charset="0"/>
                <a:ea typeface="Times New Roman" charset="0"/>
                <a:cs typeface="Calibri" panose="020F0502020204030204" pitchFamily="34" charset="0"/>
              </a:rPr>
              <a:t>Low-complexity distributed encoding and </a:t>
            </a:r>
            <a:r>
              <a:rPr lang="en-US" altLang="zh-CN" sz="2400" dirty="0" smtClean="0">
                <a:latin typeface="Calibri" panose="020F0502020204030204" pitchFamily="34" charset="0"/>
                <a:ea typeface="Times New Roman" charset="0"/>
                <a:cs typeface="Calibri" panose="020F0502020204030204" pitchFamily="34" charset="0"/>
              </a:rPr>
              <a:t>decoding</a:t>
            </a:r>
          </a:p>
          <a:p>
            <a:r>
              <a:rPr lang="en-US" altLang="zh-CN" sz="2400" dirty="0" smtClean="0">
                <a:latin typeface="Calibri" panose="020F0502020204030204" pitchFamily="34" charset="0"/>
                <a:ea typeface="Times New Roman" charset="0"/>
                <a:cs typeface="Calibri" panose="020F0502020204030204" pitchFamily="34" charset="0"/>
              </a:rPr>
              <a:t>Demonstration of our theories in practice</a:t>
            </a:r>
            <a:endParaRPr lang="en-US" sz="2600" dirty="0" smtClean="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1040990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dirty="0">
                <a:solidFill>
                  <a:srgbClr val="FF0000"/>
                </a:solidFill>
                <a:latin typeface="Calibri" panose="020F0502020204030204" pitchFamily="34" charset="0"/>
                <a:ea typeface="Times New Roman" charset="0"/>
                <a:cs typeface="Calibri" panose="020F0502020204030204" pitchFamily="34" charset="0"/>
              </a:rPr>
              <a:t>Summary</a:t>
            </a:r>
          </a:p>
        </p:txBody>
      </p:sp>
      <p:sp>
        <p:nvSpPr>
          <p:cNvPr id="4" name="Content Placeholder 5"/>
          <p:cNvSpPr>
            <a:spLocks noGrp="1"/>
          </p:cNvSpPr>
          <p:nvPr>
            <p:ph sz="half" idx="4294967295"/>
          </p:nvPr>
        </p:nvSpPr>
        <p:spPr>
          <a:xfrm>
            <a:off x="333375" y="848849"/>
            <a:ext cx="8574039" cy="5928832"/>
          </a:xfrm>
          <a:prstGeom prst="rect">
            <a:avLst/>
          </a:prstGeom>
        </p:spPr>
        <p:txBody>
          <a:bodyPr>
            <a:normAutofit/>
          </a:bodyPr>
          <a:lstStyle/>
          <a:p>
            <a:pPr algn="just"/>
            <a:endParaRPr lang="en-US" sz="2000" dirty="0">
              <a:latin typeface="Calibri" panose="020F0502020204030204" pitchFamily="34" charset="0"/>
              <a:ea typeface="Times New Roman" charset="0"/>
              <a:cs typeface="Calibri" panose="020F0502020204030204" pitchFamily="34" charset="0"/>
            </a:endParaRPr>
          </a:p>
          <a:p>
            <a:pPr algn="just"/>
            <a:r>
              <a:rPr lang="en-US" sz="2000" dirty="0" smtClean="0">
                <a:latin typeface="Calibri" panose="020F0502020204030204" pitchFamily="34" charset="0"/>
                <a:ea typeface="Times New Roman" charset="0"/>
                <a:cs typeface="Calibri" panose="020F0502020204030204" pitchFamily="34" charset="0"/>
              </a:rPr>
              <a:t>Developed regime change detection theories/algorithms  for multi-regime random fields.</a:t>
            </a:r>
          </a:p>
          <a:p>
            <a:pPr algn="just"/>
            <a:r>
              <a:rPr lang="en-US" sz="2000" dirty="0">
                <a:latin typeface="Calibri" panose="020F0502020204030204" pitchFamily="34" charset="0"/>
                <a:ea typeface="Times New Roman" charset="0"/>
                <a:cs typeface="Calibri" panose="020F0502020204030204" pitchFamily="34" charset="0"/>
              </a:rPr>
              <a:t>P</a:t>
            </a:r>
            <a:r>
              <a:rPr lang="en-US" sz="2000" dirty="0" smtClean="0">
                <a:latin typeface="Calibri" panose="020F0502020204030204" pitchFamily="34" charset="0"/>
                <a:ea typeface="Times New Roman" charset="0"/>
                <a:cs typeface="Calibri" panose="020F0502020204030204" pitchFamily="34" charset="0"/>
              </a:rPr>
              <a:t>roposed </a:t>
            </a:r>
            <a:r>
              <a:rPr lang="en-US" sz="2000" dirty="0">
                <a:latin typeface="Calibri" panose="020F0502020204030204" pitchFamily="34" charset="0"/>
                <a:ea typeface="Times New Roman" charset="0"/>
                <a:cs typeface="Calibri" panose="020F0502020204030204" pitchFamily="34" charset="0"/>
              </a:rPr>
              <a:t>a framework for performing image classification and other tasks on compressed </a:t>
            </a:r>
            <a:r>
              <a:rPr lang="en-US" sz="2000" dirty="0" smtClean="0">
                <a:latin typeface="Calibri" panose="020F0502020204030204" pitchFamily="34" charset="0"/>
                <a:ea typeface="Times New Roman" charset="0"/>
                <a:cs typeface="Calibri" panose="020F0502020204030204" pitchFamily="34" charset="0"/>
              </a:rPr>
              <a:t>domain</a:t>
            </a:r>
            <a:endParaRPr lang="en-US" sz="1800" dirty="0">
              <a:latin typeface="Calibri" panose="020F0502020204030204" pitchFamily="34" charset="0"/>
              <a:ea typeface="Times New Roman" charset="0"/>
              <a:cs typeface="Calibri" panose="020F0502020204030204" pitchFamily="34" charset="0"/>
            </a:endParaRPr>
          </a:p>
          <a:p>
            <a:pPr algn="just"/>
            <a:r>
              <a:rPr lang="en-US" sz="1800" dirty="0" smtClean="0">
                <a:latin typeface="Calibri" panose="020F0502020204030204" pitchFamily="34" charset="0"/>
                <a:ea typeface="Times New Roman" charset="0"/>
                <a:cs typeface="Calibri" panose="020F0502020204030204" pitchFamily="34" charset="0"/>
              </a:rPr>
              <a:t>P</a:t>
            </a:r>
            <a:r>
              <a:rPr lang="en-US" sz="2000" dirty="0" smtClean="0">
                <a:latin typeface="Calibri" panose="020F0502020204030204" pitchFamily="34" charset="0"/>
                <a:ea typeface="Times New Roman" charset="0"/>
                <a:cs typeface="Calibri" panose="020F0502020204030204" pitchFamily="34" charset="0"/>
              </a:rPr>
              <a:t>roposed </a:t>
            </a:r>
            <a:r>
              <a:rPr lang="en-US" sz="2000" dirty="0">
                <a:latin typeface="Calibri" panose="020F0502020204030204" pitchFamily="34" charset="0"/>
                <a:ea typeface="Times New Roman" charset="0"/>
                <a:cs typeface="Calibri" panose="020F0502020204030204" pitchFamily="34" charset="0"/>
              </a:rPr>
              <a:t>a framework for realizing Slepian-Wolf Theorem with Deep Learning model</a:t>
            </a:r>
          </a:p>
          <a:p>
            <a:pPr lvl="1" algn="just"/>
            <a:r>
              <a:rPr lang="en-US" sz="1800" dirty="0">
                <a:latin typeface="Calibri" panose="020F0502020204030204" pitchFamily="34" charset="0"/>
                <a:ea typeface="Times New Roman" charset="0"/>
                <a:cs typeface="Calibri" panose="020F0502020204030204" pitchFamily="34" charset="0"/>
              </a:rPr>
              <a:t>We show distributed encoders and joint decoder has dominant advantage over independent trained codecs</a:t>
            </a:r>
          </a:p>
          <a:p>
            <a:pPr algn="just"/>
            <a:r>
              <a:rPr lang="en-US" sz="2200" dirty="0" smtClean="0">
                <a:latin typeface="Calibri" panose="020F0502020204030204" pitchFamily="34" charset="0"/>
                <a:ea typeface="Times New Roman" charset="0"/>
                <a:cs typeface="Calibri" panose="020F0502020204030204" pitchFamily="34" charset="0"/>
              </a:rPr>
              <a:t>Demonstrated </a:t>
            </a:r>
            <a:r>
              <a:rPr lang="en-US" sz="2200" dirty="0">
                <a:latin typeface="Calibri" panose="020F0502020204030204" pitchFamily="34" charset="0"/>
                <a:ea typeface="Times New Roman" charset="0"/>
                <a:cs typeface="Calibri" panose="020F0502020204030204" pitchFamily="34" charset="0"/>
              </a:rPr>
              <a:t>the robustness of our </a:t>
            </a:r>
            <a:r>
              <a:rPr lang="en-US" sz="2200" dirty="0" smtClean="0">
                <a:latin typeface="Calibri" panose="020F0502020204030204" pitchFamily="34" charset="0"/>
                <a:ea typeface="Times New Roman" charset="0"/>
                <a:cs typeface="Calibri" panose="020F0502020204030204" pitchFamily="34" charset="0"/>
              </a:rPr>
              <a:t>framework in the above.</a:t>
            </a:r>
          </a:p>
          <a:p>
            <a:pPr algn="just"/>
            <a:r>
              <a:rPr lang="en-US" sz="2000" dirty="0" smtClean="0">
                <a:latin typeface="Calibri" panose="020F0502020204030204" pitchFamily="34" charset="0"/>
                <a:ea typeface="Times New Roman" charset="0"/>
                <a:cs typeface="Calibri" panose="020F0502020204030204" pitchFamily="34" charset="0"/>
              </a:rPr>
              <a:t>As a byproduct, our </a:t>
            </a:r>
            <a:r>
              <a:rPr lang="en-US" sz="2000" dirty="0">
                <a:latin typeface="Calibri" panose="020F0502020204030204" pitchFamily="34" charset="0"/>
                <a:ea typeface="Times New Roman" charset="0"/>
                <a:cs typeface="Calibri" panose="020F0502020204030204" pitchFamily="34" charset="0"/>
              </a:rPr>
              <a:t>result </a:t>
            </a:r>
            <a:r>
              <a:rPr lang="en-US" sz="2000" dirty="0" smtClean="0">
                <a:latin typeface="Calibri" panose="020F0502020204030204" pitchFamily="34" charset="0"/>
                <a:ea typeface="Times New Roman" charset="0"/>
                <a:cs typeface="Calibri" panose="020F0502020204030204" pitchFamily="34" charset="0"/>
              </a:rPr>
              <a:t>produced a data-driven image codec that outperforms </a:t>
            </a:r>
            <a:r>
              <a:rPr lang="en-US" sz="2000" dirty="0">
                <a:latin typeface="Calibri" panose="020F0502020204030204" pitchFamily="34" charset="0"/>
                <a:ea typeface="Times New Roman" charset="0"/>
                <a:cs typeface="Calibri" panose="020F0502020204030204" pitchFamily="34" charset="0"/>
              </a:rPr>
              <a:t>classical </a:t>
            </a:r>
            <a:r>
              <a:rPr lang="en-US" sz="2000" dirty="0" smtClean="0">
                <a:latin typeface="Calibri" panose="020F0502020204030204" pitchFamily="34" charset="0"/>
                <a:ea typeface="Times New Roman" charset="0"/>
                <a:cs typeface="Calibri" panose="020F0502020204030204" pitchFamily="34" charset="0"/>
              </a:rPr>
              <a:t>codecs.</a:t>
            </a:r>
            <a:endParaRPr lang="en-US" sz="2000" dirty="0">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36046678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2258859" y="2840833"/>
            <a:ext cx="5049078" cy="1446550"/>
          </a:xfrm>
          <a:prstGeom prst="rect">
            <a:avLst/>
          </a:prstGeom>
          <a:noFill/>
        </p:spPr>
        <p:txBody>
          <a:bodyPr wrap="square" rtlCol="0">
            <a:spAutoFit/>
          </a:bodyPr>
          <a:lstStyle/>
          <a:p>
            <a:r>
              <a:rPr lang="en-US" sz="8800" dirty="0" smtClean="0">
                <a:solidFill>
                  <a:srgbClr val="FF0000"/>
                </a:solidFill>
              </a:rPr>
              <a:t>Thank You</a:t>
            </a:r>
            <a:endParaRPr lang="en-US" sz="8800" dirty="0">
              <a:solidFill>
                <a:srgbClr val="FF0000"/>
              </a:solidFill>
            </a:endParaRPr>
          </a:p>
        </p:txBody>
      </p:sp>
    </p:spTree>
    <p:extLst>
      <p:ext uri="{BB962C8B-B14F-4D97-AF65-F5344CB8AC3E}">
        <p14:creationId xmlns:p14="http://schemas.microsoft.com/office/powerpoint/2010/main" val="1570141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lgn="ctr">
              <a:spcBef>
                <a:spcPts val="500"/>
              </a:spcBef>
              <a:buNone/>
            </a:pPr>
            <a:r>
              <a:rPr lang="en-US" sz="5400" dirty="0" smtClean="0">
                <a:solidFill>
                  <a:srgbClr val="FF0000"/>
                </a:solidFill>
                <a:latin typeface="Calibri" panose="020F0502020204030204" pitchFamily="34" charset="0"/>
                <a:ea typeface="Times New Roman" charset="0"/>
                <a:cs typeface="Calibri" panose="020F0502020204030204" pitchFamily="34" charset="0"/>
              </a:rPr>
              <a:t>Discussion of Results </a:t>
            </a:r>
            <a:endParaRPr lang="en-US" sz="5400" dirty="0">
              <a:solidFill>
                <a:srgbClr val="FF0000"/>
              </a:solidFill>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02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r>
              <a:rPr lang="en-US" sz="3600" dirty="0" smtClean="0">
                <a:solidFill>
                  <a:srgbClr val="FF0000"/>
                </a:solidFill>
                <a:latin typeface="Calibri" panose="020F0502020204030204" pitchFamily="34" charset="0"/>
                <a:ea typeface="Times New Roman" charset="0"/>
                <a:cs typeface="Calibri" panose="020F0502020204030204" pitchFamily="34" charset="0"/>
              </a:rPr>
              <a:t>Change Detection in Multi-regime Random Fields</a:t>
            </a:r>
            <a:endParaRPr lang="en-US" sz="3600" dirty="0">
              <a:solidFill>
                <a:srgbClr val="FF0000"/>
              </a:solidFill>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82319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11" y="990702"/>
            <a:ext cx="7783866" cy="5564023"/>
          </a:xfrm>
          <a:prstGeom prst="rect">
            <a:avLst/>
          </a:prstGeom>
        </p:spPr>
      </p:pic>
      <p:sp>
        <p:nvSpPr>
          <p:cNvPr id="9" name="Title 3"/>
          <p:cNvSpPr txBox="1">
            <a:spLocks/>
          </p:cNvSpPr>
          <p:nvPr/>
        </p:nvSpPr>
        <p:spPr>
          <a:xfrm>
            <a:off x="1664044" y="16436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Multi-regime Random Fields</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spTree>
    <p:extLst>
      <p:ext uri="{BB962C8B-B14F-4D97-AF65-F5344CB8AC3E}">
        <p14:creationId xmlns:p14="http://schemas.microsoft.com/office/powerpoint/2010/main" val="249601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
        <p:nvSpPr>
          <p:cNvPr id="9" name="Title 3"/>
          <p:cNvSpPr txBox="1">
            <a:spLocks/>
          </p:cNvSpPr>
          <p:nvPr/>
        </p:nvSpPr>
        <p:spPr>
          <a:xfrm>
            <a:off x="1664044" y="16436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Multi-regime Random Fields</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2" y="1019575"/>
            <a:ext cx="8324500" cy="5549667"/>
          </a:xfrm>
          <a:prstGeom prst="rect">
            <a:avLst/>
          </a:prstGeom>
        </p:spPr>
      </p:pic>
    </p:spTree>
    <p:extLst>
      <p:ext uri="{BB962C8B-B14F-4D97-AF65-F5344CB8AC3E}">
        <p14:creationId xmlns:p14="http://schemas.microsoft.com/office/powerpoint/2010/main" val="361478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1511644" y="13228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endParaRPr lang="en-US" altLang="zh-CN" sz="3200" dirty="0">
              <a:latin typeface="Calibri" panose="020F0502020204030204" pitchFamily="34" charset="0"/>
              <a:ea typeface="Times New Roman" charset="0"/>
              <a:cs typeface="Calibri" panose="020F0502020204030204" pitchFamily="34" charset="0"/>
            </a:endParaRPr>
          </a:p>
        </p:txBody>
      </p:sp>
      <p:sp>
        <p:nvSpPr>
          <p:cNvPr id="8" name="Content Placeholder 5"/>
          <p:cNvSpPr>
            <a:spLocks noGrp="1"/>
          </p:cNvSpPr>
          <p:nvPr>
            <p:ph sz="half" idx="4294967295"/>
          </p:nvPr>
        </p:nvSpPr>
        <p:spPr>
          <a:xfrm>
            <a:off x="324853" y="879935"/>
            <a:ext cx="8333116" cy="5785559"/>
          </a:xfrm>
          <a:prstGeom prst="rect">
            <a:avLst/>
          </a:prstGeom>
        </p:spPr>
        <p:txBody>
          <a:bodyPr>
            <a:noAutofit/>
          </a:bodyPr>
          <a:lstStyle/>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a:latin typeface="Calibri" panose="020F0502020204030204" pitchFamily="34" charset="0"/>
              <a:ea typeface="Times New Roman" charset="0"/>
              <a:cs typeface="Calibri" panose="020F0502020204030204" pitchFamily="34" charset="0"/>
            </a:endParaRPr>
          </a:p>
          <a:p>
            <a:pPr marL="0" indent="0">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smtClean="0">
              <a:latin typeface="Calibri" panose="020F0502020204030204" pitchFamily="34" charset="0"/>
              <a:ea typeface="Times New Roman" charset="0"/>
              <a:cs typeface="Calibri" panose="020F0502020204030204" pitchFamily="34" charset="0"/>
            </a:endParaRPr>
          </a:p>
          <a:p>
            <a:pPr marL="0" indent="0" algn="ctr">
              <a:spcBef>
                <a:spcPts val="500"/>
              </a:spcBef>
              <a:buNone/>
            </a:pPr>
            <a:endParaRPr lang="en-US" sz="2000" dirty="0">
              <a:latin typeface="Calibri" panose="020F0502020204030204" pitchFamily="34" charset="0"/>
              <a:ea typeface="Times New Roman" charset="0"/>
              <a:cs typeface="Calibri" panose="020F0502020204030204" pitchFamily="34" charset="0"/>
            </a:endParaRPr>
          </a:p>
        </p:txBody>
      </p:sp>
      <p:sp>
        <p:nvSpPr>
          <p:cNvPr id="3" name="TextBox 2"/>
          <p:cNvSpPr txBox="1"/>
          <p:nvPr/>
        </p:nvSpPr>
        <p:spPr>
          <a:xfrm>
            <a:off x="6214820" y="4990454"/>
            <a:ext cx="184731" cy="369332"/>
          </a:xfrm>
          <a:prstGeom prst="rect">
            <a:avLst/>
          </a:prstGeom>
          <a:noFill/>
        </p:spPr>
        <p:txBody>
          <a:bodyPr wrap="none" rtlCol="0">
            <a:spAutoFit/>
          </a:bodyPr>
          <a:lstStyle/>
          <a:p>
            <a:endParaRPr lang="en-US" dirty="0"/>
          </a:p>
        </p:txBody>
      </p:sp>
      <p:sp>
        <p:nvSpPr>
          <p:cNvPr id="9" name="Title 3"/>
          <p:cNvSpPr txBox="1">
            <a:spLocks/>
          </p:cNvSpPr>
          <p:nvPr/>
        </p:nvSpPr>
        <p:spPr>
          <a:xfrm>
            <a:off x="1664044" y="164369"/>
            <a:ext cx="7347191" cy="612648"/>
          </a:xfrm>
          <a:prstGeom prst="rect">
            <a:avLst/>
          </a:prstGeom>
        </p:spPr>
        <p:txBody>
          <a:bodyPr vert="horz" lIns="91440" tIns="45720" rIns="91440" bIns="45720" rtlCol="0" anchor="ctr">
            <a:noAutofit/>
          </a:bodyPr>
          <a:lstStyle>
            <a:lvl1pPr algn="l" defTabSz="4572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defTabSz="914400">
              <a:lnSpc>
                <a:spcPct val="90000"/>
              </a:lnSpc>
            </a:pPr>
            <a:r>
              <a:rPr lang="en-US" altLang="zh-CN" sz="3200" b="1" dirty="0" smtClean="0">
                <a:solidFill>
                  <a:srgbClr val="FF0000"/>
                </a:solidFill>
                <a:latin typeface="Calibri" panose="020F0502020204030204" pitchFamily="34" charset="0"/>
                <a:ea typeface="Times New Roman" charset="0"/>
                <a:cs typeface="Calibri" panose="020F0502020204030204" pitchFamily="34" charset="0"/>
              </a:rPr>
              <a:t>Multi-regime Random Fields</a:t>
            </a:r>
            <a:endParaRPr lang="en-US" altLang="zh-CN" sz="3200" b="1" dirty="0">
              <a:solidFill>
                <a:srgbClr val="FF0000"/>
              </a:solidFill>
              <a:latin typeface="Calibri" panose="020F0502020204030204" pitchFamily="34" charset="0"/>
              <a:ea typeface="Times New Roman"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06" y="1487907"/>
            <a:ext cx="7836760" cy="4539916"/>
          </a:xfrm>
          <a:prstGeom prst="rect">
            <a:avLst/>
          </a:prstGeom>
        </p:spPr>
      </p:pic>
    </p:spTree>
    <p:extLst>
      <p:ext uri="{BB962C8B-B14F-4D97-AF65-F5344CB8AC3E}">
        <p14:creationId xmlns:p14="http://schemas.microsoft.com/office/powerpoint/2010/main" val="759656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13882</TotalTime>
  <Words>2511</Words>
  <Application>Microsoft Macintosh PowerPoint</Application>
  <PresentationFormat>On-screen Show (4:3)</PresentationFormat>
  <Paragraphs>483</Paragraphs>
  <Slides>46</Slides>
  <Notes>46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Calibri</vt:lpstr>
      <vt:lpstr>Calibri Light</vt:lpstr>
      <vt:lpstr>DengXian</vt:lpstr>
      <vt:lpstr>Tahoma</vt:lpstr>
      <vt:lpstr>Times New Roman</vt:lpstr>
      <vt:lpstr>Wingdings</vt:lpstr>
      <vt:lpstr>굴림</vt:lpstr>
      <vt:lpstr>맑은 고딕</vt:lpstr>
      <vt:lpstr>宋体</vt:lpstr>
      <vt:lpstr>Arial</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mnoshad@gmail.com</dc:creator>
  <cp:lastModifiedBy>Microsoft Office User</cp:lastModifiedBy>
  <cp:revision>1194</cp:revision>
  <cp:lastPrinted>2016-03-31T10:42:14Z</cp:lastPrinted>
  <dcterms:created xsi:type="dcterms:W3CDTF">2016-03-20T00:18:58Z</dcterms:created>
  <dcterms:modified xsi:type="dcterms:W3CDTF">2019-02-28T14:40:30Z</dcterms:modified>
</cp:coreProperties>
</file>