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1" r:id="rId1"/>
  </p:sldMasterIdLst>
  <p:notesMasterIdLst>
    <p:notesMasterId r:id="rId43"/>
  </p:notesMasterIdLst>
  <p:handoutMasterIdLst>
    <p:handoutMasterId r:id="rId44"/>
  </p:handoutMasterIdLst>
  <p:sldIdLst>
    <p:sldId id="829" r:id="rId2"/>
    <p:sldId id="830" r:id="rId3"/>
    <p:sldId id="864" r:id="rId4"/>
    <p:sldId id="866" r:id="rId5"/>
    <p:sldId id="867" r:id="rId6"/>
    <p:sldId id="868" r:id="rId7"/>
    <p:sldId id="869" r:id="rId8"/>
    <p:sldId id="870" r:id="rId9"/>
    <p:sldId id="871" r:id="rId10"/>
    <p:sldId id="872" r:id="rId11"/>
    <p:sldId id="874" r:id="rId12"/>
    <p:sldId id="878" r:id="rId13"/>
    <p:sldId id="879" r:id="rId14"/>
    <p:sldId id="883" r:id="rId15"/>
    <p:sldId id="881" r:id="rId16"/>
    <p:sldId id="882" r:id="rId17"/>
    <p:sldId id="880" r:id="rId18"/>
    <p:sldId id="885" r:id="rId19"/>
    <p:sldId id="886" r:id="rId20"/>
    <p:sldId id="884" r:id="rId21"/>
    <p:sldId id="887" r:id="rId22"/>
    <p:sldId id="890" r:id="rId23"/>
    <p:sldId id="891" r:id="rId24"/>
    <p:sldId id="893" r:id="rId25"/>
    <p:sldId id="909" r:id="rId26"/>
    <p:sldId id="892" r:id="rId27"/>
    <p:sldId id="910" r:id="rId28"/>
    <p:sldId id="894" r:id="rId29"/>
    <p:sldId id="895" r:id="rId30"/>
    <p:sldId id="896" r:id="rId31"/>
    <p:sldId id="899" r:id="rId32"/>
    <p:sldId id="900" r:id="rId33"/>
    <p:sldId id="903" r:id="rId34"/>
    <p:sldId id="904" r:id="rId35"/>
    <p:sldId id="912" r:id="rId36"/>
    <p:sldId id="905" r:id="rId37"/>
    <p:sldId id="907" r:id="rId38"/>
    <p:sldId id="873" r:id="rId39"/>
    <p:sldId id="841" r:id="rId40"/>
    <p:sldId id="859" r:id="rId41"/>
    <p:sldId id="908" r:id="rId42"/>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E8D4"/>
    <a:srgbClr val="DAE8FC"/>
    <a:srgbClr val="EF8E89"/>
    <a:srgbClr val="F8C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82134" autoAdjust="0"/>
  </p:normalViewPr>
  <p:slideViewPr>
    <p:cSldViewPr snapToGrid="0" snapToObjects="1">
      <p:cViewPr varScale="1">
        <p:scale>
          <a:sx n="129" d="100"/>
          <a:sy n="129" d="100"/>
        </p:scale>
        <p:origin x="2538"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028440" cy="345286"/>
          </a:xfrm>
          <a:prstGeom prst="rect">
            <a:avLst/>
          </a:prstGeom>
        </p:spPr>
        <p:txBody>
          <a:bodyPr vert="horz" lIns="92958" tIns="46479" rIns="92958" bIns="46479" rtlCol="0"/>
          <a:lstStyle>
            <a:lvl1pPr algn="l">
              <a:defRPr sz="1200"/>
            </a:lvl1pPr>
          </a:lstStyle>
          <a:p>
            <a:endParaRPr kumimoji="1" lang="zh-CN" altLang="en-US"/>
          </a:p>
        </p:txBody>
      </p:sp>
      <p:sp>
        <p:nvSpPr>
          <p:cNvPr id="3" name="日期占位符 2"/>
          <p:cNvSpPr>
            <a:spLocks noGrp="1"/>
          </p:cNvSpPr>
          <p:nvPr>
            <p:ph type="dt" sz="quarter" idx="1"/>
          </p:nvPr>
        </p:nvSpPr>
        <p:spPr>
          <a:xfrm>
            <a:off x="5265809" y="1"/>
            <a:ext cx="4028440" cy="345286"/>
          </a:xfrm>
          <a:prstGeom prst="rect">
            <a:avLst/>
          </a:prstGeom>
        </p:spPr>
        <p:txBody>
          <a:bodyPr vert="horz" lIns="92958" tIns="46479" rIns="92958" bIns="46479" rtlCol="0"/>
          <a:lstStyle>
            <a:lvl1pPr algn="r">
              <a:defRPr sz="1200"/>
            </a:lvl1pPr>
          </a:lstStyle>
          <a:p>
            <a:fld id="{2A4950B3-23C0-D543-9BCB-1E8210DB5819}" type="datetimeFigureOut">
              <a:rPr kumimoji="1" lang="zh-CN" altLang="en-US" smtClean="0"/>
              <a:t>2021/4/9</a:t>
            </a:fld>
            <a:endParaRPr kumimoji="1" lang="zh-CN" altLang="en-US"/>
          </a:p>
        </p:txBody>
      </p:sp>
      <p:sp>
        <p:nvSpPr>
          <p:cNvPr id="4" name="页脚占位符 3"/>
          <p:cNvSpPr>
            <a:spLocks noGrp="1"/>
          </p:cNvSpPr>
          <p:nvPr>
            <p:ph type="ftr" sz="quarter" idx="2"/>
          </p:nvPr>
        </p:nvSpPr>
        <p:spPr>
          <a:xfrm>
            <a:off x="1" y="6536528"/>
            <a:ext cx="4028440" cy="345285"/>
          </a:xfrm>
          <a:prstGeom prst="rect">
            <a:avLst/>
          </a:prstGeom>
        </p:spPr>
        <p:txBody>
          <a:bodyPr vert="horz" lIns="92958" tIns="46479" rIns="92958" bIns="46479"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5265809" y="6536528"/>
            <a:ext cx="4028440" cy="345285"/>
          </a:xfrm>
          <a:prstGeom prst="rect">
            <a:avLst/>
          </a:prstGeom>
        </p:spPr>
        <p:txBody>
          <a:bodyPr vert="horz" lIns="92958" tIns="46479" rIns="92958" bIns="46479" rtlCol="0" anchor="b"/>
          <a:lstStyle>
            <a:lvl1pPr algn="r">
              <a:defRPr sz="1200"/>
            </a:lvl1pPr>
          </a:lstStyle>
          <a:p>
            <a:fld id="{73246E04-7969-444B-9FA4-2FC7DB4191A2}" type="slidenum">
              <a:rPr kumimoji="1" lang="zh-CN" altLang="en-US" smtClean="0"/>
              <a:t>‹#›</a:t>
            </a:fld>
            <a:endParaRPr kumimoji="1" lang="zh-CN" altLang="en-US"/>
          </a:p>
        </p:txBody>
      </p:sp>
    </p:spTree>
    <p:extLst>
      <p:ext uri="{BB962C8B-B14F-4D97-AF65-F5344CB8AC3E}">
        <p14:creationId xmlns:p14="http://schemas.microsoft.com/office/powerpoint/2010/main" val="18449636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45286"/>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5265809" y="1"/>
            <a:ext cx="4028440" cy="345286"/>
          </a:xfrm>
          <a:prstGeom prst="rect">
            <a:avLst/>
          </a:prstGeom>
        </p:spPr>
        <p:txBody>
          <a:bodyPr vert="horz" lIns="92958" tIns="46479" rIns="92958" bIns="46479" rtlCol="0"/>
          <a:lstStyle>
            <a:lvl1pPr algn="r">
              <a:defRPr sz="1200"/>
            </a:lvl1pPr>
          </a:lstStyle>
          <a:p>
            <a:fld id="{2D6DC9D9-464E-4E4C-98FD-27902EAB2126}" type="datetimeFigureOut">
              <a:rPr lang="en-US" smtClean="0"/>
              <a:t>4/9/2021</a:t>
            </a:fld>
            <a:endParaRPr lang="en-US" dirty="0"/>
          </a:p>
        </p:txBody>
      </p:sp>
      <p:sp>
        <p:nvSpPr>
          <p:cNvPr id="4" name="Slide Image Placeholder 3"/>
          <p:cNvSpPr>
            <a:spLocks noGrp="1" noRot="1" noChangeAspect="1"/>
          </p:cNvSpPr>
          <p:nvPr>
            <p:ph type="sldImg" idx="2"/>
          </p:nvPr>
        </p:nvSpPr>
        <p:spPr>
          <a:xfrm>
            <a:off x="3100388" y="860425"/>
            <a:ext cx="3095625" cy="2322513"/>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929640" y="3311872"/>
            <a:ext cx="7437120" cy="2709714"/>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36528"/>
            <a:ext cx="4028440" cy="3452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536528"/>
            <a:ext cx="4028440" cy="345285"/>
          </a:xfrm>
          <a:prstGeom prst="rect">
            <a:avLst/>
          </a:prstGeom>
        </p:spPr>
        <p:txBody>
          <a:bodyPr vert="horz" lIns="92958" tIns="46479" rIns="92958" bIns="46479" rtlCol="0" anchor="b"/>
          <a:lstStyle>
            <a:lvl1pPr algn="r">
              <a:defRPr sz="1200"/>
            </a:lvl1pPr>
          </a:lstStyle>
          <a:p>
            <a:fld id="{48C960F5-E640-E347-AF6A-175BA37CB36C}" type="slidenum">
              <a:rPr lang="en-US" smtClean="0"/>
              <a:t>‹#›</a:t>
            </a:fld>
            <a:endParaRPr lang="en-US" dirty="0"/>
          </a:p>
        </p:txBody>
      </p:sp>
    </p:spTree>
    <p:extLst>
      <p:ext uri="{BB962C8B-B14F-4D97-AF65-F5344CB8AC3E}">
        <p14:creationId xmlns:p14="http://schemas.microsoft.com/office/powerpoint/2010/main" val="241206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B577F-6036-4BCD-9021-A736CBC28733}" type="slidenum">
              <a:rPr lang="en-US" smtClean="0"/>
              <a:pPr/>
              <a:t>0</a:t>
            </a:fld>
            <a:endParaRPr lang="en-US" dirty="0"/>
          </a:p>
        </p:txBody>
      </p:sp>
    </p:spTree>
    <p:extLst>
      <p:ext uri="{BB962C8B-B14F-4D97-AF65-F5344CB8AC3E}">
        <p14:creationId xmlns:p14="http://schemas.microsoft.com/office/powerpoint/2010/main" val="321036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Finally, one the key motivation of this new distributed learning system is that compared to existing works, it has computation and communication advantage</a:t>
            </a:r>
          </a:p>
          <a:p>
            <a:pPr marL="0" indent="0">
              <a:buNone/>
            </a:pPr>
            <a:r>
              <a:rPr lang="en-US" dirty="0"/>
              <a:t>To save the computation cost of learning and prediction with deep learning models, we can use model compression</a:t>
            </a:r>
          </a:p>
          <a:p>
            <a:pPr marL="0" indent="0">
              <a:buNone/>
            </a:pPr>
            <a:r>
              <a:rPr lang="en-US" dirty="0"/>
              <a:t>Through quantization and low-rank approximation</a:t>
            </a:r>
          </a:p>
          <a:p>
            <a:pPr marL="0" indent="0">
              <a:buNone/>
            </a:pPr>
            <a:r>
              <a:rPr lang="en-US" dirty="0"/>
              <a:t>To save the communication cost, we can develop a more efficient learning framework which requires less communication but more local training.</a:t>
            </a:r>
          </a:p>
          <a:p>
            <a:pPr marL="0" indent="0">
              <a:buNone/>
            </a:pPr>
            <a:r>
              <a:rPr lang="en-US" dirty="0"/>
              <a:t>We can also compress the transmission with data compression techniques.</a:t>
            </a:r>
          </a:p>
          <a:p>
            <a:pPr marL="0" indent="0">
              <a:buNone/>
            </a:pPr>
            <a:r>
              <a:rPr lang="en-US" dirty="0"/>
              <a:t>Some of our previous works shown here have studied this topic.</a:t>
            </a:r>
          </a:p>
          <a:p>
            <a:pPr marL="0" indent="0">
              <a:buNone/>
            </a:pPr>
            <a:r>
              <a:rPr lang="en-US" dirty="0"/>
              <a:t>For example, </a:t>
            </a:r>
          </a:p>
          <a:p>
            <a:pPr marL="0" indent="0">
              <a:buNone/>
            </a:pPr>
            <a:r>
              <a:rPr lang="en-US" dirty="0"/>
              <a:t>In RRNN we provide a model that use less model parameters compared to classical RNN and achieve the similar results</a:t>
            </a:r>
          </a:p>
          <a:p>
            <a:pPr marL="0" indent="0">
              <a:buNone/>
            </a:pPr>
            <a:r>
              <a:rPr lang="en-US" dirty="0"/>
              <a:t>In DRASIC, we develop a distributed compression framework for IID and Non-IID distributed data</a:t>
            </a:r>
          </a:p>
        </p:txBody>
      </p:sp>
      <p:sp>
        <p:nvSpPr>
          <p:cNvPr id="4" name="Slide Number Placeholder 3"/>
          <p:cNvSpPr>
            <a:spLocks noGrp="1"/>
          </p:cNvSpPr>
          <p:nvPr>
            <p:ph type="sldNum" sz="quarter" idx="10"/>
          </p:nvPr>
        </p:nvSpPr>
        <p:spPr/>
        <p:txBody>
          <a:bodyPr/>
          <a:lstStyle/>
          <a:p>
            <a:fld id="{639B577F-6036-4BCD-9021-A736CBC28733}" type="slidenum">
              <a:rPr lang="en-US" smtClean="0"/>
              <a:pPr/>
              <a:t>9</a:t>
            </a:fld>
            <a:endParaRPr lang="en-US" dirty="0"/>
          </a:p>
        </p:txBody>
      </p:sp>
    </p:spTree>
    <p:extLst>
      <p:ext uri="{BB962C8B-B14F-4D97-AF65-F5344CB8AC3E}">
        <p14:creationId xmlns:p14="http://schemas.microsoft.com/office/powerpoint/2010/main" val="147828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Now, I will talk about our published work, Heterogenous Federated Learning</a:t>
            </a:r>
          </a:p>
          <a:p>
            <a:pPr marL="0" indent="0">
              <a:buNone/>
            </a:pPr>
            <a:r>
              <a:rPr lang="en-US" dirty="0"/>
              <a:t>As mentioned before, there exists</a:t>
            </a:r>
          </a:p>
          <a:p>
            <a:pPr marL="0" indent="0">
              <a:buNone/>
            </a:pPr>
            <a:r>
              <a:rPr lang="en-US" dirty="0"/>
              <a:t>Existing FL methods assume that we should train a global model architecture that is shared for all local clients</a:t>
            </a:r>
          </a:p>
          <a:p>
            <a:pPr marL="0" indent="0">
              <a:buNone/>
            </a:pPr>
            <a:r>
              <a:rPr lang="en-US" dirty="0"/>
              <a:t>However, as shown in the figure the computation …</a:t>
            </a:r>
          </a:p>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10</a:t>
            </a:fld>
            <a:endParaRPr lang="en-US" dirty="0"/>
          </a:p>
        </p:txBody>
      </p:sp>
    </p:spTree>
    <p:extLst>
      <p:ext uri="{BB962C8B-B14F-4D97-AF65-F5344CB8AC3E}">
        <p14:creationId xmlns:p14="http://schemas.microsoft.com/office/powerpoint/2010/main" val="233920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Therefore, We challenge the notion that </a:t>
            </a:r>
          </a:p>
          <a:p>
            <a:pPr marL="0" indent="0">
              <a:buNone/>
            </a:pPr>
            <a:r>
              <a:rPr lang="en-US" dirty="0"/>
              <a:t>This idea is in fact accepted by not only FL but also classical distributed optimization community</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11</a:t>
            </a:fld>
            <a:endParaRPr lang="en-US" dirty="0"/>
          </a:p>
        </p:txBody>
      </p:sp>
    </p:spTree>
    <p:extLst>
      <p:ext uri="{BB962C8B-B14F-4D97-AF65-F5344CB8AC3E}">
        <p14:creationId xmlns:p14="http://schemas.microsoft.com/office/powerpoint/2010/main" val="2667677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 propose </a:t>
            </a:r>
            <a:r>
              <a:rPr lang="en-US" dirty="0" err="1"/>
              <a:t>HeteroFL</a:t>
            </a:r>
            <a:r>
              <a:rPr lang="en-US" dirty="0"/>
              <a:t>…</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12</a:t>
            </a:fld>
            <a:endParaRPr lang="en-US" dirty="0"/>
          </a:p>
        </p:txBody>
      </p:sp>
    </p:spTree>
    <p:extLst>
      <p:ext uri="{BB962C8B-B14F-4D97-AF65-F5344CB8AC3E}">
        <p14:creationId xmlns:p14="http://schemas.microsoft.com/office/powerpoint/2010/main" val="1944258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Here we will demonstrate our method in details.</a:t>
            </a:r>
          </a:p>
          <a:p>
            <a:pPr marL="0" indent="0">
              <a:buNone/>
            </a:pPr>
            <a:endParaRPr lang="en-US" dirty="0"/>
          </a:p>
          <a:p>
            <a:pPr marL="0" indent="0">
              <a:buNone/>
            </a:pPr>
            <a:endParaRPr lang="en-US" dirty="0"/>
          </a:p>
          <a:p>
            <a:pPr marL="0" indent="0">
              <a:buNone/>
            </a:pPr>
            <a:r>
              <a:rPr lang="en-US" dirty="0"/>
              <a:t>The global model parameters will be averaged from local model </a:t>
            </a:r>
            <a:r>
              <a:rPr lang="en-US" dirty="0" err="1"/>
              <a:t>paremeters</a:t>
            </a:r>
            <a:endParaRPr lang="en-US" dirty="0"/>
          </a:p>
          <a:p>
            <a:pPr marL="0" indent="0">
              <a:buNone/>
            </a:pPr>
            <a:r>
              <a:rPr lang="en-US" dirty="0"/>
              <a:t>For example , the most capable device </a:t>
            </a:r>
          </a:p>
          <a:p>
            <a:pPr marL="0" indent="0">
              <a:buNone/>
            </a:pPr>
            <a:endParaRPr lang="en-US" dirty="0"/>
          </a:p>
          <a:p>
            <a:pPr marL="0" indent="0">
              <a:buNone/>
            </a:pPr>
            <a:endParaRPr lang="en-US" dirty="0"/>
          </a:p>
          <a:p>
            <a:pPr marL="0" indent="0">
              <a:buNone/>
            </a:pPr>
            <a:r>
              <a:rPr lang="en-US" dirty="0"/>
              <a:t>At iteration t </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13</a:t>
            </a:fld>
            <a:endParaRPr lang="en-US" dirty="0"/>
          </a:p>
        </p:txBody>
      </p:sp>
    </p:spTree>
    <p:extLst>
      <p:ext uri="{BB962C8B-B14F-4D97-AF65-F5344CB8AC3E}">
        <p14:creationId xmlns:p14="http://schemas.microsoft.com/office/powerpoint/2010/main" val="290178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this work, we also propose other techniques that stabilize the training of the heterogenous models.</a:t>
            </a:r>
          </a:p>
          <a:p>
            <a:pPr marL="0" indent="0">
              <a:buNone/>
            </a:pPr>
            <a:endParaRPr lang="en-US" dirty="0"/>
          </a:p>
          <a:p>
            <a:pPr marL="0" indent="0">
              <a:buNone/>
            </a:pPr>
            <a:r>
              <a:rPr lang="en-US" dirty="0" err="1"/>
              <a:t>sBN</a:t>
            </a:r>
            <a:endParaRPr lang="en-US" dirty="0"/>
          </a:p>
          <a:p>
            <a:pPr marL="0" indent="0">
              <a:buNone/>
            </a:pPr>
            <a:endParaRPr lang="en-US" dirty="0"/>
          </a:p>
          <a:p>
            <a:pPr marL="0" indent="0">
              <a:buNone/>
            </a:pPr>
            <a:r>
              <a:rPr lang="en-US" dirty="0"/>
              <a:t>We introduce scaler module to  because each local model has different size of parameter matrix and thus the scale of the representations are different This idea originates from dropout. By using this scaler</a:t>
            </a:r>
          </a:p>
          <a:p>
            <a:pPr marL="0" indent="0">
              <a:buNone/>
            </a:pPr>
            <a:endParaRPr lang="en-US" dirty="0"/>
          </a:p>
          <a:p>
            <a:pPr marL="0" indent="0">
              <a:buNone/>
            </a:pPr>
            <a:r>
              <a:rPr lang="en-US" dirty="0"/>
              <a:t>We also introduce masked-</a:t>
            </a:r>
            <a:r>
              <a:rPr lang="en-US" dirty="0" err="1"/>
              <a:t>ce</a:t>
            </a:r>
            <a:r>
              <a:rPr lang="en-US" dirty="0"/>
              <a:t> for Non-IID data partition. We replaces … This approach significantly improves local performance</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14</a:t>
            </a:fld>
            <a:endParaRPr lang="en-US" dirty="0"/>
          </a:p>
        </p:txBody>
      </p:sp>
    </p:spTree>
    <p:extLst>
      <p:ext uri="{BB962C8B-B14F-4D97-AF65-F5344CB8AC3E}">
        <p14:creationId xmlns:p14="http://schemas.microsoft.com/office/powerpoint/2010/main" val="2460013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800" b="0" i="0" dirty="0">
                <a:solidFill>
                  <a:srgbClr val="000000"/>
                </a:solidFill>
                <a:effectLst/>
                <a:latin typeface="NimbusRomNo9L-Regu"/>
              </a:rPr>
              <a:t>With all the practical methods mentioned above, we propose the complete pseudo-code for our </a:t>
            </a:r>
            <a:r>
              <a:rPr lang="en-US" altLang="zh-CN" sz="1800" b="0" i="0" dirty="0" err="1">
                <a:solidFill>
                  <a:srgbClr val="000000"/>
                </a:solidFill>
                <a:effectLst/>
                <a:latin typeface="NimbusRomNo9L-Regu"/>
              </a:rPr>
              <a:t>HeteroFL</a:t>
            </a:r>
            <a:r>
              <a:rPr lang="en-US" altLang="zh-CN" sz="1800" b="0" i="0" dirty="0">
                <a:solidFill>
                  <a:srgbClr val="000000"/>
                </a:solidFill>
                <a:effectLst/>
                <a:latin typeface="NimbusRomNo9L-Regu"/>
              </a:rPr>
              <a:t> framework. </a:t>
            </a:r>
          </a:p>
          <a:p>
            <a:pPr marL="0" indent="0">
              <a:buNone/>
            </a:pPr>
            <a:r>
              <a:rPr lang="en-US" altLang="zh-CN" sz="1800" b="0" i="0" dirty="0">
                <a:solidFill>
                  <a:srgbClr val="000000"/>
                </a:solidFill>
                <a:effectLst/>
                <a:latin typeface="NimbusRomNo9L-Regu"/>
              </a:rPr>
              <a:t>The local capabilities information </a:t>
            </a:r>
            <a:r>
              <a:rPr lang="en-US" altLang="zh-CN" sz="1800" b="0" i="1" dirty="0" err="1">
                <a:solidFill>
                  <a:srgbClr val="000000"/>
                </a:solidFill>
                <a:effectLst/>
                <a:latin typeface="CMMI10"/>
              </a:rPr>
              <a:t>L</a:t>
            </a:r>
            <a:r>
              <a:rPr lang="en-US" altLang="zh-CN" sz="1800" b="0" i="1" dirty="0" err="1">
                <a:solidFill>
                  <a:srgbClr val="000000"/>
                </a:solidFill>
                <a:effectLst/>
                <a:latin typeface="CMMI7"/>
              </a:rPr>
              <a:t>m</a:t>
            </a:r>
            <a:r>
              <a:rPr lang="en-US" altLang="zh-CN" sz="1800" b="0" i="1" dirty="0">
                <a:solidFill>
                  <a:srgbClr val="000000"/>
                </a:solidFill>
                <a:effectLst/>
                <a:latin typeface="CMMI7"/>
              </a:rPr>
              <a:t>  </a:t>
            </a:r>
            <a:r>
              <a:rPr lang="en-US" altLang="zh-CN" sz="1800" b="0" i="0" dirty="0">
                <a:solidFill>
                  <a:srgbClr val="000000"/>
                </a:solidFill>
                <a:effectLst/>
                <a:latin typeface="NimbusRomNo9L-Regu"/>
              </a:rPr>
              <a:t>is an abstraction of the computation and communication ability</a:t>
            </a:r>
            <a:br>
              <a:rPr lang="en-US" altLang="zh-CN" dirty="0"/>
            </a:br>
            <a:r>
              <a:rPr lang="en-US" altLang="zh-CN" sz="1800" b="0" i="0" dirty="0">
                <a:solidFill>
                  <a:srgbClr val="000000"/>
                </a:solidFill>
                <a:effectLst/>
                <a:latin typeface="NimbusRomNo9L-Regu"/>
              </a:rPr>
              <a:t>Once this information is communicated to the server, the server</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can know the model complexity level that should be allocated to the client. We can also optionally update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learning rates to facilitate optimization and local capabilities information if changing dynamically.</a:t>
            </a:r>
            <a:r>
              <a:rPr lang="en-US" altLang="zh-CN" dirty="0"/>
              <a:t> </a:t>
            </a:r>
            <a:br>
              <a:rPr lang="en-US" altLang="zh-CN" dirty="0"/>
            </a:b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15</a:t>
            </a:fld>
            <a:endParaRPr lang="en-US" dirty="0"/>
          </a:p>
        </p:txBody>
      </p:sp>
    </p:spTree>
    <p:extLst>
      <p:ext uri="{BB962C8B-B14F-4D97-AF65-F5344CB8AC3E}">
        <p14:creationId xmlns:p14="http://schemas.microsoft.com/office/powerpoint/2010/main" val="1836851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Here we illustrate an example of our proposed method</a:t>
            </a:r>
          </a:p>
          <a:p>
            <a:pPr marL="0" indent="0">
              <a:buNone/>
            </a:pPr>
            <a:r>
              <a:rPr lang="en-US" dirty="0"/>
              <a:t>We show global model parameters….</a:t>
            </a:r>
          </a:p>
          <a:p>
            <a:pPr marL="0" indent="0">
              <a:buNone/>
            </a:pPr>
            <a:endParaRPr lang="en-US" dirty="0"/>
          </a:p>
          <a:p>
            <a:pPr marL="0" indent="0">
              <a:buNone/>
            </a:pPr>
            <a:r>
              <a:rPr lang="en-US" dirty="0"/>
              <a:t>We demonstrate that </a:t>
            </a:r>
          </a:p>
          <a:p>
            <a:pPr marL="0" indent="0">
              <a:buNone/>
            </a:pPr>
            <a:endParaRPr lang="en-US" dirty="0"/>
          </a:p>
          <a:p>
            <a:pPr marL="0" indent="0">
              <a:buNone/>
            </a:pPr>
            <a:r>
              <a:rPr lang="en-US" dirty="0"/>
              <a:t>In fact We also try Uniformly sample subnetworks</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16</a:t>
            </a:fld>
            <a:endParaRPr lang="en-US" dirty="0"/>
          </a:p>
        </p:txBody>
      </p:sp>
    </p:spTree>
    <p:extLst>
      <p:ext uri="{BB962C8B-B14F-4D97-AF65-F5344CB8AC3E}">
        <p14:creationId xmlns:p14="http://schemas.microsoft.com/office/powerpoint/2010/main" val="19695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Now we talk about our experimental setup</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17</a:t>
            </a:fld>
            <a:endParaRPr lang="en-US" dirty="0"/>
          </a:p>
        </p:txBody>
      </p:sp>
    </p:spTree>
    <p:extLst>
      <p:ext uri="{BB962C8B-B14F-4D97-AF65-F5344CB8AC3E}">
        <p14:creationId xmlns:p14="http://schemas.microsoft.com/office/powerpoint/2010/main" val="309896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If some of clients are very strong, they can help other smaller models to achieve similar results as if all clients are strong</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18</a:t>
            </a:fld>
            <a:endParaRPr lang="en-US" dirty="0"/>
          </a:p>
        </p:txBody>
      </p:sp>
    </p:spTree>
    <p:extLst>
      <p:ext uri="{BB962C8B-B14F-4D97-AF65-F5344CB8AC3E}">
        <p14:creationId xmlns:p14="http://schemas.microsoft.com/office/powerpoint/2010/main" val="129775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will talk our motivation and objectives</a:t>
            </a:r>
          </a:p>
          <a:p>
            <a:r>
              <a:rPr lang="en-US" dirty="0"/>
              <a:t>Then I will introduce some background of distributed learning</a:t>
            </a:r>
          </a:p>
          <a:p>
            <a:r>
              <a:rPr lang="en-US" dirty="0"/>
              <a:t>Next I will demonstrate our previous works </a:t>
            </a:r>
            <a:r>
              <a:rPr lang="en-US" dirty="0" err="1"/>
              <a:t>HeteroFL</a:t>
            </a:r>
            <a:r>
              <a:rPr lang="en-US" dirty="0"/>
              <a:t> and GAL</a:t>
            </a:r>
          </a:p>
          <a:p>
            <a:r>
              <a:rPr lang="en-US" dirty="0"/>
              <a:t>Then I will propose a future work named GDNN</a:t>
            </a:r>
          </a:p>
          <a:p>
            <a:r>
              <a:rPr lang="en-US" dirty="0"/>
              <a:t>Finally I will draw my conclusions</a:t>
            </a:r>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1081817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19</a:t>
            </a:fld>
            <a:endParaRPr lang="en-US" dirty="0"/>
          </a:p>
        </p:txBody>
      </p:sp>
    </p:spTree>
    <p:extLst>
      <p:ext uri="{BB962C8B-B14F-4D97-AF65-F5344CB8AC3E}">
        <p14:creationId xmlns:p14="http://schemas.microsoft.com/office/powerpoint/2010/main" val="390277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Our proposed method significantly outweighs </a:t>
            </a:r>
            <a:r>
              <a:rPr lang="en-US" altLang="zh-CN" dirty="0"/>
              <a:t>baseline methods in terms of computation ,communication cost and model performance</a:t>
            </a: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20</a:t>
            </a:fld>
            <a:endParaRPr lang="en-US" dirty="0"/>
          </a:p>
        </p:txBody>
      </p:sp>
    </p:spTree>
    <p:extLst>
      <p:ext uri="{BB962C8B-B14F-4D97-AF65-F5344CB8AC3E}">
        <p14:creationId xmlns:p14="http://schemas.microsoft.com/office/powerpoint/2010/main" val="677846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800" b="0" i="0" dirty="0">
                <a:solidFill>
                  <a:srgbClr val="000000"/>
                </a:solidFill>
                <a:effectLst/>
                <a:latin typeface="NimbusRomNo9L-Regu"/>
              </a:rPr>
              <a:t>a medical institute may be helped by multiple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clinical laboratories and pharmaceutical entities to improve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clinical treatment and facilitate scientific research (</a:t>
            </a:r>
            <a:r>
              <a:rPr lang="en-US" altLang="zh-CN" sz="1800" b="0" i="0" dirty="0">
                <a:solidFill>
                  <a:srgbClr val="001473"/>
                </a:solidFill>
                <a:effectLst/>
                <a:latin typeface="NimbusRomNo9L-Regu"/>
              </a:rPr>
              <a:t>Farrar</a:t>
            </a:r>
            <a:br>
              <a:rPr lang="en-US" altLang="zh-CN" sz="1800" b="0" i="0" dirty="0">
                <a:solidFill>
                  <a:srgbClr val="001473"/>
                </a:solidFill>
                <a:effectLst/>
                <a:latin typeface="NimbusRomNo9L-Regu"/>
              </a:rPr>
            </a:br>
            <a:r>
              <a:rPr lang="en-US" altLang="zh-CN" sz="1800" b="0" i="0" dirty="0">
                <a:solidFill>
                  <a:srgbClr val="001473"/>
                </a:solidFill>
                <a:effectLst/>
                <a:latin typeface="NimbusRomNo9L-Regu"/>
              </a:rPr>
              <a:t>et al.</a:t>
            </a:r>
            <a:r>
              <a:rPr lang="en-US" altLang="zh-CN" sz="1800" b="0" i="0" dirty="0">
                <a:solidFill>
                  <a:srgbClr val="000000"/>
                </a:solidFill>
                <a:effectLst/>
                <a:latin typeface="NimbusRomNo9L-Regu"/>
              </a:rPr>
              <a:t>, </a:t>
            </a:r>
            <a:r>
              <a:rPr lang="en-US" altLang="zh-CN" sz="1800" b="0" i="0" dirty="0">
                <a:solidFill>
                  <a:srgbClr val="001473"/>
                </a:solidFill>
                <a:effectLst/>
                <a:latin typeface="NimbusRomNo9L-Regu"/>
              </a:rPr>
              <a:t>2014</a:t>
            </a:r>
            <a:r>
              <a:rPr lang="en-US" altLang="zh-CN" sz="1800" b="0" i="0" dirty="0">
                <a:solidFill>
                  <a:srgbClr val="000000"/>
                </a:solidFill>
                <a:effectLst/>
                <a:latin typeface="NimbusRomNo9L-Regu"/>
              </a:rPr>
              <a:t>; </a:t>
            </a:r>
            <a:r>
              <a:rPr lang="en-US" altLang="zh-CN" sz="1800" b="0" i="0" dirty="0">
                <a:solidFill>
                  <a:srgbClr val="001473"/>
                </a:solidFill>
                <a:effectLst/>
                <a:latin typeface="NimbusRomNo9L-Regu"/>
              </a:rPr>
              <a:t>Lo</a:t>
            </a:r>
            <a:r>
              <a:rPr lang="en-US" altLang="zh-CN" sz="1800" b="0" i="0" dirty="0">
                <a:solidFill>
                  <a:srgbClr val="000000"/>
                </a:solidFill>
                <a:effectLst/>
                <a:latin typeface="NimbusRomNo9L-Regu"/>
              </a:rPr>
              <a:t>, </a:t>
            </a:r>
            <a:r>
              <a:rPr lang="en-US" altLang="zh-CN" sz="1800" b="0" i="0" dirty="0">
                <a:solidFill>
                  <a:srgbClr val="001473"/>
                </a:solidFill>
                <a:effectLst/>
                <a:latin typeface="NimbusRomNo9L-Regu"/>
              </a:rPr>
              <a:t>2015</a:t>
            </a:r>
            <a:r>
              <a:rPr lang="en-US" altLang="zh-CN" sz="1800" b="0" i="0" dirty="0">
                <a:solidFill>
                  <a:srgbClr val="000000"/>
                </a:solidFill>
                <a:effectLst/>
                <a:latin typeface="NimbusRomNo9L-Regu"/>
              </a:rPr>
              <a:t>). Financial organizations may collaborate with universities and insurance companies to predict</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loan default rates (</a:t>
            </a:r>
            <a:r>
              <a:rPr lang="en-US" altLang="zh-CN" sz="1800" b="0" i="0" dirty="0">
                <a:solidFill>
                  <a:srgbClr val="001473"/>
                </a:solidFill>
                <a:effectLst/>
                <a:latin typeface="NimbusRomNo9L-Regu"/>
              </a:rPr>
              <a:t>Zhu et al.</a:t>
            </a:r>
            <a:r>
              <a:rPr lang="en-US" altLang="zh-CN" sz="1800" b="0" i="0" dirty="0">
                <a:solidFill>
                  <a:srgbClr val="000000"/>
                </a:solidFill>
                <a:effectLst/>
                <a:latin typeface="NimbusRomNo9L-Regu"/>
              </a:rPr>
              <a:t>, </a:t>
            </a:r>
            <a:r>
              <a:rPr lang="en-US" altLang="zh-CN" sz="1800" b="0" i="0" dirty="0">
                <a:solidFill>
                  <a:srgbClr val="001473"/>
                </a:solidFill>
                <a:effectLst/>
                <a:latin typeface="NimbusRomNo9L-Regu"/>
              </a:rPr>
              <a:t>2019</a:t>
            </a:r>
            <a:r>
              <a:rPr lang="en-US" altLang="zh-CN" sz="1800" b="0" i="0" dirty="0">
                <a:solidFill>
                  <a:srgbClr val="000000"/>
                </a:solidFill>
                <a:effectLst/>
                <a:latin typeface="NimbusRomNo9L-Regu"/>
              </a:rPr>
              <a:t>). As the above organizations hold heterogeneous features from a potentially similar group of people</a:t>
            </a:r>
            <a:r>
              <a:rPr lang="en-US" altLang="zh-CN" dirty="0"/>
              <a:t> </a:t>
            </a:r>
            <a:br>
              <a:rPr lang="en-US" altLang="zh-CN" dirty="0"/>
            </a:br>
            <a:r>
              <a:rPr lang="en-US" altLang="zh-CN" dirty="0"/>
              <a:t>We aim to develop a learning framework such that ….</a:t>
            </a:r>
          </a:p>
          <a:p>
            <a:pPr marL="0" indent="0">
              <a:buNone/>
            </a:pPr>
            <a:r>
              <a:rPr lang="en-US" altLang="zh-CN" dirty="0"/>
              <a:t>Emphasize that this topic focuses on vertical heterogenous data</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21</a:t>
            </a:fld>
            <a:endParaRPr lang="en-US" dirty="0"/>
          </a:p>
        </p:txBody>
      </p:sp>
    </p:spTree>
    <p:extLst>
      <p:ext uri="{BB962C8B-B14F-4D97-AF65-F5344CB8AC3E}">
        <p14:creationId xmlns:p14="http://schemas.microsoft.com/office/powerpoint/2010/main" val="4180095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dirty="0"/>
              <a:t>There exists some related works like </a:t>
            </a:r>
          </a:p>
          <a:p>
            <a:pPr marL="0" indent="0">
              <a:buNone/>
            </a:pPr>
            <a:r>
              <a:rPr lang="en-US" dirty="0"/>
              <a:t>Our work is based on </a:t>
            </a:r>
          </a:p>
        </p:txBody>
      </p:sp>
      <p:sp>
        <p:nvSpPr>
          <p:cNvPr id="4" name="Slide Number Placeholder 3"/>
          <p:cNvSpPr>
            <a:spLocks noGrp="1"/>
          </p:cNvSpPr>
          <p:nvPr>
            <p:ph type="sldNum" sz="quarter" idx="10"/>
          </p:nvPr>
        </p:nvSpPr>
        <p:spPr/>
        <p:txBody>
          <a:bodyPr/>
          <a:lstStyle/>
          <a:p>
            <a:fld id="{639B577F-6036-4BCD-9021-A736CBC28733}" type="slidenum">
              <a:rPr lang="en-US" smtClean="0"/>
              <a:pPr/>
              <a:t>22</a:t>
            </a:fld>
            <a:endParaRPr lang="en-US" dirty="0"/>
          </a:p>
        </p:txBody>
      </p:sp>
    </p:spTree>
    <p:extLst>
      <p:ext uri="{BB962C8B-B14F-4D97-AF65-F5344CB8AC3E}">
        <p14:creationId xmlns:p14="http://schemas.microsoft.com/office/powerpoint/2010/main" val="2545053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dirty="0"/>
              <a:t>We demonstrate our gradient assisted learning method</a:t>
            </a:r>
          </a:p>
          <a:p>
            <a:pPr marL="0" indent="0">
              <a:buNone/>
            </a:pPr>
            <a:br>
              <a:rPr lang="en-US" altLang="zh-CN" dirty="0"/>
            </a:br>
            <a:r>
              <a:rPr lang="en-US" altLang="zh-CN" dirty="0"/>
              <a:t>under standard regularization condition </a:t>
            </a: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23</a:t>
            </a:fld>
            <a:endParaRPr lang="en-US" dirty="0"/>
          </a:p>
        </p:txBody>
      </p:sp>
    </p:spTree>
    <p:extLst>
      <p:ext uri="{BB962C8B-B14F-4D97-AF65-F5344CB8AC3E}">
        <p14:creationId xmlns:p14="http://schemas.microsoft.com/office/powerpoint/2010/main" val="3710193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br>
              <a:rPr lang="en-US" altLang="zh-CN" dirty="0"/>
            </a:br>
            <a:r>
              <a:rPr lang="en-US" altLang="zh-CN" dirty="0"/>
              <a:t>under standard regularization condition </a:t>
            </a: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24</a:t>
            </a:fld>
            <a:endParaRPr lang="en-US" dirty="0"/>
          </a:p>
        </p:txBody>
      </p:sp>
    </p:spTree>
    <p:extLst>
      <p:ext uri="{BB962C8B-B14F-4D97-AF65-F5344CB8AC3E}">
        <p14:creationId xmlns:p14="http://schemas.microsoft.com/office/powerpoint/2010/main" val="954343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br>
              <a:rPr lang="en-US" altLang="zh-CN" dirty="0"/>
            </a:br>
            <a:r>
              <a:rPr lang="en-US" altLang="zh-CN" dirty="0"/>
              <a:t>we approximate the model class with a weighted mixture of local </a:t>
            </a:r>
            <a:r>
              <a:rPr lang="en-US" altLang="zh-CN" dirty="0" err="1"/>
              <a:t>orgnanizations</a:t>
            </a: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25</a:t>
            </a:fld>
            <a:endParaRPr lang="en-US" dirty="0"/>
          </a:p>
        </p:txBody>
      </p:sp>
    </p:spTree>
    <p:extLst>
      <p:ext uri="{BB962C8B-B14F-4D97-AF65-F5344CB8AC3E}">
        <p14:creationId xmlns:p14="http://schemas.microsoft.com/office/powerpoint/2010/main" val="445947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br>
              <a:rPr lang="en-US" altLang="zh-CN" dirty="0"/>
            </a:br>
            <a:r>
              <a:rPr lang="en-US" altLang="zh-CN" dirty="0"/>
              <a:t>we approximate the model class with a weighted mixture of local organizations</a:t>
            </a: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26</a:t>
            </a:fld>
            <a:endParaRPr lang="en-US" dirty="0"/>
          </a:p>
        </p:txBody>
      </p:sp>
    </p:spTree>
    <p:extLst>
      <p:ext uri="{BB962C8B-B14F-4D97-AF65-F5344CB8AC3E}">
        <p14:creationId xmlns:p14="http://schemas.microsoft.com/office/powerpoint/2010/main" val="3309816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altLang="zh-CN" sz="1800" b="0" i="0" dirty="0">
                    <a:solidFill>
                      <a:srgbClr val="000000"/>
                    </a:solidFill>
                    <a:effectLst/>
                    <a:latin typeface="NimbusRomNo9L-Regu"/>
                  </a:rPr>
                  <a:t>This is the pseudo-code of our proposed algorithm</a:t>
                </a:r>
              </a:p>
              <a:p>
                <a:pPr marL="0" indent="0">
                  <a:buNone/>
                </a:pPr>
                <a:endParaRPr lang="en-US" altLang="zh-CN" sz="1800" b="0" i="0" dirty="0">
                  <a:solidFill>
                    <a:srgbClr val="000000"/>
                  </a:solidFill>
                  <a:effectLst/>
                  <a:latin typeface="NimbusRomNo9L-Regu"/>
                </a:endParaRPr>
              </a:p>
              <a:p>
                <a:pPr marL="0" indent="0">
                  <a:buNone/>
                </a:pPr>
                <a:r>
                  <a:rPr lang="en-US" altLang="zh-CN" sz="1800" b="0" i="0" dirty="0">
                    <a:solidFill>
                      <a:srgbClr val="000000"/>
                    </a:solidFill>
                    <a:effectLst/>
                    <a:latin typeface="NimbusRomNo9L-Regu"/>
                  </a:rPr>
                  <a:t>Alice initializes with an initial guess for </a:t>
                </a:r>
                <a:r>
                  <a:rPr lang="en-US" altLang="zh-CN" sz="1800" b="0" i="1" dirty="0">
                    <a:solidFill>
                      <a:srgbClr val="000000"/>
                    </a:solidFill>
                    <a:effectLst/>
                    <a:latin typeface="CMMI10"/>
                  </a:rPr>
                  <a:t>F</a:t>
                </a:r>
                <a:r>
                  <a:rPr lang="en-US" altLang="zh-CN" sz="1800" b="0" i="0" dirty="0">
                    <a:solidFill>
                      <a:srgbClr val="000000"/>
                    </a:solidFill>
                    <a:effectLst/>
                    <a:latin typeface="CMR7"/>
                  </a:rPr>
                  <a:t>0</a:t>
                </a:r>
                <a:r>
                  <a:rPr lang="en-US" altLang="zh-CN" sz="1800" b="0" i="0" dirty="0">
                    <a:solidFill>
                      <a:srgbClr val="000000"/>
                    </a:solidFill>
                    <a:effectLst/>
                    <a:latin typeface="CMR10"/>
                  </a:rPr>
                  <a:t>(</a:t>
                </a:r>
                <a:r>
                  <a:rPr lang="en-US" altLang="zh-CN" sz="1800" b="0" i="1" dirty="0">
                    <a:solidFill>
                      <a:srgbClr val="000000"/>
                    </a:solidFill>
                    <a:effectLst/>
                    <a:latin typeface="CMMI10"/>
                  </a:rPr>
                  <a:t>x</a:t>
                </a:r>
                <a:r>
                  <a:rPr lang="en-US" altLang="zh-CN" sz="1800" b="0" i="0" dirty="0">
                    <a:solidFill>
                      <a:srgbClr val="000000"/>
                    </a:solidFill>
                    <a:effectLst/>
                    <a:latin typeface="CMR10"/>
                  </a:rPr>
                  <a:t>) </a:t>
                </a:r>
                <a:r>
                  <a:rPr lang="en-US" altLang="zh-CN" sz="1800" b="0" i="0" dirty="0">
                    <a:solidFill>
                      <a:srgbClr val="000000"/>
                    </a:solidFill>
                    <a:effectLst/>
                    <a:latin typeface="NimbusRomNo9L-Regu"/>
                  </a:rPr>
                  <a:t>based only on its own data. </a:t>
                </a:r>
              </a:p>
              <a:p>
                <a:pPr marL="0" indent="0">
                  <a:buNone/>
                </a:pPr>
                <a:r>
                  <a:rPr lang="en-US" altLang="zh-CN" sz="1800" b="0" i="0" dirty="0">
                    <a:solidFill>
                      <a:srgbClr val="000000"/>
                    </a:solidFill>
                    <a:effectLst/>
                    <a:latin typeface="NimbusRomNo9L-Regu"/>
                  </a:rPr>
                  <a:t>Alice broadcasts </a:t>
                </a:r>
                <a:r>
                  <a:rPr lang="en-US" altLang="zh-CN" sz="1800" b="0" i="1" dirty="0">
                    <a:solidFill>
                      <a:srgbClr val="000000"/>
                    </a:solidFill>
                    <a:effectLst/>
                    <a:latin typeface="CMMI10"/>
                  </a:rPr>
                  <a:t>r</a:t>
                </a:r>
                <a:r>
                  <a:rPr lang="en-US" altLang="zh-CN" sz="1800" b="0" i="0" dirty="0">
                    <a:solidFill>
                      <a:srgbClr val="000000"/>
                    </a:solidFill>
                    <a:effectLst/>
                    <a:latin typeface="CMR7"/>
                  </a:rPr>
                  <a:t>1 </a:t>
                </a:r>
                <a:r>
                  <a:rPr lang="en-US" altLang="zh-CN" sz="1800" b="0" i="0" dirty="0">
                    <a:solidFill>
                      <a:srgbClr val="000000"/>
                    </a:solidFill>
                    <a:effectLst/>
                    <a:latin typeface="NimbusRomNo9L-Regu"/>
                  </a:rPr>
                  <a:t>(named pseudo residuals) to organization </a:t>
                </a:r>
                <a:r>
                  <a:rPr lang="en-US" altLang="zh-CN" sz="1800" b="0" i="1" dirty="0">
                    <a:solidFill>
                      <a:srgbClr val="000000"/>
                    </a:solidFill>
                    <a:effectLst/>
                    <a:latin typeface="CMMI10"/>
                  </a:rPr>
                  <a:t>m; m </a:t>
                </a:r>
                <a:r>
                  <a:rPr lang="en-US" altLang="zh-CN" sz="1800" b="0" i="0" dirty="0">
                    <a:solidFill>
                      <a:srgbClr val="000000"/>
                    </a:solidFill>
                    <a:effectLst/>
                    <a:latin typeface="CMR10"/>
                  </a:rPr>
                  <a:t>= 2</a:t>
                </a:r>
                <a:r>
                  <a:rPr lang="en-US" altLang="zh-CN" sz="1800" b="0" i="1" dirty="0">
                    <a:solidFill>
                      <a:srgbClr val="000000"/>
                    </a:solidFill>
                    <a:effectLst/>
                    <a:latin typeface="CMMI10"/>
                  </a:rPr>
                  <a:t>; </a:t>
                </a:r>
                <a:r>
                  <a:rPr lang="en-US" altLang="zh-CN" sz="1800" b="0" i="1" dirty="0">
                    <a:solidFill>
                      <a:srgbClr val="000000"/>
                    </a:solidFill>
                    <a:effectLst/>
                    <a:latin typeface="CMSY10"/>
                  </a:rPr>
                  <a:t>· · · </a:t>
                </a:r>
                <a:r>
                  <a:rPr lang="en-US" altLang="zh-CN" sz="1800" b="0" i="1" dirty="0">
                    <a:solidFill>
                      <a:srgbClr val="000000"/>
                    </a:solidFill>
                    <a:effectLst/>
                    <a:latin typeface="CMMI10"/>
                  </a:rPr>
                  <a:t>; M</a:t>
                </a:r>
                <a:r>
                  <a:rPr lang="en-US" altLang="zh-CN" sz="1800" b="0" i="0" dirty="0">
                    <a:solidFill>
                      <a:srgbClr val="000000"/>
                    </a:solidFill>
                    <a:effectLst/>
                    <a:latin typeface="NimbusRomNo9L-Regu"/>
                  </a:rPr>
                  <a:t>, who</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will then fit a local model to learn </a:t>
                </a:r>
                <a:r>
                  <a:rPr lang="en-US" altLang="zh-CN" sz="1800" b="0" i="1" dirty="0">
                    <a:solidFill>
                      <a:srgbClr val="000000"/>
                    </a:solidFill>
                    <a:effectLst/>
                    <a:latin typeface="CMMI10"/>
                  </a:rPr>
                  <a:t>f</a:t>
                </a:r>
                <a:r>
                  <a:rPr lang="en-US" altLang="zh-CN" sz="1800" b="0" i="1" dirty="0">
                    <a:solidFill>
                      <a:srgbClr val="000000"/>
                    </a:solidFill>
                    <a:effectLst/>
                    <a:latin typeface="CMMI7"/>
                  </a:rPr>
                  <a:t>m</a:t>
                </a:r>
                <a:r>
                  <a:rPr lang="en-US" altLang="zh-CN" sz="1800" b="0" i="0" dirty="0">
                    <a:solidFill>
                      <a:srgbClr val="000000"/>
                    </a:solidFill>
                    <a:effectLst/>
                    <a:latin typeface="NimbusRomNo9L-Regu"/>
                  </a:rPr>
                  <a:t>. </a:t>
                </a:r>
              </a:p>
              <a:p>
                <a:pPr marL="0" indent="0">
                  <a:buNone/>
                </a:pPr>
                <a:r>
                  <a:rPr lang="en-US" altLang="zh-CN" sz="1800" b="0" i="0" dirty="0">
                    <a:solidFill>
                      <a:srgbClr val="000000"/>
                    </a:solidFill>
                    <a:effectLst/>
                    <a:latin typeface="NimbusRomNo9L-Regu"/>
                  </a:rPr>
                  <a:t>Each organization will then send the fitted values to Alice, who will</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train suitable weights </a:t>
                </a:r>
                <a:r>
                  <a:rPr lang="en-US" altLang="zh-CN" sz="1800" b="0" i="1" dirty="0" err="1">
                    <a:solidFill>
                      <a:srgbClr val="000000"/>
                    </a:solidFill>
                    <a:effectLst/>
                    <a:latin typeface="CMMI10"/>
                  </a:rPr>
                  <a:t>w</a:t>
                </a:r>
                <a:r>
                  <a:rPr lang="en-US" altLang="zh-CN" sz="1800" b="0" i="1" dirty="0" err="1">
                    <a:solidFill>
                      <a:srgbClr val="000000"/>
                    </a:solidFill>
                    <a:effectLst/>
                    <a:latin typeface="CMMI7"/>
                  </a:rPr>
                  <a:t>m</a:t>
                </a:r>
                <a:r>
                  <a:rPr lang="en-US" altLang="zh-CN" sz="1800" b="0" i="0" dirty="0" err="1">
                    <a:solidFill>
                      <a:srgbClr val="000000"/>
                    </a:solidFill>
                    <a:effectLst/>
                    <a:latin typeface="NimbusRomNo9L-Regu"/>
                  </a:rPr>
                  <a:t>.</a:t>
                </a:r>
                <a:r>
                  <a:rPr lang="en-US" altLang="zh-CN" sz="1800" b="0" i="0" dirty="0">
                    <a:solidFill>
                      <a:srgbClr val="000000"/>
                    </a:solidFill>
                    <a:effectLst/>
                    <a:latin typeface="NimbusRomNo9L-Regu"/>
                  </a:rPr>
                  <a:t> </a:t>
                </a:r>
              </a:p>
              <a:p>
                <a:pPr marL="0" indent="0">
                  <a:buNone/>
                </a:pPr>
                <a:r>
                  <a:rPr lang="en-US" altLang="zh-CN" sz="1800" b="0" i="0" dirty="0">
                    <a:solidFill>
                      <a:srgbClr val="000000"/>
                    </a:solidFill>
                    <a:effectLst/>
                    <a:latin typeface="NimbusRomNo9L-Regu"/>
                  </a:rPr>
                  <a:t>Subsequently, Alice finds the </a:t>
                </a:r>
                <a:r>
                  <a:rPr lang="en-US" altLang="zh-CN" sz="1800" b="0" i="1" dirty="0">
                    <a:solidFill>
                      <a:srgbClr val="000000"/>
                    </a:solidFill>
                    <a:effectLst/>
                    <a:latin typeface="CMMI10"/>
                  </a:rPr>
                  <a:t>η </a:t>
                </a:r>
                <a:r>
                  <a:rPr lang="en-US" altLang="zh-CN" sz="1800" b="0" i="0" dirty="0">
                    <a:solidFill>
                      <a:srgbClr val="000000"/>
                    </a:solidFill>
                    <a:effectLst/>
                    <a:latin typeface="NimbusRomNo9L-Regu"/>
                  </a:rPr>
                  <a:t>through line search</a:t>
                </a:r>
              </a:p>
              <a:p>
                <a:pPr marL="0" indent="0">
                  <a:buNone/>
                </a:pPr>
                <a:r>
                  <a:rPr lang="en-US" altLang="zh-CN" sz="1800" b="0" i="0" dirty="0">
                    <a:solidFill>
                      <a:srgbClr val="000000"/>
                    </a:solidFill>
                    <a:effectLst/>
                    <a:latin typeface="NimbusRomNo9L-Regu"/>
                  </a:rPr>
                  <a:t>The procedure can be iterated for a finite number of rounds until Alice creates a</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satisfactory approximation of </a:t>
                </a:r>
                <a:r>
                  <a:rPr lang="en-US" altLang="zh-CN" sz="1800" b="0" i="1" dirty="0">
                    <a:solidFill>
                      <a:srgbClr val="000000"/>
                    </a:solidFill>
                    <a:effectLst/>
                    <a:latin typeface="CMMI10"/>
                  </a:rPr>
                  <a:t>the oracle</a:t>
                </a:r>
                <a:endParaRPr lang="en-US" altLang="zh-CN" dirty="0"/>
              </a:p>
              <a:p>
                <a:pPr marL="0" indent="0">
                  <a:buNone/>
                </a:pPr>
                <a:endParaRPr lang="en-US" altLang="zh-CN" dirty="0"/>
              </a:p>
              <a:p>
                <a:pPr lvl="1"/>
                <a:r>
                  <a:rPr lang="en-US" altLang="zh-CN" sz="2000" b="1" dirty="0">
                    <a:cs typeface="Calibri" panose="020F0502020204030204" pitchFamily="34" charset="0"/>
                  </a:rPr>
                  <a:t>Gradient assisted learning rate </a:t>
                </a:r>
                <a14:m>
                  <m:oMath xmlns:m="http://schemas.openxmlformats.org/officeDocument/2006/math">
                    <m:r>
                      <a:rPr lang="en-US" altLang="zh-CN" sz="2000" i="1" smtClean="0">
                        <a:latin typeface="Cambria Math" panose="02040503050406030204" pitchFamily="18" charset="0"/>
                      </a:rPr>
                      <m:t>𝜂</m:t>
                    </m:r>
                  </m:oMath>
                </a14:m>
                <a:r>
                  <a:rPr lang="en-US" altLang="zh-CN" sz="2000" b="1" dirty="0">
                    <a:cs typeface="Calibri" panose="020F0502020204030204" pitchFamily="34" charset="0"/>
                  </a:rPr>
                  <a:t> </a:t>
                </a:r>
              </a:p>
              <a:p>
                <a:pPr lvl="2"/>
                <a:r>
                  <a:rPr lang="en-US" altLang="zh-CN" sz="1800" dirty="0">
                    <a:cs typeface="Calibri" panose="020F0502020204030204" pitchFamily="34" charset="0"/>
                  </a:rPr>
                  <a:t>Fast convergence with line search</a:t>
                </a:r>
              </a:p>
              <a:p>
                <a:pPr lvl="2"/>
                <a:r>
                  <a:rPr lang="en-US" altLang="zh-CN" sz="1800" dirty="0">
                    <a:cs typeface="Calibri" panose="020F0502020204030204" pitchFamily="34" charset="0"/>
                  </a:rPr>
                  <a:t>Stop criterion</a:t>
                </a:r>
              </a:p>
              <a:p>
                <a:pPr marL="457200" lvl="1" indent="0">
                  <a:buNone/>
                </a:pPr>
                <a:endParaRPr lang="en-US" altLang="zh-CN" sz="2000" dirty="0">
                  <a:cs typeface="Calibri" panose="020F0502020204030204" pitchFamily="34" charset="0"/>
                </a:endParaRPr>
              </a:p>
              <a:p>
                <a:pPr marL="457200" lvl="1" indent="0">
                  <a:buNone/>
                </a:pPr>
                <a:endParaRPr lang="en-US" altLang="zh-CN" sz="2000" dirty="0">
                  <a:cs typeface="Calibri" panose="020F0502020204030204" pitchFamily="34" charset="0"/>
                </a:endParaRPr>
              </a:p>
              <a:p>
                <a:pPr lvl="1"/>
                <a:r>
                  <a:rPr lang="en-US" altLang="zh-CN" sz="1800" b="1" i="0" dirty="0">
                    <a:solidFill>
                      <a:srgbClr val="000000"/>
                    </a:solidFill>
                    <a:effectLst/>
                    <a:latin typeface="NimbusRomNo9L-Medi"/>
                  </a:rPr>
                  <a:t>Gradient assistance weights </a:t>
                </a:r>
                <a14:m>
                  <m:oMath xmlns:m="http://schemas.openxmlformats.org/officeDocument/2006/math">
                    <m:r>
                      <a:rPr lang="en-US" altLang="zh-CN" sz="1800" b="0" i="1" smtClean="0">
                        <a:latin typeface="Cambria Math" panose="02040503050406030204" pitchFamily="18" charset="0"/>
                      </a:rPr>
                      <m:t>𝑤</m:t>
                    </m:r>
                  </m:oMath>
                </a14:m>
                <a:endParaRPr lang="en-US" altLang="zh-CN" sz="1800" b="1" i="0" dirty="0">
                  <a:solidFill>
                    <a:srgbClr val="000000"/>
                  </a:solidFill>
                  <a:effectLst/>
                  <a:latin typeface="NimbusRomNo9L-Medi"/>
                </a:endParaRPr>
              </a:p>
              <a:p>
                <a:pPr lvl="2"/>
                <a:r>
                  <a:rPr lang="en-US" altLang="zh-CN" sz="1800" dirty="0">
                    <a:solidFill>
                      <a:srgbClr val="000000"/>
                    </a:solidFill>
                    <a:latin typeface="NimbusRomNo9L-Medi"/>
                  </a:rPr>
                  <a:t>Robust against adversarial attack</a:t>
                </a:r>
              </a:p>
              <a:p>
                <a:pPr lvl="2"/>
                <a:r>
                  <a:rPr lang="en-US" altLang="zh-CN" sz="2000" dirty="0"/>
                  <a:t>organization (meta-feature) selection</a:t>
                </a:r>
              </a:p>
              <a:p>
                <a:pPr marL="0" indent="0">
                  <a:buNone/>
                </a:pPr>
                <a:br>
                  <a:rPr lang="en-US" altLang="zh-CN" dirty="0"/>
                </a:br>
                <a:endParaRPr lang="en-US" dirty="0"/>
              </a:p>
            </p:txBody>
          </p:sp>
        </mc:Choice>
        <mc:Fallback xmlns="">
          <p:sp>
            <p:nvSpPr>
              <p:cNvPr id="3" name="Notes Placeholder 2"/>
              <p:cNvSpPr>
                <a:spLocks noGrp="1"/>
              </p:cNvSpPr>
              <p:nvPr>
                <p:ph type="body" idx="1"/>
              </p:nvPr>
            </p:nvSpPr>
            <p:spPr/>
            <p:txBody>
              <a:bodyPr/>
              <a:lstStyle/>
              <a:p>
                <a:pPr marL="0" indent="0">
                  <a:buNone/>
                </a:pPr>
                <a:r>
                  <a:rPr lang="en-US" altLang="zh-CN" sz="1800" b="0" i="0" dirty="0">
                    <a:solidFill>
                      <a:srgbClr val="000000"/>
                    </a:solidFill>
                    <a:effectLst/>
                    <a:latin typeface="NimbusRomNo9L-Regu"/>
                  </a:rPr>
                  <a:t>This is the pseudo-code of our proposed algorithm</a:t>
                </a:r>
              </a:p>
              <a:p>
                <a:pPr marL="0" indent="0">
                  <a:buNone/>
                </a:pPr>
                <a:endParaRPr lang="en-US" altLang="zh-CN" sz="1800" b="0" i="0" dirty="0">
                  <a:solidFill>
                    <a:srgbClr val="000000"/>
                  </a:solidFill>
                  <a:effectLst/>
                  <a:latin typeface="NimbusRomNo9L-Regu"/>
                </a:endParaRPr>
              </a:p>
              <a:p>
                <a:pPr marL="0" indent="0">
                  <a:buNone/>
                </a:pPr>
                <a:r>
                  <a:rPr lang="en-US" altLang="zh-CN" sz="1800" b="0" i="0" dirty="0">
                    <a:solidFill>
                      <a:srgbClr val="000000"/>
                    </a:solidFill>
                    <a:effectLst/>
                    <a:latin typeface="NimbusRomNo9L-Regu"/>
                  </a:rPr>
                  <a:t>Alice initializes with an initial guess for </a:t>
                </a:r>
                <a:r>
                  <a:rPr lang="en-US" altLang="zh-CN" sz="1800" b="0" i="1" dirty="0">
                    <a:solidFill>
                      <a:srgbClr val="000000"/>
                    </a:solidFill>
                    <a:effectLst/>
                    <a:latin typeface="CMMI10"/>
                  </a:rPr>
                  <a:t>F</a:t>
                </a:r>
                <a:r>
                  <a:rPr lang="en-US" altLang="zh-CN" sz="1800" b="0" i="0" dirty="0">
                    <a:solidFill>
                      <a:srgbClr val="000000"/>
                    </a:solidFill>
                    <a:effectLst/>
                    <a:latin typeface="CMR7"/>
                  </a:rPr>
                  <a:t>0</a:t>
                </a:r>
                <a:r>
                  <a:rPr lang="en-US" altLang="zh-CN" sz="1800" b="0" i="0" dirty="0">
                    <a:solidFill>
                      <a:srgbClr val="000000"/>
                    </a:solidFill>
                    <a:effectLst/>
                    <a:latin typeface="CMR10"/>
                  </a:rPr>
                  <a:t>(</a:t>
                </a:r>
                <a:r>
                  <a:rPr lang="en-US" altLang="zh-CN" sz="1800" b="0" i="1" dirty="0">
                    <a:solidFill>
                      <a:srgbClr val="000000"/>
                    </a:solidFill>
                    <a:effectLst/>
                    <a:latin typeface="CMMI10"/>
                  </a:rPr>
                  <a:t>x</a:t>
                </a:r>
                <a:r>
                  <a:rPr lang="en-US" altLang="zh-CN" sz="1800" b="0" i="0" dirty="0">
                    <a:solidFill>
                      <a:srgbClr val="000000"/>
                    </a:solidFill>
                    <a:effectLst/>
                    <a:latin typeface="CMR10"/>
                  </a:rPr>
                  <a:t>) </a:t>
                </a:r>
                <a:r>
                  <a:rPr lang="en-US" altLang="zh-CN" sz="1800" b="0" i="0" dirty="0">
                    <a:solidFill>
                      <a:srgbClr val="000000"/>
                    </a:solidFill>
                    <a:effectLst/>
                    <a:latin typeface="NimbusRomNo9L-Regu"/>
                  </a:rPr>
                  <a:t>based only on its own data. </a:t>
                </a:r>
              </a:p>
              <a:p>
                <a:pPr marL="0" indent="0">
                  <a:buNone/>
                </a:pPr>
                <a:r>
                  <a:rPr lang="en-US" altLang="zh-CN" sz="1800" b="0" i="0" dirty="0">
                    <a:solidFill>
                      <a:srgbClr val="000000"/>
                    </a:solidFill>
                    <a:effectLst/>
                    <a:latin typeface="NimbusRomNo9L-Regu"/>
                  </a:rPr>
                  <a:t>Alice broadcasts </a:t>
                </a:r>
                <a:r>
                  <a:rPr lang="en-US" altLang="zh-CN" sz="1800" b="0" i="1" dirty="0">
                    <a:solidFill>
                      <a:srgbClr val="000000"/>
                    </a:solidFill>
                    <a:effectLst/>
                    <a:latin typeface="CMMI10"/>
                  </a:rPr>
                  <a:t>r</a:t>
                </a:r>
                <a:r>
                  <a:rPr lang="en-US" altLang="zh-CN" sz="1800" b="0" i="0" dirty="0">
                    <a:solidFill>
                      <a:srgbClr val="000000"/>
                    </a:solidFill>
                    <a:effectLst/>
                    <a:latin typeface="CMR7"/>
                  </a:rPr>
                  <a:t>1 </a:t>
                </a:r>
                <a:r>
                  <a:rPr lang="en-US" altLang="zh-CN" sz="1800" b="0" i="0" dirty="0">
                    <a:solidFill>
                      <a:srgbClr val="000000"/>
                    </a:solidFill>
                    <a:effectLst/>
                    <a:latin typeface="NimbusRomNo9L-Regu"/>
                  </a:rPr>
                  <a:t>(named pseudo residuals) to organization </a:t>
                </a:r>
                <a:r>
                  <a:rPr lang="en-US" altLang="zh-CN" sz="1800" b="0" i="1" dirty="0">
                    <a:solidFill>
                      <a:srgbClr val="000000"/>
                    </a:solidFill>
                    <a:effectLst/>
                    <a:latin typeface="CMMI10"/>
                  </a:rPr>
                  <a:t>m; m </a:t>
                </a:r>
                <a:r>
                  <a:rPr lang="en-US" altLang="zh-CN" sz="1800" b="0" i="0" dirty="0">
                    <a:solidFill>
                      <a:srgbClr val="000000"/>
                    </a:solidFill>
                    <a:effectLst/>
                    <a:latin typeface="CMR10"/>
                  </a:rPr>
                  <a:t>= 2</a:t>
                </a:r>
                <a:r>
                  <a:rPr lang="en-US" altLang="zh-CN" sz="1800" b="0" i="1" dirty="0">
                    <a:solidFill>
                      <a:srgbClr val="000000"/>
                    </a:solidFill>
                    <a:effectLst/>
                    <a:latin typeface="CMMI10"/>
                  </a:rPr>
                  <a:t>; </a:t>
                </a:r>
                <a:r>
                  <a:rPr lang="en-US" altLang="zh-CN" sz="1800" b="0" i="1" dirty="0">
                    <a:solidFill>
                      <a:srgbClr val="000000"/>
                    </a:solidFill>
                    <a:effectLst/>
                    <a:latin typeface="CMSY10"/>
                  </a:rPr>
                  <a:t>· · · </a:t>
                </a:r>
                <a:r>
                  <a:rPr lang="en-US" altLang="zh-CN" sz="1800" b="0" i="1" dirty="0">
                    <a:solidFill>
                      <a:srgbClr val="000000"/>
                    </a:solidFill>
                    <a:effectLst/>
                    <a:latin typeface="CMMI10"/>
                  </a:rPr>
                  <a:t>; M</a:t>
                </a:r>
                <a:r>
                  <a:rPr lang="en-US" altLang="zh-CN" sz="1800" b="0" i="0" dirty="0">
                    <a:solidFill>
                      <a:srgbClr val="000000"/>
                    </a:solidFill>
                    <a:effectLst/>
                    <a:latin typeface="NimbusRomNo9L-Regu"/>
                  </a:rPr>
                  <a:t>, who</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will then fit a local model to learn </a:t>
                </a:r>
                <a:r>
                  <a:rPr lang="en-US" altLang="zh-CN" sz="1800" b="0" i="1" dirty="0">
                    <a:solidFill>
                      <a:srgbClr val="000000"/>
                    </a:solidFill>
                    <a:effectLst/>
                    <a:latin typeface="CMMI10"/>
                  </a:rPr>
                  <a:t>f</a:t>
                </a:r>
                <a:r>
                  <a:rPr lang="en-US" altLang="zh-CN" sz="1800" b="0" i="1" dirty="0">
                    <a:solidFill>
                      <a:srgbClr val="000000"/>
                    </a:solidFill>
                    <a:effectLst/>
                    <a:latin typeface="CMMI7"/>
                  </a:rPr>
                  <a:t>m</a:t>
                </a:r>
                <a:r>
                  <a:rPr lang="en-US" altLang="zh-CN" sz="1800" b="0" i="0" dirty="0">
                    <a:solidFill>
                      <a:srgbClr val="000000"/>
                    </a:solidFill>
                    <a:effectLst/>
                    <a:latin typeface="NimbusRomNo9L-Regu"/>
                  </a:rPr>
                  <a:t>. </a:t>
                </a:r>
              </a:p>
              <a:p>
                <a:pPr marL="0" indent="0">
                  <a:buNone/>
                </a:pPr>
                <a:r>
                  <a:rPr lang="en-US" altLang="zh-CN" sz="1800" b="0" i="0" dirty="0">
                    <a:solidFill>
                      <a:srgbClr val="000000"/>
                    </a:solidFill>
                    <a:effectLst/>
                    <a:latin typeface="NimbusRomNo9L-Regu"/>
                  </a:rPr>
                  <a:t>Each organization will then send the fitted values to Alice, who will</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train suitable weights </a:t>
                </a:r>
                <a:r>
                  <a:rPr lang="en-US" altLang="zh-CN" sz="1800" b="0" i="1" dirty="0" err="1">
                    <a:solidFill>
                      <a:srgbClr val="000000"/>
                    </a:solidFill>
                    <a:effectLst/>
                    <a:latin typeface="CMMI10"/>
                  </a:rPr>
                  <a:t>w</a:t>
                </a:r>
                <a:r>
                  <a:rPr lang="en-US" altLang="zh-CN" sz="1800" b="0" i="1" dirty="0" err="1">
                    <a:solidFill>
                      <a:srgbClr val="000000"/>
                    </a:solidFill>
                    <a:effectLst/>
                    <a:latin typeface="CMMI7"/>
                  </a:rPr>
                  <a:t>m</a:t>
                </a:r>
                <a:r>
                  <a:rPr lang="en-US" altLang="zh-CN" sz="1800" b="0" i="0" dirty="0" err="1">
                    <a:solidFill>
                      <a:srgbClr val="000000"/>
                    </a:solidFill>
                    <a:effectLst/>
                    <a:latin typeface="NimbusRomNo9L-Regu"/>
                  </a:rPr>
                  <a:t>.</a:t>
                </a:r>
                <a:r>
                  <a:rPr lang="en-US" altLang="zh-CN" sz="1800" b="0" i="0" dirty="0">
                    <a:solidFill>
                      <a:srgbClr val="000000"/>
                    </a:solidFill>
                    <a:effectLst/>
                    <a:latin typeface="NimbusRomNo9L-Regu"/>
                  </a:rPr>
                  <a:t> </a:t>
                </a:r>
              </a:p>
              <a:p>
                <a:pPr marL="0" indent="0">
                  <a:buNone/>
                </a:pPr>
                <a:r>
                  <a:rPr lang="en-US" altLang="zh-CN" sz="1800" b="0" i="0" dirty="0">
                    <a:solidFill>
                      <a:srgbClr val="000000"/>
                    </a:solidFill>
                    <a:effectLst/>
                    <a:latin typeface="NimbusRomNo9L-Regu"/>
                  </a:rPr>
                  <a:t>Subsequently, Alice finds the </a:t>
                </a:r>
                <a:r>
                  <a:rPr lang="en-US" altLang="zh-CN" sz="1800" b="0" i="1" dirty="0">
                    <a:solidFill>
                      <a:srgbClr val="000000"/>
                    </a:solidFill>
                    <a:effectLst/>
                    <a:latin typeface="CMMI10"/>
                  </a:rPr>
                  <a:t>η </a:t>
                </a:r>
                <a:r>
                  <a:rPr lang="en-US" altLang="zh-CN" sz="1800" b="0" i="0" dirty="0">
                    <a:solidFill>
                      <a:srgbClr val="000000"/>
                    </a:solidFill>
                    <a:effectLst/>
                    <a:latin typeface="NimbusRomNo9L-Regu"/>
                  </a:rPr>
                  <a:t>through line search</a:t>
                </a:r>
              </a:p>
              <a:p>
                <a:pPr marL="0" indent="0">
                  <a:buNone/>
                </a:pPr>
                <a:r>
                  <a:rPr lang="en-US" altLang="zh-CN" sz="1800" b="0" i="0" dirty="0">
                    <a:solidFill>
                      <a:srgbClr val="000000"/>
                    </a:solidFill>
                    <a:effectLst/>
                    <a:latin typeface="NimbusRomNo9L-Regu"/>
                  </a:rPr>
                  <a:t>The procedure can be iterated for a finite number of rounds until Alice creates a</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satisfactory approximation of </a:t>
                </a:r>
                <a:r>
                  <a:rPr lang="en-US" altLang="zh-CN" sz="1800" b="0" i="1" dirty="0">
                    <a:solidFill>
                      <a:srgbClr val="000000"/>
                    </a:solidFill>
                    <a:effectLst/>
                    <a:latin typeface="CMMI10"/>
                  </a:rPr>
                  <a:t>the oracle</a:t>
                </a:r>
                <a:endParaRPr lang="en-US" altLang="zh-CN" dirty="0"/>
              </a:p>
              <a:p>
                <a:pPr marL="0" indent="0">
                  <a:buNone/>
                </a:pPr>
                <a:endParaRPr lang="en-US" altLang="zh-CN" dirty="0"/>
              </a:p>
              <a:p>
                <a:pPr lvl="1"/>
                <a:r>
                  <a:rPr lang="en-US" altLang="zh-CN" sz="2000" b="1" dirty="0">
                    <a:cs typeface="Calibri" panose="020F0502020204030204" pitchFamily="34" charset="0"/>
                  </a:rPr>
                  <a:t>Gradient assisted learning rate </a:t>
                </a:r>
                <a:r>
                  <a:rPr lang="en-US" altLang="zh-CN" sz="2000" i="0">
                    <a:latin typeface="Cambria Math" panose="02040503050406030204" pitchFamily="18" charset="0"/>
                  </a:rPr>
                  <a:t>\eta</a:t>
                </a:r>
                <a:r>
                  <a:rPr lang="en-US" altLang="zh-CN" sz="2000" b="1" dirty="0">
                    <a:cs typeface="Calibri" panose="020F0502020204030204" pitchFamily="34" charset="0"/>
                  </a:rPr>
                  <a:t> </a:t>
                </a:r>
              </a:p>
              <a:p>
                <a:pPr lvl="2"/>
                <a:r>
                  <a:rPr lang="en-US" altLang="zh-CN" sz="1800" dirty="0">
                    <a:cs typeface="Calibri" panose="020F0502020204030204" pitchFamily="34" charset="0"/>
                  </a:rPr>
                  <a:t>Fast convergence with line search</a:t>
                </a:r>
              </a:p>
              <a:p>
                <a:pPr lvl="2"/>
                <a:r>
                  <a:rPr lang="en-US" altLang="zh-CN" sz="1800" dirty="0">
                    <a:cs typeface="Calibri" panose="020F0502020204030204" pitchFamily="34" charset="0"/>
                  </a:rPr>
                  <a:t>Stop criterion</a:t>
                </a:r>
              </a:p>
              <a:p>
                <a:pPr marL="457200" lvl="1" indent="0">
                  <a:buNone/>
                </a:pPr>
                <a:endParaRPr lang="en-US" altLang="zh-CN" sz="2000" dirty="0">
                  <a:cs typeface="Calibri" panose="020F0502020204030204" pitchFamily="34" charset="0"/>
                </a:endParaRPr>
              </a:p>
              <a:p>
                <a:pPr marL="457200" lvl="1" indent="0">
                  <a:buNone/>
                </a:pPr>
                <a:endParaRPr lang="en-US" altLang="zh-CN" sz="2000" dirty="0">
                  <a:cs typeface="Calibri" panose="020F0502020204030204" pitchFamily="34" charset="0"/>
                </a:endParaRPr>
              </a:p>
              <a:p>
                <a:pPr lvl="1"/>
                <a:r>
                  <a:rPr lang="en-US" altLang="zh-CN" sz="1800" b="1" i="0" dirty="0">
                    <a:solidFill>
                      <a:srgbClr val="000000"/>
                    </a:solidFill>
                    <a:effectLst/>
                    <a:latin typeface="NimbusRomNo9L-Medi"/>
                  </a:rPr>
                  <a:t>Gradient assistance weights </a:t>
                </a:r>
                <a:r>
                  <a:rPr lang="en-US" altLang="zh-CN" sz="1800" b="0" i="0">
                    <a:latin typeface="Cambria Math" panose="02040503050406030204" pitchFamily="18" charset="0"/>
                  </a:rPr>
                  <a:t>w</a:t>
                </a:r>
                <a:endParaRPr lang="en-US" altLang="zh-CN" sz="1800" b="1" i="0" dirty="0">
                  <a:solidFill>
                    <a:srgbClr val="000000"/>
                  </a:solidFill>
                  <a:effectLst/>
                  <a:latin typeface="NimbusRomNo9L-Medi"/>
                </a:endParaRPr>
              </a:p>
              <a:p>
                <a:pPr lvl="2"/>
                <a:r>
                  <a:rPr lang="en-US" altLang="zh-CN" sz="1800" dirty="0">
                    <a:solidFill>
                      <a:srgbClr val="000000"/>
                    </a:solidFill>
                    <a:latin typeface="NimbusRomNo9L-Medi"/>
                  </a:rPr>
                  <a:t>Robust against adversarial attack</a:t>
                </a:r>
              </a:p>
              <a:p>
                <a:pPr lvl="2"/>
                <a:r>
                  <a:rPr lang="en-US" altLang="zh-CN" sz="2000" dirty="0"/>
                  <a:t>organization (meta-feature) selection</a:t>
                </a:r>
              </a:p>
              <a:p>
                <a:pPr marL="0" indent="0">
                  <a:buNone/>
                </a:pPr>
                <a:br>
                  <a:rPr lang="en-US" altLang="zh-CN" dirty="0"/>
                </a:br>
                <a:endParaRPr lang="en-US" dirty="0"/>
              </a:p>
            </p:txBody>
          </p:sp>
        </mc:Fallback>
      </mc:AlternateContent>
      <p:sp>
        <p:nvSpPr>
          <p:cNvPr id="4" name="Slide Number Placeholder 3"/>
          <p:cNvSpPr>
            <a:spLocks noGrp="1"/>
          </p:cNvSpPr>
          <p:nvPr>
            <p:ph type="sldNum" sz="quarter" idx="10"/>
          </p:nvPr>
        </p:nvSpPr>
        <p:spPr/>
        <p:txBody>
          <a:bodyPr/>
          <a:lstStyle/>
          <a:p>
            <a:fld id="{639B577F-6036-4BCD-9021-A736CBC28733}" type="slidenum">
              <a:rPr lang="en-US" smtClean="0"/>
              <a:pPr/>
              <a:t>27</a:t>
            </a:fld>
            <a:endParaRPr lang="en-US" dirty="0"/>
          </a:p>
        </p:txBody>
      </p:sp>
    </p:spTree>
    <p:extLst>
      <p:ext uri="{BB962C8B-B14F-4D97-AF65-F5344CB8AC3E}">
        <p14:creationId xmlns:p14="http://schemas.microsoft.com/office/powerpoint/2010/main" val="2219328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800" b="0" i="0" dirty="0">
                <a:solidFill>
                  <a:srgbClr val="000000"/>
                </a:solidFill>
                <a:effectLst/>
                <a:latin typeface="NimbusRomNo9L-Regu"/>
              </a:rPr>
              <a:t>Here we illustrate the learning and prediction stage of GAL</a:t>
            </a:r>
          </a:p>
          <a:p>
            <a:pPr marL="0" indent="0">
              <a:buNone/>
            </a:pPr>
            <a:endParaRPr lang="en-US" altLang="zh-CN" sz="1800" b="0" i="0" dirty="0">
              <a:solidFill>
                <a:srgbClr val="000000"/>
              </a:solidFill>
              <a:effectLst/>
              <a:latin typeface="NimbusRomNo9L-Regu"/>
            </a:endParaRPr>
          </a:p>
          <a:p>
            <a:pPr marL="0" indent="0">
              <a:buNone/>
            </a:pPr>
            <a:r>
              <a:rPr lang="en-US" altLang="zh-CN" sz="1800" b="0" i="0" dirty="0">
                <a:solidFill>
                  <a:srgbClr val="000000"/>
                </a:solidFill>
                <a:effectLst/>
                <a:latin typeface="NimbusRomNo9L-Regu"/>
              </a:rPr>
              <a:t>Alice, the bank here squared in red dashed line, is the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organization to be assisted. </a:t>
            </a:r>
          </a:p>
          <a:p>
            <a:pPr marL="0" indent="0">
              <a:buNone/>
            </a:pPr>
            <a:r>
              <a:rPr lang="en-US" altLang="zh-CN" sz="1800" b="0" i="0" dirty="0">
                <a:solidFill>
                  <a:srgbClr val="000000"/>
                </a:solidFill>
                <a:effectLst/>
                <a:latin typeface="NimbusRomNo9L-Regu"/>
              </a:rPr>
              <a:t>Before learning, it broadcasts user identification (ID) to locate and align vertical </a:t>
            </a:r>
            <a:r>
              <a:rPr lang="en-US" altLang="zh-CN" sz="1800" b="0" i="0" dirty="0" err="1">
                <a:solidFill>
                  <a:srgbClr val="000000"/>
                </a:solidFill>
                <a:effectLst/>
                <a:latin typeface="NimbusRomNo9L-Regu"/>
              </a:rPr>
              <a:t>hetergeneous</a:t>
            </a:r>
            <a:r>
              <a:rPr lang="en-US" altLang="zh-CN" sz="1800" b="0" i="0" dirty="0">
                <a:solidFill>
                  <a:srgbClr val="000000"/>
                </a:solidFill>
                <a:effectLst/>
                <a:latin typeface="NimbusRomNo9L-Regu"/>
              </a:rPr>
              <a:t> data</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We follow the standard initialization of Gradient boosting. </a:t>
            </a:r>
          </a:p>
          <a:p>
            <a:pPr marL="0" indent="0">
              <a:buNone/>
            </a:pPr>
            <a:r>
              <a:rPr lang="en-US" altLang="zh-CN" sz="1800" b="0" i="0" dirty="0">
                <a:solidFill>
                  <a:srgbClr val="000000"/>
                </a:solidFill>
                <a:effectLst/>
                <a:latin typeface="NimbusRomNo9L-Regu"/>
              </a:rPr>
              <a:t>We note that organizations have complete autonomy on model fitting. In</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particular, they have the ability to choose their own learning</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algorithms and models by considering their resources (e.g.,</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computation power).</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Next, the bank will aggregate all the predictions from each</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organization’s local models by optimizing assistance weights and line search for the learning rate. </a:t>
            </a:r>
          </a:p>
          <a:p>
            <a:pPr marL="0" indent="0">
              <a:buNone/>
            </a:pPr>
            <a:br>
              <a:rPr lang="en-US" altLang="zh-CN" sz="4000" dirty="0"/>
            </a:br>
            <a:r>
              <a:rPr lang="en-US" altLang="zh-CN" sz="1800" b="0" i="0" dirty="0">
                <a:solidFill>
                  <a:srgbClr val="000000"/>
                </a:solidFill>
                <a:effectLst/>
                <a:latin typeface="NimbusRomNo9L-Regu"/>
              </a:rPr>
              <a:t>During the Prediction Stage, organizations will predict with</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trained models at every assistance round and transmit their</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predictions to the bank. In contrast to the Learning Stage,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the synchronization of each organization is unnecessary.</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The final prediction is computed by the bank together with</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trained assistance weights, learning rates, and predictions.</a:t>
            </a:r>
            <a:r>
              <a:rPr lang="en-US" altLang="zh-CN" sz="4000" dirty="0"/>
              <a:t> </a:t>
            </a:r>
            <a:br>
              <a:rPr lang="en-US" altLang="zh-CN" sz="4000" dirty="0"/>
            </a:br>
            <a:br>
              <a:rPr lang="en-US" altLang="zh-CN" sz="2800" dirty="0"/>
            </a:b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28</a:t>
            </a:fld>
            <a:endParaRPr lang="en-US" dirty="0"/>
          </a:p>
        </p:txBody>
      </p:sp>
    </p:spTree>
    <p:extLst>
      <p:ext uri="{BB962C8B-B14F-4D97-AF65-F5344CB8AC3E}">
        <p14:creationId xmlns:p14="http://schemas.microsoft.com/office/powerpoint/2010/main" val="265792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r>
              <a:rPr lang="en-US" dirty="0"/>
              <a:t>In the booming era of ….</a:t>
            </a: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a:t>
            </a:fld>
            <a:endParaRPr lang="en-US" dirty="0"/>
          </a:p>
        </p:txBody>
      </p:sp>
    </p:spTree>
    <p:extLst>
      <p:ext uri="{BB962C8B-B14F-4D97-AF65-F5344CB8AC3E}">
        <p14:creationId xmlns:p14="http://schemas.microsoft.com/office/powerpoint/2010/main" val="148811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we talk about our experimental setup</a:t>
            </a:r>
          </a:p>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29</a:t>
            </a:fld>
            <a:endParaRPr lang="en-US" dirty="0"/>
          </a:p>
        </p:txBody>
      </p:sp>
    </p:spTree>
    <p:extLst>
      <p:ext uri="{BB962C8B-B14F-4D97-AF65-F5344CB8AC3E}">
        <p14:creationId xmlns:p14="http://schemas.microsoft.com/office/powerpoint/2010/main" val="4050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 conduct ablation study to show the effectiveness of gradient assistance weights and learning rates</a:t>
            </a:r>
          </a:p>
        </p:txBody>
      </p:sp>
      <p:sp>
        <p:nvSpPr>
          <p:cNvPr id="4" name="Slide Number Placeholder 3"/>
          <p:cNvSpPr>
            <a:spLocks noGrp="1"/>
          </p:cNvSpPr>
          <p:nvPr>
            <p:ph type="sldNum" sz="quarter" idx="10"/>
          </p:nvPr>
        </p:nvSpPr>
        <p:spPr/>
        <p:txBody>
          <a:bodyPr/>
          <a:lstStyle/>
          <a:p>
            <a:fld id="{639B577F-6036-4BCD-9021-A736CBC28733}" type="slidenum">
              <a:rPr lang="en-US" smtClean="0"/>
              <a:pPr/>
              <a:t>30</a:t>
            </a:fld>
            <a:endParaRPr lang="en-US" dirty="0"/>
          </a:p>
        </p:txBody>
      </p:sp>
    </p:spTree>
    <p:extLst>
      <p:ext uri="{BB962C8B-B14F-4D97-AF65-F5344CB8AC3E}">
        <p14:creationId xmlns:p14="http://schemas.microsoft.com/office/powerpoint/2010/main" val="4006984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 illustrate the learning the performance of our method at each communication round.</a:t>
            </a:r>
          </a:p>
          <a:p>
            <a:pPr marL="0" indent="0">
              <a:buNone/>
            </a:pPr>
            <a:r>
              <a:rPr lang="en-US" dirty="0"/>
              <a:t>I figure (a) our method outperforms Joint case, </a:t>
            </a:r>
          </a:p>
          <a:p>
            <a:pPr marL="0" indent="0">
              <a:buNone/>
            </a:pPr>
            <a:r>
              <a:rPr lang="en-US" dirty="0"/>
              <a:t>(2)</a:t>
            </a:r>
          </a:p>
        </p:txBody>
      </p:sp>
      <p:sp>
        <p:nvSpPr>
          <p:cNvPr id="4" name="Slide Number Placeholder 3"/>
          <p:cNvSpPr>
            <a:spLocks noGrp="1"/>
          </p:cNvSpPr>
          <p:nvPr>
            <p:ph type="sldNum" sz="quarter" idx="10"/>
          </p:nvPr>
        </p:nvSpPr>
        <p:spPr/>
        <p:txBody>
          <a:bodyPr/>
          <a:lstStyle/>
          <a:p>
            <a:fld id="{639B577F-6036-4BCD-9021-A736CBC28733}" type="slidenum">
              <a:rPr lang="en-US" smtClean="0"/>
              <a:pPr/>
              <a:t>31</a:t>
            </a:fld>
            <a:endParaRPr lang="en-US" dirty="0"/>
          </a:p>
        </p:txBody>
      </p:sp>
    </p:spTree>
    <p:extLst>
      <p:ext uri="{BB962C8B-B14F-4D97-AF65-F5344CB8AC3E}">
        <p14:creationId xmlns:p14="http://schemas.microsoft.com/office/powerpoint/2010/main" val="2413448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32</a:t>
            </a:fld>
            <a:endParaRPr lang="en-US" dirty="0"/>
          </a:p>
        </p:txBody>
      </p:sp>
    </p:spTree>
    <p:extLst>
      <p:ext uri="{BB962C8B-B14F-4D97-AF65-F5344CB8AC3E}">
        <p14:creationId xmlns:p14="http://schemas.microsoft.com/office/powerpoint/2010/main" val="4017713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33</a:t>
            </a:fld>
            <a:endParaRPr lang="en-US" dirty="0"/>
          </a:p>
        </p:txBody>
      </p:sp>
    </p:spTree>
    <p:extLst>
      <p:ext uri="{BB962C8B-B14F-4D97-AF65-F5344CB8AC3E}">
        <p14:creationId xmlns:p14="http://schemas.microsoft.com/office/powerpoint/2010/main" val="3819411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34</a:t>
            </a:fld>
            <a:endParaRPr lang="en-US" dirty="0"/>
          </a:p>
        </p:txBody>
      </p:sp>
    </p:spTree>
    <p:extLst>
      <p:ext uri="{BB962C8B-B14F-4D97-AF65-F5344CB8AC3E}">
        <p14:creationId xmlns:p14="http://schemas.microsoft.com/office/powerpoint/2010/main" val="2550500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35</a:t>
            </a:fld>
            <a:endParaRPr lang="en-US" dirty="0"/>
          </a:p>
        </p:txBody>
      </p:sp>
    </p:spTree>
    <p:extLst>
      <p:ext uri="{BB962C8B-B14F-4D97-AF65-F5344CB8AC3E}">
        <p14:creationId xmlns:p14="http://schemas.microsoft.com/office/powerpoint/2010/main" val="138082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36</a:t>
            </a:fld>
            <a:endParaRPr lang="en-US" dirty="0"/>
          </a:p>
        </p:txBody>
      </p:sp>
    </p:spTree>
    <p:extLst>
      <p:ext uri="{BB962C8B-B14F-4D97-AF65-F5344CB8AC3E}">
        <p14:creationId xmlns:p14="http://schemas.microsoft.com/office/powerpoint/2010/main" val="3485081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Our objectives have two risks.</a:t>
            </a:r>
          </a:p>
          <a:p>
            <a:pPr marL="0" indent="0">
              <a:buNone/>
            </a:pPr>
            <a:r>
              <a:rPr lang="en-US" dirty="0"/>
              <a:t>First, we aim to achieve all the goals simultaneously, some objectives may become the bottleneck of the others</a:t>
            </a:r>
          </a:p>
          <a:p>
            <a:pPr marL="0" indent="0">
              <a:buNone/>
            </a:pPr>
            <a:r>
              <a:rPr lang="en-US" dirty="0"/>
              <a:t>Second, our work is algorithmic and may not be </a:t>
            </a:r>
            <a:r>
              <a:rPr lang="en-US" altLang="zh-CN" sz="1200" dirty="0">
                <a:latin typeface="Calibri" panose="020F0502020204030204" pitchFamily="34" charset="0"/>
                <a:cs typeface="Calibri" panose="020F0502020204030204" pitchFamily="34" charset="0"/>
              </a:rPr>
              <a:t>straightforward </a:t>
            </a:r>
            <a:r>
              <a:rPr lang="en-US" dirty="0"/>
              <a:t>to implement in applications</a:t>
            </a:r>
          </a:p>
          <a:p>
            <a:pPr marL="0" indent="0">
              <a:buNone/>
            </a:pPr>
            <a:endParaRPr lang="en-US" dirty="0"/>
          </a:p>
          <a:p>
            <a:pPr marL="0" indent="0">
              <a:buNone/>
            </a:pPr>
            <a:r>
              <a:rPr lang="en-US" dirty="0"/>
              <a:t>Our solution is that</a:t>
            </a:r>
          </a:p>
          <a:p>
            <a:pPr marL="0" indent="0">
              <a:buNone/>
            </a:pPr>
            <a:r>
              <a:rPr lang="en-US" dirty="0"/>
              <a:t>Gradually climb the ladder</a:t>
            </a:r>
          </a:p>
          <a:p>
            <a:pPr marL="0" indent="0">
              <a:buNone/>
            </a:pPr>
            <a:endParaRPr lang="en-US" dirty="0"/>
          </a:p>
          <a:p>
            <a:pPr marL="0" indent="0">
              <a:buNone/>
            </a:pPr>
            <a:r>
              <a:rPr lang="en-US" dirty="0"/>
              <a:t>Tangible impact</a:t>
            </a:r>
          </a:p>
          <a:p>
            <a:pPr marL="0" indent="0">
              <a:buNone/>
            </a:pPr>
            <a:endParaRPr lang="en-US" dirty="0"/>
          </a:p>
          <a:p>
            <a:pPr marL="0" indent="0">
              <a:buNone/>
            </a:pPr>
            <a:r>
              <a:rPr lang="en-US" dirty="0"/>
              <a:t>Pause for questions</a:t>
            </a:r>
          </a:p>
        </p:txBody>
      </p:sp>
      <p:sp>
        <p:nvSpPr>
          <p:cNvPr id="4" name="Slide Number Placeholder 3"/>
          <p:cNvSpPr>
            <a:spLocks noGrp="1"/>
          </p:cNvSpPr>
          <p:nvPr>
            <p:ph type="sldNum" sz="quarter" idx="10"/>
          </p:nvPr>
        </p:nvSpPr>
        <p:spPr/>
        <p:txBody>
          <a:bodyPr/>
          <a:lstStyle/>
          <a:p>
            <a:fld id="{639B577F-6036-4BCD-9021-A736CBC28733}" type="slidenum">
              <a:rPr lang="en-US" smtClean="0"/>
              <a:pPr/>
              <a:t>37</a:t>
            </a:fld>
            <a:endParaRPr lang="en-US" dirty="0"/>
          </a:p>
        </p:txBody>
      </p:sp>
    </p:spTree>
    <p:extLst>
      <p:ext uri="{BB962C8B-B14F-4D97-AF65-F5344CB8AC3E}">
        <p14:creationId xmlns:p14="http://schemas.microsoft.com/office/powerpoint/2010/main" val="175632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38</a:t>
            </a:fld>
            <a:endParaRPr lang="en-US" dirty="0"/>
          </a:p>
        </p:txBody>
      </p:sp>
    </p:spTree>
    <p:extLst>
      <p:ext uri="{BB962C8B-B14F-4D97-AF65-F5344CB8AC3E}">
        <p14:creationId xmlns:p14="http://schemas.microsoft.com/office/powerpoint/2010/main" val="2151275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there are two major underlying characteristics of this new technology development</a:t>
            </a:r>
          </a:p>
          <a:p>
            <a:r>
              <a:rPr lang="en-US" dirty="0"/>
              <a:t>Closer to the user</a:t>
            </a:r>
          </a:p>
          <a:p>
            <a:r>
              <a:rPr lang="en-US" dirty="0"/>
              <a:t>To propose a </a:t>
            </a:r>
          </a:p>
        </p:txBody>
      </p:sp>
      <p:sp>
        <p:nvSpPr>
          <p:cNvPr id="4" name="Slide Number Placeholder 3"/>
          <p:cNvSpPr>
            <a:spLocks noGrp="1"/>
          </p:cNvSpPr>
          <p:nvPr>
            <p:ph type="sldNum" sz="quarter" idx="10"/>
          </p:nvPr>
        </p:nvSpPr>
        <p:spPr/>
        <p:txBody>
          <a:bodyPr/>
          <a:lstStyle/>
          <a:p>
            <a:fld id="{639B577F-6036-4BCD-9021-A736CBC28733}" type="slidenum">
              <a:rPr lang="en-US" smtClean="0"/>
              <a:pPr/>
              <a:t>3</a:t>
            </a:fld>
            <a:endParaRPr lang="en-US" dirty="0"/>
          </a:p>
        </p:txBody>
      </p:sp>
    </p:spTree>
    <p:extLst>
      <p:ext uri="{BB962C8B-B14F-4D97-AF65-F5344CB8AC3E}">
        <p14:creationId xmlns:p14="http://schemas.microsoft.com/office/powerpoint/2010/main" val="3183787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39</a:t>
            </a:fld>
            <a:endParaRPr lang="en-US" dirty="0"/>
          </a:p>
        </p:txBody>
      </p:sp>
    </p:spTree>
    <p:extLst>
      <p:ext uri="{BB962C8B-B14F-4D97-AF65-F5344CB8AC3E}">
        <p14:creationId xmlns:p14="http://schemas.microsoft.com/office/powerpoint/2010/main" val="342161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40</a:t>
            </a:fld>
            <a:endParaRPr lang="en-US" dirty="0"/>
          </a:p>
        </p:txBody>
      </p:sp>
    </p:spTree>
    <p:extLst>
      <p:ext uri="{BB962C8B-B14F-4D97-AF65-F5344CB8AC3E}">
        <p14:creationId xmlns:p14="http://schemas.microsoft.com/office/powerpoint/2010/main" val="3983622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current works only touch on these two cases separately.</a:t>
            </a:r>
          </a:p>
          <a:p>
            <a:r>
              <a:rPr lang="en-US" dirty="0"/>
              <a:t>I talk about the taxonym of data heterogeneity later</a:t>
            </a:r>
          </a:p>
          <a:p>
            <a:r>
              <a:rPr lang="en-US" dirty="0"/>
              <a:t>Local agents have more choices on choosing their training model architecture and possibly use them for business purposes</a:t>
            </a:r>
          </a:p>
          <a:p>
            <a:r>
              <a:rPr lang="en-US" dirty="0"/>
              <a:t>Finally,  compared to existing distributed learning frameworks</a:t>
            </a:r>
          </a:p>
        </p:txBody>
      </p:sp>
      <p:sp>
        <p:nvSpPr>
          <p:cNvPr id="4" name="Slide Number Placeholder 3"/>
          <p:cNvSpPr>
            <a:spLocks noGrp="1"/>
          </p:cNvSpPr>
          <p:nvPr>
            <p:ph type="sldNum" sz="quarter" idx="10"/>
          </p:nvPr>
        </p:nvSpPr>
        <p:spPr/>
        <p:txBody>
          <a:bodyPr/>
          <a:lstStyle/>
          <a:p>
            <a:fld id="{639B577F-6036-4BCD-9021-A736CBC28733}" type="slidenum">
              <a:rPr lang="en-US" smtClean="0"/>
              <a:pPr/>
              <a:t>4</a:t>
            </a:fld>
            <a:endParaRPr lang="en-US" dirty="0"/>
          </a:p>
        </p:txBody>
      </p:sp>
    </p:spTree>
    <p:extLst>
      <p:ext uri="{BB962C8B-B14F-4D97-AF65-F5344CB8AC3E}">
        <p14:creationId xmlns:p14="http://schemas.microsoft.com/office/powerpoint/2010/main" val="195758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introduce some background of the five aspects I just mentioned.</a:t>
            </a:r>
          </a:p>
          <a:p>
            <a:r>
              <a:rPr lang="en-US" dirty="0"/>
              <a:t>The </a:t>
            </a:r>
            <a:r>
              <a:rPr lang="en-US" altLang="zh-CN" dirty="0"/>
              <a:t>computation of learning</a:t>
            </a:r>
            <a:r>
              <a:rPr lang="en-US" dirty="0"/>
              <a:t> and prediction can occur in distributed </a:t>
            </a:r>
            <a:r>
              <a:rPr lang="en-US" altLang="zh-CN" dirty="0"/>
              <a:t>entities</a:t>
            </a:r>
            <a:r>
              <a:rPr lang="en-US" dirty="0"/>
              <a:t> instead of a centralized </a:t>
            </a:r>
            <a:r>
              <a:rPr lang="en-US" altLang="zh-CN" dirty="0"/>
              <a:t>server</a:t>
            </a:r>
          </a:p>
          <a:p>
            <a:endParaRPr lang="en-US" dirty="0"/>
          </a:p>
          <a:p>
            <a:r>
              <a:rPr lang="en-US" dirty="0"/>
              <a:t>Some pioneer works like D-SGD and DDNN address distributed learning and prediction separately but not simultaneously</a:t>
            </a:r>
          </a:p>
          <a:p>
            <a:r>
              <a:rPr lang="en-US" dirty="0"/>
              <a:t>D-SGD ..</a:t>
            </a:r>
          </a:p>
          <a:p>
            <a:r>
              <a:rPr lang="en-US" dirty="0"/>
              <a:t>DDNN …</a:t>
            </a:r>
          </a:p>
          <a:p>
            <a:r>
              <a:rPr lang="en-US" dirty="0"/>
              <a:t>Recently, a new topic named FL </a:t>
            </a:r>
          </a:p>
          <a:p>
            <a:r>
              <a:rPr lang="en-US" dirty="0"/>
              <a:t>We aim to develop a framework that can simultaneously learn and predict in a distributed fashion and communicate less often</a:t>
            </a: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5</a:t>
            </a:fld>
            <a:endParaRPr lang="en-US" dirty="0"/>
          </a:p>
        </p:txBody>
      </p:sp>
    </p:spTree>
    <p:extLst>
      <p:ext uri="{BB962C8B-B14F-4D97-AF65-F5344CB8AC3E}">
        <p14:creationId xmlns:p14="http://schemas.microsoft.com/office/powerpoint/2010/main" val="103058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the categorization of data heterogeneity in distributed learning</a:t>
            </a:r>
          </a:p>
          <a:p>
            <a:r>
              <a:rPr lang="en-US" dirty="0"/>
              <a:t>H</a:t>
            </a:r>
          </a:p>
          <a:p>
            <a:r>
              <a:rPr lang="en-US" dirty="0"/>
              <a:t>V</a:t>
            </a:r>
          </a:p>
          <a:p>
            <a:r>
              <a:rPr lang="en-US" dirty="0"/>
              <a:t>S </a:t>
            </a:r>
          </a:p>
          <a:p>
            <a:r>
              <a:rPr lang="en-US" dirty="0"/>
              <a:t>For exam</a:t>
            </a:r>
          </a:p>
          <a:p>
            <a:r>
              <a:rPr lang="en-US" dirty="0"/>
              <a:t>For example, in MNIST …</a:t>
            </a:r>
          </a:p>
          <a:p>
            <a:r>
              <a:rPr lang="en-US" dirty="0"/>
              <a:t>Here we show an illustration of these three data heterogeneity.</a:t>
            </a:r>
          </a:p>
          <a:p>
            <a:r>
              <a:rPr lang="en-US" dirty="0"/>
              <a:t>I should emphasize that these three scenarios could happen at the same time but most of the works address at most two of such cases.</a:t>
            </a:r>
          </a:p>
          <a:p>
            <a:r>
              <a:rPr lang="en-US" dirty="0"/>
              <a:t>We aim to provide a complete solution for these three data heterogeneity at the same time.</a:t>
            </a:r>
          </a:p>
        </p:txBody>
      </p:sp>
      <p:sp>
        <p:nvSpPr>
          <p:cNvPr id="4" name="Slide Number Placeholder 3"/>
          <p:cNvSpPr>
            <a:spLocks noGrp="1"/>
          </p:cNvSpPr>
          <p:nvPr>
            <p:ph type="sldNum" sz="quarter" idx="10"/>
          </p:nvPr>
        </p:nvSpPr>
        <p:spPr/>
        <p:txBody>
          <a:bodyPr/>
          <a:lstStyle/>
          <a:p>
            <a:fld id="{639B577F-6036-4BCD-9021-A736CBC28733}" type="slidenum">
              <a:rPr lang="en-US" smtClean="0"/>
              <a:pPr/>
              <a:t>6</a:t>
            </a:fld>
            <a:endParaRPr lang="en-US" dirty="0"/>
          </a:p>
        </p:txBody>
      </p:sp>
    </p:spTree>
    <p:extLst>
      <p:ext uri="{BB962C8B-B14F-4D97-AF65-F5344CB8AC3E}">
        <p14:creationId xmlns:p14="http://schemas.microsoft.com/office/powerpoint/2010/main" val="4088067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Another key issue in distributed learning is data privacy</a:t>
            </a:r>
          </a:p>
          <a:p>
            <a:pPr marL="0" indent="0">
              <a:buNone/>
            </a:pPr>
            <a:r>
              <a:rPr lang="en-US" dirty="0"/>
              <a:t>I should say that</a:t>
            </a:r>
          </a:p>
          <a:p>
            <a:pPr marL="0" indent="0">
              <a:buNone/>
            </a:pPr>
            <a:r>
              <a:rPr lang="en-US" dirty="0"/>
              <a:t>Privacy in distributed learning is still an on-going research</a:t>
            </a:r>
          </a:p>
          <a:p>
            <a:pPr marL="0" indent="0">
              <a:buNone/>
            </a:pPr>
            <a:r>
              <a:rPr lang="en-US" dirty="0"/>
              <a:t>Although, there are some pioneer theoretical works like DP and Interval Privacy.</a:t>
            </a:r>
          </a:p>
          <a:p>
            <a:pPr marL="0" indent="0">
              <a:buNone/>
            </a:pPr>
            <a:r>
              <a:rPr lang="en-US" dirty="0"/>
              <a:t>In DP, ….</a:t>
            </a:r>
          </a:p>
          <a:p>
            <a:pPr marL="0" indent="0">
              <a:buNone/>
            </a:pPr>
            <a:endParaRPr lang="en-US" dirty="0"/>
          </a:p>
          <a:p>
            <a:pPr marL="0" indent="0">
              <a:buNone/>
            </a:pPr>
            <a:r>
              <a:rPr lang="en-US" dirty="0"/>
              <a:t>In Interval privacy</a:t>
            </a:r>
          </a:p>
          <a:p>
            <a:pPr marL="0" indent="0">
              <a:buNone/>
            </a:pPr>
            <a:endParaRPr lang="en-US" dirty="0"/>
          </a:p>
          <a:p>
            <a:pPr marL="0" indent="0">
              <a:buNone/>
            </a:pPr>
            <a:r>
              <a:rPr lang="en-US" dirty="0"/>
              <a:t>In the case FL, the learning framework provide a heuristic guarantee of data privacy through communications of trained model parameters.</a:t>
            </a:r>
          </a:p>
          <a:p>
            <a:pPr marL="0" indent="0">
              <a:buNone/>
            </a:pPr>
            <a:r>
              <a:rPr lang="en-US" dirty="0"/>
              <a:t>However, some recent works show that …</a:t>
            </a:r>
          </a:p>
          <a:p>
            <a:pPr marL="0" indent="0">
              <a:buNone/>
            </a:pPr>
            <a:r>
              <a:rPr lang="en-US" dirty="0"/>
              <a:t>There are also some works try to avoid the server knowing the model updates by adopting DP</a:t>
            </a:r>
          </a:p>
          <a:p>
            <a:pPr marL="0" indent="0">
              <a:buNone/>
            </a:pPr>
            <a:endParaRPr lang="en-US" dirty="0"/>
          </a:p>
          <a:p>
            <a:pPr marL="0" indent="0">
              <a:buNone/>
            </a:pPr>
            <a:r>
              <a:rPr lang="en-US" dirty="0"/>
              <a:t>Based on my experience, I heuristically summarize in order to maintain data privacy as much as possible </a:t>
            </a:r>
          </a:p>
          <a:p>
            <a:pPr marL="228600" indent="-228600">
              <a:buAutoNum type="arabicPeriod"/>
            </a:pPr>
            <a:r>
              <a:rPr lang="en-US" dirty="0"/>
              <a:t>Avoid transmit raw data</a:t>
            </a:r>
          </a:p>
          <a:p>
            <a:pPr marL="228600" indent="-228600">
              <a:buAutoNum type="arabicPeriod"/>
            </a:pPr>
            <a:r>
              <a:rPr lang="en-US" dirty="0"/>
              <a:t>Avoid </a:t>
            </a:r>
            <a:r>
              <a:rPr lang="en-US" altLang="zh-CN" dirty="0"/>
              <a:t>frequently </a:t>
            </a:r>
            <a:r>
              <a:rPr lang="en-US" dirty="0"/>
              <a:t>transmit model updates</a:t>
            </a:r>
          </a:p>
          <a:p>
            <a:pPr marL="228600" indent="-228600">
              <a:buAutoNum type="arabicPeriod"/>
            </a:pPr>
            <a:r>
              <a:rPr lang="en-US" dirty="0"/>
              <a:t>Avoid </a:t>
            </a:r>
            <a:r>
              <a:rPr lang="en-US" altLang="zh-CN" dirty="0"/>
              <a:t>frequently </a:t>
            </a:r>
            <a:r>
              <a:rPr lang="en-US" dirty="0"/>
              <a:t>transmit intermediate features in the deep learning models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7</a:t>
            </a:fld>
            <a:endParaRPr lang="en-US" dirty="0"/>
          </a:p>
        </p:txBody>
      </p:sp>
    </p:spTree>
    <p:extLst>
      <p:ext uri="{BB962C8B-B14F-4D97-AF65-F5344CB8AC3E}">
        <p14:creationId xmlns:p14="http://schemas.microsoft.com/office/powerpoint/2010/main" val="289272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Model autonomy is one of our main interests, because if the local clients ..</a:t>
            </a:r>
          </a:p>
          <a:p>
            <a:pPr marL="0" indent="0">
              <a:buNone/>
            </a:pPr>
            <a:r>
              <a:rPr lang="en-US" dirty="0"/>
              <a:t>Then, these models can be </a:t>
            </a:r>
            <a:r>
              <a:rPr lang="en-US" dirty="0" err="1"/>
              <a:t>choosed</a:t>
            </a:r>
            <a:r>
              <a:rPr lang="en-US" dirty="0"/>
              <a:t> based on …</a:t>
            </a:r>
          </a:p>
          <a:p>
            <a:pPr marL="0" indent="0">
              <a:buNone/>
            </a:pPr>
            <a:endParaRPr lang="en-US" dirty="0"/>
          </a:p>
          <a:p>
            <a:pPr marL="0" indent="0">
              <a:buNone/>
            </a:pPr>
            <a:r>
              <a:rPr lang="en-US" dirty="0"/>
              <a:t>A interesting digression of FL is FD in which they auxiliary dataset to summarize the prediction for knowledge distillation. However, this method typically compromises data….</a:t>
            </a:r>
          </a:p>
          <a:p>
            <a:pPr marL="0" indent="0">
              <a:buNone/>
            </a:pPr>
            <a:endParaRPr lang="en-US" dirty="0"/>
          </a:p>
          <a:p>
            <a:pPr marL="0" indent="0">
              <a:buNone/>
            </a:pPr>
            <a:r>
              <a:rPr lang="en-US" dirty="0"/>
              <a:t>Our previous works contributes on this direction. For example, …</a:t>
            </a:r>
          </a:p>
          <a:p>
            <a:pPr marL="0" indent="0">
              <a:buNone/>
            </a:pPr>
            <a:r>
              <a:rPr lang="en-US" dirty="0"/>
              <a:t>We will talk about these work in details later</a:t>
            </a:r>
          </a:p>
        </p:txBody>
      </p:sp>
      <p:sp>
        <p:nvSpPr>
          <p:cNvPr id="4" name="Slide Number Placeholder 3"/>
          <p:cNvSpPr>
            <a:spLocks noGrp="1"/>
          </p:cNvSpPr>
          <p:nvPr>
            <p:ph type="sldNum" sz="quarter" idx="10"/>
          </p:nvPr>
        </p:nvSpPr>
        <p:spPr/>
        <p:txBody>
          <a:bodyPr/>
          <a:lstStyle/>
          <a:p>
            <a:fld id="{639B577F-6036-4BCD-9021-A736CBC28733}" type="slidenum">
              <a:rPr lang="en-US" smtClean="0"/>
              <a:pPr/>
              <a:t>8</a:t>
            </a:fld>
            <a:endParaRPr lang="en-US" dirty="0"/>
          </a:p>
        </p:txBody>
      </p:sp>
    </p:spTree>
    <p:extLst>
      <p:ext uri="{BB962C8B-B14F-4D97-AF65-F5344CB8AC3E}">
        <p14:creationId xmlns:p14="http://schemas.microsoft.com/office/powerpoint/2010/main" val="39364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56660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59695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206740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419100"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3"/>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2" descr="mage result for Duk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54099" y="-743"/>
            <a:ext cx="789901" cy="789901"/>
          </a:xfrm>
          <a:prstGeom prst="rect">
            <a:avLst/>
          </a:prstGeom>
          <a:noFill/>
          <a:extLst>
            <a:ext uri="{909E8E84-426E-40DD-AFC4-6F175D3DCCD1}">
              <a14:hiddenFill xmlns:a14="http://schemas.microsoft.com/office/drawing/2010/main">
                <a:solidFill>
                  <a:srgbClr val="FFFFFF"/>
                </a:solidFill>
              </a14:hiddenFill>
            </a:ext>
          </a:extLst>
        </p:spPr>
      </p:pic>
      <p:sp>
        <p:nvSpPr>
          <p:cNvPr id="9" name="日期占位符 8">
            <a:extLst>
              <a:ext uri="{FF2B5EF4-FFF2-40B4-BE49-F238E27FC236}">
                <a16:creationId xmlns:a16="http://schemas.microsoft.com/office/drawing/2014/main" id="{C112A6B1-F117-4041-8170-AF0F819175D1}"/>
              </a:ext>
            </a:extLst>
          </p:cNvPr>
          <p:cNvSpPr>
            <a:spLocks noGrp="1"/>
          </p:cNvSpPr>
          <p:nvPr>
            <p:ph type="dt" sz="half" idx="14"/>
          </p:nvPr>
        </p:nvSpPr>
        <p:spPr/>
        <p:txBody>
          <a:bodyPr/>
          <a:lstStyle/>
          <a:p>
            <a:endParaRPr lang="en-US" dirty="0"/>
          </a:p>
        </p:txBody>
      </p:sp>
      <p:sp>
        <p:nvSpPr>
          <p:cNvPr id="10" name="页脚占位符 9">
            <a:extLst>
              <a:ext uri="{FF2B5EF4-FFF2-40B4-BE49-F238E27FC236}">
                <a16:creationId xmlns:a16="http://schemas.microsoft.com/office/drawing/2014/main" id="{E69AD018-63E0-4C83-9A94-220A14852B64}"/>
              </a:ext>
            </a:extLst>
          </p:cNvPr>
          <p:cNvSpPr>
            <a:spLocks noGrp="1"/>
          </p:cNvSpPr>
          <p:nvPr>
            <p:ph type="ftr" sz="quarter" idx="15"/>
          </p:nvPr>
        </p:nvSpPr>
        <p:spPr/>
        <p:txBody>
          <a:bodyPr/>
          <a:lstStyle/>
          <a:p>
            <a:r>
              <a:rPr lang="en-US"/>
              <a:t>Distribution Statement</a:t>
            </a:r>
            <a:endParaRPr lang="en-US" dirty="0"/>
          </a:p>
        </p:txBody>
      </p:sp>
      <p:sp>
        <p:nvSpPr>
          <p:cNvPr id="11" name="灯片编号占位符 10">
            <a:extLst>
              <a:ext uri="{FF2B5EF4-FFF2-40B4-BE49-F238E27FC236}">
                <a16:creationId xmlns:a16="http://schemas.microsoft.com/office/drawing/2014/main" id="{7E248B62-FC0D-4638-AA65-5D87BE5ACC36}"/>
              </a:ext>
            </a:extLst>
          </p:cNvPr>
          <p:cNvSpPr>
            <a:spLocks noGrp="1"/>
          </p:cNvSpPr>
          <p:nvPr>
            <p:ph type="sldNum" sz="quarter" idx="16"/>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66140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97033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38162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Distribution Statement</a:t>
            </a:r>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66473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Distribution Statement</a:t>
            </a:r>
          </a:p>
        </p:txBody>
      </p:sp>
      <p:sp>
        <p:nvSpPr>
          <p:cNvPr id="9" name="Slide Number Placeholder 8"/>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79733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Distribution Statement</a:t>
            </a:r>
          </a:p>
        </p:txBody>
      </p:sp>
      <p:sp>
        <p:nvSpPr>
          <p:cNvPr id="5" name="Slide Number Placeholder 4"/>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3036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a:t>Distribution Statement</a:t>
            </a:r>
          </a:p>
        </p:txBody>
      </p:sp>
      <p:sp>
        <p:nvSpPr>
          <p:cNvPr id="4" name="Slide Number Placeholder 3"/>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99224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Distribution Statement</a:t>
            </a:r>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6869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Distribution Statement</a:t>
            </a:r>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28275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Distribution Statement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512FB-F7DB-434E-9809-9B8718BA1336}" type="slidenum">
              <a:rPr lang="en-US" smtClean="0"/>
              <a:t>‹#›</a:t>
            </a:fld>
            <a:endParaRPr lang="en-US" dirty="0"/>
          </a:p>
        </p:txBody>
      </p:sp>
    </p:spTree>
    <p:extLst>
      <p:ext uri="{BB962C8B-B14F-4D97-AF65-F5344CB8AC3E}">
        <p14:creationId xmlns:p14="http://schemas.microsoft.com/office/powerpoint/2010/main" val="2026819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5.png"/><Relationship Id="rId9"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9923" y="1429993"/>
            <a:ext cx="8804153" cy="786158"/>
          </a:xfrm>
        </p:spPr>
        <p:txBody>
          <a:bodyPr>
            <a:noAutofit/>
          </a:bodyPr>
          <a:lstStyle/>
          <a:p>
            <a:pPr marL="0" indent="0" algn="ctr">
              <a:buNone/>
            </a:pPr>
            <a:r>
              <a:rPr lang="en-US" sz="4000" b="1" dirty="0">
                <a:latin typeface="+mn-lt"/>
              </a:rPr>
              <a:t>Aspects of Distributed Learning</a:t>
            </a:r>
          </a:p>
        </p:txBody>
      </p:sp>
      <p:sp>
        <p:nvSpPr>
          <p:cNvPr id="4" name="灯片编号占位符 3">
            <a:extLst>
              <a:ext uri="{FF2B5EF4-FFF2-40B4-BE49-F238E27FC236}">
                <a16:creationId xmlns:a16="http://schemas.microsoft.com/office/drawing/2014/main" id="{D32459B2-E141-462C-B1E5-82AEB7955903}"/>
              </a:ext>
            </a:extLst>
          </p:cNvPr>
          <p:cNvSpPr>
            <a:spLocks noGrp="1"/>
          </p:cNvSpPr>
          <p:nvPr>
            <p:ph type="sldNum" sz="quarter" idx="16"/>
          </p:nvPr>
        </p:nvSpPr>
        <p:spPr/>
        <p:txBody>
          <a:bodyPr/>
          <a:lstStyle/>
          <a:p>
            <a:endParaRPr lang="en-US" dirty="0"/>
          </a:p>
        </p:txBody>
      </p:sp>
      <p:sp>
        <p:nvSpPr>
          <p:cNvPr id="5" name="Rectangle 3"/>
          <p:cNvSpPr txBox="1">
            <a:spLocks noChangeArrowheads="1"/>
          </p:cNvSpPr>
          <p:nvPr/>
        </p:nvSpPr>
        <p:spPr>
          <a:xfrm>
            <a:off x="1552075" y="2216151"/>
            <a:ext cx="5525646" cy="417799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dirty="0">
                <a:latin typeface="Calibri" charset="0"/>
                <a:ea typeface="Calibri" charset="0"/>
                <a:cs typeface="Calibri" charset="0"/>
              </a:rPr>
              <a:t>Presenter:</a:t>
            </a:r>
          </a:p>
          <a:p>
            <a:pPr marL="0" indent="0" algn="ctr">
              <a:buNone/>
            </a:pPr>
            <a:r>
              <a:rPr lang="en-US" altLang="zh-CN" sz="1800" dirty="0">
                <a:latin typeface="Calibri" charset="0"/>
                <a:ea typeface="Calibri" charset="0"/>
                <a:cs typeface="Calibri" charset="0"/>
              </a:rPr>
              <a:t>Enmao Diao (Ph.D. student)</a:t>
            </a:r>
          </a:p>
          <a:p>
            <a:pPr marL="0" indent="0" algn="ctr">
              <a:buNone/>
            </a:pPr>
            <a:endParaRPr lang="en-US" altLang="zh-CN" sz="1800" dirty="0">
              <a:latin typeface="Calibri" charset="0"/>
              <a:ea typeface="Calibri" charset="0"/>
              <a:cs typeface="Calibri" charset="0"/>
            </a:endParaRPr>
          </a:p>
          <a:p>
            <a:pPr marL="0" indent="0" algn="ctr">
              <a:buNone/>
            </a:pPr>
            <a:r>
              <a:rPr lang="en-US" altLang="zh-CN" sz="1800" dirty="0">
                <a:latin typeface="Calibri" charset="0"/>
                <a:ea typeface="Calibri" charset="0"/>
                <a:cs typeface="Calibri" charset="0"/>
              </a:rPr>
              <a:t>Committee:</a:t>
            </a:r>
          </a:p>
          <a:p>
            <a:pPr marL="0" indent="0" algn="ctr">
              <a:buNone/>
            </a:pPr>
            <a:r>
              <a:rPr lang="en-US" altLang="zh-CN" sz="1800" dirty="0">
                <a:latin typeface="Calibri" charset="0"/>
                <a:ea typeface="Calibri" charset="0"/>
                <a:cs typeface="Calibri" charset="0"/>
              </a:rPr>
              <a:t>Dr. Vahid </a:t>
            </a:r>
            <a:r>
              <a:rPr lang="en-US" altLang="zh-CN" sz="1800" dirty="0" err="1">
                <a:latin typeface="Calibri" charset="0"/>
                <a:ea typeface="Calibri" charset="0"/>
                <a:cs typeface="Calibri" charset="0"/>
              </a:rPr>
              <a:t>Tarokh</a:t>
            </a:r>
            <a:r>
              <a:rPr lang="en-US" altLang="zh-CN" sz="1800" dirty="0">
                <a:latin typeface="Calibri" charset="0"/>
                <a:ea typeface="Calibri" charset="0"/>
                <a:cs typeface="Calibri" charset="0"/>
              </a:rPr>
              <a:t> (Advisor)</a:t>
            </a:r>
          </a:p>
          <a:p>
            <a:pPr marL="0" indent="0" algn="ctr">
              <a:buNone/>
            </a:pPr>
            <a:r>
              <a:rPr lang="en-US" altLang="zh-CN" sz="1800" dirty="0">
                <a:latin typeface="Calibri" charset="0"/>
                <a:ea typeface="Calibri" charset="0"/>
                <a:cs typeface="Calibri" charset="0"/>
              </a:rPr>
              <a:t>Dr. David Carlson</a:t>
            </a:r>
          </a:p>
          <a:p>
            <a:pPr marL="0" indent="0" algn="ctr">
              <a:buNone/>
            </a:pPr>
            <a:r>
              <a:rPr lang="en-US" altLang="zh-CN" sz="1800" dirty="0">
                <a:latin typeface="Calibri" charset="0"/>
                <a:ea typeface="Calibri" charset="0"/>
                <a:cs typeface="Calibri" charset="0"/>
              </a:rPr>
              <a:t>Dr. </a:t>
            </a:r>
            <a:r>
              <a:rPr lang="en-US" altLang="zh-CN" sz="1800" dirty="0" err="1">
                <a:latin typeface="Calibri" charset="0"/>
                <a:ea typeface="Calibri" charset="0"/>
                <a:cs typeface="Calibri" charset="0"/>
              </a:rPr>
              <a:t>Yiran</a:t>
            </a:r>
            <a:r>
              <a:rPr lang="en-US" altLang="zh-CN" sz="1800" dirty="0">
                <a:latin typeface="Calibri" charset="0"/>
                <a:ea typeface="Calibri" charset="0"/>
                <a:cs typeface="Calibri" charset="0"/>
              </a:rPr>
              <a:t> Chen (MAR)</a:t>
            </a:r>
          </a:p>
          <a:p>
            <a:pPr marL="0" indent="0" algn="ctr">
              <a:buNone/>
            </a:pPr>
            <a:r>
              <a:rPr lang="en-US" altLang="zh-CN" sz="1800" dirty="0">
                <a:latin typeface="Calibri" charset="0"/>
                <a:ea typeface="Calibri" charset="0"/>
                <a:cs typeface="Calibri" charset="0"/>
              </a:rPr>
              <a:t>Dr. Jeffrey Krolik</a:t>
            </a:r>
          </a:p>
          <a:p>
            <a:pPr marL="0" indent="0" algn="ctr">
              <a:buNone/>
            </a:pPr>
            <a:r>
              <a:rPr lang="en-US" altLang="zh-CN" sz="1800" dirty="0">
                <a:latin typeface="Calibri" charset="0"/>
                <a:ea typeface="Calibri" charset="0"/>
                <a:cs typeface="Calibri" charset="0"/>
              </a:rPr>
              <a:t>Dr. Maria </a:t>
            </a:r>
            <a:r>
              <a:rPr lang="en-US" altLang="zh-CN" sz="1800" dirty="0" err="1">
                <a:latin typeface="Calibri" charset="0"/>
                <a:ea typeface="Calibri" charset="0"/>
                <a:cs typeface="Calibri" charset="0"/>
              </a:rPr>
              <a:t>Gorlatova</a:t>
            </a:r>
            <a:endParaRPr lang="en-US" altLang="zh-CN" sz="1800" dirty="0">
              <a:latin typeface="Calibri" charset="0"/>
              <a:ea typeface="Calibri" charset="0"/>
              <a:cs typeface="Calibri" charset="0"/>
            </a:endParaRPr>
          </a:p>
          <a:p>
            <a:pPr marL="0" indent="0" algn="ctr">
              <a:buNone/>
            </a:pPr>
            <a:endParaRPr lang="en-US" altLang="zh-CN" sz="1800" dirty="0">
              <a:latin typeface="Calibri" charset="0"/>
              <a:ea typeface="Calibri" charset="0"/>
              <a:cs typeface="Calibri" charset="0"/>
            </a:endParaRPr>
          </a:p>
          <a:p>
            <a:pPr marL="0" indent="0" algn="ctr">
              <a:buNone/>
            </a:pPr>
            <a:r>
              <a:rPr lang="en-US" altLang="ko-KR" dirty="0">
                <a:latin typeface="Calibri" charset="0"/>
                <a:cs typeface="Calibri" charset="0"/>
              </a:rPr>
              <a:t>Duke University</a:t>
            </a:r>
          </a:p>
          <a:p>
            <a:pPr marL="0" indent="0" algn="ctr">
              <a:buNone/>
            </a:pPr>
            <a:r>
              <a:rPr lang="en-US" altLang="ko-KR" sz="2000" dirty="0">
                <a:latin typeface="Calibri" charset="0"/>
                <a:cs typeface="Calibri" charset="0"/>
              </a:rPr>
              <a:t>Durham, NC</a:t>
            </a:r>
          </a:p>
          <a:p>
            <a:pPr marL="0" indent="0" algn="ctr">
              <a:buNone/>
            </a:pPr>
            <a:r>
              <a:rPr lang="en-US" altLang="ko-KR" sz="2100" dirty="0">
                <a:latin typeface="Calibri" charset="0"/>
                <a:cs typeface="Calibri" charset="0"/>
              </a:rPr>
              <a:t>04/09/2021</a:t>
            </a: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p:txBody>
      </p:sp>
    </p:spTree>
    <p:extLst>
      <p:ext uri="{BB962C8B-B14F-4D97-AF65-F5344CB8AC3E}">
        <p14:creationId xmlns:p14="http://schemas.microsoft.com/office/powerpoint/2010/main" val="120977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Background</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Times New Roman" charset="0"/>
                <a:cs typeface="Calibri" panose="020F0502020204030204" pitchFamily="34" charset="0"/>
              </a:rPr>
              <a:t>Efficiency</a:t>
            </a:r>
          </a:p>
          <a:p>
            <a:pPr lvl="1"/>
            <a:r>
              <a:rPr lang="en-US" altLang="zh-CN" sz="2000" dirty="0">
                <a:latin typeface="Calibri" panose="020F0502020204030204" pitchFamily="34" charset="0"/>
                <a:cs typeface="Calibri" panose="020F0502020204030204" pitchFamily="34" charset="0"/>
              </a:rPr>
              <a:t>Computation</a:t>
            </a:r>
          </a:p>
          <a:p>
            <a:pPr lvl="2"/>
            <a:r>
              <a:rPr lang="en-US" altLang="zh-CN" sz="1800" dirty="0">
                <a:solidFill>
                  <a:schemeClr val="accent2"/>
                </a:solidFill>
                <a:latin typeface="Calibri" panose="020F0502020204030204" pitchFamily="34" charset="0"/>
                <a:cs typeface="Calibri" panose="020F0502020204030204" pitchFamily="34" charset="0"/>
              </a:rPr>
              <a:t>Model Compression</a:t>
            </a:r>
          </a:p>
          <a:p>
            <a:pPr lvl="1"/>
            <a:endParaRPr lang="en-US" altLang="zh-CN"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Communication</a:t>
            </a:r>
          </a:p>
          <a:p>
            <a:pPr lvl="2"/>
            <a:r>
              <a:rPr lang="en-US" altLang="zh-CN" sz="1800" dirty="0">
                <a:solidFill>
                  <a:schemeClr val="accent5"/>
                </a:solidFill>
                <a:latin typeface="Calibri" panose="020F0502020204030204" pitchFamily="34" charset="0"/>
                <a:cs typeface="Calibri" panose="020F0502020204030204" pitchFamily="34" charset="0"/>
              </a:rPr>
              <a:t>Data Compression</a:t>
            </a:r>
            <a:endParaRPr lang="en-US" altLang="zh-CN" sz="2000" dirty="0">
              <a:latin typeface="Calibri" panose="020F0502020204030204" pitchFamily="34" charset="0"/>
              <a:cs typeface="Calibri" panose="020F0502020204030204" pitchFamily="34" charset="0"/>
            </a:endParaRPr>
          </a:p>
          <a:p>
            <a:pPr lvl="2"/>
            <a:r>
              <a:rPr lang="en-US" altLang="zh-CN" sz="1800" dirty="0">
                <a:solidFill>
                  <a:schemeClr val="accent6"/>
                </a:solidFill>
                <a:latin typeface="Calibri" panose="020F0502020204030204" pitchFamily="34" charset="0"/>
                <a:cs typeface="Calibri" panose="020F0502020204030204" pitchFamily="34" charset="0"/>
              </a:rPr>
              <a:t>Fast convergence</a:t>
            </a:r>
          </a:p>
          <a:p>
            <a:pPr lvl="2"/>
            <a:endParaRPr lang="en-US" altLang="zh-CN"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Our works </a:t>
            </a:r>
          </a:p>
          <a:p>
            <a:pPr lvl="2"/>
            <a:r>
              <a:rPr lang="en-US" altLang="zh-CN" sz="2000" dirty="0">
                <a:solidFill>
                  <a:schemeClr val="accent2"/>
                </a:solidFill>
                <a:latin typeface="Calibri" panose="020F0502020204030204" pitchFamily="34" charset="0"/>
                <a:cs typeface="Calibri" panose="020F0502020204030204" pitchFamily="34" charset="0"/>
              </a:rPr>
              <a:t>Restricted Recurrent Neural Networks (RRNN)</a:t>
            </a:r>
            <a:r>
              <a:rPr lang="en-US" altLang="zh-CN" sz="2000" dirty="0">
                <a:latin typeface="Calibri" panose="020F0502020204030204" pitchFamily="34" charset="0"/>
                <a:cs typeface="Calibri" panose="020F0502020204030204" pitchFamily="34" charset="0"/>
              </a:rPr>
              <a:t> [13]</a:t>
            </a:r>
          </a:p>
          <a:p>
            <a:pPr lvl="2"/>
            <a:r>
              <a:rPr lang="en-US" altLang="zh-CN" sz="2000" dirty="0">
                <a:solidFill>
                  <a:schemeClr val="accent5"/>
                </a:solidFill>
                <a:latin typeface="Calibri" panose="020F0502020204030204" pitchFamily="34" charset="0"/>
                <a:cs typeface="Calibri" panose="020F0502020204030204" pitchFamily="34" charset="0"/>
              </a:rPr>
              <a:t>Deep Clustering of Compressed Variational Embeddings</a:t>
            </a:r>
            <a:r>
              <a:rPr lang="en-US" altLang="zh-CN" sz="2000" dirty="0">
                <a:latin typeface="Calibri" panose="020F0502020204030204" pitchFamily="34" charset="0"/>
                <a:cs typeface="Calibri" panose="020F0502020204030204" pitchFamily="34" charset="0"/>
              </a:rPr>
              <a:t> [14]</a:t>
            </a:r>
          </a:p>
          <a:p>
            <a:pPr lvl="2"/>
            <a:r>
              <a:rPr lang="en-US" altLang="zh-CN" sz="2000" dirty="0">
                <a:solidFill>
                  <a:schemeClr val="accent5"/>
                </a:solidFill>
                <a:latin typeface="Calibri" panose="020F0502020204030204" pitchFamily="34" charset="0"/>
                <a:cs typeface="Calibri" panose="020F0502020204030204" pitchFamily="34" charset="0"/>
              </a:rPr>
              <a:t>Distributed Recurrent Autoencoder for Scalable Image Compression (DRASIC) </a:t>
            </a:r>
            <a:r>
              <a:rPr lang="en-US" altLang="zh-CN" sz="2000" dirty="0">
                <a:latin typeface="Calibri" panose="020F0502020204030204" pitchFamily="34" charset="0"/>
                <a:cs typeface="Calibri" panose="020F0502020204030204" pitchFamily="34" charset="0"/>
              </a:rPr>
              <a:t>[15]</a:t>
            </a:r>
          </a:p>
          <a:p>
            <a:pPr lvl="2"/>
            <a:r>
              <a:rPr lang="en-US" altLang="zh-CN" sz="2000" dirty="0">
                <a:solidFill>
                  <a:schemeClr val="accent5"/>
                </a:solidFill>
                <a:latin typeface="Calibri" panose="020F0502020204030204" pitchFamily="34" charset="0"/>
                <a:cs typeface="Calibri" panose="020F0502020204030204" pitchFamily="34" charset="0"/>
              </a:rPr>
              <a:t>Dimension Reduced Turbulent Flow Data From Deep Vector Quantizers </a:t>
            </a:r>
            <a:r>
              <a:rPr lang="en-US" altLang="zh-CN" sz="2000" dirty="0">
                <a:latin typeface="Calibri" panose="020F0502020204030204" pitchFamily="34" charset="0"/>
                <a:cs typeface="Calibri" panose="020F0502020204030204" pitchFamily="34" charset="0"/>
              </a:rPr>
              <a:t>[16]</a:t>
            </a:r>
          </a:p>
          <a:p>
            <a:pPr lvl="2"/>
            <a:r>
              <a:rPr lang="en-US" altLang="zh-CN" sz="2000" dirty="0" err="1">
                <a:solidFill>
                  <a:schemeClr val="accent6"/>
                </a:solidFill>
                <a:latin typeface="Calibri" panose="020F0502020204030204" pitchFamily="34" charset="0"/>
                <a:cs typeface="Calibri" panose="020F0502020204030204" pitchFamily="34" charset="0"/>
              </a:rPr>
              <a:t>HeteroFL</a:t>
            </a:r>
            <a:r>
              <a:rPr lang="en-US" altLang="zh-CN" sz="2000" dirty="0">
                <a:latin typeface="Calibri" panose="020F0502020204030204" pitchFamily="34" charset="0"/>
                <a:cs typeface="Calibri" panose="020F0502020204030204" pitchFamily="34" charset="0"/>
              </a:rPr>
              <a:t> [1] and </a:t>
            </a:r>
            <a:r>
              <a:rPr lang="en-US" altLang="zh-CN" sz="2000" dirty="0">
                <a:solidFill>
                  <a:schemeClr val="accent6"/>
                </a:solidFill>
                <a:latin typeface="Calibri" panose="020F0502020204030204" pitchFamily="34" charset="0"/>
                <a:cs typeface="Calibri" panose="020F0502020204030204" pitchFamily="34" charset="0"/>
              </a:rPr>
              <a:t>GAL</a:t>
            </a:r>
          </a:p>
          <a:p>
            <a:pPr lvl="3"/>
            <a:endParaRPr lang="en-US" altLang="zh-CN" dirty="0">
              <a:latin typeface="Calibri" panose="020F0502020204030204" pitchFamily="34" charset="0"/>
              <a:cs typeface="Calibri" panose="020F0502020204030204" pitchFamily="34" charset="0"/>
            </a:endParaRPr>
          </a:p>
          <a:p>
            <a:pPr lvl="2"/>
            <a:endParaRPr lang="en-US" altLang="zh-CN" dirty="0">
              <a:latin typeface="Calibri" panose="020F0502020204030204" pitchFamily="34" charset="0"/>
              <a:cs typeface="Calibri" panose="020F0502020204030204" pitchFamily="34" charset="0"/>
            </a:endParaRPr>
          </a:p>
          <a:p>
            <a:pPr marL="457200" lvl="1" indent="0">
              <a:buNone/>
            </a:pPr>
            <a:br>
              <a:rPr lang="en-US" altLang="zh-CN" dirty="0"/>
            </a:br>
            <a:br>
              <a:rPr lang="en-US" altLang="zh-CN" dirty="0"/>
            </a:br>
            <a:br>
              <a:rPr lang="en-US" altLang="zh-CN" dirty="0"/>
            </a:br>
            <a:endParaRPr lang="en-US" altLang="zh-CN" sz="1600" dirty="0">
              <a:latin typeface="Calibri" panose="020F0502020204030204" pitchFamily="34" charset="0"/>
              <a:ea typeface="Times New Roman" charset="0"/>
              <a:cs typeface="Calibri" panose="020F0502020204030204" pitchFamily="34" charset="0"/>
            </a:endParaRPr>
          </a:p>
          <a:p>
            <a:pPr lvl="1"/>
            <a:endParaRPr lang="en-US" altLang="zh-CN" sz="26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9</a:t>
            </a:fld>
            <a:endParaRPr lang="en-US" dirty="0"/>
          </a:p>
        </p:txBody>
      </p:sp>
    </p:spTree>
    <p:extLst>
      <p:ext uri="{BB962C8B-B14F-4D97-AF65-F5344CB8AC3E}">
        <p14:creationId xmlns:p14="http://schemas.microsoft.com/office/powerpoint/2010/main" val="213745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4" y="879935"/>
            <a:ext cx="8459741" cy="5725401"/>
          </a:xfrm>
          <a:prstGeom prst="rect">
            <a:avLst/>
          </a:prstGeom>
        </p:spPr>
        <p:txBody>
          <a:bodyPr>
            <a:noAutofit/>
          </a:bodyPr>
          <a:lstStyle/>
          <a:p>
            <a:pPr>
              <a:spcBef>
                <a:spcPts val="500"/>
              </a:spcBef>
            </a:pPr>
            <a:r>
              <a:rPr lang="en-US" altLang="zh-CN" sz="2400" b="1" dirty="0">
                <a:latin typeface="+mn-lt"/>
                <a:cs typeface="Calibri" panose="020F0502020204030204" pitchFamily="34" charset="0"/>
              </a:rPr>
              <a:t>Motivation</a:t>
            </a:r>
          </a:p>
          <a:p>
            <a:pPr lvl="1"/>
            <a:r>
              <a:rPr lang="en-US" altLang="zh-CN" sz="2000" dirty="0">
                <a:cs typeface="Calibri" panose="020F0502020204030204" pitchFamily="34" charset="0"/>
              </a:rPr>
              <a:t>Emerging: a large set of heterogeneous IoT devices</a:t>
            </a:r>
          </a:p>
          <a:p>
            <a:pPr lvl="1"/>
            <a:r>
              <a:rPr lang="en-US" altLang="zh-CN" sz="2000" dirty="0">
                <a:cs typeface="Calibri" panose="020F0502020204030204" pitchFamily="34" charset="0"/>
              </a:rPr>
              <a:t>Federated Learning: one global model architecture for all client devices</a:t>
            </a:r>
            <a:br>
              <a:rPr lang="en-US" altLang="zh-CN" dirty="0"/>
            </a:br>
            <a:br>
              <a:rPr lang="en-US" altLang="zh-CN" dirty="0"/>
            </a:br>
            <a:br>
              <a:rPr lang="en-US" altLang="zh-CN" dirty="0"/>
            </a:br>
            <a:br>
              <a:rPr lang="en-US" altLang="zh-CN" dirty="0"/>
            </a:br>
            <a:endParaRPr lang="en-US" altLang="zh-CN" sz="1400" dirty="0">
              <a:ea typeface="Times New Roman" charset="0"/>
              <a:cs typeface="Calibri" panose="020F0502020204030204" pitchFamily="34" charset="0"/>
            </a:endParaRPr>
          </a:p>
          <a:p>
            <a:pPr lvl="1"/>
            <a:endParaRPr lang="en-US" altLang="zh-CN" sz="2600" dirty="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10</a:t>
            </a:fld>
            <a:endParaRPr lang="en-US" dirty="0"/>
          </a:p>
        </p:txBody>
      </p:sp>
      <p:pic>
        <p:nvPicPr>
          <p:cNvPr id="5" name="图片 4">
            <a:extLst>
              <a:ext uri="{FF2B5EF4-FFF2-40B4-BE49-F238E27FC236}">
                <a16:creationId xmlns:a16="http://schemas.microsoft.com/office/drawing/2014/main" id="{D54F5A4F-AAA8-4119-B63C-DC5CAC7151AE}"/>
              </a:ext>
            </a:extLst>
          </p:cNvPr>
          <p:cNvPicPr>
            <a:picLocks noChangeAspect="1"/>
          </p:cNvPicPr>
          <p:nvPr/>
        </p:nvPicPr>
        <p:blipFill>
          <a:blip r:embed="rId3"/>
          <a:stretch>
            <a:fillRect/>
          </a:stretch>
        </p:blipFill>
        <p:spPr>
          <a:xfrm>
            <a:off x="2184560" y="2299642"/>
            <a:ext cx="4774880" cy="3342416"/>
          </a:xfrm>
          <a:prstGeom prst="rect">
            <a:avLst/>
          </a:prstGeom>
        </p:spPr>
      </p:pic>
      <p:sp>
        <p:nvSpPr>
          <p:cNvPr id="6" name="TextBox 54">
            <a:extLst>
              <a:ext uri="{FF2B5EF4-FFF2-40B4-BE49-F238E27FC236}">
                <a16:creationId xmlns:a16="http://schemas.microsoft.com/office/drawing/2014/main" id="{06755BF1-9F88-4233-A082-B27A02189B0B}"/>
              </a:ext>
            </a:extLst>
          </p:cNvPr>
          <p:cNvSpPr txBox="1"/>
          <p:nvPr/>
        </p:nvSpPr>
        <p:spPr>
          <a:xfrm>
            <a:off x="190964" y="5710020"/>
            <a:ext cx="902970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sz="1800" dirty="0">
                <a:solidFill>
                  <a:schemeClr val="tx1"/>
                </a:solidFill>
                <a:latin typeface="+mn-lt"/>
              </a:rPr>
              <a:t>Figure 3. The </a:t>
            </a:r>
            <a:r>
              <a:rPr lang="en-US" sz="1800" dirty="0">
                <a:solidFill>
                  <a:srgbClr val="FF0000"/>
                </a:solidFill>
                <a:latin typeface="+mn-lt"/>
              </a:rPr>
              <a:t>computation and communication capabilities </a:t>
            </a:r>
            <a:r>
              <a:rPr lang="en-US" sz="1800" dirty="0">
                <a:solidFill>
                  <a:schemeClr val="tx1"/>
                </a:solidFill>
                <a:latin typeface="+mn-lt"/>
              </a:rPr>
              <a:t>of each </a:t>
            </a:r>
            <a:r>
              <a:rPr lang="en-US" altLang="zh-CN" sz="1800" dirty="0">
                <a:solidFill>
                  <a:schemeClr val="tx1"/>
                </a:solidFill>
                <a:latin typeface="+mn-lt"/>
              </a:rPr>
              <a:t>local </a:t>
            </a:r>
            <a:r>
              <a:rPr lang="en-US" sz="1800" dirty="0">
                <a:solidFill>
                  <a:schemeClr val="tx1"/>
                </a:solidFill>
                <a:latin typeface="+mn-lt"/>
              </a:rPr>
              <a:t>client may </a:t>
            </a:r>
            <a:r>
              <a:rPr lang="en-US" sz="1800" dirty="0">
                <a:solidFill>
                  <a:srgbClr val="FF0000"/>
                </a:solidFill>
                <a:latin typeface="+mn-lt"/>
              </a:rPr>
              <a:t>vary </a:t>
            </a:r>
            <a:r>
              <a:rPr lang="en-US" sz="1800" b="1" dirty="0">
                <a:solidFill>
                  <a:schemeClr val="tx1"/>
                </a:solidFill>
                <a:latin typeface="+mn-lt"/>
              </a:rPr>
              <a:t>significantly</a:t>
            </a:r>
            <a:r>
              <a:rPr lang="en-US" sz="1800" dirty="0">
                <a:solidFill>
                  <a:schemeClr val="tx1"/>
                </a:solidFill>
                <a:latin typeface="+mn-lt"/>
              </a:rPr>
              <a:t> and even </a:t>
            </a:r>
            <a:r>
              <a:rPr lang="en-US" sz="1800" b="1" dirty="0">
                <a:solidFill>
                  <a:schemeClr val="tx1"/>
                </a:solidFill>
                <a:latin typeface="+mn-lt"/>
              </a:rPr>
              <a:t>dynamically</a:t>
            </a:r>
            <a:r>
              <a:rPr lang="en-US" sz="1800" dirty="0">
                <a:solidFill>
                  <a:schemeClr val="tx1"/>
                </a:solidFill>
                <a:latin typeface="+mn-lt"/>
              </a:rPr>
              <a:t>.</a:t>
            </a:r>
          </a:p>
        </p:txBody>
      </p:sp>
    </p:spTree>
    <p:extLst>
      <p:ext uri="{BB962C8B-B14F-4D97-AF65-F5344CB8AC3E}">
        <p14:creationId xmlns:p14="http://schemas.microsoft.com/office/powerpoint/2010/main" val="2232294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dirty="0">
                <a:latin typeface="+mn-lt"/>
              </a:rPr>
              <a:t>Local models must share the same architecture as the global model in federated learning?</a:t>
            </a:r>
            <a:br>
              <a:rPr lang="en-US" altLang="zh-CN" dirty="0"/>
            </a:br>
            <a:br>
              <a:rPr lang="en-US" altLang="zh-CN" dirty="0"/>
            </a:br>
            <a:br>
              <a:rPr lang="en-US" altLang="zh-CN" dirty="0"/>
            </a:br>
            <a:br>
              <a:rPr lang="en-US" altLang="zh-CN" dirty="0"/>
            </a:br>
            <a:endParaRPr lang="en-US" altLang="zh-CN" sz="1400" dirty="0">
              <a:ea typeface="Times New Roman" charset="0"/>
              <a:cs typeface="Calibri" panose="020F0502020204030204" pitchFamily="34" charset="0"/>
            </a:endParaRPr>
          </a:p>
          <a:p>
            <a:pPr lvl="1"/>
            <a:endParaRPr lang="en-US" altLang="zh-CN" sz="2600" dirty="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11</a:t>
            </a:fld>
            <a:endParaRPr lang="en-US" dirty="0"/>
          </a:p>
        </p:txBody>
      </p:sp>
      <p:pic>
        <p:nvPicPr>
          <p:cNvPr id="5" name="图片 4">
            <a:extLst>
              <a:ext uri="{FF2B5EF4-FFF2-40B4-BE49-F238E27FC236}">
                <a16:creationId xmlns:a16="http://schemas.microsoft.com/office/drawing/2014/main" id="{D54F5A4F-AAA8-4119-B63C-DC5CAC7151AE}"/>
              </a:ext>
            </a:extLst>
          </p:cNvPr>
          <p:cNvPicPr>
            <a:picLocks noChangeAspect="1"/>
          </p:cNvPicPr>
          <p:nvPr/>
        </p:nvPicPr>
        <p:blipFill>
          <a:blip r:embed="rId3"/>
          <a:stretch>
            <a:fillRect/>
          </a:stretch>
        </p:blipFill>
        <p:spPr>
          <a:xfrm>
            <a:off x="2184560" y="2299642"/>
            <a:ext cx="4774880" cy="3342416"/>
          </a:xfrm>
          <a:prstGeom prst="rect">
            <a:avLst/>
          </a:prstGeom>
        </p:spPr>
      </p:pic>
      <p:sp>
        <p:nvSpPr>
          <p:cNvPr id="6" name="TextBox 54">
            <a:extLst>
              <a:ext uri="{FF2B5EF4-FFF2-40B4-BE49-F238E27FC236}">
                <a16:creationId xmlns:a16="http://schemas.microsoft.com/office/drawing/2014/main" id="{06755BF1-9F88-4233-A082-B27A02189B0B}"/>
              </a:ext>
            </a:extLst>
          </p:cNvPr>
          <p:cNvSpPr txBox="1"/>
          <p:nvPr/>
        </p:nvSpPr>
        <p:spPr>
          <a:xfrm>
            <a:off x="190964" y="5710020"/>
            <a:ext cx="902970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sz="1800" dirty="0">
                <a:solidFill>
                  <a:schemeClr val="tx1"/>
                </a:solidFill>
                <a:latin typeface="+mn-lt"/>
              </a:rPr>
              <a:t>Figure 3. The </a:t>
            </a:r>
            <a:r>
              <a:rPr lang="en-US" sz="1800" dirty="0">
                <a:solidFill>
                  <a:srgbClr val="FF0000"/>
                </a:solidFill>
                <a:latin typeface="+mn-lt"/>
              </a:rPr>
              <a:t>computation and communication capabilities </a:t>
            </a:r>
            <a:r>
              <a:rPr lang="en-US" sz="1800" dirty="0">
                <a:solidFill>
                  <a:schemeClr val="tx1"/>
                </a:solidFill>
                <a:latin typeface="+mn-lt"/>
              </a:rPr>
              <a:t>of each </a:t>
            </a:r>
            <a:r>
              <a:rPr lang="en-US" altLang="zh-CN" sz="1800" dirty="0">
                <a:solidFill>
                  <a:schemeClr val="tx1"/>
                </a:solidFill>
                <a:latin typeface="+mn-lt"/>
              </a:rPr>
              <a:t>local </a:t>
            </a:r>
            <a:r>
              <a:rPr lang="en-US" sz="1800" dirty="0">
                <a:solidFill>
                  <a:schemeClr val="tx1"/>
                </a:solidFill>
                <a:latin typeface="+mn-lt"/>
              </a:rPr>
              <a:t>client may </a:t>
            </a:r>
            <a:r>
              <a:rPr lang="en-US" sz="1800" dirty="0">
                <a:solidFill>
                  <a:srgbClr val="FF0000"/>
                </a:solidFill>
                <a:latin typeface="+mn-lt"/>
              </a:rPr>
              <a:t>vary </a:t>
            </a:r>
            <a:r>
              <a:rPr lang="en-US" sz="1800" b="1" dirty="0">
                <a:solidFill>
                  <a:schemeClr val="tx1"/>
                </a:solidFill>
                <a:latin typeface="+mn-lt"/>
              </a:rPr>
              <a:t>significantly</a:t>
            </a:r>
            <a:r>
              <a:rPr lang="en-US" sz="1800" dirty="0">
                <a:solidFill>
                  <a:schemeClr val="tx1"/>
                </a:solidFill>
                <a:latin typeface="+mn-lt"/>
              </a:rPr>
              <a:t> and even </a:t>
            </a:r>
            <a:r>
              <a:rPr lang="en-US" sz="1800" b="1" dirty="0">
                <a:solidFill>
                  <a:schemeClr val="tx1"/>
                </a:solidFill>
                <a:latin typeface="+mn-lt"/>
              </a:rPr>
              <a:t>dynamically</a:t>
            </a:r>
            <a:r>
              <a:rPr lang="en-US" sz="1800" dirty="0">
                <a:solidFill>
                  <a:schemeClr val="tx1"/>
                </a:solidFill>
                <a:latin typeface="+mn-lt"/>
              </a:rPr>
              <a:t>.</a:t>
            </a:r>
          </a:p>
        </p:txBody>
      </p:sp>
    </p:spTree>
    <p:extLst>
      <p:ext uri="{BB962C8B-B14F-4D97-AF65-F5344CB8AC3E}">
        <p14:creationId xmlns:p14="http://schemas.microsoft.com/office/powerpoint/2010/main" val="26011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err="1">
                <a:latin typeface="+mn-lt"/>
              </a:rPr>
              <a:t>HeteroFL</a:t>
            </a:r>
            <a:r>
              <a:rPr lang="en-US" altLang="zh-CN" sz="2400" dirty="0">
                <a:latin typeface="+mn-lt"/>
              </a:rPr>
              <a:t>: to enable the training of heterogeneous local models with dynamically-varying computation complexities, while still producing a single global inference model!</a:t>
            </a:r>
            <a:br>
              <a:rPr lang="en-US" altLang="zh-CN" dirty="0"/>
            </a:br>
            <a:br>
              <a:rPr lang="en-US" altLang="zh-CN" dirty="0"/>
            </a:br>
            <a:br>
              <a:rPr lang="en-US" altLang="zh-CN" dirty="0"/>
            </a:br>
            <a:br>
              <a:rPr lang="en-US" altLang="zh-CN" dirty="0"/>
            </a:br>
            <a:endParaRPr lang="en-US" altLang="zh-CN" sz="1400" dirty="0">
              <a:ea typeface="Times New Roman" charset="0"/>
              <a:cs typeface="Calibri" panose="020F0502020204030204" pitchFamily="34" charset="0"/>
            </a:endParaRPr>
          </a:p>
          <a:p>
            <a:pPr lvl="1"/>
            <a:endParaRPr lang="en-US" altLang="zh-CN" sz="2600" dirty="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12</a:t>
            </a:fld>
            <a:endParaRPr lang="en-US" dirty="0"/>
          </a:p>
        </p:txBody>
      </p:sp>
      <p:pic>
        <p:nvPicPr>
          <p:cNvPr id="5" name="图片 4">
            <a:extLst>
              <a:ext uri="{FF2B5EF4-FFF2-40B4-BE49-F238E27FC236}">
                <a16:creationId xmlns:a16="http://schemas.microsoft.com/office/drawing/2014/main" id="{D54F5A4F-AAA8-4119-B63C-DC5CAC7151AE}"/>
              </a:ext>
            </a:extLst>
          </p:cNvPr>
          <p:cNvPicPr>
            <a:picLocks noChangeAspect="1"/>
          </p:cNvPicPr>
          <p:nvPr/>
        </p:nvPicPr>
        <p:blipFill>
          <a:blip r:embed="rId3"/>
          <a:stretch>
            <a:fillRect/>
          </a:stretch>
        </p:blipFill>
        <p:spPr>
          <a:xfrm>
            <a:off x="2184560" y="2299642"/>
            <a:ext cx="4774880" cy="3342416"/>
          </a:xfrm>
          <a:prstGeom prst="rect">
            <a:avLst/>
          </a:prstGeom>
        </p:spPr>
      </p:pic>
      <p:sp>
        <p:nvSpPr>
          <p:cNvPr id="6" name="TextBox 54">
            <a:extLst>
              <a:ext uri="{FF2B5EF4-FFF2-40B4-BE49-F238E27FC236}">
                <a16:creationId xmlns:a16="http://schemas.microsoft.com/office/drawing/2014/main" id="{06755BF1-9F88-4233-A082-B27A02189B0B}"/>
              </a:ext>
            </a:extLst>
          </p:cNvPr>
          <p:cNvSpPr txBox="1"/>
          <p:nvPr/>
        </p:nvSpPr>
        <p:spPr>
          <a:xfrm>
            <a:off x="190964" y="5710020"/>
            <a:ext cx="902970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sz="1800" dirty="0">
                <a:solidFill>
                  <a:schemeClr val="tx1"/>
                </a:solidFill>
                <a:latin typeface="+mn-lt"/>
              </a:rPr>
              <a:t>Figure 3. The </a:t>
            </a:r>
            <a:r>
              <a:rPr lang="en-US" sz="1800" dirty="0">
                <a:solidFill>
                  <a:srgbClr val="FF0000"/>
                </a:solidFill>
                <a:latin typeface="+mn-lt"/>
              </a:rPr>
              <a:t>computation and communication capabilities </a:t>
            </a:r>
            <a:r>
              <a:rPr lang="en-US" sz="1800" dirty="0">
                <a:solidFill>
                  <a:schemeClr val="tx1"/>
                </a:solidFill>
                <a:latin typeface="+mn-lt"/>
              </a:rPr>
              <a:t>of each </a:t>
            </a:r>
            <a:r>
              <a:rPr lang="en-US" altLang="zh-CN" sz="1800" dirty="0">
                <a:solidFill>
                  <a:schemeClr val="tx1"/>
                </a:solidFill>
                <a:latin typeface="+mn-lt"/>
              </a:rPr>
              <a:t>local </a:t>
            </a:r>
            <a:r>
              <a:rPr lang="en-US" sz="1800" dirty="0">
                <a:solidFill>
                  <a:schemeClr val="tx1"/>
                </a:solidFill>
                <a:latin typeface="+mn-lt"/>
              </a:rPr>
              <a:t>client may </a:t>
            </a:r>
            <a:r>
              <a:rPr lang="en-US" sz="1800" dirty="0">
                <a:solidFill>
                  <a:srgbClr val="FF0000"/>
                </a:solidFill>
                <a:latin typeface="+mn-lt"/>
              </a:rPr>
              <a:t>vary </a:t>
            </a:r>
            <a:r>
              <a:rPr lang="en-US" sz="1800" b="1" dirty="0">
                <a:solidFill>
                  <a:schemeClr val="tx1"/>
                </a:solidFill>
                <a:latin typeface="+mn-lt"/>
              </a:rPr>
              <a:t>significantly</a:t>
            </a:r>
            <a:r>
              <a:rPr lang="en-US" sz="1800" dirty="0">
                <a:solidFill>
                  <a:schemeClr val="tx1"/>
                </a:solidFill>
                <a:latin typeface="+mn-lt"/>
              </a:rPr>
              <a:t> and even </a:t>
            </a:r>
            <a:r>
              <a:rPr lang="en-US" sz="1800" b="1" dirty="0">
                <a:solidFill>
                  <a:schemeClr val="tx1"/>
                </a:solidFill>
                <a:latin typeface="+mn-lt"/>
              </a:rPr>
              <a:t>dynamically</a:t>
            </a:r>
            <a:r>
              <a:rPr lang="en-US" sz="1800" dirty="0">
                <a:solidFill>
                  <a:schemeClr val="tx1"/>
                </a:solidFill>
                <a:latin typeface="+mn-lt"/>
              </a:rPr>
              <a:t>.</a:t>
            </a:r>
          </a:p>
        </p:txBody>
      </p:sp>
    </p:spTree>
    <p:extLst>
      <p:ext uri="{BB962C8B-B14F-4D97-AF65-F5344CB8AC3E}">
        <p14:creationId xmlns:p14="http://schemas.microsoft.com/office/powerpoint/2010/main" val="19951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mn-ea"/>
                    <a:cs typeface="Calibri" panose="020F0502020204030204" pitchFamily="34" charset="0"/>
                  </a:rPr>
                  <a:t>Method</a:t>
                </a:r>
                <a:endParaRPr lang="en-US" altLang="zh-CN" sz="2400" b="1" dirty="0">
                  <a:latin typeface="+mn-lt"/>
                  <a:cs typeface="Calibri" panose="020F0502020204030204" pitchFamily="34" charset="0"/>
                </a:endParaRPr>
              </a:p>
              <a:p>
                <a:pPr lvl="1"/>
                <a:r>
                  <a:rPr lang="en-US" altLang="zh-CN" sz="2000" dirty="0"/>
                  <a:t>Data </a:t>
                </a:r>
                <a14:m>
                  <m:oMath xmlns:m="http://schemas.openxmlformats.org/officeDocument/2006/math">
                    <m:r>
                      <m:rPr>
                        <m:lit/>
                      </m:rPr>
                      <a:rPr lang="en-US" altLang="zh-CN" sz="200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𝑋</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𝑋</m:t>
                        </m:r>
                      </m:e>
                      <m:sub>
                        <m:r>
                          <a:rPr lang="en-US" altLang="zh-CN" sz="2000" b="0" i="1" dirty="0" smtClean="0">
                            <a:latin typeface="Cambria Math" panose="02040503050406030204" pitchFamily="18" charset="0"/>
                          </a:rPr>
                          <m:t>𝑚</m:t>
                        </m:r>
                      </m:sub>
                    </m:sSub>
                    <m:r>
                      <m:rPr>
                        <m:lit/>
                      </m:rP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 </m:t>
                    </m:r>
                  </m:oMath>
                </a14:m>
                <a:r>
                  <a:rPr lang="en-US" altLang="zh-CN" sz="2000" dirty="0">
                    <a:latin typeface="+mn-lt"/>
                  </a:rPr>
                  <a:t>distributed across </a:t>
                </a:r>
                <a14:m>
                  <m:oMath xmlns:m="http://schemas.openxmlformats.org/officeDocument/2006/math">
                    <m:r>
                      <a:rPr lang="en-US" altLang="zh-CN" sz="2000" i="1" dirty="0" smtClean="0">
                        <a:latin typeface="Cambria Math" panose="02040503050406030204" pitchFamily="18" charset="0"/>
                      </a:rPr>
                      <m:t>𝑚</m:t>
                    </m:r>
                  </m:oMath>
                </a14:m>
                <a:r>
                  <a:rPr lang="en-US" altLang="zh-CN" sz="2000" dirty="0">
                    <a:latin typeface="+mn-lt"/>
                  </a:rPr>
                  <a:t> clients. </a:t>
                </a:r>
              </a:p>
              <a:p>
                <a:pPr lvl="1"/>
                <a:r>
                  <a:rPr lang="en-US" altLang="zh-CN" sz="2000" dirty="0"/>
                  <a:t>A global model parameterized by a weight matrix </a:t>
                </a:r>
                <a14:m>
                  <m:oMath xmlns:m="http://schemas.openxmlformats.org/officeDocument/2006/math">
                    <m:sSub>
                      <m:sSubPr>
                        <m:ctrlPr>
                          <a:rPr lang="en-US" altLang="zh-CN" sz="200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𝑊</m:t>
                        </m:r>
                      </m:e>
                      <m:sub>
                        <m:r>
                          <a:rPr lang="en-US" altLang="zh-CN" sz="2000" b="0" i="1" smtClean="0">
                            <a:latin typeface="Cambria Math" panose="02040503050406030204" pitchFamily="18" charset="0"/>
                            <a:cs typeface="Calibri" panose="020F0502020204030204" pitchFamily="34" charset="0"/>
                          </a:rPr>
                          <m:t>𝑔</m:t>
                        </m:r>
                      </m:sub>
                    </m:sSub>
                    <m:r>
                      <a:rPr lang="en-US" altLang="zh-CN" sz="2000" b="0" i="1" smtClean="0">
                        <a:latin typeface="Cambria Math" panose="02040503050406030204" pitchFamily="18" charset="0"/>
                        <a:cs typeface="Calibri" panose="020F0502020204030204" pitchFamily="34" charset="0"/>
                      </a:rPr>
                      <m:t>∈</m:t>
                    </m:r>
                    <m:sSup>
                      <m:sSupPr>
                        <m:ctrlPr>
                          <a:rPr lang="en-US" altLang="zh-CN" sz="2000" i="1" smtClean="0">
                            <a:latin typeface="Cambria Math" panose="02040503050406030204" pitchFamily="18" charset="0"/>
                            <a:cs typeface="Calibri" panose="020F0502020204030204" pitchFamily="34" charset="0"/>
                          </a:rPr>
                        </m:ctrlPr>
                      </m:sSupPr>
                      <m:e>
                        <m:r>
                          <a:rPr lang="en-US" altLang="zh-CN" sz="2000" b="0" i="1" smtClean="0">
                            <a:latin typeface="Cambria Math" panose="02040503050406030204" pitchFamily="18" charset="0"/>
                            <a:cs typeface="Calibri" panose="020F0502020204030204" pitchFamily="34" charset="0"/>
                          </a:rPr>
                          <m:t>𝑅</m:t>
                        </m:r>
                      </m:e>
                      <m:sup>
                        <m:sSub>
                          <m:sSubPr>
                            <m:ctrlPr>
                              <a:rPr lang="en-US" altLang="zh-CN" sz="200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𝑑</m:t>
                            </m:r>
                          </m:e>
                          <m:sub>
                            <m:r>
                              <a:rPr lang="en-US" altLang="zh-CN" sz="2000" b="0" i="1" smtClean="0">
                                <a:latin typeface="Cambria Math" panose="02040503050406030204" pitchFamily="18" charset="0"/>
                                <a:cs typeface="Calibri" panose="020F0502020204030204" pitchFamily="34" charset="0"/>
                              </a:rPr>
                              <m:t>𝑔</m:t>
                            </m:r>
                          </m:sub>
                        </m:sSub>
                        <m:r>
                          <a:rPr lang="en-US" altLang="zh-CN" sz="2000" b="0" i="1" smtClean="0">
                            <a:latin typeface="Cambria Math" panose="02040503050406030204" pitchFamily="18" charset="0"/>
                            <a:cs typeface="Calibri" panose="020F0502020204030204" pitchFamily="34" charset="0"/>
                          </a:rPr>
                          <m:t>×</m:t>
                        </m:r>
                        <m:sSub>
                          <m:sSubPr>
                            <m:ctrlPr>
                              <a:rPr lang="en-US" altLang="zh-CN" sz="2000" i="1" smtClean="0">
                                <a:latin typeface="Cambria Math" panose="02040503050406030204" pitchFamily="18" charset="0"/>
                                <a:cs typeface="Calibri" panose="020F0502020204030204" pitchFamily="34" charset="0"/>
                              </a:rPr>
                            </m:ctrlPr>
                          </m:sSubPr>
                          <m:e>
                            <m:r>
                              <a:rPr lang="en-US" altLang="zh-CN" sz="2000" b="0" i="1" smtClean="0">
                                <a:latin typeface="Cambria Math" panose="02040503050406030204" pitchFamily="18" charset="0"/>
                                <a:cs typeface="Calibri" panose="020F0502020204030204" pitchFamily="34" charset="0"/>
                              </a:rPr>
                              <m:t>𝑘</m:t>
                            </m:r>
                          </m:e>
                          <m:sub>
                            <m:r>
                              <a:rPr lang="en-US" altLang="zh-CN" sz="2000" b="0" i="1" smtClean="0">
                                <a:latin typeface="Cambria Math" panose="02040503050406030204" pitchFamily="18" charset="0"/>
                                <a:cs typeface="Calibri" panose="020F0502020204030204" pitchFamily="34" charset="0"/>
                              </a:rPr>
                              <m:t>𝑔</m:t>
                            </m:r>
                          </m:sub>
                        </m:sSub>
                      </m:sup>
                    </m:sSup>
                  </m:oMath>
                </a14:m>
                <a:endParaRPr lang="en-US" altLang="zh-CN" sz="2000" dirty="0">
                  <a:latin typeface="+mn-lt"/>
                </a:endParaRPr>
              </a:p>
              <a:p>
                <a:pPr lvl="1"/>
                <a:endParaRPr lang="en-US" altLang="zh-CN" sz="2000" dirty="0">
                  <a:latin typeface="+mn-lt"/>
                </a:endParaRPr>
              </a:p>
              <a:p>
                <a:pPr lvl="1"/>
                <a:r>
                  <a:rPr lang="en-US" altLang="zh-CN" sz="2000" i="1" dirty="0">
                    <a:latin typeface="+mn-lt"/>
                  </a:rPr>
                  <a:t>Federated Learning </a:t>
                </a:r>
                <a:r>
                  <a:rPr lang="en-US" altLang="zh-CN" sz="2000" dirty="0">
                    <a:latin typeface="+mn-lt"/>
                  </a:rPr>
                  <a:t>[4]</a:t>
                </a:r>
                <a:endParaRPr lang="en-US" altLang="zh-CN" sz="2000" i="1" dirty="0">
                  <a:latin typeface="+mn-lt"/>
                </a:endParaRPr>
              </a:p>
              <a:p>
                <a:pPr lvl="2"/>
                <a14:m>
                  <m:oMath xmlns:m="http://schemas.openxmlformats.org/officeDocument/2006/math">
                    <m:r>
                      <a:rPr lang="en-US" altLang="zh-CN" sz="1800" i="1" dirty="0" smtClean="0">
                        <a:latin typeface="Cambria Math" panose="02040503050406030204" pitchFamily="18" charset="0"/>
                      </a:rPr>
                      <m:t>𝑚</m:t>
                    </m:r>
                  </m:oMath>
                </a14:m>
                <a:r>
                  <a:rPr lang="en-US" altLang="zh-CN" sz="1800" dirty="0">
                    <a:latin typeface="+mn-lt"/>
                  </a:rPr>
                  <a:t> local models parameterized by </a:t>
                </a:r>
                <a14:m>
                  <m:oMath xmlns:m="http://schemas.openxmlformats.org/officeDocument/2006/math">
                    <m:r>
                      <m:rPr>
                        <m:lit/>
                      </m:rPr>
                      <a:rPr lang="en-US" altLang="zh-CN" sz="1800" i="1" dirty="0" smtClean="0">
                        <a:latin typeface="Cambria Math" panose="02040503050406030204" pitchFamily="18" charset="0"/>
                      </a:rPr>
                      <m:t>{</m:t>
                    </m:r>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𝑊</m:t>
                        </m:r>
                      </m:e>
                      <m:sub>
                        <m:r>
                          <a:rPr lang="en-US" altLang="zh-CN" sz="1800" b="0" i="1" dirty="0" smtClean="0">
                            <a:latin typeface="Cambria Math" panose="02040503050406030204" pitchFamily="18" charset="0"/>
                          </a:rPr>
                          <m:t>1</m:t>
                        </m:r>
                      </m:sub>
                    </m:sSub>
                    <m:r>
                      <a:rPr lang="en-US" altLang="zh-CN" sz="1800" i="1" dirty="0" smtClean="0">
                        <a:latin typeface="Cambria Math" panose="02040503050406030204" pitchFamily="18" charset="0"/>
                      </a:rPr>
                      <m:t>, </m:t>
                    </m:r>
                    <m:r>
                      <a:rPr lang="en-US" altLang="zh-CN" sz="1800" b="0" i="1" dirty="0" smtClean="0">
                        <a:latin typeface="Cambria Math" panose="02040503050406030204" pitchFamily="18" charset="0"/>
                      </a:rPr>
                      <m:t>…</m:t>
                    </m:r>
                    <m:r>
                      <a:rPr lang="en-US" altLang="zh-CN" sz="1800" i="1" dirty="0" smtClean="0">
                        <a:latin typeface="Cambria Math" panose="02040503050406030204" pitchFamily="18" charset="0"/>
                      </a:rPr>
                      <m:t>,</m:t>
                    </m:r>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𝑊</m:t>
                        </m:r>
                      </m:e>
                      <m:sub>
                        <m:r>
                          <a:rPr lang="en-US" altLang="zh-CN" sz="1800" b="0" i="1" dirty="0" smtClean="0">
                            <a:latin typeface="Cambria Math" panose="02040503050406030204" pitchFamily="18" charset="0"/>
                          </a:rPr>
                          <m:t>𝑚</m:t>
                        </m:r>
                      </m:sub>
                    </m:sSub>
                    <m:r>
                      <m:rPr>
                        <m:lit/>
                      </m:rPr>
                      <a:rPr lang="en-US" altLang="zh-CN" sz="1800" i="1" dirty="0" smtClean="0">
                        <a:latin typeface="Cambria Math" panose="02040503050406030204" pitchFamily="18" charset="0"/>
                      </a:rPr>
                      <m:t>}</m:t>
                    </m:r>
                  </m:oMath>
                </a14:m>
                <a:r>
                  <a:rPr lang="en-US" altLang="zh-CN" sz="1800" dirty="0">
                    <a:latin typeface="+mn-lt"/>
                  </a:rPr>
                  <a:t> </a:t>
                </a:r>
                <a14:m>
                  <m:oMath xmlns:m="http://schemas.openxmlformats.org/officeDocument/2006/math">
                    <m:r>
                      <a:rPr lang="en-US" altLang="zh-CN" sz="1800" i="1">
                        <a:latin typeface="Cambria Math" panose="02040503050406030204" pitchFamily="18" charset="0"/>
                        <a:cs typeface="Calibri" panose="020F0502020204030204" pitchFamily="34" charset="0"/>
                      </a:rPr>
                      <m:t>∈</m:t>
                    </m:r>
                    <m:sSup>
                      <m:sSupPr>
                        <m:ctrlPr>
                          <a:rPr lang="en-US" altLang="zh-CN" sz="1800" i="1">
                            <a:latin typeface="Cambria Math" panose="02040503050406030204" pitchFamily="18" charset="0"/>
                            <a:cs typeface="Calibri" panose="020F0502020204030204" pitchFamily="34" charset="0"/>
                          </a:rPr>
                        </m:ctrlPr>
                      </m:sSupPr>
                      <m:e>
                        <m:r>
                          <a:rPr lang="en-US" altLang="zh-CN" sz="1800" i="1">
                            <a:latin typeface="Cambria Math" panose="02040503050406030204" pitchFamily="18" charset="0"/>
                            <a:cs typeface="Calibri" panose="020F0502020204030204" pitchFamily="34" charset="0"/>
                          </a:rPr>
                          <m:t>𝑅</m:t>
                        </m:r>
                      </m:e>
                      <m:sup>
                        <m:sSub>
                          <m:sSubPr>
                            <m:ctrlPr>
                              <a:rPr lang="en-US" altLang="zh-CN" sz="1800" i="1">
                                <a:latin typeface="Cambria Math" panose="02040503050406030204" pitchFamily="18" charset="0"/>
                                <a:cs typeface="Calibri" panose="020F0502020204030204" pitchFamily="34" charset="0"/>
                              </a:rPr>
                            </m:ctrlPr>
                          </m:sSubPr>
                          <m:e>
                            <m:r>
                              <a:rPr lang="en-US" altLang="zh-CN" sz="1800" i="1">
                                <a:latin typeface="Cambria Math" panose="02040503050406030204" pitchFamily="18" charset="0"/>
                                <a:cs typeface="Calibri" panose="020F0502020204030204" pitchFamily="34" charset="0"/>
                              </a:rPr>
                              <m:t>𝑑</m:t>
                            </m:r>
                          </m:e>
                          <m:sub>
                            <m:r>
                              <a:rPr lang="en-US" altLang="zh-CN" sz="1800" i="1">
                                <a:latin typeface="Cambria Math" panose="02040503050406030204" pitchFamily="18" charset="0"/>
                                <a:cs typeface="Calibri" panose="020F0502020204030204" pitchFamily="34" charset="0"/>
                              </a:rPr>
                              <m:t>𝑔</m:t>
                            </m:r>
                          </m:sub>
                        </m:sSub>
                        <m:r>
                          <a:rPr lang="en-US" altLang="zh-CN" sz="1800" i="1">
                            <a:latin typeface="Cambria Math" panose="02040503050406030204" pitchFamily="18" charset="0"/>
                            <a:cs typeface="Calibri" panose="020F0502020204030204" pitchFamily="34" charset="0"/>
                          </a:rPr>
                          <m:t>×</m:t>
                        </m:r>
                        <m:sSub>
                          <m:sSubPr>
                            <m:ctrlPr>
                              <a:rPr lang="en-US" altLang="zh-CN" sz="1800" i="1">
                                <a:latin typeface="Cambria Math" panose="02040503050406030204" pitchFamily="18" charset="0"/>
                                <a:cs typeface="Calibri" panose="020F0502020204030204" pitchFamily="34" charset="0"/>
                              </a:rPr>
                            </m:ctrlPr>
                          </m:sSubPr>
                          <m:e>
                            <m:r>
                              <a:rPr lang="en-US" altLang="zh-CN" sz="1800" i="1">
                                <a:latin typeface="Cambria Math" panose="02040503050406030204" pitchFamily="18" charset="0"/>
                                <a:cs typeface="Calibri" panose="020F0502020204030204" pitchFamily="34" charset="0"/>
                              </a:rPr>
                              <m:t>𝑘</m:t>
                            </m:r>
                          </m:e>
                          <m:sub>
                            <m:r>
                              <a:rPr lang="en-US" altLang="zh-CN" sz="1800" i="1">
                                <a:latin typeface="Cambria Math" panose="02040503050406030204" pitchFamily="18" charset="0"/>
                                <a:cs typeface="Calibri" panose="020F0502020204030204" pitchFamily="34" charset="0"/>
                              </a:rPr>
                              <m:t>𝑔</m:t>
                            </m:r>
                          </m:sub>
                        </m:sSub>
                      </m:sup>
                    </m:sSup>
                  </m:oMath>
                </a14:m>
                <a:endParaRPr lang="en-US" altLang="zh-CN" sz="1800" dirty="0">
                  <a:latin typeface="+mn-lt"/>
                </a:endParaRPr>
              </a:p>
              <a:p>
                <a:pPr lvl="2"/>
                <a:r>
                  <a:rPr lang="en-US" altLang="zh-CN" sz="1800" dirty="0">
                    <a:latin typeface="+mn-lt"/>
                  </a:rPr>
                  <a:t>At iteration </a:t>
                </a:r>
                <a14:m>
                  <m:oMath xmlns:m="http://schemas.openxmlformats.org/officeDocument/2006/math">
                    <m:r>
                      <a:rPr lang="en-US" altLang="zh-CN" sz="1800" i="1" dirty="0" smtClean="0">
                        <a:latin typeface="Cambria Math" panose="02040503050406030204" pitchFamily="18" charset="0"/>
                      </a:rPr>
                      <m:t>𝑡</m:t>
                    </m:r>
                  </m:oMath>
                </a14:m>
                <a:r>
                  <a:rPr lang="en-US" altLang="zh-CN" sz="1800" dirty="0">
                    <a:latin typeface="+mn-lt"/>
                  </a:rPr>
                  <a:t>, </a:t>
                </a:r>
                <a14:m>
                  <m:oMath xmlns:m="http://schemas.openxmlformats.org/officeDocument/2006/math">
                    <m:sSubSup>
                      <m:sSubSupPr>
                        <m:ctrlPr>
                          <a:rPr lang="en-US" altLang="zh-CN" sz="1800" i="1" dirty="0" smtClean="0">
                            <a:latin typeface="Cambria Math" panose="02040503050406030204" pitchFamily="18" charset="0"/>
                          </a:rPr>
                        </m:ctrlPr>
                      </m:sSubSupPr>
                      <m:e>
                        <m:r>
                          <a:rPr lang="en-US" altLang="zh-CN" sz="1800" i="1" dirty="0" smtClean="0">
                            <a:latin typeface="Cambria Math" panose="02040503050406030204" pitchFamily="18" charset="0"/>
                          </a:rPr>
                          <m:t>𝑊</m:t>
                        </m:r>
                      </m:e>
                      <m:sub>
                        <m:r>
                          <a:rPr lang="en-US" altLang="zh-CN" sz="1800" i="1" dirty="0" smtClean="0">
                            <a:latin typeface="Cambria Math" panose="02040503050406030204" pitchFamily="18" charset="0"/>
                          </a:rPr>
                          <m:t>𝑔</m:t>
                        </m:r>
                      </m:sub>
                      <m:sup>
                        <m:r>
                          <a:rPr lang="en-US" altLang="zh-CN" sz="1800" i="1" dirty="0" smtClean="0">
                            <a:latin typeface="Cambria Math" panose="02040503050406030204" pitchFamily="18" charset="0"/>
                          </a:rPr>
                          <m:t>𝑡</m:t>
                        </m:r>
                      </m:sup>
                    </m:sSubSup>
                    <m:r>
                      <a:rPr lang="en-US" altLang="zh-CN" sz="1800" i="1" dirty="0" smtClean="0">
                        <a:latin typeface="Cambria Math" panose="02040503050406030204" pitchFamily="18" charset="0"/>
                      </a:rPr>
                      <m:t>=</m:t>
                    </m:r>
                    <m:f>
                      <m:fPr>
                        <m:ctrlPr>
                          <a:rPr lang="en-US" altLang="zh-CN" sz="1800" i="1" dirty="0" smtClean="0">
                            <a:latin typeface="Cambria Math" panose="02040503050406030204" pitchFamily="18" charset="0"/>
                          </a:rPr>
                        </m:ctrlPr>
                      </m:fPr>
                      <m:num>
                        <m:r>
                          <a:rPr lang="en-US" altLang="zh-CN" sz="1800" i="1" dirty="0" smtClean="0">
                            <a:latin typeface="Cambria Math" panose="02040503050406030204" pitchFamily="18" charset="0"/>
                          </a:rPr>
                          <m:t>1</m:t>
                        </m:r>
                      </m:num>
                      <m:den>
                        <m:r>
                          <a:rPr lang="en-US" altLang="zh-CN" sz="1800" i="1" dirty="0" smtClean="0">
                            <a:latin typeface="Cambria Math" panose="02040503050406030204" pitchFamily="18" charset="0"/>
                          </a:rPr>
                          <m:t>𝑚</m:t>
                        </m:r>
                      </m:den>
                    </m:f>
                    <m:nary>
                      <m:naryPr>
                        <m:chr m:val="∑"/>
                        <m:ctrlPr>
                          <a:rPr lang="en-US" altLang="zh-CN" sz="1800" i="1" dirty="0" smtClean="0">
                            <a:latin typeface="Cambria Math" panose="02040503050406030204" pitchFamily="18" charset="0"/>
                          </a:rPr>
                        </m:ctrlPr>
                      </m:naryPr>
                      <m:sub>
                        <m:r>
                          <a:rPr lang="en-US" altLang="zh-CN" sz="1800" i="1" dirty="0" smtClean="0">
                            <a:latin typeface="Cambria Math" panose="02040503050406030204" pitchFamily="18" charset="0"/>
                          </a:rPr>
                          <m:t>𝑖</m:t>
                        </m:r>
                        <m:r>
                          <a:rPr lang="en-US" altLang="zh-CN" sz="1800" i="1" dirty="0" smtClean="0">
                            <a:latin typeface="Cambria Math" panose="02040503050406030204" pitchFamily="18" charset="0"/>
                          </a:rPr>
                          <m:t>=1</m:t>
                        </m:r>
                      </m:sub>
                      <m:sup>
                        <m:r>
                          <a:rPr lang="en-US" altLang="zh-CN" sz="1800" i="1" dirty="0" smtClean="0">
                            <a:latin typeface="Cambria Math" panose="02040503050406030204" pitchFamily="18" charset="0"/>
                          </a:rPr>
                          <m:t>𝑚</m:t>
                        </m:r>
                      </m:sup>
                      <m:e>
                        <m:sSubSup>
                          <m:sSubSupPr>
                            <m:ctrlPr>
                              <a:rPr lang="en-US" altLang="zh-CN" sz="1800" i="1" dirty="0" smtClean="0">
                                <a:latin typeface="Cambria Math" panose="02040503050406030204" pitchFamily="18" charset="0"/>
                              </a:rPr>
                            </m:ctrlPr>
                          </m:sSubSupPr>
                          <m:e>
                            <m:r>
                              <a:rPr lang="en-US" altLang="zh-CN" sz="1800" i="1" dirty="0" smtClean="0">
                                <a:latin typeface="Cambria Math" panose="02040503050406030204" pitchFamily="18" charset="0"/>
                              </a:rPr>
                              <m:t>𝑊</m:t>
                            </m:r>
                          </m:e>
                          <m:sub>
                            <m:r>
                              <a:rPr lang="en-US" altLang="zh-CN" sz="1800" i="1" dirty="0" smtClean="0">
                                <a:latin typeface="Cambria Math" panose="02040503050406030204" pitchFamily="18" charset="0"/>
                              </a:rPr>
                              <m:t>𝑖</m:t>
                            </m:r>
                          </m:sub>
                          <m:sup>
                            <m:r>
                              <a:rPr lang="en-US" altLang="zh-CN" sz="1800" i="1" dirty="0" smtClean="0">
                                <a:latin typeface="Cambria Math" panose="02040503050406030204" pitchFamily="18" charset="0"/>
                              </a:rPr>
                              <m:t>𝑡</m:t>
                            </m:r>
                          </m:sup>
                        </m:sSubSup>
                      </m:e>
                    </m:nary>
                  </m:oMath>
                </a14:m>
                <a:r>
                  <a:rPr lang="en-US" altLang="zh-CN" sz="1800" dirty="0">
                    <a:latin typeface="+mn-lt"/>
                  </a:rPr>
                  <a:t> </a:t>
                </a:r>
              </a:p>
              <a:p>
                <a:pPr lvl="2"/>
                <a:endParaRPr lang="en-US" altLang="zh-CN" sz="1800" dirty="0">
                  <a:latin typeface="+mn-lt"/>
                </a:endParaRPr>
              </a:p>
              <a:p>
                <a:pPr lvl="1"/>
                <a:r>
                  <a:rPr lang="en-US" altLang="zh-CN" sz="2000" i="1" dirty="0"/>
                  <a:t>Heterogeneous Federated Learning</a:t>
                </a:r>
                <a:endParaRPr lang="en-US" altLang="zh-CN" sz="1800" i="1" dirty="0"/>
              </a:p>
              <a:p>
                <a:pPr lvl="2"/>
                <a:r>
                  <a:rPr lang="en-US" altLang="zh-CN" sz="1800" dirty="0">
                    <a:latin typeface="+mn-lt"/>
                  </a:rPr>
                  <a:t>Local model parameters </a:t>
                </a:r>
                <a14:m>
                  <m:oMath xmlns:m="http://schemas.openxmlformats.org/officeDocument/2006/math">
                    <m:sSub>
                      <m:sSubPr>
                        <m:ctrlPr>
                          <a:rPr lang="en-US" altLang="zh-CN" sz="1800" i="1">
                            <a:latin typeface="Cambria Math" panose="02040503050406030204" pitchFamily="18" charset="0"/>
                            <a:cs typeface="Calibri" panose="020F0502020204030204" pitchFamily="34" charset="0"/>
                          </a:rPr>
                        </m:ctrlPr>
                      </m:sSubPr>
                      <m:e>
                        <m:r>
                          <a:rPr lang="en-US" altLang="zh-CN" sz="1800" i="1">
                            <a:latin typeface="Cambria Math" panose="02040503050406030204" pitchFamily="18" charset="0"/>
                            <a:cs typeface="Calibri" panose="020F0502020204030204" pitchFamily="34" charset="0"/>
                          </a:rPr>
                          <m:t>𝑊</m:t>
                        </m:r>
                      </m:e>
                      <m:sub>
                        <m:r>
                          <a:rPr lang="en-US" altLang="zh-CN" sz="1800" i="1">
                            <a:latin typeface="Cambria Math" panose="02040503050406030204" pitchFamily="18" charset="0"/>
                            <a:cs typeface="Calibri" panose="020F0502020204030204" pitchFamily="34" charset="0"/>
                          </a:rPr>
                          <m:t>𝑙</m:t>
                        </m:r>
                      </m:sub>
                    </m:sSub>
                    <m:r>
                      <a:rPr lang="en-US" altLang="zh-CN" sz="1800" i="1">
                        <a:latin typeface="Cambria Math" panose="02040503050406030204" pitchFamily="18" charset="0"/>
                        <a:cs typeface="Calibri" panose="020F0502020204030204" pitchFamily="34" charset="0"/>
                      </a:rPr>
                      <m:t> </m:t>
                    </m:r>
                  </m:oMath>
                </a14:m>
                <a:r>
                  <a:rPr lang="en-US" altLang="zh-CN" sz="1800" dirty="0">
                    <a:latin typeface="+mn-lt"/>
                  </a:rPr>
                  <a:t>are the subsets of global model parameters </a:t>
                </a:r>
                <a14:m>
                  <m:oMath xmlns:m="http://schemas.openxmlformats.org/officeDocument/2006/math">
                    <m:sSubSup>
                      <m:sSubSupPr>
                        <m:ctrlPr>
                          <a:rPr lang="pl-PL" altLang="zh-CN" sz="1800" i="1" smtClean="0">
                            <a:latin typeface="Cambria Math" panose="02040503050406030204" pitchFamily="18" charset="0"/>
                            <a:cs typeface="Calibri" panose="020F0502020204030204" pitchFamily="34" charset="0"/>
                          </a:rPr>
                        </m:ctrlPr>
                      </m:sSubSupPr>
                      <m:e>
                        <m:r>
                          <a:rPr lang="pl-PL" altLang="zh-CN" sz="1800" i="1">
                            <a:latin typeface="Cambria Math" panose="02040503050406030204" pitchFamily="18" charset="0"/>
                            <a:cs typeface="Calibri" panose="020F0502020204030204" pitchFamily="34" charset="0"/>
                          </a:rPr>
                          <m:t>𝑊</m:t>
                        </m:r>
                      </m:e>
                      <m:sub>
                        <m:r>
                          <a:rPr lang="pl-PL" altLang="zh-CN" sz="1800" i="1">
                            <a:latin typeface="Cambria Math" panose="02040503050406030204" pitchFamily="18" charset="0"/>
                            <a:cs typeface="Calibri" panose="020F0502020204030204" pitchFamily="34" charset="0"/>
                          </a:rPr>
                          <m:t>𝑙</m:t>
                        </m:r>
                      </m:sub>
                      <m:sup>
                        <m:r>
                          <a:rPr lang="pl-PL" altLang="zh-CN" sz="1800" i="1">
                            <a:latin typeface="Cambria Math" panose="02040503050406030204" pitchFamily="18" charset="0"/>
                            <a:cs typeface="Calibri" panose="020F0502020204030204" pitchFamily="34" charset="0"/>
                          </a:rPr>
                          <m:t>𝑝</m:t>
                        </m:r>
                      </m:sup>
                    </m:sSubSup>
                    <m:r>
                      <a:rPr lang="pl-PL" altLang="zh-CN" sz="1800" i="1">
                        <a:latin typeface="Cambria Math" panose="02040503050406030204" pitchFamily="18" charset="0"/>
                        <a:cs typeface="Calibri" panose="020F0502020204030204" pitchFamily="34" charset="0"/>
                      </a:rPr>
                      <m:t>⊂</m:t>
                    </m:r>
                    <m:sSubSup>
                      <m:sSubSupPr>
                        <m:ctrlPr>
                          <a:rPr lang="pl-PL" altLang="zh-CN" sz="1800" i="1">
                            <a:latin typeface="Cambria Math" panose="02040503050406030204" pitchFamily="18" charset="0"/>
                            <a:cs typeface="Calibri" panose="020F0502020204030204" pitchFamily="34" charset="0"/>
                          </a:rPr>
                        </m:ctrlPr>
                      </m:sSubSupPr>
                      <m:e>
                        <m:r>
                          <a:rPr lang="pl-PL" altLang="zh-CN" sz="1800" i="1">
                            <a:latin typeface="Cambria Math" panose="02040503050406030204" pitchFamily="18" charset="0"/>
                            <a:cs typeface="Calibri" panose="020F0502020204030204" pitchFamily="34" charset="0"/>
                          </a:rPr>
                          <m:t>𝑊</m:t>
                        </m:r>
                      </m:e>
                      <m:sub>
                        <m:r>
                          <a:rPr lang="pl-PL" altLang="zh-CN" sz="1800" i="1">
                            <a:latin typeface="Cambria Math" panose="02040503050406030204" pitchFamily="18" charset="0"/>
                            <a:cs typeface="Calibri" panose="020F0502020204030204" pitchFamily="34" charset="0"/>
                          </a:rPr>
                          <m:t>𝑙</m:t>
                        </m:r>
                      </m:sub>
                      <m:sup>
                        <m:r>
                          <a:rPr lang="pl-PL" altLang="zh-CN" sz="1800" i="1">
                            <a:latin typeface="Cambria Math" panose="02040503050406030204" pitchFamily="18" charset="0"/>
                            <a:cs typeface="Calibri" panose="020F0502020204030204" pitchFamily="34" charset="0"/>
                          </a:rPr>
                          <m:t>𝑝</m:t>
                        </m:r>
                        <m:r>
                          <a:rPr lang="pl-PL" altLang="zh-CN" sz="1800" i="1">
                            <a:latin typeface="Cambria Math" panose="02040503050406030204" pitchFamily="18" charset="0"/>
                            <a:cs typeface="Calibri" panose="020F0502020204030204" pitchFamily="34" charset="0"/>
                          </a:rPr>
                          <m:t>−1</m:t>
                        </m:r>
                      </m:sup>
                    </m:sSubSup>
                    <m:r>
                      <a:rPr lang="pl-PL" altLang="zh-CN" sz="1800" i="1">
                        <a:latin typeface="Cambria Math" panose="02040503050406030204" pitchFamily="18" charset="0"/>
                        <a:cs typeface="Calibri" panose="020F0502020204030204" pitchFamily="34" charset="0"/>
                      </a:rPr>
                      <m:t>…⊂</m:t>
                    </m:r>
                    <m:sSubSup>
                      <m:sSubSupPr>
                        <m:ctrlPr>
                          <a:rPr lang="pl-PL" altLang="zh-CN" sz="1800" i="1">
                            <a:latin typeface="Cambria Math" panose="02040503050406030204" pitchFamily="18" charset="0"/>
                            <a:cs typeface="Calibri" panose="020F0502020204030204" pitchFamily="34" charset="0"/>
                          </a:rPr>
                        </m:ctrlPr>
                      </m:sSubSupPr>
                      <m:e>
                        <m:r>
                          <a:rPr lang="pl-PL" altLang="zh-CN" sz="1800" i="1">
                            <a:latin typeface="Cambria Math" panose="02040503050406030204" pitchFamily="18" charset="0"/>
                            <a:cs typeface="Calibri" panose="020F0502020204030204" pitchFamily="34" charset="0"/>
                          </a:rPr>
                          <m:t>𝑊</m:t>
                        </m:r>
                      </m:e>
                      <m:sub>
                        <m:r>
                          <a:rPr lang="pl-PL" altLang="zh-CN" sz="1800" i="1">
                            <a:latin typeface="Cambria Math" panose="02040503050406030204" pitchFamily="18" charset="0"/>
                            <a:cs typeface="Calibri" panose="020F0502020204030204" pitchFamily="34" charset="0"/>
                          </a:rPr>
                          <m:t>𝑙</m:t>
                        </m:r>
                      </m:sub>
                      <m:sup>
                        <m:r>
                          <a:rPr lang="pl-PL" altLang="zh-CN" sz="1800" i="1">
                            <a:latin typeface="Cambria Math" panose="02040503050406030204" pitchFamily="18" charset="0"/>
                            <a:cs typeface="Calibri" panose="020F0502020204030204" pitchFamily="34" charset="0"/>
                          </a:rPr>
                          <m:t>1</m:t>
                        </m:r>
                      </m:sup>
                    </m:sSubSup>
                    <m:r>
                      <a:rPr lang="pl-PL" altLang="zh-CN" sz="1800" i="1">
                        <a:latin typeface="Cambria Math" panose="02040503050406030204" pitchFamily="18" charset="0"/>
                        <a:cs typeface="Calibri" panose="020F0502020204030204" pitchFamily="34" charset="0"/>
                      </a:rPr>
                      <m:t>⊆</m:t>
                    </m:r>
                    <m:sSub>
                      <m:sSubPr>
                        <m:ctrlPr>
                          <a:rPr lang="pl-PL" altLang="zh-CN" sz="1800" i="1">
                            <a:latin typeface="Cambria Math" panose="02040503050406030204" pitchFamily="18" charset="0"/>
                            <a:cs typeface="Calibri" panose="020F0502020204030204" pitchFamily="34" charset="0"/>
                          </a:rPr>
                        </m:ctrlPr>
                      </m:sSubPr>
                      <m:e>
                        <m:r>
                          <a:rPr lang="pl-PL" altLang="zh-CN" sz="1800" i="1">
                            <a:latin typeface="Cambria Math" panose="02040503050406030204" pitchFamily="18" charset="0"/>
                            <a:cs typeface="Calibri" panose="020F0502020204030204" pitchFamily="34" charset="0"/>
                          </a:rPr>
                          <m:t>𝑊</m:t>
                        </m:r>
                      </m:e>
                      <m:sub>
                        <m:r>
                          <a:rPr lang="pl-PL" altLang="zh-CN" sz="1800" i="1">
                            <a:latin typeface="Cambria Math" panose="02040503050406030204" pitchFamily="18" charset="0"/>
                            <a:cs typeface="Calibri" panose="020F0502020204030204" pitchFamily="34" charset="0"/>
                          </a:rPr>
                          <m:t>𝑔</m:t>
                        </m:r>
                      </m:sub>
                    </m:sSub>
                  </m:oMath>
                </a14:m>
                <a:r>
                  <a:rPr lang="en-US" altLang="zh-CN" sz="1800" dirty="0">
                    <a:latin typeface="+mn-lt"/>
                  </a:rPr>
                  <a:t> </a:t>
                </a:r>
                <a:r>
                  <a:rPr lang="en-US" altLang="zh-CN" sz="1800" dirty="0">
                    <a:cs typeface="Calibri" panose="020F0502020204030204" pitchFamily="34" charset="0"/>
                  </a:rPr>
                  <a:t>for </a:t>
                </a:r>
                <a14:m>
                  <m:oMath xmlns:m="http://schemas.openxmlformats.org/officeDocument/2006/math">
                    <m:r>
                      <a:rPr lang="en-US" altLang="zh-CN" sz="1800" i="1">
                        <a:latin typeface="Cambria Math" panose="02040503050406030204" pitchFamily="18" charset="0"/>
                        <a:cs typeface="Calibri" panose="020F0502020204030204" pitchFamily="34" charset="0"/>
                      </a:rPr>
                      <m:t>𝑝</m:t>
                    </m:r>
                    <m:r>
                      <a:rPr lang="en-US" altLang="zh-CN" sz="1800" i="1">
                        <a:latin typeface="Cambria Math" panose="02040503050406030204" pitchFamily="18" charset="0"/>
                        <a:cs typeface="Calibri" panose="020F0502020204030204" pitchFamily="34" charset="0"/>
                      </a:rPr>
                      <m:t> </m:t>
                    </m:r>
                  </m:oMath>
                </a14:m>
                <a:r>
                  <a:rPr lang="en-US" altLang="zh-CN" sz="1800" dirty="0">
                    <a:cs typeface="Calibri" panose="020F0502020204030204" pitchFamily="34" charset="0"/>
                  </a:rPr>
                  <a:t>computation complexity levels</a:t>
                </a:r>
              </a:p>
              <a:p>
                <a:pPr lvl="2"/>
                <a14:m>
                  <m:oMath xmlns:m="http://schemas.openxmlformats.org/officeDocument/2006/math">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sup>
                    </m:sSubSup>
                    <m:r>
                      <a:rPr lang="en-US" altLang="zh-CN" sz="1800" i="1" smtClean="0">
                        <a:latin typeface="Cambria Math" panose="02040503050406030204" pitchFamily="18" charset="0"/>
                        <a:cs typeface="Calibri" panose="020F0502020204030204" pitchFamily="34" charset="0"/>
                      </a:rPr>
                      <m:t>∈</m:t>
                    </m:r>
                    <m:sSup>
                      <m:sSupPr>
                        <m:ctrlPr>
                          <a:rPr lang="en-US" altLang="zh-CN" sz="1800" i="1" smtClean="0">
                            <a:latin typeface="Cambria Math" panose="02040503050406030204" pitchFamily="18" charset="0"/>
                            <a:cs typeface="Calibri" panose="020F0502020204030204" pitchFamily="34" charset="0"/>
                          </a:rPr>
                        </m:ctrlPr>
                      </m:sSupPr>
                      <m:e>
                        <m:r>
                          <a:rPr lang="en-US" altLang="zh-CN" sz="1800" i="1" smtClean="0">
                            <a:latin typeface="Cambria Math" panose="02040503050406030204" pitchFamily="18" charset="0"/>
                            <a:cs typeface="Calibri" panose="020F0502020204030204" pitchFamily="34" charset="0"/>
                          </a:rPr>
                          <m:t>𝑅</m:t>
                        </m:r>
                      </m:e>
                      <m:sup>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𝑑</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sup>
                        </m:sSubSup>
                        <m:r>
                          <a:rPr lang="en-US" altLang="zh-CN" sz="1800" i="1" smtClean="0">
                            <a:latin typeface="Cambria Math" panose="02040503050406030204" pitchFamily="18" charset="0"/>
                            <a:cs typeface="Calibri" panose="020F0502020204030204" pitchFamily="34" charset="0"/>
                          </a:rPr>
                          <m:t>×</m:t>
                        </m:r>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𝑘</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sup>
                        </m:sSubSup>
                      </m:sup>
                    </m:sSup>
                    <m:r>
                      <a:rPr lang="en-US" altLang="zh-CN" sz="1800" b="0" i="1" smtClean="0">
                        <a:latin typeface="Cambria Math" panose="02040503050406030204" pitchFamily="18" charset="0"/>
                        <a:cs typeface="Calibri" panose="020F0502020204030204" pitchFamily="34" charset="0"/>
                      </a:rPr>
                      <m:t>, </m:t>
                    </m:r>
                    <m:sSubSup>
                      <m:sSubSupPr>
                        <m:ctrlPr>
                          <a:rPr lang="pt-BR" altLang="zh-CN" sz="1800" i="1">
                            <a:latin typeface="Cambria Math" panose="02040503050406030204" pitchFamily="18" charset="0"/>
                            <a:cs typeface="Calibri" panose="020F0502020204030204" pitchFamily="34" charset="0"/>
                          </a:rPr>
                        </m:ctrlPr>
                      </m:sSubSupPr>
                      <m:e>
                        <m:r>
                          <a:rPr lang="pt-BR" altLang="zh-CN" sz="1800" i="1">
                            <a:latin typeface="Cambria Math" panose="02040503050406030204" pitchFamily="18" charset="0"/>
                            <a:cs typeface="Calibri" panose="020F0502020204030204" pitchFamily="34" charset="0"/>
                          </a:rPr>
                          <m:t>𝑑</m:t>
                        </m:r>
                      </m:e>
                      <m:sub>
                        <m:r>
                          <a:rPr lang="pt-BR" altLang="zh-CN" sz="1800" i="1">
                            <a:latin typeface="Cambria Math" panose="02040503050406030204" pitchFamily="18" charset="0"/>
                            <a:cs typeface="Calibri" panose="020F0502020204030204" pitchFamily="34" charset="0"/>
                          </a:rPr>
                          <m:t>𝑙</m:t>
                        </m:r>
                      </m:sub>
                      <m:sup>
                        <m:r>
                          <a:rPr lang="pt-BR" altLang="zh-CN" sz="1800" i="1">
                            <a:latin typeface="Cambria Math" panose="02040503050406030204" pitchFamily="18" charset="0"/>
                            <a:cs typeface="Calibri" panose="020F0502020204030204" pitchFamily="34" charset="0"/>
                          </a:rPr>
                          <m:t>𝑝</m:t>
                        </m:r>
                      </m:sup>
                    </m:sSubSup>
                    <m:r>
                      <a:rPr lang="pt-BR" altLang="zh-CN" sz="1800" i="1">
                        <a:latin typeface="Cambria Math" panose="02040503050406030204" pitchFamily="18" charset="0"/>
                        <a:cs typeface="Calibri" panose="020F0502020204030204" pitchFamily="34" charset="0"/>
                      </a:rPr>
                      <m:t>=</m:t>
                    </m:r>
                    <m:sSup>
                      <m:sSupPr>
                        <m:ctrlPr>
                          <a:rPr lang="pt-BR" altLang="zh-CN" sz="1800" i="1">
                            <a:latin typeface="Cambria Math" panose="02040503050406030204" pitchFamily="18" charset="0"/>
                            <a:cs typeface="Calibri" panose="020F0502020204030204" pitchFamily="34" charset="0"/>
                          </a:rPr>
                        </m:ctrlPr>
                      </m:sSupPr>
                      <m:e>
                        <m:r>
                          <a:rPr lang="pt-BR" altLang="zh-CN" sz="1800" i="1">
                            <a:latin typeface="Cambria Math" panose="02040503050406030204" pitchFamily="18" charset="0"/>
                            <a:cs typeface="Calibri" panose="020F0502020204030204" pitchFamily="34" charset="0"/>
                          </a:rPr>
                          <m:t>𝑟</m:t>
                        </m:r>
                      </m:e>
                      <m:sup>
                        <m:r>
                          <a:rPr lang="pt-BR" altLang="zh-CN" sz="1800" i="1">
                            <a:latin typeface="Cambria Math" panose="02040503050406030204" pitchFamily="18" charset="0"/>
                            <a:cs typeface="Calibri" panose="020F0502020204030204" pitchFamily="34" charset="0"/>
                          </a:rPr>
                          <m:t>𝑝</m:t>
                        </m:r>
                        <m:r>
                          <a:rPr lang="pt-BR" altLang="zh-CN" sz="1800" i="1">
                            <a:latin typeface="Cambria Math" panose="02040503050406030204" pitchFamily="18" charset="0"/>
                            <a:cs typeface="Calibri" panose="020F0502020204030204" pitchFamily="34" charset="0"/>
                          </a:rPr>
                          <m:t>−1</m:t>
                        </m:r>
                      </m:sup>
                    </m:sSup>
                    <m:sSub>
                      <m:sSubPr>
                        <m:ctrlPr>
                          <a:rPr lang="pt-BR" altLang="zh-CN" sz="1800" i="1">
                            <a:latin typeface="Cambria Math" panose="02040503050406030204" pitchFamily="18" charset="0"/>
                            <a:cs typeface="Calibri" panose="020F0502020204030204" pitchFamily="34" charset="0"/>
                          </a:rPr>
                        </m:ctrlPr>
                      </m:sSubPr>
                      <m:e>
                        <m:r>
                          <a:rPr lang="pt-BR" altLang="zh-CN" sz="1800" i="1">
                            <a:latin typeface="Cambria Math" panose="02040503050406030204" pitchFamily="18" charset="0"/>
                            <a:cs typeface="Calibri" panose="020F0502020204030204" pitchFamily="34" charset="0"/>
                          </a:rPr>
                          <m:t>𝑑</m:t>
                        </m:r>
                      </m:e>
                      <m:sub>
                        <m:r>
                          <a:rPr lang="pt-BR" altLang="zh-CN" sz="1800" i="1">
                            <a:latin typeface="Cambria Math" panose="02040503050406030204" pitchFamily="18" charset="0"/>
                            <a:cs typeface="Calibri" panose="020F0502020204030204" pitchFamily="34" charset="0"/>
                          </a:rPr>
                          <m:t>𝑔</m:t>
                        </m:r>
                      </m:sub>
                    </m:sSub>
                    <m:r>
                      <a:rPr lang="pt-BR" altLang="zh-CN" sz="1800" i="1">
                        <a:latin typeface="Cambria Math" panose="02040503050406030204" pitchFamily="18" charset="0"/>
                        <a:cs typeface="Calibri" panose="020F0502020204030204" pitchFamily="34" charset="0"/>
                      </a:rPr>
                      <m:t> </m:t>
                    </m:r>
                  </m:oMath>
                </a14:m>
                <a:r>
                  <a:rPr lang="pt-BR" altLang="zh-CN" sz="1800" dirty="0">
                    <a:cs typeface="Calibri" panose="020F0502020204030204" pitchFamily="34" charset="0"/>
                  </a:rPr>
                  <a:t>and </a:t>
                </a:r>
                <a14:m>
                  <m:oMath xmlns:m="http://schemas.openxmlformats.org/officeDocument/2006/math">
                    <m:sSubSup>
                      <m:sSubSupPr>
                        <m:ctrlPr>
                          <a:rPr lang="pt-BR" altLang="zh-CN" sz="1800" i="1" smtClean="0">
                            <a:latin typeface="Cambria Math" panose="02040503050406030204" pitchFamily="18" charset="0"/>
                            <a:cs typeface="Calibri" panose="020F0502020204030204" pitchFamily="34" charset="0"/>
                          </a:rPr>
                        </m:ctrlPr>
                      </m:sSubSupPr>
                      <m:e>
                        <m:r>
                          <a:rPr lang="pt-BR" altLang="zh-CN" sz="1800" i="1" smtClean="0">
                            <a:latin typeface="Cambria Math" panose="02040503050406030204" pitchFamily="18" charset="0"/>
                            <a:cs typeface="Calibri" panose="020F0502020204030204" pitchFamily="34" charset="0"/>
                          </a:rPr>
                          <m:t>𝑘</m:t>
                        </m:r>
                      </m:e>
                      <m:sub>
                        <m:r>
                          <a:rPr lang="pt-BR" altLang="zh-CN" sz="1800" i="1" smtClean="0">
                            <a:latin typeface="Cambria Math" panose="02040503050406030204" pitchFamily="18" charset="0"/>
                            <a:cs typeface="Calibri" panose="020F0502020204030204" pitchFamily="34" charset="0"/>
                          </a:rPr>
                          <m:t>𝑙</m:t>
                        </m:r>
                      </m:sub>
                      <m:sup>
                        <m:r>
                          <a:rPr lang="pt-BR" altLang="zh-CN" sz="1800" i="1" smtClean="0">
                            <a:latin typeface="Cambria Math" panose="02040503050406030204" pitchFamily="18" charset="0"/>
                            <a:cs typeface="Calibri" panose="020F0502020204030204" pitchFamily="34" charset="0"/>
                          </a:rPr>
                          <m:t>𝑝</m:t>
                        </m:r>
                      </m:sup>
                    </m:sSubSup>
                    <m:r>
                      <a:rPr lang="pt-BR" altLang="zh-CN" sz="1800" i="1" smtClean="0">
                        <a:latin typeface="Cambria Math" panose="02040503050406030204" pitchFamily="18" charset="0"/>
                        <a:cs typeface="Calibri" panose="020F0502020204030204" pitchFamily="34" charset="0"/>
                      </a:rPr>
                      <m:t>=</m:t>
                    </m:r>
                    <m:sSup>
                      <m:sSupPr>
                        <m:ctrlPr>
                          <a:rPr lang="pt-BR" altLang="zh-CN" sz="1800" i="1" smtClean="0">
                            <a:latin typeface="Cambria Math" panose="02040503050406030204" pitchFamily="18" charset="0"/>
                            <a:cs typeface="Calibri" panose="020F0502020204030204" pitchFamily="34" charset="0"/>
                          </a:rPr>
                        </m:ctrlPr>
                      </m:sSupPr>
                      <m:e>
                        <m:r>
                          <a:rPr lang="pt-BR" altLang="zh-CN" sz="1800" i="1" smtClean="0">
                            <a:latin typeface="Cambria Math" panose="02040503050406030204" pitchFamily="18" charset="0"/>
                            <a:cs typeface="Calibri" panose="020F0502020204030204" pitchFamily="34" charset="0"/>
                          </a:rPr>
                          <m:t>𝑟</m:t>
                        </m:r>
                      </m:e>
                      <m:sup>
                        <m:r>
                          <a:rPr lang="pt-BR" altLang="zh-CN" sz="1800" i="1" smtClean="0">
                            <a:latin typeface="Cambria Math" panose="02040503050406030204" pitchFamily="18" charset="0"/>
                            <a:cs typeface="Calibri" panose="020F0502020204030204" pitchFamily="34" charset="0"/>
                          </a:rPr>
                          <m:t>𝑝</m:t>
                        </m:r>
                        <m:r>
                          <a:rPr lang="pt-BR" altLang="zh-CN" sz="1800" i="1" smtClean="0">
                            <a:latin typeface="Cambria Math" panose="02040503050406030204" pitchFamily="18" charset="0"/>
                            <a:cs typeface="Calibri" panose="020F0502020204030204" pitchFamily="34" charset="0"/>
                          </a:rPr>
                          <m:t>−1</m:t>
                        </m:r>
                      </m:sup>
                    </m:sSup>
                    <m:sSub>
                      <m:sSubPr>
                        <m:ctrlPr>
                          <a:rPr lang="pt-BR" altLang="zh-CN" sz="1800" i="1" smtClean="0">
                            <a:latin typeface="Cambria Math" panose="02040503050406030204" pitchFamily="18" charset="0"/>
                            <a:cs typeface="Calibri" panose="020F0502020204030204" pitchFamily="34" charset="0"/>
                          </a:rPr>
                        </m:ctrlPr>
                      </m:sSubPr>
                      <m:e>
                        <m:r>
                          <a:rPr lang="pt-BR" altLang="zh-CN" sz="1800" i="1" smtClean="0">
                            <a:latin typeface="Cambria Math" panose="02040503050406030204" pitchFamily="18" charset="0"/>
                            <a:cs typeface="Calibri" panose="020F0502020204030204" pitchFamily="34" charset="0"/>
                          </a:rPr>
                          <m:t>𝑘</m:t>
                        </m:r>
                      </m:e>
                      <m:sub>
                        <m:r>
                          <a:rPr lang="pt-BR" altLang="zh-CN" sz="1800" i="1" smtClean="0">
                            <a:latin typeface="Cambria Math" panose="02040503050406030204" pitchFamily="18" charset="0"/>
                            <a:cs typeface="Calibri" panose="020F0502020204030204" pitchFamily="34" charset="0"/>
                          </a:rPr>
                          <m:t>𝑔</m:t>
                        </m:r>
                      </m:sub>
                    </m:sSub>
                  </m:oMath>
                </a14:m>
                <a:r>
                  <a:rPr lang="en-US" altLang="zh-CN" sz="1800" dirty="0">
                    <a:cs typeface="Calibri" panose="020F0502020204030204" pitchFamily="34" charset="0"/>
                  </a:rPr>
                  <a:t> for shrinkage ratio </a:t>
                </a:r>
                <a14:m>
                  <m:oMath xmlns:m="http://schemas.openxmlformats.org/officeDocument/2006/math">
                    <m:r>
                      <a:rPr lang="en-US" altLang="zh-CN" sz="1800" i="1">
                        <a:latin typeface="Cambria Math" panose="02040503050406030204" pitchFamily="18" charset="0"/>
                        <a:cs typeface="Calibri" panose="020F0502020204030204" pitchFamily="34" charset="0"/>
                      </a:rPr>
                      <m:t>𝑟</m:t>
                    </m:r>
                  </m:oMath>
                </a14:m>
                <a:r>
                  <a:rPr lang="en-US" altLang="zh-CN" sz="1800" dirty="0">
                    <a:cs typeface="Calibri" panose="020F0502020204030204" pitchFamily="34" charset="0"/>
                  </a:rPr>
                  <a:t> </a:t>
                </a:r>
              </a:p>
              <a:p>
                <a:pPr lvl="2"/>
                <a:r>
                  <a:rPr lang="en-US" altLang="zh-CN" sz="1800" dirty="0">
                    <a:latin typeface="+mn-lt"/>
                  </a:rPr>
                  <a:t>At iteration </a:t>
                </a:r>
                <a14:m>
                  <m:oMath xmlns:m="http://schemas.openxmlformats.org/officeDocument/2006/math">
                    <m:r>
                      <a:rPr lang="en-US" altLang="zh-CN" sz="1800" i="1" dirty="0" smtClean="0">
                        <a:latin typeface="Cambria Math" panose="02040503050406030204" pitchFamily="18" charset="0"/>
                      </a:rPr>
                      <m:t>𝑡</m:t>
                    </m:r>
                  </m:oMath>
                </a14:m>
                <a:r>
                  <a:rPr lang="en-US" altLang="zh-CN" sz="1800" dirty="0">
                    <a:latin typeface="+mn-lt"/>
                  </a:rPr>
                  <a:t>, </a:t>
                </a:r>
                <a14:m>
                  <m:oMath xmlns:m="http://schemas.openxmlformats.org/officeDocument/2006/math">
                    <m:sSubSup>
                      <m:sSubSupPr>
                        <m:ctrlPr>
                          <a:rPr lang="en-US" altLang="zh-CN" sz="1800" i="1" smtClean="0">
                            <a:latin typeface="Cambria Math" panose="02040503050406030204" pitchFamily="18" charset="0"/>
                          </a:rPr>
                        </m:ctrlPr>
                      </m:sSubSupPr>
                      <m:e>
                        <m:r>
                          <a:rPr lang="en-US" altLang="zh-CN" sz="1800" i="1" smtClean="0">
                            <a:latin typeface="Cambria Math" panose="02040503050406030204" pitchFamily="18" charset="0"/>
                          </a:rPr>
                          <m:t>𝑊</m:t>
                        </m:r>
                      </m:e>
                      <m:sub>
                        <m:r>
                          <a:rPr lang="en-US" altLang="zh-CN" sz="1800" i="1" smtClean="0">
                            <a:latin typeface="Cambria Math" panose="02040503050406030204" pitchFamily="18" charset="0"/>
                          </a:rPr>
                          <m:t>𝑙</m:t>
                        </m:r>
                      </m:sub>
                      <m:sup>
                        <m:r>
                          <a:rPr lang="en-US" altLang="zh-CN" sz="1800" i="1" smtClean="0">
                            <a:latin typeface="Cambria Math" panose="02040503050406030204" pitchFamily="18" charset="0"/>
                          </a:rPr>
                          <m:t>𝑝</m:t>
                        </m:r>
                      </m:sup>
                    </m:sSubSup>
                    <m:r>
                      <a:rPr lang="en-US" altLang="zh-CN" sz="1800" i="1" smtClean="0">
                        <a:latin typeface="Cambria Math" panose="02040503050406030204" pitchFamily="18" charset="0"/>
                      </a:rPr>
                      <m:t>=</m:t>
                    </m:r>
                    <m:f>
                      <m:fPr>
                        <m:ctrlPr>
                          <a:rPr lang="en-US" altLang="zh-CN" sz="1800" i="1" smtClean="0">
                            <a:latin typeface="Cambria Math" panose="02040503050406030204" pitchFamily="18" charset="0"/>
                          </a:rPr>
                        </m:ctrlPr>
                      </m:fPr>
                      <m:num>
                        <m:r>
                          <a:rPr lang="en-US" altLang="zh-CN" sz="1800" i="1" smtClean="0">
                            <a:latin typeface="Cambria Math" panose="02040503050406030204" pitchFamily="18" charset="0"/>
                          </a:rPr>
                          <m:t>1</m:t>
                        </m:r>
                      </m:num>
                      <m:den>
                        <m:r>
                          <a:rPr lang="en-US" altLang="zh-CN" sz="1800" i="1" smtClean="0">
                            <a:latin typeface="Cambria Math" panose="02040503050406030204" pitchFamily="18" charset="0"/>
                          </a:rPr>
                          <m:t>𝑚</m:t>
                        </m:r>
                      </m:den>
                    </m:f>
                    <m:nary>
                      <m:naryPr>
                        <m:chr m:val="∑"/>
                        <m:ctrlPr>
                          <a:rPr lang="en-US" altLang="zh-CN" sz="1800" i="1" smtClean="0">
                            <a:latin typeface="Cambria Math" panose="02040503050406030204" pitchFamily="18" charset="0"/>
                          </a:rPr>
                        </m:ctrlPr>
                      </m:naryPr>
                      <m:sub>
                        <m:r>
                          <a:rPr lang="en-US" altLang="zh-CN" sz="1800" i="1" smtClean="0">
                            <a:latin typeface="Cambria Math" panose="02040503050406030204" pitchFamily="18" charset="0"/>
                          </a:rPr>
                          <m:t>𝑖</m:t>
                        </m:r>
                        <m:r>
                          <a:rPr lang="en-US" altLang="zh-CN" sz="1800" i="1" smtClean="0">
                            <a:latin typeface="Cambria Math" panose="02040503050406030204" pitchFamily="18" charset="0"/>
                          </a:rPr>
                          <m:t>=1</m:t>
                        </m:r>
                      </m:sub>
                      <m:sup>
                        <m:r>
                          <a:rPr lang="en-US" altLang="zh-CN" sz="1800" i="1" smtClean="0">
                            <a:latin typeface="Cambria Math" panose="02040503050406030204" pitchFamily="18" charset="0"/>
                          </a:rPr>
                          <m:t>𝑚</m:t>
                        </m:r>
                      </m:sup>
                      <m:e>
                        <m:sSubSup>
                          <m:sSubSupPr>
                            <m:ctrlPr>
                              <a:rPr lang="en-US" altLang="zh-CN" sz="1800" i="1" smtClean="0">
                                <a:latin typeface="Cambria Math" panose="02040503050406030204" pitchFamily="18" charset="0"/>
                              </a:rPr>
                            </m:ctrlPr>
                          </m:sSubSupPr>
                          <m:e>
                            <m:r>
                              <a:rPr lang="en-US" altLang="zh-CN" sz="1800" i="1" smtClean="0">
                                <a:latin typeface="Cambria Math" panose="02040503050406030204" pitchFamily="18" charset="0"/>
                              </a:rPr>
                              <m:t>𝑊</m:t>
                            </m:r>
                          </m:e>
                          <m:sub>
                            <m:r>
                              <a:rPr lang="en-US" altLang="zh-CN" sz="1800" i="1" smtClean="0">
                                <a:latin typeface="Cambria Math" panose="02040503050406030204" pitchFamily="18" charset="0"/>
                              </a:rPr>
                              <m:t>𝑖</m:t>
                            </m:r>
                          </m:sub>
                          <m:sup>
                            <m:r>
                              <a:rPr lang="en-US" altLang="zh-CN" sz="1800" i="1" smtClean="0">
                                <a:latin typeface="Cambria Math" panose="02040503050406030204" pitchFamily="18" charset="0"/>
                              </a:rPr>
                              <m:t>𝑝</m:t>
                            </m:r>
                          </m:sup>
                        </m:sSubSup>
                      </m:e>
                    </m:nary>
                  </m:oMath>
                </a14:m>
                <a:endParaRPr lang="en-US" altLang="zh-CN" sz="1800" dirty="0">
                  <a:cs typeface="Calibri" panose="020F0502020204030204" pitchFamily="34" charset="0"/>
                </a:endParaRPr>
              </a:p>
              <a:p>
                <a:pPr lvl="2"/>
                <a14:m>
                  <m:oMath xmlns:m="http://schemas.openxmlformats.org/officeDocument/2006/math">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r>
                          <a:rPr lang="en-US" altLang="zh-CN" sz="1800" i="1" smtClean="0">
                            <a:latin typeface="Cambria Math" panose="02040503050406030204" pitchFamily="18" charset="0"/>
                            <a:cs typeface="Calibri" panose="020F0502020204030204" pitchFamily="34" charset="0"/>
                          </a:rPr>
                          <m:t>−1</m:t>
                        </m:r>
                      </m:sup>
                    </m:sSubSup>
                    <m:r>
                      <a:rPr lang="en-US" altLang="zh-CN" sz="1800" i="1" smtClean="0">
                        <a:latin typeface="Cambria Math" panose="02040503050406030204" pitchFamily="18" charset="0"/>
                        <a:cs typeface="Calibri" panose="020F0502020204030204" pitchFamily="34" charset="0"/>
                      </a:rPr>
                      <m:t>∖</m:t>
                    </m:r>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sup>
                    </m:sSubSup>
                    <m:r>
                      <a:rPr lang="en-US" altLang="zh-CN" sz="1800" i="1" smtClean="0">
                        <a:latin typeface="Cambria Math" panose="02040503050406030204" pitchFamily="18" charset="0"/>
                        <a:cs typeface="Calibri" panose="020F0502020204030204" pitchFamily="34" charset="0"/>
                      </a:rPr>
                      <m:t>=</m:t>
                    </m:r>
                    <m:f>
                      <m:fPr>
                        <m:ctrlPr>
                          <a:rPr lang="en-US" altLang="zh-CN" sz="1800" i="1" smtClean="0">
                            <a:latin typeface="Cambria Math" panose="02040503050406030204" pitchFamily="18" charset="0"/>
                            <a:cs typeface="Calibri" panose="020F0502020204030204" pitchFamily="34" charset="0"/>
                          </a:rPr>
                        </m:ctrlPr>
                      </m:fPr>
                      <m:num>
                        <m:r>
                          <a:rPr lang="en-US" altLang="zh-CN" sz="1800" i="1" smtClean="0">
                            <a:latin typeface="Cambria Math" panose="02040503050406030204" pitchFamily="18" charset="0"/>
                            <a:cs typeface="Calibri" panose="020F0502020204030204" pitchFamily="34" charset="0"/>
                          </a:rPr>
                          <m:t>1</m:t>
                        </m:r>
                      </m:num>
                      <m:den>
                        <m:r>
                          <a:rPr lang="en-US" altLang="zh-CN" sz="1800" i="1" smtClean="0">
                            <a:latin typeface="Cambria Math" panose="02040503050406030204" pitchFamily="18" charset="0"/>
                            <a:cs typeface="Calibri" panose="020F0502020204030204" pitchFamily="34" charset="0"/>
                          </a:rPr>
                          <m:t>𝑚</m:t>
                        </m:r>
                        <m:r>
                          <a:rPr lang="en-US" altLang="zh-CN" sz="1800" i="1" smtClean="0">
                            <a:latin typeface="Cambria Math" panose="02040503050406030204" pitchFamily="18" charset="0"/>
                            <a:cs typeface="Calibri" panose="020F0502020204030204" pitchFamily="34" charset="0"/>
                          </a:rPr>
                          <m:t>−</m:t>
                        </m:r>
                        <m:sSub>
                          <m:sSubPr>
                            <m:ctrlPr>
                              <a:rPr lang="en-US" altLang="zh-CN" sz="1800" i="1" smtClean="0">
                                <a:latin typeface="Cambria Math" panose="02040503050406030204" pitchFamily="18" charset="0"/>
                                <a:cs typeface="Calibri" panose="020F0502020204030204" pitchFamily="34" charset="0"/>
                              </a:rPr>
                            </m:ctrlPr>
                          </m:sSubPr>
                          <m:e>
                            <m:r>
                              <a:rPr lang="en-US" altLang="zh-CN" sz="1800" i="1" smtClean="0">
                                <a:latin typeface="Cambria Math" panose="02040503050406030204" pitchFamily="18" charset="0"/>
                                <a:cs typeface="Calibri" panose="020F0502020204030204" pitchFamily="34" charset="0"/>
                              </a:rPr>
                              <m:t>𝑚</m:t>
                            </m:r>
                          </m:e>
                          <m:sub>
                            <m:r>
                              <a:rPr lang="en-US" altLang="zh-CN" sz="1800" i="1" smtClean="0">
                                <a:latin typeface="Cambria Math" panose="02040503050406030204" pitchFamily="18" charset="0"/>
                                <a:cs typeface="Calibri" panose="020F0502020204030204" pitchFamily="34" charset="0"/>
                              </a:rPr>
                              <m:t>𝑝</m:t>
                            </m:r>
                          </m:sub>
                        </m:sSub>
                      </m:den>
                    </m:f>
                    <m:nary>
                      <m:naryPr>
                        <m:chr m:val="∑"/>
                        <m:ctrlPr>
                          <a:rPr lang="en-US" altLang="zh-CN" sz="1800" i="1" smtClean="0">
                            <a:latin typeface="Cambria Math" panose="02040503050406030204" pitchFamily="18" charset="0"/>
                            <a:cs typeface="Calibri" panose="020F0502020204030204" pitchFamily="34" charset="0"/>
                          </a:rPr>
                        </m:ctrlPr>
                      </m:naryPr>
                      <m:sub>
                        <m:r>
                          <a:rPr lang="en-US" altLang="zh-CN" sz="1800" i="1" smtClean="0">
                            <a:latin typeface="Cambria Math" panose="02040503050406030204" pitchFamily="18" charset="0"/>
                            <a:cs typeface="Calibri" panose="020F0502020204030204" pitchFamily="34" charset="0"/>
                          </a:rPr>
                          <m:t>𝑖</m:t>
                        </m:r>
                        <m:r>
                          <a:rPr lang="en-US" altLang="zh-CN" sz="1800" i="1" smtClean="0">
                            <a:latin typeface="Cambria Math" panose="02040503050406030204" pitchFamily="18" charset="0"/>
                            <a:cs typeface="Calibri" panose="020F0502020204030204" pitchFamily="34" charset="0"/>
                          </a:rPr>
                          <m:t>=1</m:t>
                        </m:r>
                      </m:sub>
                      <m:sup>
                        <m:r>
                          <a:rPr lang="en-US" altLang="zh-CN" sz="1800" i="1" smtClean="0">
                            <a:latin typeface="Cambria Math" panose="02040503050406030204" pitchFamily="18" charset="0"/>
                            <a:cs typeface="Calibri" panose="020F0502020204030204" pitchFamily="34" charset="0"/>
                          </a:rPr>
                          <m:t>𝑚</m:t>
                        </m:r>
                        <m:r>
                          <a:rPr lang="en-US" altLang="zh-CN" sz="1800" i="1" smtClean="0">
                            <a:latin typeface="Cambria Math" panose="02040503050406030204" pitchFamily="18" charset="0"/>
                            <a:cs typeface="Calibri" panose="020F0502020204030204" pitchFamily="34" charset="0"/>
                          </a:rPr>
                          <m:t>−</m:t>
                        </m:r>
                        <m:sSub>
                          <m:sSubPr>
                            <m:ctrlPr>
                              <a:rPr lang="en-US" altLang="zh-CN" sz="1800" i="1" smtClean="0">
                                <a:latin typeface="Cambria Math" panose="02040503050406030204" pitchFamily="18" charset="0"/>
                                <a:cs typeface="Calibri" panose="020F0502020204030204" pitchFamily="34" charset="0"/>
                              </a:rPr>
                            </m:ctrlPr>
                          </m:sSubPr>
                          <m:e>
                            <m:r>
                              <a:rPr lang="en-US" altLang="zh-CN" sz="1800" i="1" smtClean="0">
                                <a:latin typeface="Cambria Math" panose="02040503050406030204" pitchFamily="18" charset="0"/>
                                <a:cs typeface="Calibri" panose="020F0502020204030204" pitchFamily="34" charset="0"/>
                              </a:rPr>
                              <m:t>𝑚</m:t>
                            </m:r>
                          </m:e>
                          <m:sub>
                            <m:r>
                              <a:rPr lang="en-US" altLang="zh-CN" sz="1800" i="1" smtClean="0">
                                <a:latin typeface="Cambria Math" panose="02040503050406030204" pitchFamily="18" charset="0"/>
                                <a:cs typeface="Calibri" panose="020F0502020204030204" pitchFamily="34" charset="0"/>
                              </a:rPr>
                              <m:t>𝑝</m:t>
                            </m:r>
                          </m:sub>
                        </m:sSub>
                      </m:sup>
                      <m:e>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𝑖</m:t>
                            </m:r>
                          </m:sub>
                          <m:sup>
                            <m:r>
                              <a:rPr lang="en-US" altLang="zh-CN" sz="1800" i="1" smtClean="0">
                                <a:latin typeface="Cambria Math" panose="02040503050406030204" pitchFamily="18" charset="0"/>
                                <a:cs typeface="Calibri" panose="020F0502020204030204" pitchFamily="34" charset="0"/>
                              </a:rPr>
                              <m:t>𝑝</m:t>
                            </m:r>
                            <m:r>
                              <a:rPr lang="en-US" altLang="zh-CN" sz="1800" i="1" smtClean="0">
                                <a:latin typeface="Cambria Math" panose="02040503050406030204" pitchFamily="18" charset="0"/>
                                <a:cs typeface="Calibri" panose="020F0502020204030204" pitchFamily="34" charset="0"/>
                              </a:rPr>
                              <m:t>−1</m:t>
                            </m:r>
                          </m:sup>
                        </m:sSubSup>
                      </m:e>
                    </m:nary>
                    <m:r>
                      <a:rPr lang="en-US" altLang="zh-CN" sz="1800" i="1" smtClean="0">
                        <a:latin typeface="Cambria Math" panose="02040503050406030204" pitchFamily="18" charset="0"/>
                        <a:cs typeface="Calibri" panose="020F0502020204030204" pitchFamily="34" charset="0"/>
                      </a:rPr>
                      <m:t>∖</m:t>
                    </m:r>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𝑖</m:t>
                        </m:r>
                      </m:sub>
                      <m:sup>
                        <m:r>
                          <a:rPr lang="en-US" altLang="zh-CN" sz="1800" i="1" smtClean="0">
                            <a:latin typeface="Cambria Math" panose="02040503050406030204" pitchFamily="18" charset="0"/>
                            <a:cs typeface="Calibri" panose="020F0502020204030204" pitchFamily="34" charset="0"/>
                          </a:rPr>
                          <m:t>𝑝</m:t>
                        </m:r>
                      </m:sup>
                    </m:sSubSup>
                    <m:r>
                      <a:rPr lang="en-US" altLang="zh-CN" sz="1800" i="1" smtClean="0">
                        <a:latin typeface="Cambria Math" panose="02040503050406030204" pitchFamily="18" charset="0"/>
                        <a:cs typeface="Calibri" panose="020F0502020204030204" pitchFamily="34" charset="0"/>
                      </a:rPr>
                      <m:t>,…</m:t>
                    </m:r>
                  </m:oMath>
                </a14:m>
                <a:endParaRPr lang="en-US" altLang="zh-CN" sz="1800" dirty="0">
                  <a:cs typeface="Calibri" panose="020F0502020204030204" pitchFamily="34" charset="0"/>
                </a:endParaRPr>
              </a:p>
              <a:p>
                <a:pPr lvl="2"/>
                <a14:m>
                  <m:oMath xmlns:m="http://schemas.openxmlformats.org/officeDocument/2006/math">
                    <m:sSub>
                      <m:sSubPr>
                        <m:ctrlPr>
                          <a:rPr lang="en-US" altLang="zh-CN" sz="1800" i="1" smtClean="0">
                            <a:latin typeface="Cambria Math" panose="02040503050406030204" pitchFamily="18" charset="0"/>
                            <a:cs typeface="Calibri" panose="020F0502020204030204" pitchFamily="34" charset="0"/>
                          </a:rPr>
                        </m:ctrlPr>
                      </m:sSub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𝑔</m:t>
                        </m:r>
                      </m:sub>
                    </m:sSub>
                    <m:r>
                      <a:rPr lang="en-US" altLang="zh-CN" sz="1800" i="1" smtClean="0">
                        <a:latin typeface="Cambria Math" panose="02040503050406030204" pitchFamily="18" charset="0"/>
                        <a:cs typeface="Calibri" panose="020F0502020204030204" pitchFamily="34" charset="0"/>
                      </a:rPr>
                      <m:t>=</m:t>
                    </m:r>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sup>
                    </m:sSubSup>
                    <m:r>
                      <a:rPr lang="en-US" altLang="zh-CN" sz="1800" i="1" smtClean="0">
                        <a:latin typeface="Cambria Math" panose="02040503050406030204" pitchFamily="18" charset="0"/>
                        <a:cs typeface="Calibri" panose="020F0502020204030204" pitchFamily="34" charset="0"/>
                      </a:rPr>
                      <m:t>∪</m:t>
                    </m:r>
                    <m:d>
                      <m:dPr>
                        <m:ctrlPr>
                          <a:rPr lang="en-US" altLang="zh-CN" sz="1800" i="1" smtClean="0">
                            <a:latin typeface="Cambria Math" panose="02040503050406030204" pitchFamily="18" charset="0"/>
                            <a:cs typeface="Calibri" panose="020F0502020204030204" pitchFamily="34" charset="0"/>
                          </a:rPr>
                        </m:ctrlPr>
                      </m:dPr>
                      <m:e>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r>
                              <a:rPr lang="en-US" altLang="zh-CN" sz="1800" i="1" smtClean="0">
                                <a:latin typeface="Cambria Math" panose="02040503050406030204" pitchFamily="18" charset="0"/>
                                <a:cs typeface="Calibri" panose="020F0502020204030204" pitchFamily="34" charset="0"/>
                              </a:rPr>
                              <m:t>−1</m:t>
                            </m:r>
                          </m:sup>
                        </m:sSubSup>
                        <m:r>
                          <a:rPr lang="en-US" altLang="zh-CN" sz="1800" i="1" smtClean="0">
                            <a:latin typeface="Cambria Math" panose="02040503050406030204" pitchFamily="18" charset="0"/>
                            <a:cs typeface="Calibri" panose="020F0502020204030204" pitchFamily="34" charset="0"/>
                          </a:rPr>
                          <m:t>∖</m:t>
                        </m:r>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𝑝</m:t>
                            </m:r>
                          </m:sup>
                        </m:sSubSup>
                      </m:e>
                    </m:d>
                    <m:r>
                      <a:rPr lang="en-US" altLang="zh-CN" sz="1800" i="1" smtClean="0">
                        <a:latin typeface="Cambria Math" panose="02040503050406030204" pitchFamily="18" charset="0"/>
                        <a:cs typeface="Calibri" panose="020F0502020204030204" pitchFamily="34" charset="0"/>
                      </a:rPr>
                      <m:t>∪…∪</m:t>
                    </m:r>
                    <m:d>
                      <m:dPr>
                        <m:ctrlPr>
                          <a:rPr lang="en-US" altLang="zh-CN" sz="1800" i="1" smtClean="0">
                            <a:latin typeface="Cambria Math" panose="02040503050406030204" pitchFamily="18" charset="0"/>
                            <a:cs typeface="Calibri" panose="020F0502020204030204" pitchFamily="34" charset="0"/>
                          </a:rPr>
                        </m:ctrlPr>
                      </m:dPr>
                      <m:e>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1</m:t>
                            </m:r>
                          </m:sup>
                        </m:sSubSup>
                        <m:r>
                          <a:rPr lang="en-US" altLang="zh-CN" sz="1800" i="1" smtClean="0">
                            <a:latin typeface="Cambria Math" panose="02040503050406030204" pitchFamily="18" charset="0"/>
                            <a:cs typeface="Calibri" panose="020F0502020204030204" pitchFamily="34" charset="0"/>
                          </a:rPr>
                          <m:t>∖</m:t>
                        </m:r>
                        <m:sSubSup>
                          <m:sSubSupPr>
                            <m:ctrlPr>
                              <a:rPr lang="en-US" altLang="zh-CN" sz="1800" i="1" smtClean="0">
                                <a:latin typeface="Cambria Math" panose="02040503050406030204" pitchFamily="18" charset="0"/>
                                <a:cs typeface="Calibri" panose="020F0502020204030204" pitchFamily="34" charset="0"/>
                              </a:rPr>
                            </m:ctrlPr>
                          </m:sSubSupPr>
                          <m:e>
                            <m:r>
                              <a:rPr lang="en-US" altLang="zh-CN" sz="1800" i="1" smtClean="0">
                                <a:latin typeface="Cambria Math" panose="02040503050406030204" pitchFamily="18" charset="0"/>
                                <a:cs typeface="Calibri" panose="020F0502020204030204" pitchFamily="34" charset="0"/>
                              </a:rPr>
                              <m:t>𝑊</m:t>
                            </m:r>
                          </m:e>
                          <m:sub>
                            <m:r>
                              <a:rPr lang="en-US" altLang="zh-CN" sz="1800" i="1" smtClean="0">
                                <a:latin typeface="Cambria Math" panose="02040503050406030204" pitchFamily="18" charset="0"/>
                                <a:cs typeface="Calibri" panose="020F0502020204030204" pitchFamily="34" charset="0"/>
                              </a:rPr>
                              <m:t>𝑙</m:t>
                            </m:r>
                          </m:sub>
                          <m:sup>
                            <m:r>
                              <a:rPr lang="en-US" altLang="zh-CN" sz="1800" i="1" smtClean="0">
                                <a:latin typeface="Cambria Math" panose="02040503050406030204" pitchFamily="18" charset="0"/>
                                <a:cs typeface="Calibri" panose="020F0502020204030204" pitchFamily="34" charset="0"/>
                              </a:rPr>
                              <m:t>2</m:t>
                            </m:r>
                          </m:sup>
                        </m:sSubSup>
                      </m:e>
                    </m:d>
                  </m:oMath>
                </a14:m>
                <a:endParaRPr lang="en-US" altLang="zh-CN" sz="1800" dirty="0">
                  <a:cs typeface="Calibri" panose="020F0502020204030204" pitchFamily="34" charset="0"/>
                </a:endParaRPr>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5" y="879935"/>
                <a:ext cx="8164674" cy="5725401"/>
              </a:xfrm>
              <a:prstGeom prst="rect">
                <a:avLst/>
              </a:prstGeom>
              <a:blipFill>
                <a:blip r:embed="rId3"/>
                <a:stretch>
                  <a:fillRect l="-1046"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13</a:t>
            </a:fld>
            <a:endParaRPr lang="en-US" dirty="0"/>
          </a:p>
        </p:txBody>
      </p:sp>
    </p:spTree>
    <p:extLst>
      <p:ext uri="{BB962C8B-B14F-4D97-AF65-F5344CB8AC3E}">
        <p14:creationId xmlns:p14="http://schemas.microsoft.com/office/powerpoint/2010/main" val="357142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Miscellaneous Techniques</a:t>
            </a:r>
          </a:p>
          <a:p>
            <a:pPr>
              <a:spcBef>
                <a:spcPts val="500"/>
              </a:spcBef>
            </a:pPr>
            <a:endParaRPr lang="en-US" altLang="zh-CN" sz="2400" b="1" dirty="0">
              <a:latin typeface="Calibri" panose="020F0502020204030204" pitchFamily="34" charset="0"/>
              <a:cs typeface="Calibri" panose="020F0502020204030204" pitchFamily="34" charset="0"/>
            </a:endParaRPr>
          </a:p>
          <a:p>
            <a:pPr lvl="1"/>
            <a:r>
              <a:rPr lang="en-US" altLang="zh-CN" sz="2000" b="1" dirty="0">
                <a:cs typeface="Calibri" panose="020F0502020204030204" pitchFamily="34" charset="0"/>
              </a:rPr>
              <a:t>Static Batch Normalization </a:t>
            </a:r>
            <a:r>
              <a:rPr lang="en-US" altLang="zh-CN" sz="2000" dirty="0">
                <a:cs typeface="Calibri" panose="020F0502020204030204" pitchFamily="34" charset="0"/>
              </a:rPr>
              <a:t>(</a:t>
            </a:r>
            <a:r>
              <a:rPr lang="en-US" altLang="zh-CN" sz="2000" b="1" dirty="0" err="1">
                <a:cs typeface="Calibri" panose="020F0502020204030204" pitchFamily="34" charset="0"/>
              </a:rPr>
              <a:t>sBN</a:t>
            </a:r>
            <a:r>
              <a:rPr lang="en-US" altLang="zh-CN" sz="2000" dirty="0">
                <a:cs typeface="Calibri" panose="020F0502020204030204" pitchFamily="34" charset="0"/>
              </a:rPr>
              <a:t>) does not track running estimates  and cumulatively update global BN statistics after training is finished</a:t>
            </a:r>
          </a:p>
          <a:p>
            <a:pPr lvl="1"/>
            <a:endParaRPr lang="en-US" altLang="zh-CN" sz="2000" dirty="0">
              <a:cs typeface="Calibri" panose="020F0502020204030204" pitchFamily="34" charset="0"/>
            </a:endParaRPr>
          </a:p>
          <a:p>
            <a:pPr lvl="1"/>
            <a:endParaRPr lang="en-US" altLang="zh-CN" sz="2000" dirty="0">
              <a:cs typeface="Calibri" panose="020F0502020204030204" pitchFamily="34" charset="0"/>
            </a:endParaRPr>
          </a:p>
          <a:p>
            <a:pPr lvl="1"/>
            <a:r>
              <a:rPr lang="en-US" altLang="zh-CN" sz="2000" b="1" dirty="0">
                <a:cs typeface="Calibri" panose="020F0502020204030204" pitchFamily="34" charset="0"/>
              </a:rPr>
              <a:t>Scaler</a:t>
            </a:r>
            <a:r>
              <a:rPr lang="en-US" altLang="zh-CN" sz="2000" dirty="0">
                <a:cs typeface="Calibri" panose="020F0502020204030204" pitchFamily="34" charset="0"/>
              </a:rPr>
              <a:t> scales representations during the training phase and the global model can be directly used for inference without scaling</a:t>
            </a:r>
          </a:p>
          <a:p>
            <a:pPr lvl="1"/>
            <a:endParaRPr lang="en-US" altLang="zh-CN" sz="2000" dirty="0">
              <a:cs typeface="Calibri" panose="020F0502020204030204" pitchFamily="34" charset="0"/>
            </a:endParaRPr>
          </a:p>
          <a:p>
            <a:pPr lvl="1"/>
            <a:endParaRPr lang="en-US" altLang="zh-CN" sz="2000" dirty="0">
              <a:cs typeface="Calibri" panose="020F0502020204030204" pitchFamily="34" charset="0"/>
            </a:endParaRPr>
          </a:p>
          <a:p>
            <a:pPr lvl="1"/>
            <a:r>
              <a:rPr lang="en-US" altLang="zh-CN" sz="2000" b="1" dirty="0">
                <a:cs typeface="Calibri" panose="020F0502020204030204" pitchFamily="34" charset="0"/>
              </a:rPr>
              <a:t>Masked Cross-Entropy Loss </a:t>
            </a:r>
            <a:r>
              <a:rPr lang="en-US" altLang="zh-CN" sz="2000" dirty="0">
                <a:cs typeface="Calibri" panose="020F0502020204030204" pitchFamily="34" charset="0"/>
              </a:rPr>
              <a:t>replaces the last layer outputs that are not associated with local labels as zero</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14</a:t>
            </a:fld>
            <a:endParaRPr lang="en-US" dirty="0"/>
          </a:p>
        </p:txBody>
      </p:sp>
    </p:spTree>
    <p:extLst>
      <p:ext uri="{BB962C8B-B14F-4D97-AF65-F5344CB8AC3E}">
        <p14:creationId xmlns:p14="http://schemas.microsoft.com/office/powerpoint/2010/main" val="349127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Algorithm</a:t>
            </a:r>
          </a:p>
          <a:p>
            <a:pPr>
              <a:spcBef>
                <a:spcPts val="500"/>
              </a:spcBef>
            </a:pPr>
            <a:endParaRPr lang="en-US" altLang="zh-CN" sz="2400" b="1"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15</a:t>
            </a:fld>
            <a:endParaRPr lang="en-US" dirty="0"/>
          </a:p>
        </p:txBody>
      </p:sp>
      <p:pic>
        <p:nvPicPr>
          <p:cNvPr id="3" name="图片 2">
            <a:extLst>
              <a:ext uri="{FF2B5EF4-FFF2-40B4-BE49-F238E27FC236}">
                <a16:creationId xmlns:a16="http://schemas.microsoft.com/office/drawing/2014/main" id="{E71EC772-BB60-42A4-8101-7F4760A4C687}"/>
              </a:ext>
            </a:extLst>
          </p:cNvPr>
          <p:cNvPicPr>
            <a:picLocks noChangeAspect="1"/>
          </p:cNvPicPr>
          <p:nvPr/>
        </p:nvPicPr>
        <p:blipFill>
          <a:blip r:embed="rId3"/>
          <a:stretch>
            <a:fillRect/>
          </a:stretch>
        </p:blipFill>
        <p:spPr>
          <a:xfrm>
            <a:off x="1683316" y="1287832"/>
            <a:ext cx="5777367" cy="5317504"/>
          </a:xfrm>
          <a:prstGeom prst="rect">
            <a:avLst/>
          </a:prstGeom>
        </p:spPr>
      </p:pic>
    </p:spTree>
    <p:extLst>
      <p:ext uri="{BB962C8B-B14F-4D97-AF65-F5344CB8AC3E}">
        <p14:creationId xmlns:p14="http://schemas.microsoft.com/office/powerpoint/2010/main" val="18869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dirty="0">
                <a:latin typeface="Calibri" panose="020F0502020204030204" pitchFamily="34" charset="0"/>
                <a:cs typeface="Calibri" panose="020F0502020204030204" pitchFamily="34" charset="0"/>
              </a:rPr>
              <a:t>Small local models can benefit from FL by performing global aggregation on a part of larger local model parameters</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16</a:t>
            </a:fld>
            <a:endParaRPr lang="en-US" dirty="0"/>
          </a:p>
        </p:txBody>
      </p:sp>
      <p:pic>
        <p:nvPicPr>
          <p:cNvPr id="9" name="图片 5">
            <a:extLst>
              <a:ext uri="{FF2B5EF4-FFF2-40B4-BE49-F238E27FC236}">
                <a16:creationId xmlns:a16="http://schemas.microsoft.com/office/drawing/2014/main" id="{0905F464-6419-401B-BFA2-7D052E599DA7}"/>
              </a:ext>
            </a:extLst>
          </p:cNvPr>
          <p:cNvPicPr>
            <a:picLocks noChangeAspect="1"/>
          </p:cNvPicPr>
          <p:nvPr/>
        </p:nvPicPr>
        <p:blipFill>
          <a:blip r:embed="rId3"/>
          <a:stretch>
            <a:fillRect/>
          </a:stretch>
        </p:blipFill>
        <p:spPr>
          <a:xfrm>
            <a:off x="1599025" y="2104111"/>
            <a:ext cx="5945949" cy="3567569"/>
          </a:xfrm>
          <a:prstGeom prst="rect">
            <a:avLst/>
          </a:prstGeom>
        </p:spPr>
      </p:pic>
      <mc:AlternateContent xmlns:mc="http://schemas.openxmlformats.org/markup-compatibility/2006" xmlns:a14="http://schemas.microsoft.com/office/drawing/2010/main">
        <mc:Choice Requires="a14">
          <p:sp>
            <p:nvSpPr>
              <p:cNvPr id="11" name="TextBox 54">
                <a:extLst>
                  <a:ext uri="{FF2B5EF4-FFF2-40B4-BE49-F238E27FC236}">
                    <a16:creationId xmlns:a16="http://schemas.microsoft.com/office/drawing/2014/main" id="{50D5F082-D0DA-4079-BFD1-8686C57D5E7C}"/>
                  </a:ext>
                </a:extLst>
              </p:cNvPr>
              <p:cNvSpPr txBox="1"/>
              <p:nvPr/>
            </p:nvSpPr>
            <p:spPr>
              <a:xfrm>
                <a:off x="190964" y="5710020"/>
                <a:ext cx="9029701" cy="64633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4. Global model parameters are distributed to </a:t>
                </a:r>
                <a14:m>
                  <m:oMath xmlns:m="http://schemas.openxmlformats.org/officeDocument/2006/math">
                    <m:r>
                      <a:rPr lang="en-US" altLang="zh-CN" sz="1800" i="1" dirty="0" smtClean="0">
                        <a:solidFill>
                          <a:schemeClr val="tx1"/>
                        </a:solidFill>
                        <a:latin typeface="Cambria Math" panose="02040503050406030204" pitchFamily="18" charset="0"/>
                        <a:cs typeface="Calibri" panose="020F0502020204030204" pitchFamily="34" charset="0"/>
                      </a:rPr>
                      <m:t>6</m:t>
                    </m:r>
                  </m:oMath>
                </a14:m>
                <a:r>
                  <a:rPr lang="en-US" altLang="zh-CN" sz="1800" dirty="0">
                    <a:solidFill>
                      <a:schemeClr val="tx1"/>
                    </a:solidFill>
                    <a:latin typeface="Calibri" panose="020F0502020204030204" pitchFamily="34" charset="0"/>
                    <a:cs typeface="Calibri" panose="020F0502020204030204" pitchFamily="34" charset="0"/>
                  </a:rPr>
                  <a:t> local clients with </a:t>
                </a:r>
                <a14:m>
                  <m:oMath xmlns:m="http://schemas.openxmlformats.org/officeDocument/2006/math">
                    <m:r>
                      <a:rPr lang="en-US" altLang="zh-CN" sz="1800" i="1" dirty="0" smtClean="0">
                        <a:solidFill>
                          <a:schemeClr val="tx1"/>
                        </a:solidFill>
                        <a:latin typeface="Cambria Math" panose="02040503050406030204" pitchFamily="18" charset="0"/>
                        <a:cs typeface="Calibri" panose="020F0502020204030204" pitchFamily="34" charset="0"/>
                      </a:rPr>
                      <m:t>3</m:t>
                    </m:r>
                  </m:oMath>
                </a14:m>
                <a:r>
                  <a:rPr lang="en-US" altLang="zh-CN" sz="1800" dirty="0">
                    <a:solidFill>
                      <a:schemeClr val="tx1"/>
                    </a:solidFill>
                    <a:latin typeface="Calibri" panose="020F0502020204030204" pitchFamily="34" charset="0"/>
                    <a:cs typeface="Calibri" panose="020F0502020204030204" pitchFamily="34" charset="0"/>
                  </a:rPr>
                  <a:t> computation complexity levels.</a:t>
                </a:r>
              </a:p>
            </p:txBody>
          </p:sp>
        </mc:Choice>
        <mc:Fallback xmlns="">
          <p:sp>
            <p:nvSpPr>
              <p:cNvPr id="11" name="TextBox 54">
                <a:extLst>
                  <a:ext uri="{FF2B5EF4-FFF2-40B4-BE49-F238E27FC236}">
                    <a16:creationId xmlns:a16="http://schemas.microsoft.com/office/drawing/2014/main" id="{50D5F082-D0DA-4079-BFD1-8686C57D5E7C}"/>
                  </a:ext>
                </a:extLst>
              </p:cNvPr>
              <p:cNvSpPr txBox="1">
                <a:spLocks noRot="1" noChangeAspect="1" noMove="1" noResize="1" noEditPoints="1" noAdjustHandles="1" noChangeArrowheads="1" noChangeShapeType="1" noTextEdit="1"/>
              </p:cNvSpPr>
              <p:nvPr/>
            </p:nvSpPr>
            <p:spPr>
              <a:xfrm>
                <a:off x="190964" y="5710020"/>
                <a:ext cx="9029701" cy="646331"/>
              </a:xfrm>
              <a:prstGeom prst="rect">
                <a:avLst/>
              </a:prstGeom>
              <a:blipFill>
                <a:blip r:embed="rId4"/>
                <a:stretch>
                  <a:fillRect t="-5660" b="-14151"/>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13600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Experiments</a:t>
                </a:r>
              </a:p>
              <a:p>
                <a:pPr lvl="1"/>
                <a:r>
                  <a:rPr lang="en-US" altLang="zh-CN" sz="1800" b="0" i="0" dirty="0">
                    <a:solidFill>
                      <a:srgbClr val="000000"/>
                    </a:solidFill>
                    <a:effectLst/>
                    <a:latin typeface="NimbusRomNo9L-Regu"/>
                  </a:rPr>
                  <a:t>MNIST (CNN), CIFAR10 (ResNet18) and WikiText2 (Transformer) [20, 21 , 22]</a:t>
                </a:r>
                <a:endParaRPr lang="en-US" altLang="zh-CN" sz="1800" dirty="0">
                  <a:solidFill>
                    <a:srgbClr val="000000"/>
                  </a:solidFill>
                  <a:latin typeface="NimbusRomNo9L-Regu"/>
                </a:endParaRPr>
              </a:p>
              <a:p>
                <a:pPr lvl="1"/>
                <a:r>
                  <a:rPr lang="en-US" altLang="zh-CN" sz="1800" b="0" i="0" dirty="0">
                    <a:solidFill>
                      <a:srgbClr val="000000"/>
                    </a:solidFill>
                    <a:effectLst/>
                    <a:latin typeface="CMR10"/>
                  </a:rPr>
                  <a:t>The number of clients </a:t>
                </a:r>
                <a14:m>
                  <m:oMath xmlns:m="http://schemas.openxmlformats.org/officeDocument/2006/math">
                    <m:r>
                      <a:rPr lang="en-US" altLang="zh-CN" sz="1800" b="0" i="1" smtClean="0">
                        <a:solidFill>
                          <a:srgbClr val="000000"/>
                        </a:solidFill>
                        <a:effectLst/>
                        <a:latin typeface="Cambria Math" panose="02040503050406030204" pitchFamily="18" charset="0"/>
                      </a:rPr>
                      <m:t>𝑀</m:t>
                    </m:r>
                    <m:r>
                      <a:rPr lang="en-US" altLang="zh-CN" sz="1800" b="0" i="1" smtClean="0">
                        <a:solidFill>
                          <a:srgbClr val="000000"/>
                        </a:solidFill>
                        <a:effectLst/>
                        <a:latin typeface="Cambria Math" panose="02040503050406030204" pitchFamily="18" charset="0"/>
                      </a:rPr>
                      <m:t>=100 </m:t>
                    </m:r>
                  </m:oMath>
                </a14:m>
                <a:endParaRPr lang="en-US" altLang="zh-CN" sz="1800" b="0" i="0" dirty="0">
                  <a:solidFill>
                    <a:srgbClr val="000000"/>
                  </a:solidFill>
                  <a:effectLst/>
                  <a:latin typeface="NimbusRomNo9L-Regu"/>
                </a:endParaRPr>
              </a:p>
              <a:p>
                <a:pPr lvl="1"/>
                <a:r>
                  <a:rPr lang="en-US" altLang="zh-CN" sz="1800" b="0" i="0" dirty="0">
                    <a:solidFill>
                      <a:srgbClr val="000000"/>
                    </a:solidFill>
                    <a:effectLst/>
                    <a:latin typeface="NimbusRomNo9L-Regu"/>
                  </a:rPr>
                  <a:t>Fraction of active clients per communication round </a:t>
                </a:r>
                <a14:m>
                  <m:oMath xmlns:m="http://schemas.openxmlformats.org/officeDocument/2006/math">
                    <m:r>
                      <a:rPr lang="en-US" altLang="zh-CN" sz="1800" b="0" i="1" smtClean="0">
                        <a:solidFill>
                          <a:srgbClr val="000000"/>
                        </a:solidFill>
                        <a:effectLst/>
                        <a:latin typeface="Cambria Math" panose="02040503050406030204" pitchFamily="18" charset="0"/>
                      </a:rPr>
                      <m:t>𝐶</m:t>
                    </m:r>
                    <m:r>
                      <a:rPr lang="en-US" altLang="zh-CN" sz="1800" b="0" i="1" smtClean="0">
                        <a:solidFill>
                          <a:srgbClr val="000000"/>
                        </a:solidFill>
                        <a:effectLst/>
                        <a:latin typeface="Cambria Math" panose="02040503050406030204" pitchFamily="18" charset="0"/>
                      </a:rPr>
                      <m:t>=0.1</m:t>
                    </m:r>
                  </m:oMath>
                </a14:m>
                <a:endParaRPr lang="en-US" altLang="zh-CN" sz="2400" b="1" dirty="0">
                  <a:latin typeface="Calibri" panose="020F0502020204030204" pitchFamily="34" charset="0"/>
                  <a:cs typeface="Calibri" panose="020F0502020204030204" pitchFamily="34" charset="0"/>
                </a:endParaRPr>
              </a:p>
              <a:p>
                <a:pPr lvl="1"/>
                <a:r>
                  <a:rPr lang="en-US" altLang="zh-CN" sz="1800" dirty="0">
                    <a:solidFill>
                      <a:srgbClr val="000000"/>
                    </a:solidFill>
                    <a:latin typeface="NimbusRomNo9L-Regu"/>
                  </a:rPr>
                  <a:t>D</a:t>
                </a:r>
                <a:r>
                  <a:rPr lang="en-US" altLang="zh-CN" sz="1800" b="0" i="0" dirty="0">
                    <a:solidFill>
                      <a:srgbClr val="000000"/>
                    </a:solidFill>
                    <a:effectLst/>
                    <a:latin typeface="NimbusRomNo9L-Regu"/>
                  </a:rPr>
                  <a:t>ata partition [</a:t>
                </a:r>
                <a:r>
                  <a:rPr lang="en-US" altLang="zh-CN" sz="1800" dirty="0">
                    <a:latin typeface="Calibri" panose="020F0502020204030204" pitchFamily="34" charset="0"/>
                    <a:ea typeface="Times New Roman" charset="0"/>
                    <a:cs typeface="Calibri" panose="020F0502020204030204" pitchFamily="34" charset="0"/>
                  </a:rPr>
                  <a:t>4, 17</a:t>
                </a:r>
                <a:r>
                  <a:rPr lang="en-US" altLang="zh-CN" sz="1800" b="0" i="0" dirty="0">
                    <a:solidFill>
                      <a:srgbClr val="000000"/>
                    </a:solidFill>
                    <a:effectLst/>
                    <a:latin typeface="NimbusRomNo9L-Regu"/>
                  </a:rPr>
                  <a:t>]</a:t>
                </a:r>
              </a:p>
              <a:p>
                <a:pPr lvl="2"/>
                <a:r>
                  <a:rPr lang="en-US" altLang="zh-CN" sz="1600" b="1" dirty="0">
                    <a:solidFill>
                      <a:srgbClr val="FF0000"/>
                    </a:solidFill>
                    <a:latin typeface="NimbusRomNo9L-Regu"/>
                  </a:rPr>
                  <a:t>IID</a:t>
                </a:r>
                <a:r>
                  <a:rPr lang="en-US" altLang="zh-CN" sz="1600" dirty="0">
                    <a:solidFill>
                      <a:srgbClr val="000000"/>
                    </a:solidFill>
                    <a:latin typeface="NimbusRomNo9L-Regu"/>
                  </a:rPr>
                  <a:t>: </a:t>
                </a:r>
                <a:r>
                  <a:rPr lang="en-US" altLang="zh-CN" sz="1600" b="0" i="0" dirty="0">
                    <a:solidFill>
                      <a:srgbClr val="000000"/>
                    </a:solidFill>
                    <a:effectLst/>
                    <a:latin typeface="NimbusRomNo9L-Regu"/>
                  </a:rPr>
                  <a:t>uniformly assign the same number of data examples for each client</a:t>
                </a:r>
              </a:p>
              <a:p>
                <a:pPr lvl="2"/>
                <a:r>
                  <a:rPr lang="en-US" altLang="zh-CN" sz="1600" b="1" i="0" dirty="0">
                    <a:solidFill>
                      <a:schemeClr val="accent6"/>
                    </a:solidFill>
                    <a:effectLst/>
                    <a:latin typeface="NimbusRomNo9L-Regu"/>
                  </a:rPr>
                  <a:t>Non-IID</a:t>
                </a:r>
                <a:r>
                  <a:rPr lang="en-US" altLang="zh-CN" sz="1600" b="0" i="0" dirty="0">
                    <a:solidFill>
                      <a:srgbClr val="000000"/>
                    </a:solidFill>
                    <a:effectLst/>
                    <a:latin typeface="NimbusRomNo9L-Regu"/>
                  </a:rPr>
                  <a:t>: clients will only have examples at most from two classes</a:t>
                </a:r>
              </a:p>
              <a:p>
                <a:pPr lvl="3"/>
                <a:r>
                  <a:rPr lang="en-US" altLang="zh-CN" sz="1600" b="1" dirty="0">
                    <a:solidFill>
                      <a:schemeClr val="accent6"/>
                    </a:solidFill>
                    <a:latin typeface="NimbusRomNo9L-Regu"/>
                  </a:rPr>
                  <a:t>Local</a:t>
                </a:r>
                <a:r>
                  <a:rPr lang="en-US" altLang="zh-CN" sz="1600" dirty="0">
                    <a:solidFill>
                      <a:srgbClr val="000000"/>
                    </a:solidFill>
                    <a:latin typeface="NimbusRomNo9L-Regu"/>
                  </a:rPr>
                  <a:t>: training and test data distribution for each local client are the same</a:t>
                </a:r>
              </a:p>
              <a:p>
                <a:pPr lvl="3"/>
                <a:r>
                  <a:rPr lang="en-US" altLang="zh-CN" sz="1600" b="1" dirty="0">
                    <a:solidFill>
                      <a:schemeClr val="accent6"/>
                    </a:solidFill>
                    <a:latin typeface="NimbusRomNo9L-Regu"/>
                  </a:rPr>
                  <a:t>Global</a:t>
                </a:r>
                <a:r>
                  <a:rPr lang="en-US" altLang="zh-CN" sz="1600" dirty="0">
                    <a:latin typeface="NimbusRomNo9L-Regu"/>
                  </a:rPr>
                  <a:t>: test data distribution are the joint of all local test data distribution</a:t>
                </a:r>
              </a:p>
              <a:p>
                <a:pPr lvl="2"/>
                <a:endParaRPr lang="en-US" altLang="zh-CN" sz="1600" b="0" i="0" dirty="0">
                  <a:solidFill>
                    <a:srgbClr val="000000"/>
                  </a:solidFill>
                  <a:effectLst/>
                  <a:latin typeface="NimbusRomNo9L-Regu"/>
                </a:endParaRPr>
              </a:p>
              <a:p>
                <a:pPr lvl="1"/>
                <a14:m>
                  <m:oMath xmlns:m="http://schemas.openxmlformats.org/officeDocument/2006/math">
                    <m:r>
                      <a:rPr lang="en-US" altLang="zh-CN" sz="1800" b="0" i="1" smtClean="0">
                        <a:latin typeface="Cambria Math" panose="02040503050406030204" pitchFamily="18" charset="0"/>
                      </a:rPr>
                      <m:t>5</m:t>
                    </m:r>
                  </m:oMath>
                </a14:m>
                <a:r>
                  <a:rPr lang="en-US" altLang="zh-CN" sz="1800" b="0" i="0" dirty="0">
                    <a:solidFill>
                      <a:srgbClr val="000000"/>
                    </a:solidFill>
                    <a:effectLst/>
                    <a:latin typeface="NimbusRomNo9L-Regu"/>
                  </a:rPr>
                  <a:t> different computation complexity levels labeled as </a:t>
                </a:r>
                <a14:m>
                  <m:oMath xmlns:m="http://schemas.openxmlformats.org/officeDocument/2006/math">
                    <m:r>
                      <m:rPr>
                        <m:lit/>
                      </m:rP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r>
                      <a:rPr lang="en-US" altLang="zh-CN" sz="1800" i="1">
                        <a:latin typeface="Cambria Math" panose="02040503050406030204" pitchFamily="18" charset="0"/>
                      </a:rPr>
                      <m:t>𝑏</m:t>
                    </m:r>
                    <m:r>
                      <a:rPr lang="en-US" altLang="zh-CN" sz="1800" i="1">
                        <a:latin typeface="Cambria Math" panose="02040503050406030204" pitchFamily="18" charset="0"/>
                      </a:rPr>
                      <m:t>,</m:t>
                    </m:r>
                    <m:r>
                      <a:rPr lang="en-US" altLang="zh-CN" sz="1800" i="1">
                        <a:latin typeface="Cambria Math" panose="02040503050406030204" pitchFamily="18" charset="0"/>
                      </a:rPr>
                      <m:t>𝑐</m:t>
                    </m:r>
                    <m:r>
                      <a:rPr lang="en-US" altLang="zh-CN" sz="1800" i="1">
                        <a:latin typeface="Cambria Math" panose="02040503050406030204" pitchFamily="18" charset="0"/>
                      </a:rPr>
                      <m:t>,</m:t>
                    </m:r>
                    <m:r>
                      <a:rPr lang="en-US" altLang="zh-CN" sz="1800" i="1">
                        <a:latin typeface="Cambria Math" panose="02040503050406030204" pitchFamily="18" charset="0"/>
                      </a:rPr>
                      <m:t>𝑑</m:t>
                    </m:r>
                    <m:r>
                      <a:rPr lang="en-US" altLang="zh-CN" sz="1800" i="1">
                        <a:latin typeface="Cambria Math" panose="02040503050406030204" pitchFamily="18" charset="0"/>
                      </a:rPr>
                      <m:t>,</m:t>
                    </m:r>
                    <m:r>
                      <a:rPr lang="en-US" altLang="zh-CN" sz="1800" i="1">
                        <a:latin typeface="Cambria Math" panose="02040503050406030204" pitchFamily="18" charset="0"/>
                      </a:rPr>
                      <m:t>𝑒</m:t>
                    </m:r>
                    <m:r>
                      <m:rPr>
                        <m:lit/>
                      </m:rPr>
                      <a:rPr lang="en-US" altLang="zh-CN" sz="1800" i="1">
                        <a:latin typeface="Cambria Math" panose="02040503050406030204" pitchFamily="18" charset="0"/>
                      </a:rPr>
                      <m:t>}</m:t>
                    </m:r>
                  </m:oMath>
                </a14:m>
                <a:r>
                  <a:rPr lang="en-US" altLang="zh-CN" sz="1800" b="0" i="0" dirty="0">
                    <a:solidFill>
                      <a:srgbClr val="000000"/>
                    </a:solidFill>
                    <a:effectLst/>
                    <a:latin typeface="NimbusRomNo9L-Regu"/>
                  </a:rPr>
                  <a:t> </a:t>
                </a:r>
              </a:p>
              <a:p>
                <a:pPr lvl="1"/>
                <a14:m>
                  <m:oMath xmlns:m="http://schemas.openxmlformats.org/officeDocument/2006/math">
                    <m:r>
                      <a:rPr lang="en-US" altLang="zh-CN" sz="1800" i="1" smtClean="0">
                        <a:latin typeface="Cambria Math" panose="02040503050406030204" pitchFamily="18" charset="0"/>
                      </a:rPr>
                      <m:t>𝑎</m:t>
                    </m:r>
                  </m:oMath>
                </a14:m>
                <a:r>
                  <a:rPr lang="en-US" altLang="zh-CN" sz="1800" b="0" i="0" dirty="0">
                    <a:solidFill>
                      <a:srgbClr val="000000"/>
                    </a:solidFill>
                    <a:effectLst/>
                    <a:latin typeface="NimbusRomNo9L-Regu"/>
                  </a:rPr>
                  <a:t> has the size of global model and </a:t>
                </a:r>
                <a14:m>
                  <m:oMath xmlns:m="http://schemas.openxmlformats.org/officeDocument/2006/math">
                    <m:r>
                      <a:rPr lang="en-US" altLang="zh-CN" sz="1800" i="1" dirty="0">
                        <a:latin typeface="Cambria Math" panose="02040503050406030204" pitchFamily="18" charset="0"/>
                      </a:rPr>
                      <m:t>𝑒</m:t>
                    </m:r>
                  </m:oMath>
                </a14:m>
                <a:r>
                  <a:rPr lang="en-US" altLang="zh-CN" sz="1800" b="0" i="0" dirty="0">
                    <a:solidFill>
                      <a:srgbClr val="000000"/>
                    </a:solidFill>
                    <a:effectLst/>
                    <a:latin typeface="NimbusRomNo9L-Regu"/>
                  </a:rPr>
                  <a:t> </a:t>
                </a:r>
                <a:r>
                  <a:rPr lang="en-US" altLang="zh-CN" sz="1800" dirty="0">
                    <a:solidFill>
                      <a:srgbClr val="000000"/>
                    </a:solidFill>
                    <a:latin typeface="NimbusRomNo9L-Regu"/>
                  </a:rPr>
                  <a:t>is the smallest model</a:t>
                </a:r>
                <a:endParaRPr lang="en-US" altLang="zh-CN" sz="1800" b="0" i="0" dirty="0">
                  <a:solidFill>
                    <a:srgbClr val="000000"/>
                  </a:solidFill>
                  <a:effectLst/>
                  <a:latin typeface="NimbusRomNo9L-Regu"/>
                </a:endParaRPr>
              </a:p>
              <a:p>
                <a:pPr lvl="1"/>
                <a:r>
                  <a:rPr lang="en-US" altLang="zh-CN" sz="1800" b="0" i="0" dirty="0">
                    <a:solidFill>
                      <a:srgbClr val="000000"/>
                    </a:solidFill>
                    <a:effectLst/>
                    <a:latin typeface="NimbusRomNo9L-Regu"/>
                  </a:rPr>
                  <a:t>The hidden channel shrinkage ratio </a:t>
                </a:r>
                <a14:m>
                  <m:oMath xmlns:m="http://schemas.openxmlformats.org/officeDocument/2006/math">
                    <m:r>
                      <a:rPr lang="en-US" altLang="zh-CN" sz="1800" i="1">
                        <a:latin typeface="Cambria Math" panose="02040503050406030204" pitchFamily="18" charset="0"/>
                      </a:rPr>
                      <m:t>𝑟</m:t>
                    </m:r>
                    <m:r>
                      <a:rPr lang="en-US" altLang="zh-CN" sz="1800" i="1">
                        <a:latin typeface="Cambria Math" panose="02040503050406030204" pitchFamily="18" charset="0"/>
                      </a:rPr>
                      <m:t>=0.5 </m:t>
                    </m:r>
                  </m:oMath>
                </a14:m>
                <a:endParaRPr lang="en-US" altLang="zh-CN" sz="1800" dirty="0">
                  <a:solidFill>
                    <a:srgbClr val="000000"/>
                  </a:solidFill>
                  <a:latin typeface="CMR10"/>
                </a:endParaRPr>
              </a:p>
              <a:p>
                <a:pPr lvl="1"/>
                <a:r>
                  <a:rPr lang="en-US" altLang="zh-CN" sz="1800" dirty="0">
                    <a:solidFill>
                      <a:srgbClr val="000000"/>
                    </a:solidFill>
                    <a:latin typeface="CMR10"/>
                  </a:rPr>
                  <a:t>Example: the ratio of model parameters between </a:t>
                </a:r>
                <a14:m>
                  <m:oMath xmlns:m="http://schemas.openxmlformats.org/officeDocument/2006/math">
                    <m:r>
                      <a:rPr lang="en-US" altLang="zh-CN" sz="1800" i="1" dirty="0">
                        <a:latin typeface="Cambria Math" panose="02040503050406030204" pitchFamily="18" charset="0"/>
                      </a:rPr>
                      <m:t>𝑒</m:t>
                    </m:r>
                  </m:oMath>
                </a14:m>
                <a:r>
                  <a:rPr lang="en-US" altLang="zh-CN" sz="1800" dirty="0">
                    <a:solidFill>
                      <a:srgbClr val="000000"/>
                    </a:solidFill>
                    <a:latin typeface="CMR10"/>
                  </a:rPr>
                  <a:t> and </a:t>
                </a:r>
                <a14:m>
                  <m:oMath xmlns:m="http://schemas.openxmlformats.org/officeDocument/2006/math">
                    <m:r>
                      <a:rPr lang="en-US" altLang="zh-CN" sz="1800" i="1">
                        <a:latin typeface="Cambria Math" panose="02040503050406030204" pitchFamily="18" charset="0"/>
                      </a:rPr>
                      <m:t>𝑎</m:t>
                    </m:r>
                  </m:oMath>
                </a14:m>
                <a:r>
                  <a:rPr lang="en-US" altLang="zh-CN" sz="1800" dirty="0">
                    <a:solidFill>
                      <a:srgbClr val="000000"/>
                    </a:solidFill>
                    <a:latin typeface="CMR10"/>
                  </a:rPr>
                  <a:t> is </a:t>
                </a:r>
                <a14:m>
                  <m:oMath xmlns:m="http://schemas.openxmlformats.org/officeDocument/2006/math">
                    <m:f>
                      <m:fPr>
                        <m:ctrlPr>
                          <a:rPr lang="en-US" altLang="zh-CN" sz="1600" i="1" smtClean="0">
                            <a:latin typeface="Cambria Math" panose="02040503050406030204" pitchFamily="18" charset="0"/>
                          </a:rPr>
                        </m:ctrlPr>
                      </m:fPr>
                      <m:num>
                        <m:sSup>
                          <m:sSupPr>
                            <m:ctrlPr>
                              <a:rPr lang="en-US" altLang="zh-CN" sz="1600" i="1" smtClean="0">
                                <a:latin typeface="Cambria Math" panose="02040503050406030204" pitchFamily="18" charset="0"/>
                              </a:rPr>
                            </m:ctrlPr>
                          </m:sSupPr>
                          <m:e>
                            <m:r>
                              <a:rPr lang="en-US" altLang="zh-CN" sz="1600" i="1" smtClean="0">
                                <a:latin typeface="Cambria Math" panose="02040503050406030204" pitchFamily="18" charset="0"/>
                              </a:rPr>
                              <m:t>𝑟</m:t>
                            </m:r>
                          </m:e>
                          <m:sup>
                            <m:r>
                              <a:rPr lang="en-US" altLang="zh-CN" sz="1600" i="1" smtClean="0">
                                <a:latin typeface="Cambria Math" panose="02040503050406030204" pitchFamily="18" charset="0"/>
                              </a:rPr>
                              <m:t>4</m:t>
                            </m:r>
                          </m:sup>
                        </m:sSup>
                      </m:num>
                      <m:den>
                        <m:sSup>
                          <m:sSupPr>
                            <m:ctrlPr>
                              <a:rPr lang="en-US" altLang="zh-CN" sz="1600" i="1" smtClean="0">
                                <a:latin typeface="Cambria Math" panose="02040503050406030204" pitchFamily="18" charset="0"/>
                              </a:rPr>
                            </m:ctrlPr>
                          </m:sSupPr>
                          <m:e>
                            <m:r>
                              <a:rPr lang="en-US" altLang="zh-CN" sz="1600" i="1" smtClean="0">
                                <a:latin typeface="Cambria Math" panose="02040503050406030204" pitchFamily="18" charset="0"/>
                              </a:rPr>
                              <m:t>𝑟</m:t>
                            </m:r>
                          </m:e>
                          <m:sup>
                            <m:r>
                              <a:rPr lang="en-US" altLang="zh-CN" sz="1600" i="1" smtClean="0">
                                <a:latin typeface="Cambria Math" panose="02040503050406030204" pitchFamily="18" charset="0"/>
                              </a:rPr>
                              <m:t>0</m:t>
                            </m:r>
                          </m:sup>
                        </m:sSup>
                      </m:den>
                    </m:f>
                    <m:r>
                      <a:rPr lang="en-US" altLang="zh-CN" sz="1600" i="1" smtClean="0">
                        <a:latin typeface="Cambria Math" panose="02040503050406030204" pitchFamily="18" charset="0"/>
                      </a:rPr>
                      <m:t>=</m:t>
                    </m:r>
                    <m:f>
                      <m:fPr>
                        <m:ctrlPr>
                          <a:rPr lang="en-US" altLang="zh-CN" sz="1600" i="1" smtClean="0">
                            <a:latin typeface="Cambria Math" panose="02040503050406030204" pitchFamily="18" charset="0"/>
                          </a:rPr>
                        </m:ctrlPr>
                      </m:fPr>
                      <m:num>
                        <m:sSup>
                          <m:sSupPr>
                            <m:ctrlPr>
                              <a:rPr lang="en-US" altLang="zh-CN" sz="1600" i="1" smtClean="0">
                                <a:latin typeface="Cambria Math" panose="02040503050406030204" pitchFamily="18" charset="0"/>
                              </a:rPr>
                            </m:ctrlPr>
                          </m:sSupPr>
                          <m:e>
                            <m:r>
                              <a:rPr lang="en-US" altLang="zh-CN" sz="1600" i="1" smtClean="0">
                                <a:latin typeface="Cambria Math" panose="02040503050406030204" pitchFamily="18" charset="0"/>
                              </a:rPr>
                              <m:t>0.0625</m:t>
                            </m:r>
                          </m:e>
                          <m:sup>
                            <m:r>
                              <a:rPr lang="en-US" altLang="zh-CN" sz="1600" i="1" smtClean="0">
                                <a:latin typeface="Cambria Math" panose="02040503050406030204" pitchFamily="18" charset="0"/>
                              </a:rPr>
                              <m:t>2</m:t>
                            </m:r>
                          </m:sup>
                        </m:sSup>
                      </m:num>
                      <m:den>
                        <m:r>
                          <a:rPr lang="en-US" altLang="zh-CN" sz="1600" i="1" smtClean="0">
                            <a:latin typeface="Cambria Math" panose="02040503050406030204" pitchFamily="18" charset="0"/>
                          </a:rPr>
                          <m:t>1</m:t>
                        </m:r>
                      </m:den>
                    </m:f>
                    <m:r>
                      <a:rPr lang="en-US" altLang="zh-CN" sz="1600" b="0" i="1" smtClean="0">
                        <a:latin typeface="Cambria Math" panose="02040503050406030204" pitchFamily="18" charset="0"/>
                      </a:rPr>
                      <m:t>=4%</m:t>
                    </m:r>
                  </m:oMath>
                </a14:m>
                <a:endParaRPr lang="en-US" altLang="zh-CN" sz="2000" dirty="0">
                  <a:solidFill>
                    <a:srgbClr val="000000"/>
                  </a:solidFill>
                  <a:latin typeface="CMR10"/>
                </a:endParaRPr>
              </a:p>
              <a:p>
                <a:pPr lvl="1"/>
                <a:r>
                  <a:rPr lang="en-US" altLang="zh-CN" sz="1800" dirty="0">
                    <a:solidFill>
                      <a:srgbClr val="000000"/>
                    </a:solidFill>
                    <a:latin typeface="CMR10"/>
                  </a:rPr>
                  <a:t>Computation level assignments</a:t>
                </a:r>
              </a:p>
              <a:p>
                <a:pPr lvl="2"/>
                <a:r>
                  <a:rPr lang="en-US" altLang="zh-CN" sz="1600" b="1" i="1" dirty="0">
                    <a:solidFill>
                      <a:schemeClr val="accent2"/>
                    </a:solidFill>
                    <a:latin typeface="CMR10"/>
                  </a:rPr>
                  <a:t>Fix</a:t>
                </a:r>
                <a:r>
                  <a:rPr lang="en-US" altLang="zh-CN" sz="1600" i="1" dirty="0">
                    <a:solidFill>
                      <a:schemeClr val="accent2"/>
                    </a:solidFill>
                    <a:latin typeface="CMR10"/>
                  </a:rPr>
                  <a:t>: a fixed assignment of computation complexity levels</a:t>
                </a:r>
                <a:endParaRPr lang="en-US" altLang="zh-CN" sz="1600" dirty="0">
                  <a:solidFill>
                    <a:srgbClr val="000000"/>
                  </a:solidFill>
                  <a:latin typeface="CMR10"/>
                </a:endParaRPr>
              </a:p>
              <a:p>
                <a:pPr lvl="2"/>
                <a:r>
                  <a:rPr lang="en-US" altLang="zh-CN" sz="1600" b="1" i="1" dirty="0">
                    <a:solidFill>
                      <a:schemeClr val="accent1"/>
                    </a:solidFill>
                    <a:latin typeface="CMR10"/>
                  </a:rPr>
                  <a:t>Dynamic</a:t>
                </a:r>
                <a:r>
                  <a:rPr lang="en-US" altLang="zh-CN" sz="1600" i="1" dirty="0">
                    <a:solidFill>
                      <a:schemeClr val="accent1"/>
                    </a:solidFill>
                    <a:latin typeface="CMR10"/>
                  </a:rPr>
                  <a:t>: local clients uniformly sample computation complexity levels at each communication round</a:t>
                </a:r>
                <a:br>
                  <a:rPr lang="en-US" altLang="zh-CN" sz="1600" dirty="0">
                    <a:solidFill>
                      <a:srgbClr val="000000"/>
                    </a:solidFill>
                    <a:latin typeface="CMR10"/>
                  </a:rPr>
                </a:br>
                <a:endParaRPr lang="en-US" altLang="zh-CN" sz="1600" dirty="0">
                  <a:solidFill>
                    <a:srgbClr val="000000"/>
                  </a:solidFill>
                  <a:latin typeface="CMR10"/>
                </a:endParaRPr>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5" y="879935"/>
                <a:ext cx="8164674" cy="5725401"/>
              </a:xfrm>
              <a:prstGeom prst="rect">
                <a:avLst/>
              </a:prstGeom>
              <a:blipFill>
                <a:blip r:embed="rId3"/>
                <a:stretch>
                  <a:fillRect l="-1046"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17</a:t>
            </a:fld>
            <a:endParaRPr lang="en-US" dirty="0"/>
          </a:p>
        </p:txBody>
      </p:sp>
    </p:spTree>
    <p:extLst>
      <p:ext uri="{BB962C8B-B14F-4D97-AF65-F5344CB8AC3E}">
        <p14:creationId xmlns:p14="http://schemas.microsoft.com/office/powerpoint/2010/main" val="3718701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Results</a:t>
            </a:r>
          </a:p>
          <a:p>
            <a:pPr>
              <a:spcBef>
                <a:spcPts val="500"/>
              </a:spcBef>
            </a:pPr>
            <a:endParaRPr lang="en-US" altLang="zh-CN" sz="2400" b="1"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18</a:t>
            </a:fld>
            <a:endParaRPr lang="en-US" dirty="0"/>
          </a:p>
        </p:txBody>
      </p:sp>
      <p:pic>
        <p:nvPicPr>
          <p:cNvPr id="6" name="图片 3">
            <a:extLst>
              <a:ext uri="{FF2B5EF4-FFF2-40B4-BE49-F238E27FC236}">
                <a16:creationId xmlns:a16="http://schemas.microsoft.com/office/drawing/2014/main" id="{17BC99BB-B120-4669-882F-865438BB0E53}"/>
              </a:ext>
            </a:extLst>
          </p:cNvPr>
          <p:cNvPicPr>
            <a:picLocks noChangeAspect="1"/>
          </p:cNvPicPr>
          <p:nvPr/>
        </p:nvPicPr>
        <p:blipFill>
          <a:blip r:embed="rId3"/>
          <a:stretch>
            <a:fillRect/>
          </a:stretch>
        </p:blipFill>
        <p:spPr>
          <a:xfrm>
            <a:off x="1443279" y="1289729"/>
            <a:ext cx="6257442" cy="4693082"/>
          </a:xfrm>
          <a:prstGeom prst="rect">
            <a:avLst/>
          </a:prstGeom>
        </p:spPr>
      </p:pic>
      <p:sp>
        <p:nvSpPr>
          <p:cNvPr id="9" name="TextBox 54">
            <a:extLst>
              <a:ext uri="{FF2B5EF4-FFF2-40B4-BE49-F238E27FC236}">
                <a16:creationId xmlns:a16="http://schemas.microsoft.com/office/drawing/2014/main" id="{B248ED65-ABFB-4A02-A20D-8D7AF114A90E}"/>
              </a:ext>
            </a:extLst>
          </p:cNvPr>
          <p:cNvSpPr txBox="1"/>
          <p:nvPr/>
        </p:nvSpPr>
        <p:spPr>
          <a:xfrm>
            <a:off x="190964" y="5877870"/>
            <a:ext cx="902970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5. Interpolation experimental results for CIFAR10 (</a:t>
            </a:r>
            <a:r>
              <a:rPr lang="en-US" altLang="zh-CN" sz="1800" b="1" dirty="0">
                <a:solidFill>
                  <a:srgbClr val="FF0000"/>
                </a:solidFill>
                <a:latin typeface="Calibri" panose="020F0502020204030204" pitchFamily="34" charset="0"/>
                <a:cs typeface="Calibri" panose="020F0502020204030204" pitchFamily="34" charset="0"/>
              </a:rPr>
              <a:t>IID</a:t>
            </a:r>
            <a:r>
              <a:rPr lang="en-US" altLang="zh-CN" sz="1800" b="1" dirty="0">
                <a:solidFill>
                  <a:schemeClr val="tx1"/>
                </a:solidFill>
                <a:latin typeface="Calibri" panose="020F0502020204030204" pitchFamily="34" charset="0"/>
                <a:cs typeface="Calibri" panose="020F0502020204030204" pitchFamily="34" charset="0"/>
              </a:rPr>
              <a:t>, </a:t>
            </a:r>
            <a:r>
              <a:rPr lang="en-US" altLang="zh-CN" sz="1800" b="1" i="1" dirty="0">
                <a:solidFill>
                  <a:schemeClr val="accent2"/>
                </a:solidFill>
                <a:latin typeface="Calibri" panose="020F0502020204030204" pitchFamily="34" charset="0"/>
                <a:cs typeface="Calibri" panose="020F0502020204030204" pitchFamily="34" charset="0"/>
              </a:rPr>
              <a:t>Fix</a:t>
            </a:r>
            <a:r>
              <a:rPr lang="en-US" altLang="zh-CN" sz="1800" dirty="0">
                <a:solidFill>
                  <a:schemeClr val="tx1"/>
                </a:solidFill>
                <a:latin typeface="Calibri" panose="020F0502020204030204" pitchFamily="34" charset="0"/>
                <a:cs typeface="Calibri" panose="020F0502020204030204" pitchFamily="34" charset="0"/>
              </a:rPr>
              <a:t>) dataset between global model complexity and various smaller model complexities (denoted by a, b, c, d).</a:t>
            </a:r>
          </a:p>
        </p:txBody>
      </p:sp>
    </p:spTree>
    <p:extLst>
      <p:ext uri="{BB962C8B-B14F-4D97-AF65-F5344CB8AC3E}">
        <p14:creationId xmlns:p14="http://schemas.microsoft.com/office/powerpoint/2010/main" val="110358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84980"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Outline</a:t>
            </a:r>
            <a:r>
              <a:rPr lang="en-US" altLang="zh-CN" sz="3200" dirty="0">
                <a:latin typeface="Calibri" panose="020F0502020204030204" pitchFamily="34" charset="0"/>
                <a:ea typeface="Times New Roman" charset="0"/>
                <a:cs typeface="Calibri" panose="020F0502020204030204" pitchFamily="34" charset="0"/>
              </a:rPr>
              <a:t> </a:t>
            </a:r>
          </a:p>
        </p:txBody>
      </p:sp>
      <p:sp>
        <p:nvSpPr>
          <p:cNvPr id="4" name="Content Placeholder 5"/>
          <p:cNvSpPr>
            <a:spLocks noGrp="1"/>
          </p:cNvSpPr>
          <p:nvPr>
            <p:ph sz="quarter" idx="13"/>
          </p:nvPr>
        </p:nvSpPr>
        <p:spPr>
          <a:xfrm>
            <a:off x="303260" y="862837"/>
            <a:ext cx="8574039" cy="5932312"/>
          </a:xfrm>
          <a:prstGeom prst="rect">
            <a:avLst/>
          </a:prstGeom>
        </p:spPr>
        <p:txBody>
          <a:bodyPr>
            <a:normAutofit/>
          </a:bodyPr>
          <a:lstStyle/>
          <a:p>
            <a:pPr>
              <a:lnSpc>
                <a:spcPts val="2200"/>
              </a:lnSpc>
            </a:pPr>
            <a:r>
              <a:rPr lang="en-US" altLang="zh-CN" sz="2400" dirty="0">
                <a:latin typeface="Calibri" panose="020F0502020204030204" pitchFamily="34" charset="0"/>
                <a:ea typeface="Times New Roman" charset="0"/>
                <a:cs typeface="Calibri" panose="020F0502020204030204" pitchFamily="34" charset="0"/>
              </a:rPr>
              <a:t>Motivation</a:t>
            </a:r>
          </a:p>
          <a:p>
            <a:pPr>
              <a:lnSpc>
                <a:spcPts val="2200"/>
              </a:lnSpc>
            </a:pPr>
            <a:endParaRPr lang="en-US" sz="2400" dirty="0">
              <a:latin typeface="Calibri" panose="020F0502020204030204" pitchFamily="34" charset="0"/>
              <a:ea typeface="Times New Roman" charset="0"/>
              <a:cs typeface="Calibri" panose="020F0502020204030204" pitchFamily="34" charset="0"/>
            </a:endParaRPr>
          </a:p>
          <a:p>
            <a:pPr>
              <a:lnSpc>
                <a:spcPts val="2200"/>
              </a:lnSpc>
            </a:pPr>
            <a:r>
              <a:rPr lang="en-US" sz="2400" dirty="0">
                <a:latin typeface="Calibri" panose="020F0502020204030204" pitchFamily="34" charset="0"/>
                <a:ea typeface="Times New Roman" charset="0"/>
                <a:cs typeface="Calibri" panose="020F0502020204030204" pitchFamily="34" charset="0"/>
              </a:rPr>
              <a:t>Objective</a:t>
            </a:r>
          </a:p>
          <a:p>
            <a:pPr>
              <a:lnSpc>
                <a:spcPts val="2200"/>
              </a:lnSpc>
            </a:pPr>
            <a:endParaRPr lang="en-US" sz="2400" dirty="0">
              <a:latin typeface="Calibri" panose="020F0502020204030204" pitchFamily="34" charset="0"/>
              <a:ea typeface="Times New Roman" charset="0"/>
              <a:cs typeface="Calibri" panose="020F0502020204030204" pitchFamily="34" charset="0"/>
            </a:endParaRPr>
          </a:p>
          <a:p>
            <a:pPr>
              <a:lnSpc>
                <a:spcPts val="2200"/>
              </a:lnSpc>
            </a:pPr>
            <a:r>
              <a:rPr lang="en-US" sz="2400" dirty="0">
                <a:latin typeface="Calibri" panose="020F0502020204030204" pitchFamily="34" charset="0"/>
                <a:ea typeface="Times New Roman" charset="0"/>
                <a:cs typeface="Calibri" panose="020F0502020204030204" pitchFamily="34" charset="0"/>
              </a:rPr>
              <a:t>Background</a:t>
            </a:r>
          </a:p>
          <a:p>
            <a:pPr marL="0" indent="0">
              <a:lnSpc>
                <a:spcPts val="2200"/>
              </a:lnSpc>
              <a:buNone/>
            </a:pPr>
            <a:endParaRPr lang="en-US" sz="2400" dirty="0">
              <a:latin typeface="Calibri" panose="020F0502020204030204" pitchFamily="34" charset="0"/>
              <a:ea typeface="Times New Roman" charset="0"/>
              <a:cs typeface="Calibri" panose="020F0502020204030204" pitchFamily="34" charset="0"/>
            </a:endParaRPr>
          </a:p>
          <a:p>
            <a:pPr>
              <a:lnSpc>
                <a:spcPts val="2200"/>
              </a:lnSpc>
            </a:pPr>
            <a:r>
              <a:rPr lang="en-US" sz="2400" dirty="0">
                <a:latin typeface="Calibri" panose="020F0502020204030204" pitchFamily="34" charset="0"/>
                <a:ea typeface="Times New Roman" charset="0"/>
                <a:cs typeface="Calibri" panose="020F0502020204030204" pitchFamily="34" charset="0"/>
              </a:rPr>
              <a:t>Our works</a:t>
            </a:r>
          </a:p>
          <a:p>
            <a:pPr lvl="1">
              <a:lnSpc>
                <a:spcPts val="2200"/>
              </a:lnSpc>
            </a:pPr>
            <a:r>
              <a:rPr lang="en-US" altLang="zh-CN" sz="2000" dirty="0">
                <a:latin typeface="Calibri" panose="020F0502020204030204" pitchFamily="34" charset="0"/>
                <a:ea typeface="Times New Roman" charset="0"/>
                <a:cs typeface="Calibri" panose="020F0502020204030204" pitchFamily="34" charset="0"/>
              </a:rPr>
              <a:t>Heterogeneous Federated Learning (</a:t>
            </a:r>
            <a:r>
              <a:rPr lang="en-US" altLang="zh-CN" sz="2000" b="1" dirty="0" err="1">
                <a:latin typeface="Calibri" panose="020F0502020204030204" pitchFamily="34" charset="0"/>
                <a:ea typeface="Times New Roman" charset="0"/>
                <a:cs typeface="Calibri" panose="020F0502020204030204" pitchFamily="34" charset="0"/>
              </a:rPr>
              <a:t>HeteroFL</a:t>
            </a:r>
            <a:r>
              <a:rPr lang="en-US" altLang="zh-CN" sz="2000" dirty="0">
                <a:latin typeface="Calibri" panose="020F0502020204030204" pitchFamily="34" charset="0"/>
                <a:ea typeface="Times New Roman" charset="0"/>
                <a:cs typeface="Calibri" panose="020F0502020204030204" pitchFamily="34" charset="0"/>
              </a:rPr>
              <a:t>) </a:t>
            </a:r>
            <a:r>
              <a:rPr lang="en-US" altLang="zh-CN" sz="2000" dirty="0">
                <a:solidFill>
                  <a:srgbClr val="FF0000"/>
                </a:solidFill>
                <a:latin typeface="Calibri" panose="020F0502020204030204" pitchFamily="34" charset="0"/>
                <a:ea typeface="Times New Roman" charset="0"/>
                <a:cs typeface="Calibri" panose="020F0502020204030204" pitchFamily="34" charset="0"/>
              </a:rPr>
              <a:t>(Published in ICLR 2021) </a:t>
            </a:r>
            <a:r>
              <a:rPr lang="en-US" altLang="zh-CN" sz="2000" dirty="0">
                <a:latin typeface="Calibri" panose="020F0502020204030204" pitchFamily="34" charset="0"/>
                <a:ea typeface="Times New Roman" charset="0"/>
                <a:cs typeface="Calibri" panose="020F0502020204030204" pitchFamily="34" charset="0"/>
              </a:rPr>
              <a:t>[1]</a:t>
            </a:r>
          </a:p>
          <a:p>
            <a:pPr lvl="1">
              <a:lnSpc>
                <a:spcPts val="2200"/>
              </a:lnSpc>
            </a:pPr>
            <a:r>
              <a:rPr lang="en-US" altLang="zh-CN" sz="2000" dirty="0">
                <a:latin typeface="Calibri" panose="020F0502020204030204" pitchFamily="34" charset="0"/>
                <a:ea typeface="Times New Roman" charset="0"/>
                <a:cs typeface="Calibri" panose="020F0502020204030204" pitchFamily="34" charset="0"/>
              </a:rPr>
              <a:t>Gradient Assisted Learning (</a:t>
            </a:r>
            <a:r>
              <a:rPr lang="en-US" altLang="zh-CN" sz="2000" b="1" dirty="0">
                <a:latin typeface="Calibri" panose="020F0502020204030204" pitchFamily="34" charset="0"/>
                <a:ea typeface="Times New Roman" charset="0"/>
                <a:cs typeface="Calibri" panose="020F0502020204030204" pitchFamily="34" charset="0"/>
              </a:rPr>
              <a:t>GAL</a:t>
            </a:r>
            <a:r>
              <a:rPr lang="en-US" altLang="zh-CN" sz="2000" dirty="0">
                <a:latin typeface="Calibri" panose="020F0502020204030204" pitchFamily="34" charset="0"/>
                <a:ea typeface="Times New Roman" charset="0"/>
                <a:cs typeface="Calibri" panose="020F0502020204030204" pitchFamily="34" charset="0"/>
              </a:rPr>
              <a:t>) </a:t>
            </a:r>
            <a:r>
              <a:rPr lang="en-US" altLang="zh-CN" sz="2000" dirty="0">
                <a:solidFill>
                  <a:srgbClr val="FF0000"/>
                </a:solidFill>
                <a:latin typeface="Calibri" panose="020F0502020204030204" pitchFamily="34" charset="0"/>
                <a:ea typeface="Times New Roman" charset="0"/>
                <a:cs typeface="Calibri" panose="020F0502020204030204" pitchFamily="34" charset="0"/>
              </a:rPr>
              <a:t>(Under review ICML 2021)</a:t>
            </a:r>
          </a:p>
          <a:p>
            <a:pPr lvl="1">
              <a:lnSpc>
                <a:spcPts val="2200"/>
              </a:lnSpc>
            </a:pPr>
            <a:endParaRPr lang="en-US" sz="2000" dirty="0">
              <a:latin typeface="Calibri" panose="020F0502020204030204" pitchFamily="34" charset="0"/>
              <a:ea typeface="Times New Roman" charset="0"/>
              <a:cs typeface="Calibri" panose="020F0502020204030204" pitchFamily="34" charset="0"/>
            </a:endParaRPr>
          </a:p>
          <a:p>
            <a:pPr>
              <a:lnSpc>
                <a:spcPts val="2200"/>
              </a:lnSpc>
            </a:pPr>
            <a:r>
              <a:rPr lang="en-US" altLang="zh-CN" sz="2400" dirty="0">
                <a:latin typeface="Calibri" panose="020F0502020204030204" pitchFamily="34" charset="0"/>
                <a:ea typeface="Times New Roman" charset="0"/>
                <a:cs typeface="Calibri" panose="020F0502020204030204" pitchFamily="34" charset="0"/>
              </a:rPr>
              <a:t>Proposed work</a:t>
            </a:r>
          </a:p>
          <a:p>
            <a:pPr lvl="1">
              <a:lnSpc>
                <a:spcPts val="2200"/>
              </a:lnSpc>
            </a:pPr>
            <a:r>
              <a:rPr lang="en-US" altLang="zh-CN" sz="2000" dirty="0">
                <a:latin typeface="Calibri" panose="020F0502020204030204" pitchFamily="34" charset="0"/>
                <a:ea typeface="Times New Roman" charset="0"/>
                <a:cs typeface="Calibri" panose="020F0502020204030204" pitchFamily="34" charset="0"/>
              </a:rPr>
              <a:t>Gradient Decentralized Neural Networks (</a:t>
            </a:r>
            <a:r>
              <a:rPr lang="en-US" altLang="zh-CN" sz="2000" b="1" dirty="0">
                <a:latin typeface="Calibri" panose="020F0502020204030204" pitchFamily="34" charset="0"/>
                <a:ea typeface="Times New Roman" charset="0"/>
                <a:cs typeface="Calibri" panose="020F0502020204030204" pitchFamily="34" charset="0"/>
              </a:rPr>
              <a:t>GDNN</a:t>
            </a:r>
            <a:r>
              <a:rPr lang="en-US" altLang="zh-CN" sz="2000" dirty="0">
                <a:latin typeface="Calibri" panose="020F0502020204030204" pitchFamily="34" charset="0"/>
                <a:ea typeface="Times New Roman" charset="0"/>
                <a:cs typeface="Calibri" panose="020F0502020204030204" pitchFamily="34" charset="0"/>
              </a:rPr>
              <a:t>)</a:t>
            </a:r>
          </a:p>
          <a:p>
            <a:pPr lvl="1">
              <a:lnSpc>
                <a:spcPts val="2200"/>
              </a:lnSpc>
            </a:pPr>
            <a:endParaRPr lang="en-US" altLang="zh-CN" sz="2000" dirty="0">
              <a:latin typeface="Calibri" panose="020F0502020204030204" pitchFamily="34" charset="0"/>
              <a:ea typeface="Times New Roman" charset="0"/>
              <a:cs typeface="Calibri" panose="020F0502020204030204" pitchFamily="34" charset="0"/>
            </a:endParaRPr>
          </a:p>
          <a:p>
            <a:pPr>
              <a:lnSpc>
                <a:spcPts val="2200"/>
              </a:lnSpc>
              <a:spcBef>
                <a:spcPts val="500"/>
              </a:spcBef>
            </a:pPr>
            <a:r>
              <a:rPr lang="en-US" sz="2400" dirty="0">
                <a:latin typeface="Calibri" panose="020F0502020204030204" pitchFamily="34" charset="0"/>
                <a:cs typeface="Calibri" panose="020F0502020204030204" pitchFamily="34" charset="0"/>
              </a:rPr>
              <a:t>Conclusions</a:t>
            </a:r>
          </a:p>
          <a:p>
            <a:pPr marL="457200" lvl="1" indent="0">
              <a:lnSpc>
                <a:spcPts val="2200"/>
              </a:lnSpc>
              <a:buNone/>
            </a:pPr>
            <a:endParaRPr lang="en-US" dirty="0">
              <a:latin typeface="Calibri" panose="020F0502020204030204" pitchFamily="34" charset="0"/>
              <a:ea typeface="Times New Roman" charset="0"/>
              <a:cs typeface="Calibri" panose="020F0502020204030204" pitchFamily="34" charset="0"/>
            </a:endParaRPr>
          </a:p>
        </p:txBody>
      </p:sp>
      <p:sp>
        <p:nvSpPr>
          <p:cNvPr id="3" name="灯片编号占位符 2">
            <a:extLst>
              <a:ext uri="{FF2B5EF4-FFF2-40B4-BE49-F238E27FC236}">
                <a16:creationId xmlns:a16="http://schemas.microsoft.com/office/drawing/2014/main" id="{AC755768-C72D-4E73-B9DA-0CBEFAD4D2EF}"/>
              </a:ext>
            </a:extLst>
          </p:cNvPr>
          <p:cNvSpPr>
            <a:spLocks noGrp="1"/>
          </p:cNvSpPr>
          <p:nvPr>
            <p:ph type="sldNum" sz="quarter" idx="16"/>
          </p:nvPr>
        </p:nvSpPr>
        <p:spPr/>
        <p:txBody>
          <a:bodyPr/>
          <a:lstStyle/>
          <a:p>
            <a:fld id="{F39512FB-F7DB-434E-9809-9B8718BA1336}" type="slidenum">
              <a:rPr lang="en-US" smtClean="0"/>
              <a:t>1</a:t>
            </a:fld>
            <a:endParaRPr lang="en-US" dirty="0"/>
          </a:p>
        </p:txBody>
      </p:sp>
    </p:spTree>
    <p:extLst>
      <p:ext uri="{BB962C8B-B14F-4D97-AF65-F5344CB8AC3E}">
        <p14:creationId xmlns:p14="http://schemas.microsoft.com/office/powerpoint/2010/main" val="118733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Results</a:t>
            </a:r>
          </a:p>
          <a:p>
            <a:pPr>
              <a:spcBef>
                <a:spcPts val="500"/>
              </a:spcBef>
            </a:pPr>
            <a:endParaRPr lang="en-US" altLang="zh-CN" sz="2400" b="1"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19</a:t>
            </a:fld>
            <a:endParaRPr lang="en-US" dirty="0"/>
          </a:p>
        </p:txBody>
      </p:sp>
      <p:sp>
        <p:nvSpPr>
          <p:cNvPr id="9" name="TextBox 54">
            <a:extLst>
              <a:ext uri="{FF2B5EF4-FFF2-40B4-BE49-F238E27FC236}">
                <a16:creationId xmlns:a16="http://schemas.microsoft.com/office/drawing/2014/main" id="{B248ED65-ABFB-4A02-A20D-8D7AF114A90E}"/>
              </a:ext>
            </a:extLst>
          </p:cNvPr>
          <p:cNvSpPr txBox="1"/>
          <p:nvPr/>
        </p:nvSpPr>
        <p:spPr>
          <a:xfrm>
            <a:off x="190964" y="5877870"/>
            <a:ext cx="902970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6. Interpolation experimental results for CIFAR10 (</a:t>
            </a:r>
            <a:r>
              <a:rPr lang="en-US" altLang="zh-CN" sz="1800" b="1" dirty="0">
                <a:solidFill>
                  <a:schemeClr val="accent6"/>
                </a:solidFill>
                <a:latin typeface="Calibri" panose="020F0502020204030204" pitchFamily="34" charset="0"/>
                <a:cs typeface="Calibri" panose="020F0502020204030204" pitchFamily="34" charset="0"/>
              </a:rPr>
              <a:t>Non-IID</a:t>
            </a:r>
            <a:r>
              <a:rPr lang="en-US" altLang="zh-CN" sz="1800" b="1" dirty="0">
                <a:solidFill>
                  <a:schemeClr val="tx1"/>
                </a:solidFill>
                <a:latin typeface="Calibri" panose="020F0502020204030204" pitchFamily="34" charset="0"/>
                <a:cs typeface="Calibri" panose="020F0502020204030204" pitchFamily="34" charset="0"/>
              </a:rPr>
              <a:t>, </a:t>
            </a:r>
            <a:r>
              <a:rPr lang="en-US" altLang="zh-CN" sz="1800" b="1" dirty="0">
                <a:solidFill>
                  <a:schemeClr val="accent6"/>
                </a:solidFill>
                <a:latin typeface="Calibri" panose="020F0502020204030204" pitchFamily="34" charset="0"/>
                <a:cs typeface="Calibri" panose="020F0502020204030204" pitchFamily="34" charset="0"/>
              </a:rPr>
              <a:t>Local</a:t>
            </a:r>
            <a:r>
              <a:rPr lang="en-US" altLang="zh-CN" sz="1800" b="1" dirty="0">
                <a:solidFill>
                  <a:schemeClr val="tx1"/>
                </a:solidFill>
                <a:latin typeface="Calibri" panose="020F0502020204030204" pitchFamily="34" charset="0"/>
                <a:cs typeface="Calibri" panose="020F0502020204030204" pitchFamily="34" charset="0"/>
              </a:rPr>
              <a:t>, </a:t>
            </a:r>
            <a:r>
              <a:rPr lang="en-US" altLang="zh-CN" sz="1800" b="1" i="1" dirty="0">
                <a:solidFill>
                  <a:schemeClr val="accent2"/>
                </a:solidFill>
                <a:latin typeface="Calibri" panose="020F0502020204030204" pitchFamily="34" charset="0"/>
                <a:cs typeface="Calibri" panose="020F0502020204030204" pitchFamily="34" charset="0"/>
              </a:rPr>
              <a:t>Fix</a:t>
            </a:r>
            <a:r>
              <a:rPr lang="en-US" altLang="zh-CN" sz="1800" dirty="0">
                <a:solidFill>
                  <a:schemeClr val="tx1"/>
                </a:solidFill>
                <a:latin typeface="Calibri" panose="020F0502020204030204" pitchFamily="34" charset="0"/>
                <a:cs typeface="Calibri" panose="020F0502020204030204" pitchFamily="34" charset="0"/>
              </a:rPr>
              <a:t>) dataset between global model complexity and various smaller model complexities (denoted by a, b, c, d).</a:t>
            </a:r>
          </a:p>
        </p:txBody>
      </p:sp>
      <p:pic>
        <p:nvPicPr>
          <p:cNvPr id="10" name="图片 9">
            <a:extLst>
              <a:ext uri="{FF2B5EF4-FFF2-40B4-BE49-F238E27FC236}">
                <a16:creationId xmlns:a16="http://schemas.microsoft.com/office/drawing/2014/main" id="{9CD2B997-1003-4697-8F43-44C77D888721}"/>
              </a:ext>
            </a:extLst>
          </p:cNvPr>
          <p:cNvPicPr>
            <a:picLocks noChangeAspect="1"/>
          </p:cNvPicPr>
          <p:nvPr/>
        </p:nvPicPr>
        <p:blipFill>
          <a:blip r:embed="rId3"/>
          <a:stretch>
            <a:fillRect/>
          </a:stretch>
        </p:blipFill>
        <p:spPr>
          <a:xfrm>
            <a:off x="1447795" y="1289729"/>
            <a:ext cx="6252925" cy="4689694"/>
          </a:xfrm>
          <a:prstGeom prst="rect">
            <a:avLst/>
          </a:prstGeom>
        </p:spPr>
      </p:pic>
    </p:spTree>
    <p:extLst>
      <p:ext uri="{BB962C8B-B14F-4D97-AF65-F5344CB8AC3E}">
        <p14:creationId xmlns:p14="http://schemas.microsoft.com/office/powerpoint/2010/main" val="343470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Heterogeneous Federated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Results</a:t>
            </a:r>
          </a:p>
          <a:p>
            <a:pPr>
              <a:spcBef>
                <a:spcPts val="500"/>
              </a:spcBef>
            </a:pPr>
            <a:endParaRPr lang="en-US" altLang="zh-CN" sz="2400" b="1"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20</a:t>
            </a:fld>
            <a:endParaRPr lang="en-US" dirty="0"/>
          </a:p>
        </p:txBody>
      </p:sp>
      <p:pic>
        <p:nvPicPr>
          <p:cNvPr id="11" name="图片 3">
            <a:extLst>
              <a:ext uri="{FF2B5EF4-FFF2-40B4-BE49-F238E27FC236}">
                <a16:creationId xmlns:a16="http://schemas.microsoft.com/office/drawing/2014/main" id="{8D379D9D-7895-47A7-BF4E-2F787CFD37E2}"/>
              </a:ext>
            </a:extLst>
          </p:cNvPr>
          <p:cNvPicPr>
            <a:picLocks noChangeAspect="1"/>
          </p:cNvPicPr>
          <p:nvPr/>
        </p:nvPicPr>
        <p:blipFill>
          <a:blip r:embed="rId3"/>
          <a:stretch>
            <a:fillRect/>
          </a:stretch>
        </p:blipFill>
        <p:spPr>
          <a:xfrm>
            <a:off x="724358" y="1310632"/>
            <a:ext cx="7695283" cy="4512754"/>
          </a:xfrm>
          <a:prstGeom prst="rect">
            <a:avLst/>
          </a:prstGeom>
        </p:spPr>
      </p:pic>
      <p:sp>
        <p:nvSpPr>
          <p:cNvPr id="12" name="TextBox 54">
            <a:extLst>
              <a:ext uri="{FF2B5EF4-FFF2-40B4-BE49-F238E27FC236}">
                <a16:creationId xmlns:a16="http://schemas.microsoft.com/office/drawing/2014/main" id="{A366374E-0316-4992-8ACD-31521413298F}"/>
              </a:ext>
            </a:extLst>
          </p:cNvPr>
          <p:cNvSpPr txBox="1"/>
          <p:nvPr/>
        </p:nvSpPr>
        <p:spPr>
          <a:xfrm>
            <a:off x="603304" y="5891195"/>
            <a:ext cx="816467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800" dirty="0">
                <a:solidFill>
                  <a:schemeClr val="tx1"/>
                </a:solidFill>
                <a:latin typeface="Calibri" panose="020F0502020204030204" pitchFamily="34" charset="0"/>
                <a:cs typeface="Calibri" panose="020F0502020204030204" pitchFamily="34" charset="0"/>
              </a:rPr>
              <a:t>Table 1. Results of combination of various computation complexity levels for CIFAR10 dataset (</a:t>
            </a:r>
            <a:r>
              <a:rPr lang="en-US" sz="1800" b="1" i="1" dirty="0">
                <a:solidFill>
                  <a:schemeClr val="accent1"/>
                </a:solidFill>
                <a:latin typeface="Calibri" panose="020F0502020204030204" pitchFamily="34" charset="0"/>
                <a:cs typeface="Calibri" panose="020F0502020204030204" pitchFamily="34" charset="0"/>
              </a:rPr>
              <a:t>Dynamic</a:t>
            </a:r>
            <a:r>
              <a:rPr lang="en-US" sz="1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2676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mn-ea"/>
                <a:cs typeface="Calibri" panose="020F0502020204030204" pitchFamily="34" charset="0"/>
              </a:rPr>
              <a:t>Motivation</a:t>
            </a:r>
            <a:endParaRPr lang="en-US" altLang="zh-CN" sz="2000" b="1" dirty="0">
              <a:latin typeface="Calibri" panose="020F0502020204030204" pitchFamily="34" charset="0"/>
              <a:ea typeface="+mn-ea"/>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Collaborative learning may have various scientific and business applications, but decentralized organizations do not want to share </a:t>
            </a:r>
            <a:r>
              <a:rPr lang="en-US" altLang="zh-CN" sz="2000" b="1" dirty="0">
                <a:latin typeface="Calibri" panose="020F0502020204030204" pitchFamily="34" charset="0"/>
                <a:cs typeface="Calibri" panose="020F0502020204030204" pitchFamily="34" charset="0"/>
              </a:rPr>
              <a:t>private</a:t>
            </a: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data</a:t>
            </a:r>
            <a:r>
              <a:rPr lang="en-US" altLang="zh-CN" sz="2000" dirty="0">
                <a:latin typeface="Calibri" panose="020F0502020204030204" pitchFamily="34" charset="0"/>
                <a:cs typeface="Calibri" panose="020F0502020204030204" pitchFamily="34" charset="0"/>
              </a:rPr>
              <a:t> and </a:t>
            </a:r>
            <a:r>
              <a:rPr lang="en-US" altLang="zh-CN" sz="2000" b="1" dirty="0">
                <a:latin typeface="Calibri" panose="020F0502020204030204" pitchFamily="34" charset="0"/>
                <a:cs typeface="Calibri" panose="020F0502020204030204" pitchFamily="34" charset="0"/>
              </a:rPr>
              <a:t>proprietary</a:t>
            </a: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model</a:t>
            </a:r>
            <a:br>
              <a:rPr lang="en-US" altLang="zh-CN" sz="2000" dirty="0">
                <a:latin typeface="Calibri" panose="020F0502020204030204" pitchFamily="34" charset="0"/>
                <a:cs typeface="Calibri" panose="020F0502020204030204" pitchFamily="34" charset="0"/>
              </a:rPr>
            </a:br>
            <a:br>
              <a:rPr lang="en-US" altLang="zh-CN" sz="2400" dirty="0"/>
            </a:br>
            <a:endParaRPr lang="en-US" altLang="zh-CN" sz="2000" b="1" dirty="0">
              <a:latin typeface="Calibri" panose="020F0502020204030204" pitchFamily="34" charset="0"/>
              <a:cs typeface="Calibri" panose="020F0502020204030204" pitchFamily="34" charset="0"/>
            </a:endParaRPr>
          </a:p>
          <a:p>
            <a:pPr lvl="1"/>
            <a:endParaRPr lang="en-US" altLang="zh-CN" sz="20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21</a:t>
            </a:fld>
            <a:endParaRPr lang="en-US" dirty="0"/>
          </a:p>
        </p:txBody>
      </p:sp>
      <p:pic>
        <p:nvPicPr>
          <p:cNvPr id="9" name="图片 8">
            <a:extLst>
              <a:ext uri="{FF2B5EF4-FFF2-40B4-BE49-F238E27FC236}">
                <a16:creationId xmlns:a16="http://schemas.microsoft.com/office/drawing/2014/main" id="{C2FB447E-74FD-47BD-A4D8-807846B10C5E}"/>
              </a:ext>
            </a:extLst>
          </p:cNvPr>
          <p:cNvPicPr>
            <a:picLocks noChangeAspect="1"/>
          </p:cNvPicPr>
          <p:nvPr/>
        </p:nvPicPr>
        <p:blipFill>
          <a:blip r:embed="rId3"/>
          <a:stretch>
            <a:fillRect/>
          </a:stretch>
        </p:blipFill>
        <p:spPr>
          <a:xfrm>
            <a:off x="2559766" y="2188916"/>
            <a:ext cx="4227610" cy="3841015"/>
          </a:xfrm>
          <a:prstGeom prst="rect">
            <a:avLst/>
          </a:prstGeom>
        </p:spPr>
      </p:pic>
      <p:sp>
        <p:nvSpPr>
          <p:cNvPr id="10" name="TextBox 54">
            <a:extLst>
              <a:ext uri="{FF2B5EF4-FFF2-40B4-BE49-F238E27FC236}">
                <a16:creationId xmlns:a16="http://schemas.microsoft.com/office/drawing/2014/main" id="{8BEB0414-794C-40A5-A095-F5A61FE18ABE}"/>
              </a:ext>
            </a:extLst>
          </p:cNvPr>
          <p:cNvSpPr txBox="1"/>
          <p:nvPr/>
        </p:nvSpPr>
        <p:spPr>
          <a:xfrm>
            <a:off x="190964" y="5941157"/>
            <a:ext cx="902970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7. Decentralized organizations form a community of shared interest to provide better Machine-Learning-as-a-Service (</a:t>
            </a:r>
            <a:r>
              <a:rPr lang="en-US" altLang="zh-CN" sz="1800" dirty="0" err="1">
                <a:solidFill>
                  <a:schemeClr val="tx1"/>
                </a:solidFill>
                <a:latin typeface="Calibri" panose="020F0502020204030204" pitchFamily="34" charset="0"/>
                <a:cs typeface="Calibri" panose="020F0502020204030204" pitchFamily="34" charset="0"/>
              </a:rPr>
              <a:t>MLaaS</a:t>
            </a:r>
            <a:r>
              <a:rPr lang="en-US" altLang="zh-CN" sz="1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7783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p:sp>
        <p:nvSpPr>
          <p:cNvPr id="8" name="Content Placeholder 5"/>
          <p:cNvSpPr>
            <a:spLocks noGrp="1"/>
          </p:cNvSpPr>
          <p:nvPr>
            <p:ph sz="quarter" idx="13"/>
          </p:nvPr>
        </p:nvSpPr>
        <p:spPr>
          <a:xfrm>
            <a:off x="493295" y="879935"/>
            <a:ext cx="8420246" cy="5725401"/>
          </a:xfrm>
          <a:prstGeom prst="rect">
            <a:avLst/>
          </a:prstGeom>
        </p:spPr>
        <p:txBody>
          <a:bodyPr>
            <a:noAutofit/>
          </a:bodyPr>
          <a:lstStyle/>
          <a:p>
            <a:pPr>
              <a:spcBef>
                <a:spcPts val="500"/>
              </a:spcBef>
            </a:pPr>
            <a:r>
              <a:rPr lang="en-US" altLang="zh-CN" sz="2400" b="1" dirty="0">
                <a:latin typeface="Calibri" panose="020F0502020204030204" pitchFamily="34" charset="0"/>
                <a:ea typeface="+mn-ea"/>
                <a:cs typeface="Calibri" panose="020F0502020204030204" pitchFamily="34" charset="0"/>
              </a:rPr>
              <a:t>Related Works</a:t>
            </a:r>
          </a:p>
          <a:p>
            <a:pPr lvl="1"/>
            <a:r>
              <a:rPr lang="en-US" altLang="zh-CN" sz="2200" dirty="0">
                <a:latin typeface="Calibri" panose="020F0502020204030204" pitchFamily="34" charset="0"/>
                <a:cs typeface="Calibri" panose="020F0502020204030204" pitchFamily="34" charset="0"/>
              </a:rPr>
              <a:t>Ensemble methods</a:t>
            </a:r>
          </a:p>
          <a:p>
            <a:pPr lvl="2"/>
            <a:r>
              <a:rPr lang="en-US" altLang="zh-CN" sz="1800" i="1" dirty="0">
                <a:latin typeface="Calibri" panose="020F0502020204030204" pitchFamily="34" charset="0"/>
                <a:cs typeface="Calibri" panose="020F0502020204030204" pitchFamily="34" charset="0"/>
              </a:rPr>
              <a:t>Data Fusion</a:t>
            </a:r>
            <a:r>
              <a:rPr lang="en-US" altLang="zh-CN" sz="1800" dirty="0">
                <a:latin typeface="Calibri" panose="020F0502020204030204" pitchFamily="34" charset="0"/>
                <a:cs typeface="Calibri" panose="020F0502020204030204" pitchFamily="34" charset="0"/>
              </a:rPr>
              <a:t> requires every learner to have the training labels</a:t>
            </a:r>
          </a:p>
          <a:p>
            <a:pPr lvl="2"/>
            <a:r>
              <a:rPr lang="en-US" altLang="zh-CN" sz="1800" i="1" dirty="0">
                <a:latin typeface="Calibri" panose="020F0502020204030204" pitchFamily="34" charset="0"/>
                <a:cs typeface="Calibri" panose="020F0502020204030204" pitchFamily="34" charset="0"/>
              </a:rPr>
              <a:t>Gradient Boosting </a:t>
            </a:r>
            <a:r>
              <a:rPr lang="en-US" altLang="zh-CN" sz="1800" dirty="0">
                <a:latin typeface="Calibri" panose="020F0502020204030204" pitchFamily="34" charset="0"/>
                <a:cs typeface="Calibri" panose="020F0502020204030204" pitchFamily="34" charset="0"/>
              </a:rPr>
              <a:t>[18] does not support vertical heterogeneous data</a:t>
            </a:r>
          </a:p>
          <a:p>
            <a:pPr lvl="2"/>
            <a:endParaRPr lang="en-US" altLang="zh-CN" sz="1800" dirty="0">
              <a:latin typeface="Calibri" panose="020F0502020204030204" pitchFamily="34" charset="0"/>
              <a:cs typeface="Calibri" panose="020F0502020204030204" pitchFamily="34" charset="0"/>
            </a:endParaRPr>
          </a:p>
          <a:p>
            <a:pPr lvl="1"/>
            <a:r>
              <a:rPr lang="en-US" altLang="zh-CN" sz="2200" dirty="0">
                <a:latin typeface="Calibri" panose="020F0502020204030204" pitchFamily="34" charset="0"/>
                <a:cs typeface="Calibri" panose="020F0502020204030204" pitchFamily="34" charset="0"/>
              </a:rPr>
              <a:t>Vertical Federated Learning</a:t>
            </a:r>
          </a:p>
          <a:p>
            <a:pPr lvl="2"/>
            <a:r>
              <a:rPr lang="en-US" altLang="zh-CN" sz="2000" i="1" dirty="0" err="1">
                <a:latin typeface="Calibri" panose="020F0502020204030204" pitchFamily="34" charset="0"/>
                <a:cs typeface="Calibri" panose="020F0502020204030204" pitchFamily="34" charset="0"/>
              </a:rPr>
              <a:t>SplitNN</a:t>
            </a:r>
            <a:r>
              <a:rPr lang="en-US" altLang="zh-CN" sz="2000" i="1"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[19]</a:t>
            </a:r>
            <a:r>
              <a:rPr lang="en-US" altLang="zh-CN" sz="2000" i="1"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and </a:t>
            </a:r>
            <a:r>
              <a:rPr lang="en-US" altLang="zh-CN" sz="2000" i="1" dirty="0">
                <a:latin typeface="Calibri" panose="020F0502020204030204" pitchFamily="34" charset="0"/>
                <a:cs typeface="Calibri" panose="020F0502020204030204" pitchFamily="34" charset="0"/>
              </a:rPr>
              <a:t>VAFL </a:t>
            </a:r>
            <a:r>
              <a:rPr lang="en-US" altLang="zh-CN" sz="2000" dirty="0">
                <a:latin typeface="Calibri" panose="020F0502020204030204" pitchFamily="34" charset="0"/>
                <a:cs typeface="Calibri" panose="020F0502020204030204" pitchFamily="34" charset="0"/>
              </a:rPr>
              <a:t>[20]</a:t>
            </a:r>
            <a:r>
              <a:rPr lang="en-US" altLang="zh-CN" sz="2000" i="1"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require synchronization and much more communication rounds</a:t>
            </a:r>
          </a:p>
          <a:p>
            <a:pPr lvl="2"/>
            <a:endParaRPr lang="en-US" altLang="zh-CN" sz="2000" b="1" dirty="0">
              <a:latin typeface="Calibri" panose="020F0502020204030204" pitchFamily="34" charset="0"/>
              <a:cs typeface="Calibri" panose="020F0502020204030204" pitchFamily="34" charset="0"/>
            </a:endParaRPr>
          </a:p>
          <a:p>
            <a:pPr lvl="1"/>
            <a:r>
              <a:rPr lang="en-US" altLang="zh-CN" sz="2200" dirty="0">
                <a:latin typeface="Calibri" panose="020F0502020204030204" pitchFamily="34" charset="0"/>
                <a:cs typeface="Calibri" panose="020F0502020204030204" pitchFamily="34" charset="0"/>
              </a:rPr>
              <a:t>Assisted Learning (AL) [21]</a:t>
            </a:r>
          </a:p>
          <a:p>
            <a:pPr lvl="2"/>
            <a:r>
              <a:rPr lang="en-US" altLang="zh-CN" sz="2000" dirty="0"/>
              <a:t>Generalize from squared loss for regression to any differentiable loss</a:t>
            </a:r>
          </a:p>
          <a:p>
            <a:pPr lvl="2"/>
            <a:r>
              <a:rPr lang="en-US" altLang="zh-CN" sz="2000" dirty="0"/>
              <a:t>Generalize from sequential protocol to parallel aggregation for multiple entities</a:t>
            </a:r>
          </a:p>
          <a:p>
            <a:pPr lvl="1"/>
            <a:endParaRPr lang="en-US" altLang="zh-CN" sz="20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22</a:t>
            </a:fld>
            <a:endParaRPr lang="en-US" dirty="0"/>
          </a:p>
        </p:txBody>
      </p:sp>
    </p:spTree>
    <p:extLst>
      <p:ext uri="{BB962C8B-B14F-4D97-AF65-F5344CB8AC3E}">
        <p14:creationId xmlns:p14="http://schemas.microsoft.com/office/powerpoint/2010/main" val="3441922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mn-ea"/>
                    <a:cs typeface="Calibri" panose="020F0502020204030204" pitchFamily="34" charset="0"/>
                  </a:rPr>
                  <a:t>Method</a:t>
                </a:r>
              </a:p>
              <a:p>
                <a:pPr lvl="1"/>
                <a:r>
                  <a:rPr lang="en-US" altLang="zh-CN" sz="2000" dirty="0"/>
                  <a:t>Data </a:t>
                </a:r>
                <a14:m>
                  <m:oMath xmlns:m="http://schemas.openxmlformats.org/officeDocument/2006/math">
                    <m:r>
                      <m:rPr>
                        <m:lit/>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𝑚</m:t>
                        </m:r>
                      </m:sub>
                    </m:sSub>
                    <m:sSubSup>
                      <m:sSubSupPr>
                        <m:ctrlPr>
                          <a:rPr lang="en-US" altLang="zh-CN" sz="2000" i="1">
                            <a:latin typeface="Cambria Math" panose="02040503050406030204" pitchFamily="18" charset="0"/>
                          </a:rPr>
                        </m:ctrlPr>
                      </m:sSubSupPr>
                      <m:e>
                        <m:r>
                          <m:rPr>
                            <m:lit/>
                          </m:rPr>
                          <a:rPr lang="en-US" altLang="zh-CN" sz="2000" i="1">
                            <a:latin typeface="Cambria Math" panose="02040503050406030204" pitchFamily="18" charset="0"/>
                          </a:rPr>
                          <m:t>}</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sSubSup>
                  </m:oMath>
                </a14:m>
                <a:r>
                  <a:rPr lang="en-US" altLang="zh-CN" sz="2000" dirty="0">
                    <a:latin typeface="+mn-lt"/>
                  </a:rPr>
                  <a:t>, for </a:t>
                </a:r>
                <a14:m>
                  <m:oMath xmlns:m="http://schemas.openxmlformats.org/officeDocument/2006/math">
                    <m:r>
                      <a:rPr lang="en-US" altLang="zh-CN" sz="2000" i="1" smtClean="0">
                        <a:latin typeface="Cambria Math" panose="02040503050406030204" pitchFamily="18" charset="0"/>
                      </a:rPr>
                      <m:t>𝑚</m:t>
                    </m:r>
                    <m:r>
                      <a:rPr lang="en-US" altLang="zh-CN" sz="2000" i="1" smtClean="0">
                        <a:latin typeface="Cambria Math" panose="02040503050406030204" pitchFamily="18" charset="0"/>
                      </a:rPr>
                      <m:t>=1,…</m:t>
                    </m:r>
                    <m:r>
                      <a:rPr lang="en-US" altLang="zh-CN" sz="2000" i="1" smtClean="0">
                        <a:latin typeface="Cambria Math" panose="02040503050406030204" pitchFamily="18" charset="0"/>
                      </a:rPr>
                      <m:t>𝑀</m:t>
                    </m:r>
                  </m:oMath>
                </a14:m>
                <a:r>
                  <a:rPr lang="en-US" altLang="zh-CN" sz="2000" dirty="0"/>
                  <a:t> organizations, each has </a:t>
                </a:r>
                <a14:m>
                  <m:oMath xmlns:m="http://schemas.openxmlformats.org/officeDocument/2006/math">
                    <m:r>
                      <a:rPr lang="en-US" altLang="zh-CN" sz="2000" i="1">
                        <a:latin typeface="Cambria Math" panose="02040503050406030204" pitchFamily="18" charset="0"/>
                      </a:rPr>
                      <m:t>𝑁</m:t>
                    </m:r>
                  </m:oMath>
                </a14:m>
                <a:r>
                  <a:rPr lang="en-US" altLang="zh-CN" sz="2000" dirty="0">
                    <a:latin typeface="+mn-lt"/>
                  </a:rPr>
                  <a:t> data samples associated with user identification (ID)</a:t>
                </a:r>
              </a:p>
              <a:p>
                <a:pPr lvl="1"/>
                <a:endParaRPr lang="en-US" altLang="zh-CN" sz="2000" dirty="0"/>
              </a:p>
              <a:p>
                <a:pPr lvl="1"/>
                <a:endParaRPr lang="en-US" altLang="zh-CN" sz="2000" dirty="0">
                  <a:latin typeface="+mn-lt"/>
                </a:endParaRPr>
              </a:p>
              <a:p>
                <a:pPr lvl="1"/>
                <a:r>
                  <a:rPr lang="en-US" altLang="zh-CN" sz="2000" dirty="0"/>
                  <a:t>Each organization observe a vertical subset of features </a:t>
                </a:r>
                <a14:m>
                  <m:oMath xmlns:m="http://schemas.openxmlformats.org/officeDocument/2006/math">
                    <m:sSub>
                      <m:sSubPr>
                        <m:ctrlPr>
                          <a:rPr lang="it-IT" altLang="zh-CN" sz="2000" i="1">
                            <a:latin typeface="Cambria Math" panose="02040503050406030204" pitchFamily="18" charset="0"/>
                          </a:rPr>
                        </m:ctrlPr>
                      </m:sSubPr>
                      <m:e>
                        <m:r>
                          <a:rPr lang="it-IT" altLang="zh-CN" sz="2000" i="1">
                            <a:latin typeface="Cambria Math" panose="02040503050406030204" pitchFamily="18" charset="0"/>
                          </a:rPr>
                          <m:t>𝑥</m:t>
                        </m:r>
                      </m:e>
                      <m:sub>
                        <m:r>
                          <a:rPr lang="it-IT" altLang="zh-CN" sz="2000" i="1">
                            <a:latin typeface="Cambria Math" panose="02040503050406030204" pitchFamily="18" charset="0"/>
                          </a:rPr>
                          <m:t>𝑖</m:t>
                        </m:r>
                      </m:sub>
                    </m:sSub>
                    <m:r>
                      <a:rPr lang="it-IT" altLang="zh-CN" sz="2000" i="1">
                        <a:latin typeface="Cambria Math" panose="02040503050406030204" pitchFamily="18" charset="0"/>
                      </a:rPr>
                      <m:t>∈</m:t>
                    </m:r>
                    <m:sSup>
                      <m:sSupPr>
                        <m:ctrlPr>
                          <a:rPr lang="it-IT" altLang="zh-CN" sz="2000" i="1">
                            <a:latin typeface="Cambria Math" panose="02040503050406030204" pitchFamily="18" charset="0"/>
                          </a:rPr>
                        </m:ctrlPr>
                      </m:sSupPr>
                      <m:e>
                        <m:r>
                          <a:rPr lang="it-IT" altLang="zh-CN" sz="2000" i="1">
                            <a:latin typeface="Cambria Math" panose="02040503050406030204" pitchFamily="18" charset="0"/>
                          </a:rPr>
                          <m:t>𝑅</m:t>
                        </m:r>
                      </m:e>
                      <m:sup>
                        <m:r>
                          <a:rPr lang="it-IT" altLang="zh-CN" sz="2000" i="1">
                            <a:latin typeface="Cambria Math" panose="02040503050406030204" pitchFamily="18" charset="0"/>
                          </a:rPr>
                          <m:t>𝑝</m:t>
                        </m:r>
                      </m:sup>
                    </m:sSup>
                  </m:oMath>
                </a14:m>
                <a:endParaRPr lang="en-US" altLang="zh-CN" sz="2000" dirty="0">
                  <a:latin typeface="+mn-lt"/>
                </a:endParaRPr>
              </a:p>
              <a:p>
                <a:pPr lvl="1"/>
                <a:endParaRPr lang="en-US" altLang="zh-CN" sz="2000" dirty="0">
                  <a:latin typeface="+mn-lt"/>
                </a:endParaRPr>
              </a:p>
              <a:p>
                <a:pPr lvl="1"/>
                <a:endParaRPr lang="en-US" altLang="zh-CN" sz="2000" dirty="0">
                  <a:latin typeface="+mn-lt"/>
                </a:endParaRPr>
              </a:p>
              <a:p>
                <a:pPr lvl="1"/>
                <a:r>
                  <a:rPr lang="en-US" altLang="zh-CN" sz="2000" dirty="0">
                    <a:latin typeface="+mn-lt"/>
                  </a:rPr>
                  <a:t>Alice has private task labels </a:t>
                </a:r>
                <a14:m>
                  <m:oMath xmlns:m="http://schemas.openxmlformats.org/officeDocument/2006/math">
                    <m:r>
                      <m:rPr>
                        <m:lit/>
                      </m:rP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𝑦</m:t>
                        </m:r>
                      </m:e>
                      <m:sub>
                        <m:r>
                          <a:rPr lang="en-US" altLang="zh-CN" sz="2000" i="1" smtClean="0">
                            <a:latin typeface="Cambria Math" panose="02040503050406030204" pitchFamily="18" charset="0"/>
                          </a:rPr>
                          <m:t>𝑖</m:t>
                        </m:r>
                        <m:r>
                          <a:rPr lang="en-US" altLang="zh-CN" sz="2000" i="1" smtClean="0">
                            <a:latin typeface="Cambria Math" panose="02040503050406030204" pitchFamily="18" charset="0"/>
                          </a:rPr>
                          <m:t>,1</m:t>
                        </m:r>
                      </m:sub>
                    </m:sSub>
                    <m:sSubSup>
                      <m:sSubSupPr>
                        <m:ctrlPr>
                          <a:rPr lang="en-US" altLang="zh-CN" sz="2000" i="1" smtClean="0">
                            <a:latin typeface="Cambria Math" panose="02040503050406030204" pitchFamily="18" charset="0"/>
                          </a:rPr>
                        </m:ctrlPr>
                      </m:sSubSupPr>
                      <m:e>
                        <m:r>
                          <m:rPr>
                            <m:lit/>
                          </m:rPr>
                          <a:rPr lang="en-US" altLang="zh-CN" sz="2000" i="1" smtClean="0">
                            <a:latin typeface="Cambria Math" panose="02040503050406030204" pitchFamily="18" charset="0"/>
                          </a:rPr>
                          <m:t>}</m:t>
                        </m:r>
                      </m:e>
                      <m:sub>
                        <m:r>
                          <a:rPr lang="en-US" altLang="zh-CN" sz="2000" i="1" smtClean="0">
                            <a:latin typeface="Cambria Math" panose="02040503050406030204" pitchFamily="18" charset="0"/>
                          </a:rPr>
                          <m:t>𝑖</m:t>
                        </m:r>
                        <m:r>
                          <a:rPr lang="en-US" altLang="zh-CN" sz="2000" i="1" smtClean="0">
                            <a:latin typeface="Cambria Math" panose="02040503050406030204" pitchFamily="18" charset="0"/>
                          </a:rPr>
                          <m:t>=1</m:t>
                        </m:r>
                      </m:sub>
                      <m:sup>
                        <m:r>
                          <a:rPr lang="en-US" altLang="zh-CN" sz="2000" i="1" smtClean="0">
                            <a:latin typeface="Cambria Math" panose="02040503050406030204" pitchFamily="18" charset="0"/>
                          </a:rPr>
                          <m:t>𝑁</m:t>
                        </m:r>
                      </m:sup>
                    </m:sSubSup>
                  </m:oMath>
                </a14:m>
                <a:r>
                  <a:rPr lang="en-US" altLang="zh-CN" sz="2000" dirty="0">
                    <a:latin typeface="+mn-lt"/>
                  </a:rPr>
                  <a:t> for training purposes</a:t>
                </a:r>
              </a:p>
              <a:p>
                <a:pPr lvl="1"/>
                <a:endParaRPr lang="en-US" altLang="zh-CN" sz="2000" dirty="0">
                  <a:latin typeface="+mn-lt"/>
                </a:endParaRPr>
              </a:p>
              <a:p>
                <a:pPr lvl="1"/>
                <a:endParaRPr lang="en-US" altLang="zh-CN" sz="2000" dirty="0">
                  <a:latin typeface="+mn-lt"/>
                </a:endParaRPr>
              </a:p>
              <a:p>
                <a:pPr lvl="1"/>
                <a:r>
                  <a:rPr lang="en-US" altLang="zh-CN" sz="2000" dirty="0">
                    <a:latin typeface="+mn-lt"/>
                  </a:rPr>
                  <a:t>Alice send residual vectors </a:t>
                </a:r>
                <a14:m>
                  <m:oMath xmlns:m="http://schemas.openxmlformats.org/officeDocument/2006/math">
                    <m:sSub>
                      <m:sSubPr>
                        <m:ctrlPr>
                          <a:rPr lang="pt-BR" altLang="zh-CN" sz="2000" i="1" smtClean="0">
                            <a:latin typeface="Cambria Math" panose="02040503050406030204" pitchFamily="18" charset="0"/>
                          </a:rPr>
                        </m:ctrlPr>
                      </m:sSubPr>
                      <m:e>
                        <m:r>
                          <a:rPr lang="pt-BR" altLang="zh-CN" sz="2000" i="1" smtClean="0">
                            <a:latin typeface="Cambria Math" panose="02040503050406030204" pitchFamily="18" charset="0"/>
                          </a:rPr>
                          <m:t>𝑟</m:t>
                        </m:r>
                      </m:e>
                      <m:sub>
                        <m:r>
                          <a:rPr lang="pt-BR" altLang="zh-CN" sz="2000" i="1" smtClean="0">
                            <a:latin typeface="Cambria Math" panose="02040503050406030204" pitchFamily="18" charset="0"/>
                          </a:rPr>
                          <m:t>𝑚</m:t>
                        </m:r>
                      </m:sub>
                    </m:sSub>
                    <m:r>
                      <a:rPr lang="pt-BR" altLang="zh-CN" sz="2000" i="1" smtClean="0">
                        <a:latin typeface="Cambria Math" panose="02040503050406030204" pitchFamily="18" charset="0"/>
                      </a:rPr>
                      <m:t>=</m:t>
                    </m:r>
                    <m:r>
                      <m:rPr>
                        <m:lit/>
                      </m:rPr>
                      <a:rPr lang="pt-BR" altLang="zh-CN" sz="2000" i="1" smtClean="0">
                        <a:latin typeface="Cambria Math" panose="02040503050406030204" pitchFamily="18" charset="0"/>
                      </a:rPr>
                      <m:t>{</m:t>
                    </m:r>
                    <m:sSub>
                      <m:sSubPr>
                        <m:ctrlPr>
                          <a:rPr lang="pt-BR" altLang="zh-CN" sz="2000" i="1" smtClean="0">
                            <a:latin typeface="Cambria Math" panose="02040503050406030204" pitchFamily="18" charset="0"/>
                          </a:rPr>
                        </m:ctrlPr>
                      </m:sSubPr>
                      <m:e>
                        <m:r>
                          <a:rPr lang="pt-BR" altLang="zh-CN" sz="2000" i="1" smtClean="0">
                            <a:latin typeface="Cambria Math" panose="02040503050406030204" pitchFamily="18" charset="0"/>
                          </a:rPr>
                          <m:t>𝑟</m:t>
                        </m:r>
                      </m:e>
                      <m:sub>
                        <m:r>
                          <a:rPr lang="pt-BR" altLang="zh-CN" sz="2000" i="1" smtClean="0">
                            <a:latin typeface="Cambria Math" panose="02040503050406030204" pitchFamily="18" charset="0"/>
                          </a:rPr>
                          <m:t>𝑖</m:t>
                        </m:r>
                        <m:r>
                          <a:rPr lang="pt-BR" altLang="zh-CN" sz="2000" i="1" smtClean="0">
                            <a:latin typeface="Cambria Math" panose="02040503050406030204" pitchFamily="18" charset="0"/>
                          </a:rPr>
                          <m:t>,</m:t>
                        </m:r>
                        <m:r>
                          <a:rPr lang="pt-BR" altLang="zh-CN" sz="2000" i="1" smtClean="0">
                            <a:latin typeface="Cambria Math" panose="02040503050406030204" pitchFamily="18" charset="0"/>
                          </a:rPr>
                          <m:t>𝑚</m:t>
                        </m:r>
                      </m:sub>
                    </m:sSub>
                    <m:sSubSup>
                      <m:sSubSupPr>
                        <m:ctrlPr>
                          <a:rPr lang="pt-BR" altLang="zh-CN" sz="2000" i="1" smtClean="0">
                            <a:latin typeface="Cambria Math" panose="02040503050406030204" pitchFamily="18" charset="0"/>
                          </a:rPr>
                        </m:ctrlPr>
                      </m:sSubSupPr>
                      <m:e>
                        <m:r>
                          <m:rPr>
                            <m:lit/>
                          </m:rPr>
                          <a:rPr lang="pt-BR" altLang="zh-CN" sz="2000" i="1" smtClean="0">
                            <a:latin typeface="Cambria Math" panose="02040503050406030204" pitchFamily="18" charset="0"/>
                          </a:rPr>
                          <m:t>}</m:t>
                        </m:r>
                      </m:e>
                      <m:sub>
                        <m:r>
                          <a:rPr lang="pt-BR" altLang="zh-CN" sz="2000" i="1" smtClean="0">
                            <a:latin typeface="Cambria Math" panose="02040503050406030204" pitchFamily="18" charset="0"/>
                          </a:rPr>
                          <m:t>𝑖</m:t>
                        </m:r>
                        <m:r>
                          <a:rPr lang="pt-BR" altLang="zh-CN" sz="2000" i="1" smtClean="0">
                            <a:latin typeface="Cambria Math" panose="02040503050406030204" pitchFamily="18" charset="0"/>
                          </a:rPr>
                          <m:t>=1</m:t>
                        </m:r>
                      </m:sub>
                      <m:sup>
                        <m:r>
                          <a:rPr lang="pt-BR" altLang="zh-CN" sz="2000" i="1" smtClean="0">
                            <a:latin typeface="Cambria Math" panose="02040503050406030204" pitchFamily="18" charset="0"/>
                          </a:rPr>
                          <m:t>𝑛</m:t>
                        </m:r>
                      </m:sup>
                    </m:sSubSup>
                  </m:oMath>
                </a14:m>
                <a:r>
                  <a:rPr lang="en-US" altLang="zh-CN" sz="2000" dirty="0">
                    <a:latin typeface="+mn-lt"/>
                  </a:rPr>
                  <a:t> (introduced later) to each organization</a:t>
                </a:r>
                <a:endParaRPr lang="en-US" altLang="zh-CN" sz="2000" dirty="0"/>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5" y="879935"/>
                <a:ext cx="8164674" cy="5725401"/>
              </a:xfrm>
              <a:prstGeom prst="rect">
                <a:avLst/>
              </a:prstGeom>
              <a:blipFill>
                <a:blip r:embed="rId3"/>
                <a:stretch>
                  <a:fillRect l="-1046"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23</a:t>
            </a:fld>
            <a:endParaRPr lang="en-US" dirty="0"/>
          </a:p>
        </p:txBody>
      </p:sp>
    </p:spTree>
    <p:extLst>
      <p:ext uri="{BB962C8B-B14F-4D97-AF65-F5344CB8AC3E}">
        <p14:creationId xmlns:p14="http://schemas.microsoft.com/office/powerpoint/2010/main" val="236004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mn-ea"/>
                    <a:cs typeface="Calibri" panose="020F0502020204030204" pitchFamily="34" charset="0"/>
                  </a:rPr>
                  <a:t>Method</a:t>
                </a:r>
              </a:p>
              <a:p>
                <a:pPr lvl="1"/>
                <a:r>
                  <a:rPr lang="en-US" altLang="zh-CN" sz="2000" dirty="0">
                    <a:latin typeface="+mn-lt"/>
                  </a:rPr>
                  <a:t>Let </a:t>
                </a:r>
                <a14:m>
                  <m:oMath xmlns:m="http://schemas.openxmlformats.org/officeDocument/2006/math">
                    <m:r>
                      <a:rPr lang="en-US" altLang="zh-CN" sz="2000" i="1" smtClean="0">
                        <a:latin typeface="Cambria Math" panose="02040503050406030204" pitchFamily="18" charset="0"/>
                      </a:rPr>
                      <m:t>ℱ</m:t>
                    </m:r>
                    <m:r>
                      <a:rPr lang="en-US" altLang="zh-CN" sz="2000" i="1" smtClean="0">
                        <a:latin typeface="Cambria Math" panose="02040503050406030204" pitchFamily="18" charset="0"/>
                      </a:rPr>
                      <m:t> </m:t>
                    </m:r>
                  </m:oMath>
                </a14:m>
                <a:r>
                  <a:rPr lang="en-US" altLang="zh-CN" sz="2000" dirty="0">
                    <a:latin typeface="+mn-lt"/>
                  </a:rPr>
                  <a:t>denote the set of all available models </a:t>
                </a:r>
                <a14:m>
                  <m:oMath xmlns:m="http://schemas.openxmlformats.org/officeDocument/2006/math">
                    <m:r>
                      <a:rPr lang="en-US" altLang="zh-CN" sz="2000" i="1" smtClean="0">
                        <a:latin typeface="Cambria Math" panose="02040503050406030204" pitchFamily="18" charset="0"/>
                      </a:rPr>
                      <m:t>𝐹</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ℱ</m:t>
                    </m:r>
                  </m:oMath>
                </a14:m>
                <a:endParaRPr lang="en-US" altLang="zh-CN" sz="2000" dirty="0">
                  <a:latin typeface="+mn-lt"/>
                </a:endParaRPr>
              </a:p>
              <a:p>
                <a:pPr lvl="1"/>
                <a:endParaRPr lang="en-US" altLang="zh-CN" sz="2000" dirty="0">
                  <a:latin typeface="+mn-lt"/>
                </a:endParaRPr>
              </a:p>
              <a:p>
                <a:pPr lvl="1"/>
                <a:r>
                  <a:rPr lang="en-US" altLang="zh-CN" sz="2000" dirty="0"/>
                  <a:t>In oracle case where all data are centralized, we have</a:t>
                </a:r>
              </a:p>
              <a:p>
                <a:pPr lvl="1"/>
                <a:endParaRPr lang="en-US" altLang="zh-CN" sz="2000" dirty="0"/>
              </a:p>
              <a:p>
                <a:pPr marL="457200" lvl="1" indent="0">
                  <a:buNone/>
                </a:pPr>
                <a:endParaRPr lang="en-US" altLang="zh-CN" sz="2000" i="1" dirty="0">
                  <a:latin typeface="Cambria Math" panose="02040503050406030204" pitchFamily="18" charset="0"/>
                </a:endParaRPr>
              </a:p>
              <a:p>
                <a:pPr marL="457200" lvl="1" indent="0">
                  <a:buNone/>
                </a:pPr>
                <a:endParaRPr lang="en-US" altLang="zh-CN" sz="2000" i="1" dirty="0">
                  <a:latin typeface="Cambria Math" panose="02040503050406030204" pitchFamily="18" charset="0"/>
                </a:endParaRPr>
              </a:p>
              <a:p>
                <a:pPr lvl="1"/>
                <a:r>
                  <a:rPr lang="en-US" altLang="zh-CN" sz="2000" dirty="0"/>
                  <a:t>A standard gradient descent step</a:t>
                </a:r>
              </a:p>
              <a:p>
                <a:pPr lvl="1"/>
                <a:endParaRPr lang="en-US" altLang="zh-CN" sz="2000" dirty="0"/>
              </a:p>
              <a:p>
                <a:pPr lvl="1"/>
                <a:endParaRPr lang="en-US" altLang="zh-CN" sz="2000" dirty="0"/>
              </a:p>
              <a:p>
                <a:pPr lvl="1"/>
                <a:endParaRPr lang="en-US" altLang="zh-CN" sz="2000" dirty="0"/>
              </a:p>
              <a:p>
                <a:pPr lvl="1"/>
                <a:endParaRPr lang="en-US" altLang="zh-CN" sz="2000" dirty="0"/>
              </a:p>
              <a:p>
                <a:pPr marL="914400" lvl="2" indent="0">
                  <a:buNone/>
                </a:pPr>
                <a:r>
                  <a:rPr lang="en-US" altLang="zh-CN" sz="1800" dirty="0"/>
                  <a:t>where </a:t>
                </a:r>
                <a14:m>
                  <m:oMath xmlns:m="http://schemas.openxmlformats.org/officeDocument/2006/math">
                    <m:r>
                      <a:rPr lang="en-US" altLang="zh-CN" sz="1800" i="1" dirty="0" smtClean="0">
                        <a:latin typeface="Cambria Math" panose="02040503050406030204" pitchFamily="18" charset="0"/>
                      </a:rPr>
                      <m:t>𝜂</m:t>
                    </m:r>
                    <m:r>
                      <a:rPr lang="en-US" altLang="zh-CN" sz="1800" i="1" dirty="0" smtClean="0">
                        <a:latin typeface="Cambria Math" panose="02040503050406030204" pitchFamily="18" charset="0"/>
                      </a:rPr>
                      <m:t> </m:t>
                    </m:r>
                  </m:oMath>
                </a14:m>
                <a:r>
                  <a:rPr lang="en-US" altLang="zh-CN" sz="1800" dirty="0"/>
                  <a:t>is the gradient assisted learning rate</a:t>
                </a:r>
              </a:p>
              <a:p>
                <a:pPr marL="914400" lvl="2" indent="0">
                  <a:buNone/>
                </a:pPr>
                <a:endParaRPr lang="en-US" altLang="zh-CN" sz="1800" dirty="0"/>
              </a:p>
              <a:p>
                <a:pPr lvl="1"/>
                <a:endParaRPr lang="en-US" altLang="zh-CN" sz="2000" dirty="0"/>
              </a:p>
              <a:p>
                <a:pPr lvl="1"/>
                <a:endParaRPr lang="en-US" altLang="zh-CN" sz="2000" dirty="0"/>
              </a:p>
              <a:p>
                <a:pPr lvl="1"/>
                <a:endParaRPr lang="en-US" altLang="zh-CN" sz="2000" dirty="0"/>
              </a:p>
              <a:p>
                <a:pPr lvl="1"/>
                <a:endParaRPr lang="en-US" altLang="zh-CN" sz="2000" dirty="0"/>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5" y="879935"/>
                <a:ext cx="8164674" cy="5725401"/>
              </a:xfrm>
              <a:prstGeom prst="rect">
                <a:avLst/>
              </a:prstGeom>
              <a:blipFill>
                <a:blip r:embed="rId4"/>
                <a:stretch>
                  <a:fillRect l="-1046"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24</a:t>
            </a:fld>
            <a:endParaRPr lang="en-US" dirty="0"/>
          </a:p>
        </p:txBody>
      </p:sp>
      <p:pic>
        <p:nvPicPr>
          <p:cNvPr id="3" name="图片 2">
            <a:extLst>
              <a:ext uri="{FF2B5EF4-FFF2-40B4-BE49-F238E27FC236}">
                <a16:creationId xmlns:a16="http://schemas.microsoft.com/office/drawing/2014/main" id="{3D5481D2-B797-48FF-BF06-823458960335}"/>
              </a:ext>
            </a:extLst>
          </p:cNvPr>
          <p:cNvPicPr>
            <a:picLocks noChangeAspect="1"/>
          </p:cNvPicPr>
          <p:nvPr/>
        </p:nvPicPr>
        <p:blipFill>
          <a:blip r:embed="rId5"/>
          <a:stretch>
            <a:fillRect/>
          </a:stretch>
        </p:blipFill>
        <p:spPr>
          <a:xfrm>
            <a:off x="2861130" y="2374857"/>
            <a:ext cx="3421740" cy="603836"/>
          </a:xfrm>
          <a:prstGeom prst="rect">
            <a:avLst/>
          </a:prstGeom>
        </p:spPr>
      </p:pic>
      <p:pic>
        <p:nvPicPr>
          <p:cNvPr id="9" name="图片 8">
            <a:extLst>
              <a:ext uri="{FF2B5EF4-FFF2-40B4-BE49-F238E27FC236}">
                <a16:creationId xmlns:a16="http://schemas.microsoft.com/office/drawing/2014/main" id="{34B7E55D-69F7-4945-A96A-854066D8BDFF}"/>
              </a:ext>
            </a:extLst>
          </p:cNvPr>
          <p:cNvPicPr>
            <a:picLocks noChangeAspect="1"/>
          </p:cNvPicPr>
          <p:nvPr>
            <p:custDataLst>
              <p:tags r:id="rId1"/>
            </p:custDataLst>
          </p:nvPr>
        </p:nvPicPr>
        <p:blipFill>
          <a:blip r:embed="rId6"/>
          <a:stretch>
            <a:fillRect/>
          </a:stretch>
        </p:blipFill>
        <p:spPr>
          <a:xfrm>
            <a:off x="2861130" y="3644159"/>
            <a:ext cx="3963428" cy="1213714"/>
          </a:xfrm>
          <a:prstGeom prst="rect">
            <a:avLst/>
          </a:prstGeom>
        </p:spPr>
      </p:pic>
      <p:sp>
        <p:nvSpPr>
          <p:cNvPr id="2" name="椭圆 1">
            <a:extLst>
              <a:ext uri="{FF2B5EF4-FFF2-40B4-BE49-F238E27FC236}">
                <a16:creationId xmlns:a16="http://schemas.microsoft.com/office/drawing/2014/main" id="{590DD10C-1C55-4021-91F7-DE8A23E33CD6}"/>
              </a:ext>
            </a:extLst>
          </p:cNvPr>
          <p:cNvSpPr/>
          <p:nvPr/>
        </p:nvSpPr>
        <p:spPr>
          <a:xfrm>
            <a:off x="4716464" y="4124897"/>
            <a:ext cx="1566406" cy="8689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Tree>
    <p:extLst>
      <p:ext uri="{BB962C8B-B14F-4D97-AF65-F5344CB8AC3E}">
        <p14:creationId xmlns:p14="http://schemas.microsoft.com/office/powerpoint/2010/main" val="362041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id="{EAED89E1-B9B9-43C9-87EE-03B861B33202}"/>
              </a:ext>
            </a:extLst>
          </p:cNvPr>
          <p:cNvSpPr/>
          <p:nvPr/>
        </p:nvSpPr>
        <p:spPr>
          <a:xfrm>
            <a:off x="4129167" y="1569937"/>
            <a:ext cx="1566406" cy="8689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4" y="879935"/>
                <a:ext cx="8323603" cy="5725401"/>
              </a:xfrm>
              <a:prstGeom prst="rect">
                <a:avLst/>
              </a:prstGeom>
            </p:spPr>
            <p:txBody>
              <a:bodyPr>
                <a:noAutofit/>
              </a:bodyPr>
              <a:lstStyle/>
              <a:p>
                <a:pPr>
                  <a:spcBef>
                    <a:spcPts val="500"/>
                  </a:spcBef>
                </a:pPr>
                <a:r>
                  <a:rPr lang="en-US" altLang="zh-CN" sz="2400" b="1" dirty="0">
                    <a:latin typeface="Calibri" panose="020F0502020204030204" pitchFamily="34" charset="0"/>
                    <a:ea typeface="+mn-ea"/>
                    <a:cs typeface="Calibri" panose="020F0502020204030204" pitchFamily="34" charset="0"/>
                  </a:rPr>
                  <a:t>Method</a:t>
                </a:r>
              </a:p>
              <a:p>
                <a:pPr lvl="1"/>
                <a:r>
                  <a:rPr lang="en-US" altLang="zh-CN" sz="2000" dirty="0">
                    <a:latin typeface="Calibri" panose="020F0502020204030204" pitchFamily="34" charset="0"/>
                    <a:cs typeface="Calibri" panose="020F0502020204030204" pitchFamily="34" charset="0"/>
                  </a:rPr>
                  <a:t>We define </a:t>
                </a:r>
                <a:r>
                  <a:rPr lang="en-US" altLang="zh-CN" sz="2000" dirty="0"/>
                  <a:t>the residual vectors (</a:t>
                </a:r>
                <a:r>
                  <a:rPr lang="en-US" altLang="zh-CN" sz="2000" b="1" dirty="0"/>
                  <a:t>Only communicated</a:t>
                </a:r>
                <a:r>
                  <a:rPr lang="en-US" altLang="zh-CN" sz="2000" dirty="0"/>
                  <a:t>)</a:t>
                </a:r>
                <a:endParaRPr lang="en-US" altLang="zh-CN" sz="2000" dirty="0">
                  <a:latin typeface="Calibri" panose="020F0502020204030204" pitchFamily="34" charset="0"/>
                  <a:ea typeface="+mn-ea"/>
                  <a:cs typeface="Calibri" panose="020F0502020204030204" pitchFamily="34" charset="0"/>
                </a:endParaRPr>
              </a:p>
              <a:p>
                <a:pPr>
                  <a:spcBef>
                    <a:spcPts val="500"/>
                  </a:spcBef>
                </a:pPr>
                <a:endParaRPr lang="en-US" altLang="zh-CN" sz="2400" b="1" dirty="0">
                  <a:latin typeface="Calibri" panose="020F0502020204030204" pitchFamily="34" charset="0"/>
                  <a:ea typeface="+mn-ea"/>
                  <a:cs typeface="Calibri" panose="020F0502020204030204" pitchFamily="34" charset="0"/>
                </a:endParaRPr>
              </a:p>
              <a:p>
                <a:pPr>
                  <a:spcBef>
                    <a:spcPts val="500"/>
                  </a:spcBef>
                </a:pPr>
                <a:endParaRPr lang="en-US" altLang="zh-CN" sz="2400" b="1" dirty="0">
                  <a:latin typeface="Calibri" panose="020F0502020204030204" pitchFamily="34" charset="0"/>
                  <a:ea typeface="+mn-ea"/>
                  <a:cs typeface="Calibri" panose="020F0502020204030204" pitchFamily="34" charset="0"/>
                </a:endParaRPr>
              </a:p>
              <a:p>
                <a:pPr>
                  <a:spcBef>
                    <a:spcPts val="500"/>
                  </a:spcBef>
                </a:pPr>
                <a:endParaRPr lang="en-US" altLang="zh-CN" sz="2400" b="1" dirty="0">
                  <a:latin typeface="Calibri" panose="020F0502020204030204" pitchFamily="34" charset="0"/>
                  <a:ea typeface="+mn-ea"/>
                  <a:cs typeface="Calibri" panose="020F0502020204030204" pitchFamily="34" charset="0"/>
                </a:endParaRPr>
              </a:p>
              <a:p>
                <a:pPr lvl="1"/>
                <a:r>
                  <a:rPr lang="en-US" altLang="zh-CN" sz="2000" dirty="0"/>
                  <a:t>We will find </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 </m:t>
                    </m:r>
                  </m:oMath>
                </a14:m>
                <a:r>
                  <a:rPr lang="en-US" altLang="zh-CN" sz="2000" dirty="0"/>
                  <a:t>that ‘best’ approximates the residual vectors </a:t>
                </a:r>
                <a14:m>
                  <m:oMath xmlns:m="http://schemas.openxmlformats.org/officeDocument/2006/math">
                    <m:r>
                      <a:rPr lang="en-US" altLang="zh-CN" sz="2000" i="1" dirty="0" smtClean="0">
                        <a:latin typeface="Cambria Math" panose="02040503050406030204" pitchFamily="18" charset="0"/>
                      </a:rPr>
                      <m:t>𝑟</m:t>
                    </m:r>
                  </m:oMath>
                </a14:m>
                <a:r>
                  <a:rPr lang="en-US" altLang="zh-CN" sz="2000" dirty="0"/>
                  <a:t> by solving the empirical risk minimization problem</a:t>
                </a:r>
              </a:p>
              <a:p>
                <a:pPr lvl="1"/>
                <a:endParaRPr lang="en-US" altLang="zh-CN" sz="2000" dirty="0"/>
              </a:p>
              <a:p>
                <a:pPr lvl="1"/>
                <a:endParaRPr lang="en-US" altLang="zh-CN" sz="2000" dirty="0"/>
              </a:p>
              <a:p>
                <a:pPr marL="457200" lvl="1" indent="0">
                  <a:buNone/>
                </a:pPr>
                <a:endParaRPr lang="en-US" altLang="zh-CN" sz="2000" dirty="0"/>
              </a:p>
              <a:p>
                <a:pPr lvl="1"/>
                <a:r>
                  <a:rPr lang="en-US" altLang="zh-CN" sz="2000" dirty="0"/>
                  <a:t>In distributed setting, the centralized function class </a:t>
                </a:r>
                <a14:m>
                  <m:oMath xmlns:m="http://schemas.openxmlformats.org/officeDocument/2006/math">
                    <m:r>
                      <a:rPr lang="en-US" altLang="zh-CN" sz="2000" i="1" smtClean="0">
                        <a:latin typeface="Cambria Math" panose="02040503050406030204" pitchFamily="18" charset="0"/>
                      </a:rPr>
                      <m:t>ℱ</m:t>
                    </m:r>
                  </m:oMath>
                </a14:m>
                <a:r>
                  <a:rPr lang="en-US" altLang="zh-CN" sz="2000" dirty="0"/>
                  <a:t> is not available</a:t>
                </a:r>
              </a:p>
              <a:p>
                <a:pPr lvl="1"/>
                <a:endParaRPr lang="en-US" altLang="zh-CN" sz="2000" dirty="0"/>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4" y="879935"/>
                <a:ext cx="8323603" cy="5725401"/>
              </a:xfrm>
              <a:prstGeom prst="rect">
                <a:avLst/>
              </a:prstGeom>
              <a:blipFill>
                <a:blip r:embed="rId5"/>
                <a:stretch>
                  <a:fillRect l="-1026" t="-1489" r="-80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25</a:t>
            </a:fld>
            <a:endParaRPr lang="en-US" dirty="0"/>
          </a:p>
        </p:txBody>
      </p:sp>
      <p:pic>
        <p:nvPicPr>
          <p:cNvPr id="16" name="图片 15">
            <a:extLst>
              <a:ext uri="{FF2B5EF4-FFF2-40B4-BE49-F238E27FC236}">
                <a16:creationId xmlns:a16="http://schemas.microsoft.com/office/drawing/2014/main" id="{B7C5F474-DB19-4A2E-9BE0-492E04537749}"/>
              </a:ext>
            </a:extLst>
          </p:cNvPr>
          <p:cNvPicPr>
            <a:picLocks noChangeAspect="1"/>
          </p:cNvPicPr>
          <p:nvPr>
            <p:custDataLst>
              <p:tags r:id="rId1"/>
            </p:custDataLst>
          </p:nvPr>
        </p:nvPicPr>
        <p:blipFill>
          <a:blip r:embed="rId6"/>
          <a:stretch>
            <a:fillRect/>
          </a:stretch>
        </p:blipFill>
        <p:spPr>
          <a:xfrm>
            <a:off x="3511954" y="3742635"/>
            <a:ext cx="2183619" cy="265143"/>
          </a:xfrm>
          <a:prstGeom prst="rect">
            <a:avLst/>
          </a:prstGeom>
        </p:spPr>
      </p:pic>
      <p:pic>
        <p:nvPicPr>
          <p:cNvPr id="20" name="图片 19">
            <a:extLst>
              <a:ext uri="{FF2B5EF4-FFF2-40B4-BE49-F238E27FC236}">
                <a16:creationId xmlns:a16="http://schemas.microsoft.com/office/drawing/2014/main" id="{70FD88DE-709E-4C8A-9F33-37F22D4333DE}"/>
              </a:ext>
            </a:extLst>
          </p:cNvPr>
          <p:cNvPicPr>
            <a:picLocks noChangeAspect="1"/>
          </p:cNvPicPr>
          <p:nvPr>
            <p:custDataLst>
              <p:tags r:id="rId2"/>
            </p:custDataLst>
          </p:nvPr>
        </p:nvPicPr>
        <p:blipFill>
          <a:blip r:embed="rId7"/>
          <a:stretch>
            <a:fillRect/>
          </a:stretch>
        </p:blipFill>
        <p:spPr>
          <a:xfrm>
            <a:off x="3782324" y="1856784"/>
            <a:ext cx="1887950" cy="308746"/>
          </a:xfrm>
          <a:prstGeom prst="rect">
            <a:avLst/>
          </a:prstGeom>
        </p:spPr>
      </p:pic>
    </p:spTree>
    <p:extLst>
      <p:ext uri="{BB962C8B-B14F-4D97-AF65-F5344CB8AC3E}">
        <p14:creationId xmlns:p14="http://schemas.microsoft.com/office/powerpoint/2010/main" val="1498087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mn-ea"/>
                    <a:cs typeface="Calibri" panose="020F0502020204030204" pitchFamily="34" charset="0"/>
                  </a:rPr>
                  <a:t>Method</a:t>
                </a:r>
              </a:p>
              <a:p>
                <a:pPr>
                  <a:spcBef>
                    <a:spcPts val="500"/>
                  </a:spcBef>
                </a:pPr>
                <a:endParaRPr lang="en-US" altLang="zh-CN" sz="2400" b="1" dirty="0">
                  <a:latin typeface="Calibri" panose="020F0502020204030204" pitchFamily="34" charset="0"/>
                  <a:ea typeface="+mn-ea"/>
                  <a:cs typeface="Calibri" panose="020F0502020204030204" pitchFamily="34" charset="0"/>
                </a:endParaRPr>
              </a:p>
              <a:p>
                <a:pPr lvl="1"/>
                <a:r>
                  <a:rPr lang="en-US" altLang="zh-CN" sz="2000" dirty="0"/>
                  <a:t>We approximate </a:t>
                </a:r>
                <a14:m>
                  <m:oMath xmlns:m="http://schemas.openxmlformats.org/officeDocument/2006/math">
                    <m:r>
                      <a:rPr lang="en-US" altLang="zh-CN" sz="2000" i="1" smtClean="0">
                        <a:latin typeface="Cambria Math" panose="02040503050406030204" pitchFamily="18" charset="0"/>
                      </a:rPr>
                      <m:t>ℱ</m:t>
                    </m:r>
                  </m:oMath>
                </a14:m>
                <a:r>
                  <a:rPr lang="en-US" altLang="zh-CN" sz="2000" dirty="0"/>
                  <a:t> with a weighted mixture </a:t>
                </a:r>
              </a:p>
              <a:p>
                <a:pPr lvl="1"/>
                <a:endParaRPr lang="en-US" altLang="zh-CN" sz="2000" dirty="0"/>
              </a:p>
              <a:p>
                <a:pPr lvl="2"/>
                <a:endParaRPr lang="en-US" altLang="zh-CN" sz="1800" dirty="0"/>
              </a:p>
              <a:p>
                <a:pPr lvl="1"/>
                <a:endParaRPr lang="en-US" altLang="zh-CN" sz="2000" dirty="0"/>
              </a:p>
              <a:p>
                <a:pPr marL="914400" lvl="2" indent="0">
                  <a:buNone/>
                </a:pPr>
                <a:endParaRPr lang="en-US" altLang="zh-CN" sz="1800" dirty="0"/>
              </a:p>
              <a:p>
                <a:pPr marL="914400" lvl="2" indent="0">
                  <a:buNone/>
                </a:pPr>
                <a:r>
                  <a:rPr lang="en-US" altLang="zh-CN" sz="1800" dirty="0"/>
                  <a:t>where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𝑤</m:t>
                        </m:r>
                      </m:e>
                      <m:sub>
                        <m:r>
                          <a:rPr lang="en-US" altLang="zh-CN" sz="1800" i="1" smtClean="0">
                            <a:latin typeface="Cambria Math" panose="02040503050406030204" pitchFamily="18" charset="0"/>
                          </a:rPr>
                          <m:t>𝑚</m:t>
                        </m:r>
                      </m:sub>
                    </m:sSub>
                    <m:r>
                      <a:rPr lang="en-US" altLang="zh-CN" sz="1800" i="1" smtClean="0">
                        <a:latin typeface="Cambria Math" panose="02040503050406030204" pitchFamily="18" charset="0"/>
                      </a:rPr>
                      <m:t> </m:t>
                    </m:r>
                  </m:oMath>
                </a14:m>
                <a:r>
                  <a:rPr lang="en-US" altLang="zh-CN" sz="1800" dirty="0"/>
                  <a:t>gradient assistance weights from a simplex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𝑀</m:t>
                        </m:r>
                      </m:sub>
                    </m:sSub>
                  </m:oMath>
                </a14:m>
                <a:endParaRPr lang="en-US" altLang="zh-CN" sz="18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5" y="879935"/>
                <a:ext cx="8164674" cy="5725401"/>
              </a:xfrm>
              <a:prstGeom prst="rect">
                <a:avLst/>
              </a:prstGeom>
              <a:blipFill>
                <a:blip r:embed="rId5"/>
                <a:stretch>
                  <a:fillRect l="-1046"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26</a:t>
            </a:fld>
            <a:endParaRPr lang="en-US" dirty="0"/>
          </a:p>
        </p:txBody>
      </p:sp>
      <p:pic>
        <p:nvPicPr>
          <p:cNvPr id="10" name="图片 9">
            <a:extLst>
              <a:ext uri="{FF2B5EF4-FFF2-40B4-BE49-F238E27FC236}">
                <a16:creationId xmlns:a16="http://schemas.microsoft.com/office/drawing/2014/main" id="{FCCE39FE-8284-4F60-9E8E-C696C323AA23}"/>
              </a:ext>
            </a:extLst>
          </p:cNvPr>
          <p:cNvPicPr>
            <a:picLocks noChangeAspect="1"/>
          </p:cNvPicPr>
          <p:nvPr>
            <p:custDataLst>
              <p:tags r:id="rId1"/>
            </p:custDataLst>
          </p:nvPr>
        </p:nvPicPr>
        <p:blipFill>
          <a:blip r:embed="rId6"/>
          <a:stretch>
            <a:fillRect/>
          </a:stretch>
        </p:blipFill>
        <p:spPr>
          <a:xfrm>
            <a:off x="1254679" y="2450892"/>
            <a:ext cx="7126857" cy="455619"/>
          </a:xfrm>
          <a:prstGeom prst="rect">
            <a:avLst/>
          </a:prstGeom>
        </p:spPr>
      </p:pic>
      <p:pic>
        <p:nvPicPr>
          <p:cNvPr id="12" name="图片 11">
            <a:extLst>
              <a:ext uri="{FF2B5EF4-FFF2-40B4-BE49-F238E27FC236}">
                <a16:creationId xmlns:a16="http://schemas.microsoft.com/office/drawing/2014/main" id="{1C978130-219B-48BD-A4B7-D48A8ABC2679}"/>
              </a:ext>
            </a:extLst>
          </p:cNvPr>
          <p:cNvPicPr>
            <a:picLocks noChangeAspect="1"/>
          </p:cNvPicPr>
          <p:nvPr>
            <p:custDataLst>
              <p:tags r:id="rId2"/>
            </p:custDataLst>
          </p:nvPr>
        </p:nvPicPr>
        <p:blipFill>
          <a:blip r:embed="rId7"/>
          <a:stretch>
            <a:fillRect/>
          </a:stretch>
        </p:blipFill>
        <p:spPr>
          <a:xfrm>
            <a:off x="2201166" y="4109774"/>
            <a:ext cx="4425796" cy="430766"/>
          </a:xfrm>
          <a:prstGeom prst="rect">
            <a:avLst/>
          </a:prstGeom>
        </p:spPr>
      </p:pic>
    </p:spTree>
    <p:extLst>
      <p:ext uri="{BB962C8B-B14F-4D97-AF65-F5344CB8AC3E}">
        <p14:creationId xmlns:p14="http://schemas.microsoft.com/office/powerpoint/2010/main" val="148086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Algorithm</a:t>
            </a:r>
          </a:p>
          <a:p>
            <a:pPr>
              <a:spcBef>
                <a:spcPts val="500"/>
              </a:spcBef>
            </a:pPr>
            <a:endParaRPr lang="en-US" altLang="zh-CN" sz="2400" b="1"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27</a:t>
            </a:fld>
            <a:endParaRPr lang="en-US" dirty="0"/>
          </a:p>
        </p:txBody>
      </p:sp>
      <p:pic>
        <p:nvPicPr>
          <p:cNvPr id="9" name="图片 8">
            <a:extLst>
              <a:ext uri="{FF2B5EF4-FFF2-40B4-BE49-F238E27FC236}">
                <a16:creationId xmlns:a16="http://schemas.microsoft.com/office/drawing/2014/main" id="{A1D3901D-6497-4307-A283-E32A9BA4FBDA}"/>
              </a:ext>
            </a:extLst>
          </p:cNvPr>
          <p:cNvPicPr>
            <a:picLocks noChangeAspect="1"/>
          </p:cNvPicPr>
          <p:nvPr/>
        </p:nvPicPr>
        <p:blipFill>
          <a:blip r:embed="rId3"/>
          <a:stretch>
            <a:fillRect/>
          </a:stretch>
        </p:blipFill>
        <p:spPr>
          <a:xfrm>
            <a:off x="1013662" y="1263592"/>
            <a:ext cx="7116675" cy="5153088"/>
          </a:xfrm>
          <a:prstGeom prst="rect">
            <a:avLst/>
          </a:prstGeom>
        </p:spPr>
      </p:pic>
    </p:spTree>
    <p:extLst>
      <p:ext uri="{BB962C8B-B14F-4D97-AF65-F5344CB8AC3E}">
        <p14:creationId xmlns:p14="http://schemas.microsoft.com/office/powerpoint/2010/main" val="329739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dirty="0">
                <a:latin typeface="Calibri" panose="020F0502020204030204" pitchFamily="34" charset="0"/>
                <a:cs typeface="Calibri" panose="020F0502020204030204" pitchFamily="34" charset="0"/>
              </a:rPr>
              <a:t>Each organization can operate on its own local data and model</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28</a:t>
            </a:fld>
            <a:endParaRPr lang="en-US" dirty="0"/>
          </a:p>
        </p:txBody>
      </p:sp>
      <p:pic>
        <p:nvPicPr>
          <p:cNvPr id="3" name="图片 2">
            <a:extLst>
              <a:ext uri="{FF2B5EF4-FFF2-40B4-BE49-F238E27FC236}">
                <a16:creationId xmlns:a16="http://schemas.microsoft.com/office/drawing/2014/main" id="{E8BB1249-E051-4B57-AFEF-AC0622A1017D}"/>
              </a:ext>
            </a:extLst>
          </p:cNvPr>
          <p:cNvPicPr>
            <a:picLocks noChangeAspect="1"/>
          </p:cNvPicPr>
          <p:nvPr/>
        </p:nvPicPr>
        <p:blipFill>
          <a:blip r:embed="rId3"/>
          <a:stretch>
            <a:fillRect/>
          </a:stretch>
        </p:blipFill>
        <p:spPr>
          <a:xfrm>
            <a:off x="0" y="2023093"/>
            <a:ext cx="9144000" cy="2573921"/>
          </a:xfrm>
          <a:prstGeom prst="rect">
            <a:avLst/>
          </a:prstGeom>
        </p:spPr>
      </p:pic>
      <p:sp>
        <p:nvSpPr>
          <p:cNvPr id="10" name="TextBox 54">
            <a:extLst>
              <a:ext uri="{FF2B5EF4-FFF2-40B4-BE49-F238E27FC236}">
                <a16:creationId xmlns:a16="http://schemas.microsoft.com/office/drawing/2014/main" id="{2A01A997-C0E7-449A-A8C9-7D04A9A081CA}"/>
              </a:ext>
            </a:extLst>
          </p:cNvPr>
          <p:cNvSpPr txBox="1"/>
          <p:nvPr/>
        </p:nvSpPr>
        <p:spPr>
          <a:xfrm>
            <a:off x="57149" y="4954843"/>
            <a:ext cx="9029701"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8. </a:t>
            </a:r>
            <a:r>
              <a:rPr lang="zh-CN" altLang="en-US" sz="1800" dirty="0">
                <a:solidFill>
                  <a:schemeClr val="tx1"/>
                </a:solidFill>
                <a:latin typeface="Calibri" panose="020F0502020204030204" pitchFamily="34" charset="0"/>
                <a:cs typeface="Calibri" panose="020F0502020204030204" pitchFamily="34" charset="0"/>
              </a:rPr>
              <a:t>（</a:t>
            </a:r>
            <a:r>
              <a:rPr lang="en-US" altLang="zh-CN" sz="1800" dirty="0">
                <a:solidFill>
                  <a:schemeClr val="tx1"/>
                </a:solidFill>
                <a:latin typeface="Calibri" panose="020F0502020204030204" pitchFamily="34" charset="0"/>
                <a:cs typeface="Calibri" panose="020F0502020204030204" pitchFamily="34" charset="0"/>
              </a:rPr>
              <a:t>a) </a:t>
            </a:r>
            <a:r>
              <a:rPr lang="en-US" altLang="zh-CN" sz="1800" b="0" i="0" dirty="0">
                <a:solidFill>
                  <a:srgbClr val="000000"/>
                </a:solidFill>
                <a:effectLst/>
                <a:latin typeface="NimbusRomNo9L-Regu"/>
              </a:rPr>
              <a:t>Learning and (b) Prediction Stage for Gradient Assisted Learning.</a:t>
            </a:r>
            <a:r>
              <a:rPr lang="en-US" altLang="zh-CN" sz="2400" dirty="0"/>
              <a:t> </a:t>
            </a:r>
            <a:endParaRPr lang="en-US" altLang="zh-CN"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695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Motivation</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sz="2400" dirty="0">
                <a:latin typeface="Calibri" panose="020F0502020204030204" pitchFamily="34" charset="0"/>
                <a:ea typeface="Times New Roman" charset="0"/>
                <a:cs typeface="Calibri" panose="020F0502020204030204" pitchFamily="34" charset="0"/>
              </a:rPr>
              <a:t>Mobile devices and the Internet of Things (IoT) devices are becoming the primary computing resource for billions of users worldwide</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a:t>
            </a:fld>
            <a:endParaRPr lang="en-US" dirty="0"/>
          </a:p>
        </p:txBody>
      </p:sp>
      <p:pic>
        <p:nvPicPr>
          <p:cNvPr id="9" name="图片 8" descr="图片包含 图形用户界面&#10;&#10;描述已自动生成">
            <a:extLst>
              <a:ext uri="{FF2B5EF4-FFF2-40B4-BE49-F238E27FC236}">
                <a16:creationId xmlns:a16="http://schemas.microsoft.com/office/drawing/2014/main" id="{62531E03-A72A-4606-AF94-D12F7CD4DB13}"/>
              </a:ext>
            </a:extLst>
          </p:cNvPr>
          <p:cNvPicPr>
            <a:picLocks noChangeAspect="1"/>
          </p:cNvPicPr>
          <p:nvPr/>
        </p:nvPicPr>
        <p:blipFill>
          <a:blip r:embed="rId3"/>
          <a:stretch>
            <a:fillRect/>
          </a:stretch>
        </p:blipFill>
        <p:spPr>
          <a:xfrm>
            <a:off x="1523042" y="2043923"/>
            <a:ext cx="6097915" cy="3963645"/>
          </a:xfrm>
          <a:prstGeom prst="rect">
            <a:avLst/>
          </a:prstGeom>
        </p:spPr>
      </p:pic>
      <p:sp>
        <p:nvSpPr>
          <p:cNvPr id="10" name="文本框 9">
            <a:extLst>
              <a:ext uri="{FF2B5EF4-FFF2-40B4-BE49-F238E27FC236}">
                <a16:creationId xmlns:a16="http://schemas.microsoft.com/office/drawing/2014/main" id="{80055C8A-88D7-488F-AEBC-8F5086816D77}"/>
              </a:ext>
            </a:extLst>
          </p:cNvPr>
          <p:cNvSpPr txBox="1"/>
          <p:nvPr/>
        </p:nvSpPr>
        <p:spPr>
          <a:xfrm>
            <a:off x="1523042" y="6122244"/>
            <a:ext cx="6097915" cy="646331"/>
          </a:xfrm>
          <a:prstGeom prst="rect">
            <a:avLst/>
          </a:prstGeom>
          <a:noFill/>
        </p:spPr>
        <p:txBody>
          <a:bodyPr wrap="square" rtlCol="0">
            <a:spAutoFit/>
          </a:bodyPr>
          <a:lstStyle/>
          <a:p>
            <a:r>
              <a:rPr lang="en-US" altLang="zh-CN" dirty="0"/>
              <a:t>Figure 1. The</a:t>
            </a:r>
            <a:r>
              <a:rPr lang="zh-CN" altLang="en-US" dirty="0"/>
              <a:t> </a:t>
            </a:r>
            <a:r>
              <a:rPr lang="en-US" altLang="zh-CN" dirty="0"/>
              <a:t>booming era</a:t>
            </a:r>
            <a:r>
              <a:rPr lang="zh-CN" altLang="en-US" dirty="0"/>
              <a:t> </a:t>
            </a:r>
            <a:r>
              <a:rPr lang="en-US" altLang="zh-CN" dirty="0"/>
              <a:t>of</a:t>
            </a:r>
            <a:r>
              <a:rPr lang="zh-CN" altLang="en-US" dirty="0"/>
              <a:t> </a:t>
            </a:r>
            <a:r>
              <a:rPr lang="en-US" altLang="zh-CN" dirty="0"/>
              <a:t>Internet of Things (IoT) and Edge Computing. </a:t>
            </a:r>
            <a:endParaRPr lang="zh-CN" altLang="en-US" dirty="0"/>
          </a:p>
        </p:txBody>
      </p:sp>
    </p:spTree>
    <p:extLst>
      <p:ext uri="{BB962C8B-B14F-4D97-AF65-F5344CB8AC3E}">
        <p14:creationId xmlns:p14="http://schemas.microsoft.com/office/powerpoint/2010/main" val="1072703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Experiments</a:t>
                </a:r>
              </a:p>
              <a:p>
                <a:pPr lvl="1"/>
                <a:r>
                  <a:rPr lang="en-US" altLang="zh-CN" sz="1800" b="0" i="0" dirty="0">
                    <a:solidFill>
                      <a:srgbClr val="000000"/>
                    </a:solidFill>
                    <a:effectLst/>
                    <a:latin typeface="NimbusRomNo9L-Regu"/>
                  </a:rPr>
                  <a:t>UCI datasets (Linear), MNIST (CNN), CIFAR10 (CNN)</a:t>
                </a:r>
                <a:r>
                  <a:rPr lang="en-US" altLang="zh-CN" sz="1800" dirty="0">
                    <a:solidFill>
                      <a:srgbClr val="000000"/>
                    </a:solidFill>
                    <a:latin typeface="NimbusRomNo9L-Regu"/>
                  </a:rPr>
                  <a:t>,</a:t>
                </a:r>
                <a:r>
                  <a:rPr lang="zh-CN" altLang="en-US" sz="1800" dirty="0">
                    <a:solidFill>
                      <a:srgbClr val="000000"/>
                    </a:solidFill>
                    <a:latin typeface="NimbusRomNo9L-Regu"/>
                  </a:rPr>
                  <a:t> </a:t>
                </a:r>
                <a:r>
                  <a:rPr lang="en-US" altLang="zh-CN" sz="1800" dirty="0">
                    <a:solidFill>
                      <a:srgbClr val="000000"/>
                    </a:solidFill>
                    <a:latin typeface="NimbusRomNo9L-Regu"/>
                  </a:rPr>
                  <a:t>ModelNet40 (MVCNN), MIMIC3 (LSTM) [22, 23]</a:t>
                </a:r>
              </a:p>
              <a:p>
                <a:pPr lvl="1"/>
                <a:r>
                  <a:rPr lang="en-US" altLang="zh-CN" sz="1800" b="0" i="0" dirty="0">
                    <a:solidFill>
                      <a:srgbClr val="000000"/>
                    </a:solidFill>
                    <a:effectLst/>
                    <a:latin typeface="CMR10"/>
                  </a:rPr>
                  <a:t>The number of organizations </a:t>
                </a:r>
                <a14:m>
                  <m:oMath xmlns:m="http://schemas.openxmlformats.org/officeDocument/2006/math">
                    <m:r>
                      <a:rPr lang="en-US" altLang="zh-CN" sz="1800" b="0" i="1" smtClean="0">
                        <a:solidFill>
                          <a:srgbClr val="000000"/>
                        </a:solidFill>
                        <a:effectLst/>
                        <a:latin typeface="Cambria Math" panose="02040503050406030204" pitchFamily="18" charset="0"/>
                      </a:rPr>
                      <m:t>𝑚</m:t>
                    </m:r>
                    <m:r>
                      <a:rPr lang="en-US" altLang="zh-CN" sz="1800" b="0" i="1" smtClean="0">
                        <a:solidFill>
                          <a:srgbClr val="000000"/>
                        </a:solidFill>
                        <a:effectLst/>
                        <a:latin typeface="Cambria Math" panose="02040503050406030204" pitchFamily="18" charset="0"/>
                      </a:rPr>
                      <m:t>={2, 4, 8} </m:t>
                    </m:r>
                  </m:oMath>
                </a14:m>
                <a:r>
                  <a:rPr lang="en-US" altLang="zh-CN" sz="1800" b="0" i="0" dirty="0">
                    <a:solidFill>
                      <a:srgbClr val="000000"/>
                    </a:solidFill>
                    <a:effectLst/>
                    <a:latin typeface="NimbusRomNo9L-Regu"/>
                  </a:rPr>
                  <a:t>, </a:t>
                </a:r>
                <a14:m>
                  <m:oMath xmlns:m="http://schemas.openxmlformats.org/officeDocument/2006/math">
                    <m:r>
                      <a:rPr lang="en-US" altLang="zh-CN" sz="1800" i="1">
                        <a:latin typeface="Cambria Math" panose="02040503050406030204" pitchFamily="18" charset="0"/>
                        <a:cs typeface="Calibri" panose="020F0502020204030204" pitchFamily="34" charset="0"/>
                      </a:rPr>
                      <m:t>12 </m:t>
                    </m:r>
                  </m:oMath>
                </a14:m>
                <a:r>
                  <a:rPr lang="en-US" altLang="zh-CN" sz="1800" b="0" i="0" dirty="0">
                    <a:solidFill>
                      <a:srgbClr val="000000"/>
                    </a:solidFill>
                    <a:effectLst/>
                    <a:latin typeface="NimbusRomNo9L-Regu"/>
                  </a:rPr>
                  <a:t>for ModelNet40</a:t>
                </a:r>
              </a:p>
              <a:p>
                <a:pPr lvl="1"/>
                <a:r>
                  <a:rPr lang="en-US" altLang="zh-CN" sz="1800" dirty="0">
                    <a:latin typeface="Calibri" panose="020F0502020204030204" pitchFamily="34" charset="0"/>
                    <a:cs typeface="Calibri" panose="020F0502020204030204" pitchFamily="34" charset="0"/>
                  </a:rPr>
                  <a:t>Regression (Mean Absolute Difference) and Classification (Cross-Entropy)</a:t>
                </a:r>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5" y="879935"/>
                <a:ext cx="8164674" cy="5725401"/>
              </a:xfrm>
              <a:prstGeom prst="rect">
                <a:avLst/>
              </a:prstGeom>
              <a:blipFill>
                <a:blip r:embed="rId3"/>
                <a:stretch>
                  <a:fillRect l="-1046"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29</a:t>
            </a:fld>
            <a:endParaRPr lang="en-US" dirty="0"/>
          </a:p>
        </p:txBody>
      </p:sp>
      <p:pic>
        <p:nvPicPr>
          <p:cNvPr id="6" name="图片 5">
            <a:extLst>
              <a:ext uri="{FF2B5EF4-FFF2-40B4-BE49-F238E27FC236}">
                <a16:creationId xmlns:a16="http://schemas.microsoft.com/office/drawing/2014/main" id="{A7467192-C8EF-409B-859A-379D7B6C36CC}"/>
              </a:ext>
            </a:extLst>
          </p:cNvPr>
          <p:cNvPicPr>
            <a:picLocks noChangeAspect="1"/>
          </p:cNvPicPr>
          <p:nvPr/>
        </p:nvPicPr>
        <p:blipFill>
          <a:blip r:embed="rId4"/>
          <a:stretch>
            <a:fillRect/>
          </a:stretch>
        </p:blipFill>
        <p:spPr>
          <a:xfrm>
            <a:off x="6139961" y="4303836"/>
            <a:ext cx="1935202" cy="2244011"/>
          </a:xfrm>
          <a:prstGeom prst="rect">
            <a:avLst/>
          </a:prstGeom>
        </p:spPr>
      </p:pic>
      <p:pic>
        <p:nvPicPr>
          <p:cNvPr id="13" name="图片 12">
            <a:extLst>
              <a:ext uri="{FF2B5EF4-FFF2-40B4-BE49-F238E27FC236}">
                <a16:creationId xmlns:a16="http://schemas.microsoft.com/office/drawing/2014/main" id="{25703219-A737-4657-853F-3615AA647656}"/>
              </a:ext>
            </a:extLst>
          </p:cNvPr>
          <p:cNvPicPr>
            <a:picLocks noChangeAspect="1"/>
          </p:cNvPicPr>
          <p:nvPr/>
        </p:nvPicPr>
        <p:blipFill>
          <a:blip r:embed="rId5"/>
          <a:stretch>
            <a:fillRect/>
          </a:stretch>
        </p:blipFill>
        <p:spPr>
          <a:xfrm>
            <a:off x="528955" y="2478582"/>
            <a:ext cx="4464079" cy="2901988"/>
          </a:xfrm>
          <a:prstGeom prst="rect">
            <a:avLst/>
          </a:prstGeom>
        </p:spPr>
      </p:pic>
      <mc:AlternateContent xmlns:mc="http://schemas.openxmlformats.org/markup-compatibility/2006" xmlns:a14="http://schemas.microsoft.com/office/drawing/2010/main">
        <mc:Choice Requires="a14">
          <p:sp>
            <p:nvSpPr>
              <p:cNvPr id="14" name="TextBox 54">
                <a:extLst>
                  <a:ext uri="{FF2B5EF4-FFF2-40B4-BE49-F238E27FC236}">
                    <a16:creationId xmlns:a16="http://schemas.microsoft.com/office/drawing/2014/main" id="{38D5BF0C-C97A-48C9-B535-EE35F9FBFA85}"/>
                  </a:ext>
                </a:extLst>
              </p:cNvPr>
              <p:cNvSpPr txBox="1"/>
              <p:nvPr/>
            </p:nvSpPr>
            <p:spPr>
              <a:xfrm>
                <a:off x="587811" y="5417225"/>
                <a:ext cx="4346369" cy="120032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800" dirty="0">
                    <a:solidFill>
                      <a:schemeClr val="tx1"/>
                    </a:solidFill>
                    <a:latin typeface="Calibri" panose="020F0502020204030204" pitchFamily="34" charset="0"/>
                    <a:cs typeface="Calibri" panose="020F0502020204030204" pitchFamily="34" charset="0"/>
                  </a:rPr>
                  <a:t>Table 3. Statistics of datasets used in our experiments. The variables </a:t>
                </a:r>
                <a14:m>
                  <m:oMath xmlns:m="http://schemas.openxmlformats.org/officeDocument/2006/math">
                    <m:r>
                      <a:rPr lang="en-US" altLang="zh-CN" sz="1800" b="0" i="1" smtClean="0">
                        <a:solidFill>
                          <a:schemeClr val="tx1"/>
                        </a:solidFill>
                        <a:latin typeface="Cambria Math" panose="02040503050406030204" pitchFamily="18" charset="0"/>
                        <a:cs typeface="Calibri" panose="020F0502020204030204" pitchFamily="34" charset="0"/>
                      </a:rPr>
                      <m:t>𝑝</m:t>
                    </m:r>
                  </m:oMath>
                </a14:m>
                <a:r>
                  <a:rPr lang="en-US" sz="1800" dirty="0">
                    <a:solidFill>
                      <a:schemeClr val="tx1"/>
                    </a:solidFill>
                    <a:latin typeface="Calibri" panose="020F0502020204030204" pitchFamily="34" charset="0"/>
                    <a:cs typeface="Calibri" panose="020F0502020204030204" pitchFamily="34" charset="0"/>
                  </a:rPr>
                  <a:t> and </a:t>
                </a:r>
                <a14:m>
                  <m:oMath xmlns:m="http://schemas.openxmlformats.org/officeDocument/2006/math">
                    <m:r>
                      <a:rPr lang="en-US" altLang="zh-CN" sz="1800" i="1">
                        <a:solidFill>
                          <a:schemeClr val="tx1"/>
                        </a:solidFill>
                        <a:latin typeface="Cambria Math" panose="02040503050406030204" pitchFamily="18" charset="0"/>
                        <a:cs typeface="Calibri" panose="020F0502020204030204" pitchFamily="34" charset="0"/>
                      </a:rPr>
                      <m:t>𝐾</m:t>
                    </m:r>
                  </m:oMath>
                </a14:m>
                <a:r>
                  <a:rPr lang="en-US" sz="1800" dirty="0">
                    <a:solidFill>
                      <a:schemeClr val="tx1"/>
                    </a:solidFill>
                    <a:latin typeface="Calibri" panose="020F0502020204030204" pitchFamily="34" charset="0"/>
                    <a:cs typeface="Calibri" panose="020F0502020204030204" pitchFamily="34" charset="0"/>
                  </a:rPr>
                  <a:t> respectively denote the number of features and the length of the prediction vector.</a:t>
                </a:r>
              </a:p>
            </p:txBody>
          </p:sp>
        </mc:Choice>
        <mc:Fallback xmlns="">
          <p:sp>
            <p:nvSpPr>
              <p:cNvPr id="14" name="TextBox 54">
                <a:extLst>
                  <a:ext uri="{FF2B5EF4-FFF2-40B4-BE49-F238E27FC236}">
                    <a16:creationId xmlns:a16="http://schemas.microsoft.com/office/drawing/2014/main" id="{38D5BF0C-C97A-48C9-B535-EE35F9FBFA85}"/>
                  </a:ext>
                </a:extLst>
              </p:cNvPr>
              <p:cNvSpPr txBox="1">
                <a:spLocks noRot="1" noChangeAspect="1" noMove="1" noResize="1" noEditPoints="1" noAdjustHandles="1" noChangeArrowheads="1" noChangeShapeType="1" noTextEdit="1"/>
              </p:cNvSpPr>
              <p:nvPr/>
            </p:nvSpPr>
            <p:spPr>
              <a:xfrm>
                <a:off x="587811" y="5417225"/>
                <a:ext cx="4346369" cy="1200329"/>
              </a:xfrm>
              <a:prstGeom prst="rect">
                <a:avLst/>
              </a:prstGeom>
              <a:blipFill>
                <a:blip r:embed="rId6"/>
                <a:stretch>
                  <a:fillRect t="-3046" r="-701" b="-7107"/>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FE6D27CB-5AD6-4537-A8EA-5A9B5D3D955F}"/>
              </a:ext>
            </a:extLst>
          </p:cNvPr>
          <p:cNvPicPr>
            <a:picLocks noChangeAspect="1"/>
          </p:cNvPicPr>
          <p:nvPr/>
        </p:nvPicPr>
        <p:blipFill>
          <a:blip r:embed="rId7"/>
          <a:stretch>
            <a:fillRect/>
          </a:stretch>
        </p:blipFill>
        <p:spPr>
          <a:xfrm>
            <a:off x="5762625" y="2446122"/>
            <a:ext cx="2752725" cy="1800225"/>
          </a:xfrm>
          <a:prstGeom prst="rect">
            <a:avLst/>
          </a:prstGeom>
        </p:spPr>
      </p:pic>
    </p:spTree>
    <p:extLst>
      <p:ext uri="{BB962C8B-B14F-4D97-AF65-F5344CB8AC3E}">
        <p14:creationId xmlns:p14="http://schemas.microsoft.com/office/powerpoint/2010/main" val="167782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Results</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30</a:t>
            </a:fld>
            <a:endParaRPr lang="en-US" dirty="0"/>
          </a:p>
        </p:txBody>
      </p:sp>
      <p:pic>
        <p:nvPicPr>
          <p:cNvPr id="3" name="图片 2">
            <a:extLst>
              <a:ext uri="{FF2B5EF4-FFF2-40B4-BE49-F238E27FC236}">
                <a16:creationId xmlns:a16="http://schemas.microsoft.com/office/drawing/2014/main" id="{AA491CE1-BF9B-4F57-A860-E3F5F48DE680}"/>
              </a:ext>
            </a:extLst>
          </p:cNvPr>
          <p:cNvPicPr>
            <a:picLocks noChangeAspect="1"/>
          </p:cNvPicPr>
          <p:nvPr/>
        </p:nvPicPr>
        <p:blipFill>
          <a:blip r:embed="rId3"/>
          <a:stretch>
            <a:fillRect/>
          </a:stretch>
        </p:blipFill>
        <p:spPr>
          <a:xfrm>
            <a:off x="568712" y="1710841"/>
            <a:ext cx="8006576" cy="3090657"/>
          </a:xfrm>
          <a:prstGeom prst="rect">
            <a:avLst/>
          </a:prstGeom>
        </p:spPr>
      </p:pic>
      <p:sp>
        <p:nvSpPr>
          <p:cNvPr id="9" name="文本框 8">
            <a:extLst>
              <a:ext uri="{FF2B5EF4-FFF2-40B4-BE49-F238E27FC236}">
                <a16:creationId xmlns:a16="http://schemas.microsoft.com/office/drawing/2014/main" id="{7413AF42-0E92-4FB6-8432-44FF1A15D883}"/>
              </a:ext>
            </a:extLst>
          </p:cNvPr>
          <p:cNvSpPr txBox="1"/>
          <p:nvPr/>
        </p:nvSpPr>
        <p:spPr>
          <a:xfrm>
            <a:off x="111512" y="4981245"/>
            <a:ext cx="8928410" cy="1477328"/>
          </a:xfrm>
          <a:prstGeom prst="rect">
            <a:avLst/>
          </a:prstGeom>
          <a:noFill/>
        </p:spPr>
        <p:txBody>
          <a:bodyPr wrap="square">
            <a:spAutoFit/>
          </a:bodyPr>
          <a:lstStyle/>
          <a:p>
            <a:r>
              <a:rPr lang="en-US" altLang="zh-CN" sz="1800" dirty="0">
                <a:solidFill>
                  <a:schemeClr val="tx1"/>
                </a:solidFill>
                <a:latin typeface="Calibri" panose="020F0502020204030204" pitchFamily="34" charset="0"/>
                <a:cs typeface="Calibri" panose="020F0502020204030204" pitchFamily="34" charset="0"/>
              </a:rPr>
              <a:t>Table 4</a:t>
            </a:r>
            <a:r>
              <a:rPr lang="en-US" altLang="zh-CN" dirty="0">
                <a:latin typeface="Calibri" panose="020F0502020204030204" pitchFamily="34" charset="0"/>
                <a:cs typeface="Calibri" panose="020F0502020204030204" pitchFamily="34" charset="0"/>
              </a:rPr>
              <a:t>. </a:t>
            </a:r>
            <a:r>
              <a:rPr lang="en-US" altLang="zh-CN" sz="1800" b="0" i="0" dirty="0">
                <a:solidFill>
                  <a:srgbClr val="000000"/>
                </a:solidFill>
                <a:effectLst/>
                <a:latin typeface="NimbusRomNo9L-Regu"/>
              </a:rPr>
              <a:t>Results of classification (Accuracy) experiments. ‘Intermediate’ and ‘Late’ data fusion methods do not preserve data privacy. ’Joint’ refers to one organization with centralized data. ‘Alone’ refers to the first organization has the first split of data. GAL-b and GAL-s are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our proposed methods.</a:t>
            </a:r>
            <a:r>
              <a:rPr lang="en-US" altLang="zh-CN" dirty="0"/>
              <a:t> </a:t>
            </a:r>
            <a:br>
              <a:rPr lang="en-US" altLang="zh-CN" dirty="0"/>
            </a:br>
            <a:endParaRPr lang="en-US" altLang="zh-CN"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748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Assisted Learning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Results</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31</a:t>
            </a:fld>
            <a:endParaRPr lang="en-US" dirty="0"/>
          </a:p>
        </p:txBody>
      </p:sp>
      <p:pic>
        <p:nvPicPr>
          <p:cNvPr id="3" name="图片 2">
            <a:extLst>
              <a:ext uri="{FF2B5EF4-FFF2-40B4-BE49-F238E27FC236}">
                <a16:creationId xmlns:a16="http://schemas.microsoft.com/office/drawing/2014/main" id="{72D60651-4281-4DCB-81DF-FAF99620D52C}"/>
              </a:ext>
            </a:extLst>
          </p:cNvPr>
          <p:cNvPicPr>
            <a:picLocks noChangeAspect="1"/>
          </p:cNvPicPr>
          <p:nvPr/>
        </p:nvPicPr>
        <p:blipFill>
          <a:blip r:embed="rId3"/>
          <a:stretch>
            <a:fillRect/>
          </a:stretch>
        </p:blipFill>
        <p:spPr>
          <a:xfrm>
            <a:off x="1762893" y="1226401"/>
            <a:ext cx="5618213" cy="4564799"/>
          </a:xfrm>
          <a:prstGeom prst="rect">
            <a:avLst/>
          </a:prstGeom>
        </p:spPr>
      </p:pic>
      <mc:AlternateContent xmlns:mc="http://schemas.openxmlformats.org/markup-compatibility/2006" xmlns:a14="http://schemas.microsoft.com/office/drawing/2010/main">
        <mc:Choice Requires="a14">
          <p:sp>
            <p:nvSpPr>
              <p:cNvPr id="9" name="TextBox 54">
                <a:extLst>
                  <a:ext uri="{FF2B5EF4-FFF2-40B4-BE49-F238E27FC236}">
                    <a16:creationId xmlns:a16="http://schemas.microsoft.com/office/drawing/2014/main" id="{345DEACD-097E-469D-97BF-510406D8D991}"/>
                  </a:ext>
                </a:extLst>
              </p:cNvPr>
              <p:cNvSpPr txBox="1"/>
              <p:nvPr/>
            </p:nvSpPr>
            <p:spPr>
              <a:xfrm>
                <a:off x="0" y="5799953"/>
                <a:ext cx="9144000" cy="73866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9. </a:t>
                </a:r>
                <a:r>
                  <a:rPr lang="en-US" altLang="zh-CN" sz="1800" b="0" i="0" dirty="0">
                    <a:solidFill>
                      <a:srgbClr val="000000"/>
                    </a:solidFill>
                    <a:effectLst/>
                    <a:latin typeface="NimbusRomNo9L-Regu"/>
                  </a:rPr>
                  <a:t>Performance comparison on (a) ModelNet40 noiseless, (b) ModelNet40 with 50% noisy clients (c) MIMIC3 noiseless, (d) MIMIC3 with 50% noisy clients (orange, </a:t>
                </a:r>
                <a14:m>
                  <m:oMath xmlns:m="http://schemas.openxmlformats.org/officeDocument/2006/math">
                    <m:r>
                      <a:rPr lang="en-US" altLang="zh-CN" sz="1800" i="1">
                        <a:solidFill>
                          <a:srgbClr val="000000"/>
                        </a:solidFill>
                        <a:latin typeface="Cambria Math" panose="02040503050406030204" pitchFamily="18" charset="0"/>
                      </a:rPr>
                      <m:t>𝜎</m:t>
                    </m:r>
                    <m:r>
                      <a:rPr lang="en-US" altLang="zh-CN" sz="1800" i="1">
                        <a:solidFill>
                          <a:srgbClr val="000000"/>
                        </a:solidFill>
                        <a:latin typeface="Cambria Math" panose="02040503050406030204" pitchFamily="18" charset="0"/>
                      </a:rPr>
                      <m:t>=5</m:t>
                    </m:r>
                  </m:oMath>
                </a14:m>
                <a:r>
                  <a:rPr lang="en-US" altLang="zh-CN" sz="1800" b="0" i="0" dirty="0">
                    <a:solidFill>
                      <a:srgbClr val="000000"/>
                    </a:solidFill>
                    <a:effectLst/>
                    <a:latin typeface="NimbusRomNo9L-Regu"/>
                  </a:rPr>
                  <a:t>).</a:t>
                </a:r>
                <a:r>
                  <a:rPr lang="en-US" altLang="zh-CN" sz="2400" dirty="0"/>
                  <a:t> </a:t>
                </a:r>
                <a:endParaRPr lang="en-US" altLang="zh-CN" sz="1800" dirty="0">
                  <a:solidFill>
                    <a:schemeClr val="tx1"/>
                  </a:solidFill>
                  <a:latin typeface="Calibri" panose="020F0502020204030204" pitchFamily="34" charset="0"/>
                  <a:cs typeface="Calibri" panose="020F0502020204030204" pitchFamily="34" charset="0"/>
                </a:endParaRPr>
              </a:p>
            </p:txBody>
          </p:sp>
        </mc:Choice>
        <mc:Fallback xmlns="">
          <p:sp>
            <p:nvSpPr>
              <p:cNvPr id="9" name="TextBox 54">
                <a:extLst>
                  <a:ext uri="{FF2B5EF4-FFF2-40B4-BE49-F238E27FC236}">
                    <a16:creationId xmlns:a16="http://schemas.microsoft.com/office/drawing/2014/main" id="{345DEACD-097E-469D-97BF-510406D8D991}"/>
                  </a:ext>
                </a:extLst>
              </p:cNvPr>
              <p:cNvSpPr txBox="1">
                <a:spLocks noRot="1" noChangeAspect="1" noMove="1" noResize="1" noEditPoints="1" noAdjustHandles="1" noChangeArrowheads="1" noChangeShapeType="1" noTextEdit="1"/>
              </p:cNvSpPr>
              <p:nvPr/>
            </p:nvSpPr>
            <p:spPr>
              <a:xfrm>
                <a:off x="0" y="5799953"/>
                <a:ext cx="9144000" cy="738664"/>
              </a:xfrm>
              <a:prstGeom prst="rect">
                <a:avLst/>
              </a:prstGeom>
              <a:blipFill>
                <a:blip r:embed="rId4"/>
                <a:stretch>
                  <a:fillRect l="-533" t="-4098" r="-1000" b="-9016"/>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2999953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Decentralized Neural Networks </a:t>
            </a:r>
          </a:p>
        </p:txBody>
      </p:sp>
      <p:sp>
        <p:nvSpPr>
          <p:cNvPr id="8" name="Content Placeholder 5"/>
          <p:cNvSpPr>
            <a:spLocks noGrp="1"/>
          </p:cNvSpPr>
          <p:nvPr>
            <p:ph sz="quarter" idx="13"/>
          </p:nvPr>
        </p:nvSpPr>
        <p:spPr>
          <a:xfrm>
            <a:off x="493294" y="879935"/>
            <a:ext cx="8368207"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Motivation</a:t>
            </a:r>
          </a:p>
          <a:p>
            <a:pPr lvl="1"/>
            <a:r>
              <a:rPr lang="en-US" altLang="zh-CN" sz="2000" dirty="0">
                <a:latin typeface="Calibri" panose="020F0502020204030204" pitchFamily="34" charset="0"/>
                <a:cs typeface="Calibri" panose="020F0502020204030204" pitchFamily="34" charset="0"/>
              </a:rPr>
              <a:t>A distributed learning and prediction system for computation offloading</a:t>
            </a:r>
          </a:p>
          <a:p>
            <a:pPr lvl="1"/>
            <a:r>
              <a:rPr lang="en-US" altLang="zh-CN" sz="2000" dirty="0">
                <a:latin typeface="Calibri" panose="020F0502020204030204" pitchFamily="34" charset="0"/>
                <a:cs typeface="Calibri" panose="020F0502020204030204" pitchFamily="34" charset="0"/>
              </a:rPr>
              <a:t>Avoid communication of raw data to the higher level of computation</a:t>
            </a:r>
            <a:br>
              <a:rPr lang="en-US" altLang="zh-CN" sz="2000" dirty="0">
                <a:latin typeface="Calibri" panose="020F0502020204030204" pitchFamily="34" charset="0"/>
                <a:cs typeface="Calibri" panose="020F0502020204030204" pitchFamily="34" charset="0"/>
              </a:rPr>
            </a:br>
            <a:endParaRPr lang="en-US" altLang="zh-CN" sz="2000" dirty="0">
              <a:latin typeface="Calibri" panose="020F0502020204030204" pitchFamily="34" charset="0"/>
              <a:cs typeface="Calibri" panose="020F0502020204030204" pitchFamily="34" charset="0"/>
            </a:endParaRPr>
          </a:p>
          <a:p>
            <a:pPr lvl="1"/>
            <a:endParaRPr lang="en-US" altLang="zh-CN" sz="2000" dirty="0">
              <a:latin typeface="Calibri" panose="020F0502020204030204" pitchFamily="34" charset="0"/>
              <a:cs typeface="Calibri" panose="020F0502020204030204" pitchFamily="34" charset="0"/>
            </a:endParaRPr>
          </a:p>
          <a:p>
            <a:pPr lvl="1"/>
            <a:endParaRPr lang="en-US" altLang="zh-CN" sz="22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32</a:t>
            </a:fld>
            <a:endParaRPr lang="en-US" dirty="0"/>
          </a:p>
        </p:txBody>
      </p:sp>
      <p:pic>
        <p:nvPicPr>
          <p:cNvPr id="3" name="图片 2">
            <a:extLst>
              <a:ext uri="{FF2B5EF4-FFF2-40B4-BE49-F238E27FC236}">
                <a16:creationId xmlns:a16="http://schemas.microsoft.com/office/drawing/2014/main" id="{0FE3D7F6-58E3-4CDA-ABE1-3CA04AF3F222}"/>
              </a:ext>
            </a:extLst>
          </p:cNvPr>
          <p:cNvPicPr>
            <a:picLocks noChangeAspect="1"/>
          </p:cNvPicPr>
          <p:nvPr/>
        </p:nvPicPr>
        <p:blipFill>
          <a:blip r:embed="rId3"/>
          <a:stretch>
            <a:fillRect/>
          </a:stretch>
        </p:blipFill>
        <p:spPr>
          <a:xfrm>
            <a:off x="2251463" y="2265593"/>
            <a:ext cx="4641074" cy="3484820"/>
          </a:xfrm>
          <a:prstGeom prst="rect">
            <a:avLst/>
          </a:prstGeom>
        </p:spPr>
      </p:pic>
      <p:sp>
        <p:nvSpPr>
          <p:cNvPr id="9" name="TextBox 54">
            <a:extLst>
              <a:ext uri="{FF2B5EF4-FFF2-40B4-BE49-F238E27FC236}">
                <a16:creationId xmlns:a16="http://schemas.microsoft.com/office/drawing/2014/main" id="{0F2690B3-57C2-4392-8CE5-AC3E1F54B0BD}"/>
              </a:ext>
            </a:extLst>
          </p:cNvPr>
          <p:cNvSpPr txBox="1"/>
          <p:nvPr/>
        </p:nvSpPr>
        <p:spPr>
          <a:xfrm>
            <a:off x="200722" y="6101075"/>
            <a:ext cx="902970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10. Gradient Decentralized Neural Networks (GDNN)</a:t>
            </a:r>
          </a:p>
        </p:txBody>
      </p:sp>
    </p:spTree>
    <p:extLst>
      <p:ext uri="{BB962C8B-B14F-4D97-AF65-F5344CB8AC3E}">
        <p14:creationId xmlns:p14="http://schemas.microsoft.com/office/powerpoint/2010/main" val="1790160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Decentralized Neural Networks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Method</a:t>
                </a:r>
              </a:p>
              <a:p>
                <a:pPr lvl="1"/>
                <a:r>
                  <a:rPr lang="en-US" altLang="zh-CN" sz="2000" dirty="0"/>
                  <a:t>For </a:t>
                </a:r>
                <a14:m>
                  <m:oMath xmlns:m="http://schemas.openxmlformats.org/officeDocument/2006/math">
                    <m:r>
                      <a:rPr lang="en-US" altLang="zh-CN" sz="2000" i="1">
                        <a:latin typeface="Cambria Math" panose="02040503050406030204" pitchFamily="18" charset="0"/>
                      </a:rPr>
                      <m:t>𝑚</m:t>
                    </m:r>
                    <m:r>
                      <a:rPr lang="en-US" altLang="zh-CN" sz="2000" i="1">
                        <a:latin typeface="Cambria Math" panose="02040503050406030204" pitchFamily="18" charset="0"/>
                      </a:rPr>
                      <m:t>=1,…</m:t>
                    </m:r>
                    <m:r>
                      <a:rPr lang="en-US" altLang="zh-CN" sz="2000" i="1">
                        <a:latin typeface="Cambria Math" panose="02040503050406030204" pitchFamily="18" charset="0"/>
                      </a:rPr>
                      <m:t>𝑀</m:t>
                    </m:r>
                  </m:oMath>
                </a14:m>
                <a:r>
                  <a:rPr lang="en-US" altLang="zh-CN" sz="2000" dirty="0"/>
                  <a:t> local devices, each has private local data and label </a:t>
                </a:r>
                <a14:m>
                  <m:oMath xmlns:m="http://schemas.openxmlformats.org/officeDocument/2006/math">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𝑥</m:t>
                            </m:r>
                          </m:e>
                          <m:sub>
                            <m:r>
                              <a:rPr lang="en-US" altLang="zh-CN" sz="2000" i="1" smtClean="0">
                                <a:latin typeface="Cambria Math" panose="02040503050406030204" pitchFamily="18" charset="0"/>
                              </a:rPr>
                              <m:t>𝑚</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𝑦</m:t>
                            </m:r>
                          </m:e>
                          <m:sub>
                            <m:r>
                              <a:rPr lang="en-US" altLang="zh-CN" sz="2000" i="1" smtClean="0">
                                <a:latin typeface="Cambria Math" panose="02040503050406030204" pitchFamily="18" charset="0"/>
                              </a:rPr>
                              <m:t>𝑚</m:t>
                            </m:r>
                          </m:sub>
                        </m:sSub>
                      </m:e>
                    </m:d>
                  </m:oMath>
                </a14:m>
                <a:endParaRPr lang="en-US" altLang="zh-CN" sz="2000" dirty="0"/>
              </a:p>
              <a:p>
                <a:pPr lvl="1"/>
                <a:endParaRPr lang="en-US" altLang="zh-CN" sz="2000" dirty="0"/>
              </a:p>
              <a:p>
                <a:pPr lvl="1"/>
                <a:r>
                  <a:rPr lang="en-US" altLang="zh-CN" sz="2000" dirty="0"/>
                  <a:t>Data can be horizontal, vertical and statistical heterogenous at the same time</a:t>
                </a:r>
              </a:p>
              <a:p>
                <a:pPr lvl="1"/>
                <a:endParaRPr lang="en-US" altLang="zh-CN" sz="2000" dirty="0"/>
              </a:p>
              <a:p>
                <a:pPr lvl="1"/>
                <a:r>
                  <a:rPr lang="en-US" altLang="zh-CN" sz="2000" dirty="0"/>
                  <a:t>Each local device will train a shallow neural network for feature extraction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𝑓</m:t>
                        </m:r>
                      </m:e>
                      <m:sub>
                        <m:r>
                          <a:rPr lang="en-US" altLang="zh-CN" sz="2000" i="1" smtClean="0">
                            <a:latin typeface="Cambria Math" panose="02040503050406030204" pitchFamily="18" charset="0"/>
                          </a:rPr>
                          <m:t>1,</m:t>
                        </m:r>
                        <m:r>
                          <a:rPr lang="en-US" altLang="zh-CN" sz="2000" i="1" smtClean="0">
                            <a:latin typeface="Cambria Math" panose="02040503050406030204" pitchFamily="18" charset="0"/>
                          </a:rPr>
                          <m:t>𝑚</m:t>
                        </m:r>
                      </m:sub>
                    </m:sSub>
                  </m:oMath>
                </a14:m>
                <a:r>
                  <a:rPr lang="en-US" altLang="zh-CN" sz="2000" dirty="0"/>
                  <a:t> and a target transformation layer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1,</m:t>
                        </m:r>
                        <m:r>
                          <a:rPr lang="en-US" altLang="zh-CN" sz="2000" i="1">
                            <a:latin typeface="Cambria Math" panose="02040503050406030204" pitchFamily="18" charset="0"/>
                          </a:rPr>
                          <m:t>𝑚</m:t>
                        </m:r>
                      </m:sub>
                    </m:sSub>
                  </m:oMath>
                </a14:m>
                <a:endParaRPr lang="en-US" altLang="zh-CN" sz="2000" dirty="0"/>
              </a:p>
              <a:p>
                <a:pPr lvl="1"/>
                <a:endParaRPr lang="en-US" altLang="zh-CN" sz="2000" dirty="0"/>
              </a:p>
              <a:p>
                <a:pPr lvl="1"/>
                <a:r>
                  <a:rPr lang="en-US" altLang="zh-CN" sz="2000" dirty="0"/>
                  <a:t>The pseudo-residual at lowest level </a:t>
                </a:r>
                <a14:m>
                  <m:oMath xmlns:m="http://schemas.openxmlformats.org/officeDocument/2006/math">
                    <m:r>
                      <a:rPr lang="en-US" altLang="zh-CN" sz="2000" i="1">
                        <a:latin typeface="Cambria Math" panose="02040503050406030204" pitchFamily="18" charset="0"/>
                      </a:rPr>
                      <m:t>1</m:t>
                    </m:r>
                  </m:oMath>
                </a14:m>
                <a:r>
                  <a:rPr lang="en-US" altLang="zh-CN" sz="2000" dirty="0"/>
                  <a:t> (</a:t>
                </a:r>
                <a:r>
                  <a:rPr lang="en-US" altLang="zh-CN" sz="2000" b="1" dirty="0">
                    <a:solidFill>
                      <a:srgbClr val="EF8E89"/>
                    </a:solidFill>
                  </a:rPr>
                  <a:t>Device</a:t>
                </a:r>
                <a:r>
                  <a:rPr lang="en-US" altLang="zh-CN" sz="2000" dirty="0"/>
                  <a:t>) can be computed as</a:t>
                </a:r>
              </a:p>
              <a:p>
                <a:pPr marL="457200" lvl="1" indent="0">
                  <a:buNone/>
                </a:pPr>
                <a:endParaRPr lang="en-US" altLang="zh-CN" sz="20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𝑟</m:t>
                          </m:r>
                        </m:e>
                        <m:sub>
                          <m:r>
                            <a:rPr lang="en-US" altLang="zh-CN" sz="2000" i="1" smtClean="0">
                              <a:latin typeface="Cambria Math" panose="02040503050406030204" pitchFamily="18" charset="0"/>
                            </a:rPr>
                            <m:t>1,</m:t>
                          </m:r>
                          <m:r>
                            <a:rPr lang="en-US" altLang="zh-CN" sz="2000" i="1" smtClean="0">
                              <a:latin typeface="Cambria Math" panose="02040503050406030204" pitchFamily="18" charset="0"/>
                            </a:rPr>
                            <m:t>𝑚</m:t>
                          </m:r>
                        </m:sub>
                      </m:sSub>
                      <m:r>
                        <a:rPr lang="en-US" altLang="zh-CN" sz="2000" i="1"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m:t>
                              </m:r>
                              <m:r>
                                <a:rPr lang="en-US" altLang="zh-CN" sz="2000" i="1" smtClean="0">
                                  <a:latin typeface="Cambria Math" panose="02040503050406030204" pitchFamily="18" charset="0"/>
                                </a:rPr>
                                <m:t>𝐿</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𝑦</m:t>
                                      </m:r>
                                    </m:e>
                                    <m:sub>
                                      <m:r>
                                        <a:rPr lang="en-US" altLang="zh-CN" sz="2000" i="1" smtClean="0">
                                          <a:latin typeface="Cambria Math" panose="02040503050406030204" pitchFamily="18" charset="0"/>
                                        </a:rPr>
                                        <m:t>𝑚</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𝐹</m:t>
                                      </m:r>
                                    </m:e>
                                    <m:sub>
                                      <m:r>
                                        <a:rPr lang="en-US" altLang="zh-CN" sz="2000" i="1" smtClean="0">
                                          <a:latin typeface="Cambria Math" panose="02040503050406030204" pitchFamily="18" charset="0"/>
                                        </a:rPr>
                                        <m:t>1,</m:t>
                                      </m:r>
                                      <m:r>
                                        <a:rPr lang="en-US" altLang="zh-CN" sz="2000" i="1" smtClean="0">
                                          <a:latin typeface="Cambria Math" panose="02040503050406030204" pitchFamily="18" charset="0"/>
                                        </a:rPr>
                                        <m:t>𝑚</m:t>
                                      </m:r>
                                    </m:sub>
                                  </m:sSub>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𝑓</m:t>
                                          </m:r>
                                        </m:e>
                                        <m:sub>
                                          <m:r>
                                            <a:rPr lang="en-US" altLang="zh-CN" sz="2000" i="1" smtClean="0">
                                              <a:latin typeface="Cambria Math" panose="02040503050406030204" pitchFamily="18" charset="0"/>
                                            </a:rPr>
                                            <m:t>1,</m:t>
                                          </m:r>
                                          <m:r>
                                            <a:rPr lang="en-US" altLang="zh-CN" sz="2000" i="1" smtClean="0">
                                              <a:latin typeface="Cambria Math" panose="02040503050406030204" pitchFamily="18" charset="0"/>
                                            </a:rPr>
                                            <m:t>𝑚</m:t>
                                          </m:r>
                                        </m:sub>
                                      </m:sSub>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𝑥</m:t>
                                              </m:r>
                                            </m:e>
                                            <m:sub>
                                              <m:r>
                                                <a:rPr lang="en-US" altLang="zh-CN" sz="2000" i="1" smtClean="0">
                                                  <a:latin typeface="Cambria Math" panose="02040503050406030204" pitchFamily="18" charset="0"/>
                                                </a:rPr>
                                                <m:t>𝑚</m:t>
                                              </m:r>
                                            </m:sub>
                                          </m:sSub>
                                        </m:e>
                                      </m:d>
                                    </m:e>
                                  </m:d>
                                </m:e>
                              </m:d>
                            </m:num>
                            <m:den>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𝐹</m:t>
                                  </m:r>
                                </m:e>
                                <m:sub>
                                  <m:r>
                                    <a:rPr lang="en-US" altLang="zh-CN" sz="2000" i="1" smtClean="0">
                                      <a:latin typeface="Cambria Math" panose="02040503050406030204" pitchFamily="18" charset="0"/>
                                    </a:rPr>
                                    <m:t>1,</m:t>
                                  </m:r>
                                  <m:r>
                                    <a:rPr lang="en-US" altLang="zh-CN" sz="2000" i="1" smtClean="0">
                                      <a:latin typeface="Cambria Math" panose="02040503050406030204" pitchFamily="18" charset="0"/>
                                    </a:rPr>
                                    <m:t>𝑚</m:t>
                                  </m:r>
                                </m:sub>
                              </m:sSub>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𝑓</m:t>
                                      </m:r>
                                    </m:e>
                                    <m:sub>
                                      <m:r>
                                        <a:rPr lang="en-US" altLang="zh-CN" sz="2000" i="1" smtClean="0">
                                          <a:latin typeface="Cambria Math" panose="02040503050406030204" pitchFamily="18" charset="0"/>
                                        </a:rPr>
                                        <m:t>1,</m:t>
                                      </m:r>
                                      <m:r>
                                        <a:rPr lang="en-US" altLang="zh-CN" sz="2000" i="1" smtClean="0">
                                          <a:latin typeface="Cambria Math" panose="02040503050406030204" pitchFamily="18" charset="0"/>
                                        </a:rPr>
                                        <m:t>𝑚</m:t>
                                      </m:r>
                                    </m:sub>
                                  </m:sSub>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𝑥</m:t>
                                          </m:r>
                                        </m:e>
                                        <m:sub>
                                          <m:r>
                                            <a:rPr lang="en-US" altLang="zh-CN" sz="2000" i="1" smtClean="0">
                                              <a:latin typeface="Cambria Math" panose="02040503050406030204" pitchFamily="18" charset="0"/>
                                            </a:rPr>
                                            <m:t>𝑚</m:t>
                                          </m:r>
                                        </m:sub>
                                      </m:sSub>
                                    </m:e>
                                  </m:d>
                                </m:e>
                              </m:d>
                            </m:den>
                          </m:f>
                        </m:e>
                      </m:d>
                    </m:oMath>
                  </m:oMathPara>
                </a14:m>
                <a:endParaRPr lang="en-US" altLang="zh-CN" sz="2000" dirty="0"/>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5" y="879935"/>
                <a:ext cx="8164674" cy="5725401"/>
              </a:xfrm>
              <a:prstGeom prst="rect">
                <a:avLst/>
              </a:prstGeom>
              <a:blipFill>
                <a:blip r:embed="rId3"/>
                <a:stretch>
                  <a:fillRect l="-1046"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33</a:t>
            </a:fld>
            <a:endParaRPr lang="en-US" dirty="0"/>
          </a:p>
        </p:txBody>
      </p:sp>
    </p:spTree>
    <p:extLst>
      <p:ext uri="{BB962C8B-B14F-4D97-AF65-F5344CB8AC3E}">
        <p14:creationId xmlns:p14="http://schemas.microsoft.com/office/powerpoint/2010/main" val="2048439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Decentralized Neural Networks </a:t>
            </a:r>
          </a:p>
        </p:txBody>
      </p:sp>
      <mc:AlternateContent xmlns:mc="http://schemas.openxmlformats.org/markup-compatibility/2006" xmlns:a14="http://schemas.microsoft.com/office/drawing/2010/main">
        <mc:Choice Requires="a14">
          <p:sp>
            <p:nvSpPr>
              <p:cNvPr id="8" name="Content Placeholder 5"/>
              <p:cNvSpPr>
                <a:spLocks noGrp="1"/>
              </p:cNvSpPr>
              <p:nvPr>
                <p:ph sz="quarter" idx="13"/>
              </p:nvPr>
            </p:nvSpPr>
            <p:spPr>
              <a:xfrm>
                <a:off x="493294" y="879935"/>
                <a:ext cx="8022056"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Method</a:t>
                </a:r>
                <a:endParaRPr lang="en-US" altLang="zh-CN" sz="2000" b="1" dirty="0">
                  <a:latin typeface="Calibri" panose="020F0502020204030204" pitchFamily="34" charset="0"/>
                  <a:cs typeface="Calibri" panose="020F0502020204030204" pitchFamily="34" charset="0"/>
                </a:endParaRPr>
              </a:p>
              <a:p>
                <a:pPr lvl="1"/>
                <a:r>
                  <a:rPr lang="en-US" altLang="zh-CN" sz="1800" dirty="0">
                    <a:latin typeface="+mn-lt"/>
                  </a:rPr>
                  <a:t>At level 2 (</a:t>
                </a:r>
                <a:r>
                  <a:rPr lang="en-US" altLang="zh-CN" sz="1800" b="1" dirty="0">
                    <a:solidFill>
                      <a:srgbClr val="5B9BD5"/>
                    </a:solidFill>
                    <a:latin typeface="+mn-lt"/>
                  </a:rPr>
                  <a:t>Edge</a:t>
                </a:r>
                <a:r>
                  <a:rPr lang="en-US" altLang="zh-CN" sz="1800" dirty="0">
                    <a:latin typeface="+mn-lt"/>
                  </a:rPr>
                  <a:t>),</a:t>
                </a:r>
                <a:r>
                  <a:rPr lang="zh-CN" altLang="en-US" sz="1800" dirty="0">
                    <a:latin typeface="+mn-lt"/>
                  </a:rPr>
                  <a:t> </a:t>
                </a:r>
                <a:r>
                  <a:rPr lang="en-US" altLang="zh-CN" sz="1800" dirty="0">
                    <a:latin typeface="+mn-lt"/>
                  </a:rPr>
                  <a:t>we</a:t>
                </a:r>
                <a:r>
                  <a:rPr lang="zh-CN" altLang="en-US" sz="1800" dirty="0">
                    <a:latin typeface="+mn-lt"/>
                  </a:rPr>
                  <a:t> </a:t>
                </a:r>
                <a:r>
                  <a:rPr lang="en-US" altLang="zh-CN" sz="1800" b="0" i="0" dirty="0">
                    <a:solidFill>
                      <a:srgbClr val="000000"/>
                    </a:solidFill>
                    <a:effectLst/>
                    <a:latin typeface="+mn-lt"/>
                  </a:rPr>
                  <a:t>learn and predict on new dataset</a:t>
                </a:r>
                <a:r>
                  <a:rPr lang="en-US" altLang="zh-CN" sz="1800" dirty="0">
                    <a:solidFill>
                      <a:srgbClr val="000000"/>
                    </a:solidFill>
                  </a:rPr>
                  <a:t> </a:t>
                </a:r>
                <a14:m>
                  <m:oMath xmlns:m="http://schemas.openxmlformats.org/officeDocument/2006/math">
                    <m:d>
                      <m:dPr>
                        <m:ctrlPr>
                          <a:rPr lang="pt-BR" altLang="zh-CN" sz="1800" i="1" smtClean="0">
                            <a:latin typeface="Cambria Math" panose="02040503050406030204" pitchFamily="18" charset="0"/>
                          </a:rPr>
                        </m:ctrlPr>
                      </m:dPr>
                      <m:e>
                        <m:sSub>
                          <m:sSubPr>
                            <m:ctrlPr>
                              <a:rPr lang="pt-BR" altLang="zh-CN" sz="1800" i="1" smtClean="0">
                                <a:latin typeface="Cambria Math" panose="02040503050406030204" pitchFamily="18" charset="0"/>
                              </a:rPr>
                            </m:ctrlPr>
                          </m:sSubPr>
                          <m:e>
                            <m:r>
                              <a:rPr lang="pt-BR" altLang="zh-CN" sz="1800" i="1" smtClean="0">
                                <a:latin typeface="Cambria Math" panose="02040503050406030204" pitchFamily="18" charset="0"/>
                              </a:rPr>
                              <m:t>𝑓</m:t>
                            </m:r>
                          </m:e>
                          <m:sub>
                            <m:r>
                              <a:rPr lang="pt-BR" altLang="zh-CN" sz="1800" i="1" smtClean="0">
                                <a:latin typeface="Cambria Math" panose="02040503050406030204" pitchFamily="18" charset="0"/>
                              </a:rPr>
                              <m:t>1,</m:t>
                            </m:r>
                            <m:r>
                              <a:rPr lang="en-US" altLang="zh-CN" sz="1800" b="0" i="1" smtClean="0">
                                <a:latin typeface="Cambria Math" panose="02040503050406030204" pitchFamily="18" charset="0"/>
                              </a:rPr>
                              <m:t>1:</m:t>
                            </m:r>
                            <m:r>
                              <a:rPr lang="pt-BR" altLang="zh-CN" sz="1800" i="1" smtClean="0">
                                <a:latin typeface="Cambria Math" panose="02040503050406030204" pitchFamily="18" charset="0"/>
                              </a:rPr>
                              <m:t>𝑚</m:t>
                            </m:r>
                          </m:sub>
                        </m:sSub>
                        <m:d>
                          <m:dPr>
                            <m:ctrlPr>
                              <a:rPr lang="pt-BR" altLang="zh-CN" sz="1800" i="1" smtClean="0">
                                <a:latin typeface="Cambria Math" panose="02040503050406030204" pitchFamily="18" charset="0"/>
                              </a:rPr>
                            </m:ctrlPr>
                          </m:dPr>
                          <m:e>
                            <m:sSub>
                              <m:sSubPr>
                                <m:ctrlPr>
                                  <a:rPr lang="pt-BR" altLang="zh-CN" sz="1800" i="1" smtClean="0">
                                    <a:latin typeface="Cambria Math" panose="02040503050406030204" pitchFamily="18" charset="0"/>
                                  </a:rPr>
                                </m:ctrlPr>
                              </m:sSubPr>
                              <m:e>
                                <m:r>
                                  <a:rPr lang="pt-BR" altLang="zh-CN" sz="1800" i="1" smtClean="0">
                                    <a:latin typeface="Cambria Math" panose="02040503050406030204" pitchFamily="18" charset="0"/>
                                  </a:rPr>
                                  <m:t>𝑥</m:t>
                                </m:r>
                              </m:e>
                              <m:sub>
                                <m:r>
                                  <a:rPr lang="en-US" altLang="zh-CN" sz="1800" b="0" i="1" smtClean="0">
                                    <a:latin typeface="Cambria Math" panose="02040503050406030204" pitchFamily="18" charset="0"/>
                                  </a:rPr>
                                  <m:t>1:</m:t>
                                </m:r>
                                <m:r>
                                  <a:rPr lang="pt-BR" altLang="zh-CN" sz="1800" i="1" smtClean="0">
                                    <a:latin typeface="Cambria Math" panose="02040503050406030204" pitchFamily="18" charset="0"/>
                                  </a:rPr>
                                  <m:t>𝑚</m:t>
                                </m:r>
                              </m:sub>
                            </m:sSub>
                          </m:e>
                        </m:d>
                        <m:r>
                          <a:rPr lang="pt-BR" altLang="zh-CN" sz="1800" i="1" smtClean="0">
                            <a:latin typeface="Cambria Math" panose="02040503050406030204" pitchFamily="18" charset="0"/>
                          </a:rPr>
                          <m:t>,</m:t>
                        </m:r>
                        <m:sSub>
                          <m:sSubPr>
                            <m:ctrlPr>
                              <a:rPr lang="pt-BR" altLang="zh-CN" sz="1800" i="1" smtClean="0">
                                <a:latin typeface="Cambria Math" panose="02040503050406030204" pitchFamily="18" charset="0"/>
                              </a:rPr>
                            </m:ctrlPr>
                          </m:sSubPr>
                          <m:e>
                            <m:r>
                              <a:rPr lang="pt-BR" altLang="zh-CN" sz="1800" i="1" smtClean="0">
                                <a:latin typeface="Cambria Math" panose="02040503050406030204" pitchFamily="18" charset="0"/>
                              </a:rPr>
                              <m:t>𝑟</m:t>
                            </m:r>
                          </m:e>
                          <m:sub>
                            <m:r>
                              <a:rPr lang="pt-BR" altLang="zh-CN" sz="1800" i="1" smtClean="0">
                                <a:latin typeface="Cambria Math" panose="02040503050406030204" pitchFamily="18" charset="0"/>
                              </a:rPr>
                              <m:t>1,</m:t>
                            </m:r>
                            <m:r>
                              <a:rPr lang="en-US" altLang="zh-CN" sz="1800" b="0" i="1" smtClean="0">
                                <a:latin typeface="Cambria Math" panose="02040503050406030204" pitchFamily="18" charset="0"/>
                              </a:rPr>
                              <m:t>1:</m:t>
                            </m:r>
                            <m:r>
                              <a:rPr lang="pt-BR" altLang="zh-CN" sz="1800" i="1" smtClean="0">
                                <a:latin typeface="Cambria Math" panose="02040503050406030204" pitchFamily="18" charset="0"/>
                              </a:rPr>
                              <m:t>𝑚</m:t>
                            </m:r>
                          </m:sub>
                        </m:sSub>
                      </m:e>
                    </m:d>
                  </m:oMath>
                </a14:m>
                <a:endParaRPr lang="en-US" altLang="zh-CN" sz="1800" dirty="0">
                  <a:latin typeface="+mn-lt"/>
                </a:endParaRPr>
              </a:p>
              <a:p>
                <a:pPr lvl="1"/>
                <a:r>
                  <a:rPr lang="en-US" altLang="zh-CN" sz="1800" dirty="0"/>
                  <a:t>This process can iterate until it reaches the final level (</a:t>
                </a:r>
                <a:r>
                  <a:rPr lang="en-US" altLang="zh-CN" sz="1800" b="1" dirty="0">
                    <a:solidFill>
                      <a:schemeClr val="accent6"/>
                    </a:solidFill>
                  </a:rPr>
                  <a:t>Cloud</a:t>
                </a:r>
                <a:r>
                  <a:rPr lang="en-US" altLang="zh-CN" sz="1800" dirty="0"/>
                  <a:t>)</a:t>
                </a:r>
              </a:p>
              <a:p>
                <a:pPr marL="457200" lvl="1" indent="0">
                  <a:buNone/>
                </a:pPr>
                <a:br>
                  <a:rPr lang="en-US" altLang="zh-CN" sz="1800" dirty="0">
                    <a:latin typeface="Calibri" panose="020F0502020204030204" pitchFamily="34" charset="0"/>
                    <a:cs typeface="Calibri" panose="020F0502020204030204" pitchFamily="34" charset="0"/>
                  </a:rPr>
                </a:br>
                <a:endParaRPr lang="en-US" altLang="zh-CN" sz="1800" dirty="0">
                  <a:latin typeface="Calibri" panose="020F0502020204030204" pitchFamily="34" charset="0"/>
                  <a:cs typeface="Calibri" panose="020F0502020204030204" pitchFamily="34" charset="0"/>
                </a:endParaRPr>
              </a:p>
              <a:p>
                <a:pPr lvl="1"/>
                <a:endParaRPr lang="en-US" altLang="zh-CN" sz="2000" dirty="0">
                  <a:latin typeface="Calibri" panose="020F0502020204030204" pitchFamily="34" charset="0"/>
                  <a:cs typeface="Calibri" panose="020F0502020204030204" pitchFamily="34" charset="0"/>
                </a:endParaRPr>
              </a:p>
              <a:p>
                <a:pPr lvl="1"/>
                <a:endParaRPr lang="en-US" altLang="zh-CN" sz="2200" dirty="0">
                  <a:latin typeface="Calibri" panose="020F0502020204030204" pitchFamily="34" charset="0"/>
                  <a:cs typeface="Calibri" panose="020F0502020204030204" pitchFamily="34" charset="0"/>
                </a:endParaRPr>
              </a:p>
            </p:txBody>
          </p:sp>
        </mc:Choice>
        <mc:Fallback xmlns="">
          <p:sp>
            <p:nvSpPr>
              <p:cNvPr id="8" name="Content Placeholder 5"/>
              <p:cNvSpPr>
                <a:spLocks noGrp="1" noRot="1" noChangeAspect="1" noMove="1" noResize="1" noEditPoints="1" noAdjustHandles="1" noChangeArrowheads="1" noChangeShapeType="1" noTextEdit="1"/>
              </p:cNvSpPr>
              <p:nvPr>
                <p:ph sz="quarter" idx="13"/>
              </p:nvPr>
            </p:nvSpPr>
            <p:spPr>
              <a:xfrm>
                <a:off x="493294" y="879935"/>
                <a:ext cx="8022056" cy="5725401"/>
              </a:xfrm>
              <a:prstGeom prst="rect">
                <a:avLst/>
              </a:prstGeom>
              <a:blipFill>
                <a:blip r:embed="rId3"/>
                <a:stretch>
                  <a:fillRect l="-1064" t="-14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34</a:t>
            </a:fld>
            <a:endParaRPr lang="en-US" dirty="0"/>
          </a:p>
        </p:txBody>
      </p:sp>
      <p:pic>
        <p:nvPicPr>
          <p:cNvPr id="3" name="图片 2">
            <a:extLst>
              <a:ext uri="{FF2B5EF4-FFF2-40B4-BE49-F238E27FC236}">
                <a16:creationId xmlns:a16="http://schemas.microsoft.com/office/drawing/2014/main" id="{0FE3D7F6-58E3-4CDA-ABE1-3CA04AF3F222}"/>
              </a:ext>
            </a:extLst>
          </p:cNvPr>
          <p:cNvPicPr>
            <a:picLocks noChangeAspect="1"/>
          </p:cNvPicPr>
          <p:nvPr/>
        </p:nvPicPr>
        <p:blipFill>
          <a:blip r:embed="rId4"/>
          <a:stretch>
            <a:fillRect/>
          </a:stretch>
        </p:blipFill>
        <p:spPr>
          <a:xfrm>
            <a:off x="2251463" y="2265593"/>
            <a:ext cx="4641074" cy="3484820"/>
          </a:xfrm>
          <a:prstGeom prst="rect">
            <a:avLst/>
          </a:prstGeom>
        </p:spPr>
      </p:pic>
      <p:sp>
        <p:nvSpPr>
          <p:cNvPr id="9" name="TextBox 54">
            <a:extLst>
              <a:ext uri="{FF2B5EF4-FFF2-40B4-BE49-F238E27FC236}">
                <a16:creationId xmlns:a16="http://schemas.microsoft.com/office/drawing/2014/main" id="{0F2690B3-57C2-4392-8CE5-AC3E1F54B0BD}"/>
              </a:ext>
            </a:extLst>
          </p:cNvPr>
          <p:cNvSpPr txBox="1"/>
          <p:nvPr/>
        </p:nvSpPr>
        <p:spPr>
          <a:xfrm>
            <a:off x="200722" y="6035761"/>
            <a:ext cx="902970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sz="1800" dirty="0">
                <a:solidFill>
                  <a:schemeClr val="tx1"/>
                </a:solidFill>
                <a:latin typeface="Calibri" panose="020F0502020204030204" pitchFamily="34" charset="0"/>
                <a:cs typeface="Calibri" panose="020F0502020204030204" pitchFamily="34" charset="0"/>
              </a:rPr>
              <a:t>Figure 10. Gradient Decentralized Neural Networks (GDNN)</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6345B34-FF86-47CE-9F9F-F36E04A0E1C4}"/>
                  </a:ext>
                </a:extLst>
              </p:cNvPr>
              <p:cNvSpPr txBox="1"/>
              <p:nvPr/>
            </p:nvSpPr>
            <p:spPr>
              <a:xfrm>
                <a:off x="2917903" y="5356001"/>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i="1" smtClean="0">
                              <a:latin typeface="Cambria Math" panose="02040503050406030204" pitchFamily="18" charset="0"/>
                            </a:rPr>
                            <m:t>1,</m:t>
                          </m:r>
                          <m:r>
                            <a:rPr lang="en-US" altLang="zh-CN" sz="1800" b="0" i="1" smtClean="0">
                              <a:latin typeface="Cambria Math" panose="02040503050406030204" pitchFamily="18" charset="0"/>
                            </a:rPr>
                            <m:t>1</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6345B34-FF86-47CE-9F9F-F36E04A0E1C4}"/>
                  </a:ext>
                </a:extLst>
              </p:cNvPr>
              <p:cNvSpPr txBox="1">
                <a:spLocks noRot="1" noChangeAspect="1" noMove="1" noResize="1" noEditPoints="1" noAdjustHandles="1" noChangeArrowheads="1" noChangeShapeType="1" noTextEdit="1"/>
              </p:cNvSpPr>
              <p:nvPr/>
            </p:nvSpPr>
            <p:spPr>
              <a:xfrm>
                <a:off x="2917903" y="5356001"/>
                <a:ext cx="553843" cy="38151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F3B79B8-FC55-4C3F-A9FE-F6032A2124FD}"/>
                  </a:ext>
                </a:extLst>
              </p:cNvPr>
              <p:cNvSpPr txBox="1"/>
              <p:nvPr/>
            </p:nvSpPr>
            <p:spPr>
              <a:xfrm>
                <a:off x="3616016" y="5353472"/>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i="1" smtClean="0">
                              <a:latin typeface="Cambria Math" panose="02040503050406030204" pitchFamily="18" charset="0"/>
                            </a:rPr>
                            <m:t>1,</m:t>
                          </m:r>
                          <m:r>
                            <a:rPr lang="en-US" altLang="zh-CN" sz="1800" b="0" i="1" smtClean="0">
                              <a:latin typeface="Cambria Math" panose="02040503050406030204" pitchFamily="18" charset="0"/>
                            </a:rPr>
                            <m:t>2</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4F3B79B8-FC55-4C3F-A9FE-F6032A2124FD}"/>
                  </a:ext>
                </a:extLst>
              </p:cNvPr>
              <p:cNvSpPr txBox="1">
                <a:spLocks noRot="1" noChangeAspect="1" noMove="1" noResize="1" noEditPoints="1" noAdjustHandles="1" noChangeArrowheads="1" noChangeShapeType="1" noTextEdit="1"/>
              </p:cNvSpPr>
              <p:nvPr/>
            </p:nvSpPr>
            <p:spPr>
              <a:xfrm>
                <a:off x="3616016" y="5353472"/>
                <a:ext cx="553843" cy="38151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16D3046-15A2-4E13-8E29-913C8706A29E}"/>
                  </a:ext>
                </a:extLst>
              </p:cNvPr>
              <p:cNvSpPr txBox="1"/>
              <p:nvPr/>
            </p:nvSpPr>
            <p:spPr>
              <a:xfrm>
                <a:off x="3748512" y="3759703"/>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b="0" i="1" smtClean="0">
                              <a:latin typeface="Cambria Math" panose="02040503050406030204" pitchFamily="18" charset="0"/>
                            </a:rPr>
                            <m:t>2</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1</m:t>
                          </m:r>
                        </m:sub>
                      </m:sSub>
                    </m:oMath>
                  </m:oMathPara>
                </a14:m>
                <a:endParaRPr lang="zh-CN" altLang="en-US" dirty="0"/>
              </a:p>
            </p:txBody>
          </p:sp>
        </mc:Choice>
        <mc:Fallback xmlns="">
          <p:sp>
            <p:nvSpPr>
              <p:cNvPr id="12" name="文本框 11">
                <a:extLst>
                  <a:ext uri="{FF2B5EF4-FFF2-40B4-BE49-F238E27FC236}">
                    <a16:creationId xmlns:a16="http://schemas.microsoft.com/office/drawing/2014/main" id="{716D3046-15A2-4E13-8E29-913C8706A29E}"/>
                  </a:ext>
                </a:extLst>
              </p:cNvPr>
              <p:cNvSpPr txBox="1">
                <a:spLocks noRot="1" noChangeAspect="1" noMove="1" noResize="1" noEditPoints="1" noAdjustHandles="1" noChangeArrowheads="1" noChangeShapeType="1" noTextEdit="1"/>
              </p:cNvSpPr>
              <p:nvPr/>
            </p:nvSpPr>
            <p:spPr>
              <a:xfrm>
                <a:off x="3748512" y="3759703"/>
                <a:ext cx="553843" cy="38151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5832533-F171-459B-9EA8-BB9CFCBDDEA8}"/>
                  </a:ext>
                </a:extLst>
              </p:cNvPr>
              <p:cNvSpPr txBox="1"/>
              <p:nvPr/>
            </p:nvSpPr>
            <p:spPr>
              <a:xfrm>
                <a:off x="5421815" y="5363993"/>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i="1" smtClean="0">
                              <a:latin typeface="Cambria Math" panose="02040503050406030204" pitchFamily="18" charset="0"/>
                            </a:rPr>
                            <m:t>1,</m:t>
                          </m:r>
                          <m:r>
                            <a:rPr lang="en-US" altLang="zh-CN" sz="1800" b="0" i="1" smtClean="0">
                              <a:latin typeface="Cambria Math" panose="02040503050406030204" pitchFamily="18" charset="0"/>
                            </a:rPr>
                            <m:t>4</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25832533-F171-459B-9EA8-BB9CFCBDDEA8}"/>
                  </a:ext>
                </a:extLst>
              </p:cNvPr>
              <p:cNvSpPr txBox="1">
                <a:spLocks noRot="1" noChangeAspect="1" noMove="1" noResize="1" noEditPoints="1" noAdjustHandles="1" noChangeArrowheads="1" noChangeShapeType="1" noTextEdit="1"/>
              </p:cNvSpPr>
              <p:nvPr/>
            </p:nvSpPr>
            <p:spPr>
              <a:xfrm>
                <a:off x="5421815" y="5363993"/>
                <a:ext cx="553843" cy="38151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E805069-1D88-4DF3-B0E9-CFC45A6E4AFA}"/>
                  </a:ext>
                </a:extLst>
              </p:cNvPr>
              <p:cNvSpPr txBox="1"/>
              <p:nvPr/>
            </p:nvSpPr>
            <p:spPr>
              <a:xfrm>
                <a:off x="4676072" y="5363992"/>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i="1" smtClean="0">
                              <a:latin typeface="Cambria Math" panose="02040503050406030204" pitchFamily="18" charset="0"/>
                            </a:rPr>
                            <m:t>1,</m:t>
                          </m:r>
                          <m:r>
                            <a:rPr lang="en-US" altLang="zh-CN" sz="1800" b="0" i="1" smtClean="0">
                              <a:latin typeface="Cambria Math" panose="02040503050406030204" pitchFamily="18" charset="0"/>
                            </a:rPr>
                            <m:t>3</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FE805069-1D88-4DF3-B0E9-CFC45A6E4AFA}"/>
                  </a:ext>
                </a:extLst>
              </p:cNvPr>
              <p:cNvSpPr txBox="1">
                <a:spLocks noRot="1" noChangeAspect="1" noMove="1" noResize="1" noEditPoints="1" noAdjustHandles="1" noChangeArrowheads="1" noChangeShapeType="1" noTextEdit="1"/>
              </p:cNvSpPr>
              <p:nvPr/>
            </p:nvSpPr>
            <p:spPr>
              <a:xfrm>
                <a:off x="4676072" y="5363992"/>
                <a:ext cx="553843" cy="38151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49BEFC9-9B93-415A-AC30-2C2D7F15E4C9}"/>
                  </a:ext>
                </a:extLst>
              </p:cNvPr>
              <p:cNvSpPr txBox="1"/>
              <p:nvPr/>
            </p:nvSpPr>
            <p:spPr>
              <a:xfrm>
                <a:off x="6079425" y="5368898"/>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i="1" smtClean="0">
                              <a:latin typeface="Cambria Math" panose="02040503050406030204" pitchFamily="18" charset="0"/>
                            </a:rPr>
                            <m:t>1,</m:t>
                          </m:r>
                          <m:r>
                            <a:rPr lang="en-US" altLang="zh-CN" sz="1800" b="0" i="1" smtClean="0">
                              <a:latin typeface="Cambria Math" panose="02040503050406030204" pitchFamily="18" charset="0"/>
                            </a:rPr>
                            <m:t>5</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249BEFC9-9B93-415A-AC30-2C2D7F15E4C9}"/>
                  </a:ext>
                </a:extLst>
              </p:cNvPr>
              <p:cNvSpPr txBox="1">
                <a:spLocks noRot="1" noChangeAspect="1" noMove="1" noResize="1" noEditPoints="1" noAdjustHandles="1" noChangeArrowheads="1" noChangeShapeType="1" noTextEdit="1"/>
              </p:cNvSpPr>
              <p:nvPr/>
            </p:nvSpPr>
            <p:spPr>
              <a:xfrm>
                <a:off x="6079425" y="5368898"/>
                <a:ext cx="553843" cy="38151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E84A135-B25B-4C68-B5A9-22B0C6D70B97}"/>
                  </a:ext>
                </a:extLst>
              </p:cNvPr>
              <p:cNvSpPr txBox="1"/>
              <p:nvPr/>
            </p:nvSpPr>
            <p:spPr>
              <a:xfrm>
                <a:off x="5853151" y="3748124"/>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b="0" i="1" smtClean="0">
                              <a:latin typeface="Cambria Math" panose="02040503050406030204" pitchFamily="18" charset="0"/>
                            </a:rPr>
                            <m:t>2</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2</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CE84A135-B25B-4C68-B5A9-22B0C6D70B97}"/>
                  </a:ext>
                </a:extLst>
              </p:cNvPr>
              <p:cNvSpPr txBox="1">
                <a:spLocks noRot="1" noChangeAspect="1" noMove="1" noResize="1" noEditPoints="1" noAdjustHandles="1" noChangeArrowheads="1" noChangeShapeType="1" noTextEdit="1"/>
              </p:cNvSpPr>
              <p:nvPr/>
            </p:nvSpPr>
            <p:spPr>
              <a:xfrm>
                <a:off x="5853151" y="3748124"/>
                <a:ext cx="553843" cy="38151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511EC33-B1A2-423A-82F5-AB5468527157}"/>
                  </a:ext>
                </a:extLst>
              </p:cNvPr>
              <p:cNvSpPr txBox="1"/>
              <p:nvPr/>
            </p:nvSpPr>
            <p:spPr>
              <a:xfrm>
                <a:off x="4788903" y="2593918"/>
                <a:ext cx="55384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𝑟</m:t>
                          </m:r>
                        </m:e>
                        <m:sub>
                          <m:r>
                            <a:rPr lang="en-US" altLang="zh-CN" sz="1800" b="0" i="1" smtClean="0">
                              <a:latin typeface="Cambria Math" panose="02040503050406030204" pitchFamily="18" charset="0"/>
                            </a:rPr>
                            <m:t>3</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1</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4511EC33-B1A2-423A-82F5-AB5468527157}"/>
                  </a:ext>
                </a:extLst>
              </p:cNvPr>
              <p:cNvSpPr txBox="1">
                <a:spLocks noRot="1" noChangeAspect="1" noMove="1" noResize="1" noEditPoints="1" noAdjustHandles="1" noChangeArrowheads="1" noChangeShapeType="1" noTextEdit="1"/>
              </p:cNvSpPr>
              <p:nvPr/>
            </p:nvSpPr>
            <p:spPr>
              <a:xfrm>
                <a:off x="4788903" y="2593918"/>
                <a:ext cx="553843" cy="381515"/>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1619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Gradient Decentralized Neural Networks </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cs typeface="Calibri" panose="020F0502020204030204" pitchFamily="34" charset="0"/>
              </a:rPr>
              <a:t>Experiments</a:t>
            </a:r>
          </a:p>
          <a:p>
            <a:pPr lvl="1"/>
            <a:r>
              <a:rPr lang="en-US" altLang="zh-CN" sz="2000" dirty="0">
                <a:latin typeface="Calibri" panose="020F0502020204030204" pitchFamily="34" charset="0"/>
                <a:cs typeface="Calibri" panose="020F0502020204030204" pitchFamily="34" charset="0"/>
              </a:rPr>
              <a:t>CIFAR10 and ModelNet40 for classification, MIMIC3 for regression, COCO for object detection, and WikiText2 for language modeling</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Baseline: DDNN and centralized oracle</a:t>
            </a:r>
          </a:p>
          <a:p>
            <a:pPr lvl="1"/>
            <a:endParaRPr lang="en-US" altLang="zh-CN" sz="2200" dirty="0">
              <a:latin typeface="Calibri" panose="020F0502020204030204" pitchFamily="34" charset="0"/>
              <a:cs typeface="Calibri" panose="020F0502020204030204" pitchFamily="34" charset="0"/>
            </a:endParaRPr>
          </a:p>
          <a:p>
            <a:pPr>
              <a:spcBef>
                <a:spcPts val="500"/>
              </a:spcBef>
            </a:pPr>
            <a:r>
              <a:rPr lang="en-US" altLang="zh-CN" sz="2400" b="1" dirty="0">
                <a:latin typeface="Calibri" panose="020F0502020204030204" pitchFamily="34" charset="0"/>
                <a:cs typeface="Calibri" panose="020F0502020204030204" pitchFamily="34" charset="0"/>
              </a:rPr>
              <a:t>Risk</a:t>
            </a:r>
          </a:p>
          <a:p>
            <a:pPr lvl="1"/>
            <a:r>
              <a:rPr lang="en-US" altLang="zh-CN" sz="2000" dirty="0"/>
              <a:t>The performance of centralized boosted subnetworks cannot perform as well as the original deep neural network</a:t>
            </a:r>
          </a:p>
          <a:p>
            <a:pPr lvl="1"/>
            <a:endParaRPr lang="en-US" altLang="zh-CN" sz="2000" dirty="0"/>
          </a:p>
          <a:p>
            <a:pPr lvl="1"/>
            <a:r>
              <a:rPr lang="en-US" altLang="zh-CN" sz="2000" dirty="0"/>
              <a:t>The gap between centralized and decentralized boosted subnetworks can also be large</a:t>
            </a:r>
          </a:p>
          <a:p>
            <a:pPr lvl="1"/>
            <a:endParaRPr lang="en-US" altLang="zh-CN" sz="2000" dirty="0"/>
          </a:p>
          <a:p>
            <a:r>
              <a:rPr lang="en-US" altLang="zh-CN" sz="2400" i="1" dirty="0">
                <a:latin typeface="Calibri" panose="020F0502020204030204" pitchFamily="34" charset="0"/>
                <a:cs typeface="Calibri" panose="020F0502020204030204" pitchFamily="34" charset="0"/>
              </a:rPr>
              <a:t>Study and develop better boosting and aggregation methods for combining deep subnetworks</a:t>
            </a:r>
          </a:p>
          <a:p>
            <a:pPr lvl="1"/>
            <a:endParaRPr lang="en-US" altLang="zh-CN" sz="22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35</a:t>
            </a:fld>
            <a:endParaRPr lang="en-US" dirty="0"/>
          </a:p>
        </p:txBody>
      </p:sp>
    </p:spTree>
    <p:extLst>
      <p:ext uri="{BB962C8B-B14F-4D97-AF65-F5344CB8AC3E}">
        <p14:creationId xmlns:p14="http://schemas.microsoft.com/office/powerpoint/2010/main" val="2241039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Conclusions</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sz="2400" b="1" dirty="0">
                <a:latin typeface="Calibri" panose="020F0502020204030204" pitchFamily="34" charset="0"/>
                <a:ea typeface="Times New Roman" charset="0"/>
                <a:cs typeface="Calibri" panose="020F0502020204030204" pitchFamily="34" charset="0"/>
              </a:rPr>
              <a:t>Summary</a:t>
            </a:r>
          </a:p>
          <a:p>
            <a:pPr lvl="1"/>
            <a:r>
              <a:rPr lang="en-US" altLang="zh-CN" sz="2000" b="0" i="0" dirty="0">
                <a:solidFill>
                  <a:srgbClr val="000000"/>
                </a:solidFill>
                <a:effectLst/>
                <a:latin typeface="NimbusRomNo9L-Regu"/>
              </a:rPr>
              <a:t>Our works resolve many limitations of existing works and our proposed work promises a </a:t>
            </a:r>
            <a:r>
              <a:rPr lang="en-US" altLang="zh-CN" sz="2000" i="0" dirty="0">
                <a:solidFill>
                  <a:srgbClr val="000000"/>
                </a:solidFill>
                <a:effectLst/>
                <a:latin typeface="NimbusRomNo9L-Regu"/>
              </a:rPr>
              <a:t>complete</a:t>
            </a:r>
            <a:r>
              <a:rPr lang="en-US" altLang="zh-CN" sz="2000" b="0" i="0" dirty="0">
                <a:solidFill>
                  <a:srgbClr val="000000"/>
                </a:solidFill>
                <a:effectLst/>
                <a:latin typeface="NimbusRomNo9L-Regu"/>
              </a:rPr>
              <a:t> solution to all our objectives</a:t>
            </a:r>
            <a:r>
              <a:rPr lang="en-US" altLang="zh-CN" sz="2000" dirty="0"/>
              <a:t> </a:t>
            </a:r>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marL="457200" lvl="1" indent="0">
              <a:buNone/>
            </a:pPr>
            <a:br>
              <a:rPr lang="en-US" altLang="zh-CN" sz="2000" dirty="0"/>
            </a:br>
            <a:endParaRPr lang="en-US" sz="2000" b="1" dirty="0">
              <a:latin typeface="Calibri" panose="020F0502020204030204" pitchFamily="34" charset="0"/>
              <a:ea typeface="Times New Roman" charset="0"/>
              <a:cs typeface="Calibri" panose="020F0502020204030204" pitchFamily="34" charset="0"/>
            </a:endParaRPr>
          </a:p>
        </p:txBody>
      </p:sp>
      <p:sp>
        <p:nvSpPr>
          <p:cNvPr id="4" name="灯片编号占位符 3">
            <a:extLst>
              <a:ext uri="{FF2B5EF4-FFF2-40B4-BE49-F238E27FC236}">
                <a16:creationId xmlns:a16="http://schemas.microsoft.com/office/drawing/2014/main" id="{B4A9DA55-CA6E-4F36-98BB-F61CA5E7A0D4}"/>
              </a:ext>
            </a:extLst>
          </p:cNvPr>
          <p:cNvSpPr>
            <a:spLocks noGrp="1"/>
          </p:cNvSpPr>
          <p:nvPr>
            <p:ph type="sldNum" sz="quarter" idx="16"/>
          </p:nvPr>
        </p:nvSpPr>
        <p:spPr/>
        <p:txBody>
          <a:bodyPr/>
          <a:lstStyle/>
          <a:p>
            <a:fld id="{F39512FB-F7DB-434E-9809-9B8718BA1336}" type="slidenum">
              <a:rPr lang="en-US" smtClean="0"/>
              <a:t>36</a:t>
            </a:fld>
            <a:endParaRPr lang="en-US" dirty="0"/>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pic>
        <p:nvPicPr>
          <p:cNvPr id="5" name="图片 4">
            <a:extLst>
              <a:ext uri="{FF2B5EF4-FFF2-40B4-BE49-F238E27FC236}">
                <a16:creationId xmlns:a16="http://schemas.microsoft.com/office/drawing/2014/main" id="{A3D57E7E-29CC-41FD-BA7D-12105E808D96}"/>
              </a:ext>
            </a:extLst>
          </p:cNvPr>
          <p:cNvPicPr>
            <a:picLocks noChangeAspect="1"/>
          </p:cNvPicPr>
          <p:nvPr/>
        </p:nvPicPr>
        <p:blipFill>
          <a:blip r:embed="rId3"/>
          <a:stretch>
            <a:fillRect/>
          </a:stretch>
        </p:blipFill>
        <p:spPr>
          <a:xfrm>
            <a:off x="0" y="2216951"/>
            <a:ext cx="9144000" cy="2273265"/>
          </a:xfrm>
          <a:prstGeom prst="rect">
            <a:avLst/>
          </a:prstGeom>
        </p:spPr>
      </p:pic>
      <p:sp>
        <p:nvSpPr>
          <p:cNvPr id="9" name="文本框 8">
            <a:extLst>
              <a:ext uri="{FF2B5EF4-FFF2-40B4-BE49-F238E27FC236}">
                <a16:creationId xmlns:a16="http://schemas.microsoft.com/office/drawing/2014/main" id="{9BEA0B58-5B97-420E-85F3-C8D1EAFB2B0A}"/>
              </a:ext>
            </a:extLst>
          </p:cNvPr>
          <p:cNvSpPr txBox="1"/>
          <p:nvPr/>
        </p:nvSpPr>
        <p:spPr>
          <a:xfrm>
            <a:off x="579863" y="4599327"/>
            <a:ext cx="7999142" cy="646331"/>
          </a:xfrm>
          <a:prstGeom prst="rect">
            <a:avLst/>
          </a:prstGeom>
          <a:noFill/>
        </p:spPr>
        <p:txBody>
          <a:bodyPr wrap="square">
            <a:spAutoFit/>
          </a:bodyPr>
          <a:lstStyle/>
          <a:p>
            <a:r>
              <a:rPr lang="en-US" altLang="zh-CN" sz="1800" dirty="0">
                <a:solidFill>
                  <a:schemeClr val="tx1"/>
                </a:solidFill>
                <a:latin typeface="Calibri" panose="020F0502020204030204" pitchFamily="34" charset="0"/>
                <a:cs typeface="Calibri" panose="020F0502020204030204" pitchFamily="34" charset="0"/>
              </a:rPr>
              <a:t>Table </a:t>
            </a:r>
            <a:r>
              <a:rPr lang="en-US" altLang="zh-CN" dirty="0">
                <a:latin typeface="Calibri" panose="020F0502020204030204" pitchFamily="34" charset="0"/>
                <a:cs typeface="Calibri" panose="020F0502020204030204" pitchFamily="34" charset="0"/>
              </a:rPr>
              <a:t>7. </a:t>
            </a:r>
            <a:r>
              <a:rPr lang="en-US" altLang="zh-CN" sz="1800" b="0" i="0" dirty="0">
                <a:solidFill>
                  <a:srgbClr val="000000"/>
                </a:solidFill>
                <a:effectLst/>
                <a:latin typeface="NimbusRomNo9L-Regu"/>
              </a:rPr>
              <a:t>Comparison among existing works, our works and proposed works against our proposed objectives. Summary shows the number of achieved objectives.</a:t>
            </a:r>
            <a:r>
              <a:rPr lang="en-US" altLang="zh-CN" dirty="0"/>
              <a:t> </a:t>
            </a:r>
            <a:endParaRPr lang="en-US" altLang="zh-CN" sz="1800" dirty="0">
              <a:solidFill>
                <a:schemeClr val="tx1"/>
              </a:solidFill>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D6F837A6-2F89-4ECF-9AEB-B4DE3E0A35B5}"/>
              </a:ext>
            </a:extLst>
          </p:cNvPr>
          <p:cNvSpPr/>
          <p:nvPr/>
        </p:nvSpPr>
        <p:spPr>
          <a:xfrm>
            <a:off x="8118088" y="2216951"/>
            <a:ext cx="959005" cy="23823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684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Conclusions</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Times New Roman" charset="0"/>
                <a:cs typeface="Calibri" panose="020F0502020204030204" pitchFamily="34" charset="0"/>
              </a:rPr>
              <a:t>Risks</a:t>
            </a:r>
          </a:p>
          <a:p>
            <a:pPr lvl="1"/>
            <a:r>
              <a:rPr lang="en-US" altLang="zh-CN" sz="2000" dirty="0">
                <a:latin typeface="Calibri" panose="020F0502020204030204" pitchFamily="34" charset="0"/>
                <a:cs typeface="Calibri" panose="020F0502020204030204" pitchFamily="34" charset="0"/>
              </a:rPr>
              <a:t>Achieve all the objectives</a:t>
            </a:r>
            <a:r>
              <a:rPr lang="en-US" altLang="zh-CN" sz="2000" b="1" dirty="0">
                <a:latin typeface="Calibri" panose="020F0502020204030204" pitchFamily="34" charset="0"/>
                <a:cs typeface="Calibri" panose="020F0502020204030204" pitchFamily="34" charset="0"/>
              </a:rPr>
              <a:t> simultaneously</a:t>
            </a:r>
            <a:endParaRPr lang="en-US" altLang="zh-CN" sz="2000" dirty="0">
              <a:latin typeface="Calibri" panose="020F0502020204030204" pitchFamily="34" charset="0"/>
              <a:cs typeface="Calibri" panose="020F0502020204030204" pitchFamily="34" charset="0"/>
            </a:endParaRPr>
          </a:p>
          <a:p>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Implement algorithmic learning framework in </a:t>
            </a:r>
            <a:r>
              <a:rPr lang="en-US" altLang="zh-CN" sz="2000" b="1" dirty="0">
                <a:latin typeface="Calibri" panose="020F0502020204030204" pitchFamily="34" charset="0"/>
                <a:cs typeface="Calibri" panose="020F0502020204030204" pitchFamily="34" charset="0"/>
              </a:rPr>
              <a:t>applications</a:t>
            </a:r>
          </a:p>
          <a:p>
            <a:pPr marL="457200" lvl="1" indent="0">
              <a:buNone/>
            </a:pPr>
            <a:endParaRPr lang="en-US" altLang="zh-CN" sz="2400" dirty="0">
              <a:latin typeface="Calibri" panose="020F0502020204030204" pitchFamily="34" charset="0"/>
              <a:cs typeface="Calibri" panose="020F0502020204030204" pitchFamily="34" charset="0"/>
            </a:endParaRPr>
          </a:p>
          <a:p>
            <a:r>
              <a:rPr lang="en-US" altLang="zh-CN" sz="2400" b="1" dirty="0">
                <a:latin typeface="Calibri" panose="020F0502020204030204" pitchFamily="34" charset="0"/>
                <a:cs typeface="Calibri" panose="020F0502020204030204" pitchFamily="34" charset="0"/>
              </a:rPr>
              <a:t>Proposed solution</a:t>
            </a:r>
          </a:p>
          <a:p>
            <a:pPr lvl="1"/>
            <a:r>
              <a:rPr lang="en-US" altLang="zh-CN" sz="2000" dirty="0">
                <a:latin typeface="Calibri" panose="020F0502020204030204" pitchFamily="34" charset="0"/>
                <a:cs typeface="Calibri" panose="020F0502020204030204" pitchFamily="34" charset="0"/>
              </a:rPr>
              <a:t>Extend existing works such as FL to achieve more objectives</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Provide a trade-off among various objectives</a:t>
            </a:r>
          </a:p>
          <a:p>
            <a:pPr lvl="1"/>
            <a:endParaRPr lang="en-US" altLang="zh-CN" sz="2000" dirty="0">
              <a:latin typeface="Calibri" panose="020F0502020204030204" pitchFamily="34" charset="0"/>
              <a:cs typeface="Calibri" panose="020F0502020204030204" pitchFamily="34" charset="0"/>
            </a:endParaRPr>
          </a:p>
          <a:p>
            <a:pPr lvl="1"/>
            <a:r>
              <a:rPr lang="en-US" altLang="zh-CN" sz="2000" b="0" i="0" dirty="0">
                <a:solidFill>
                  <a:srgbClr val="000000"/>
                </a:solidFill>
                <a:effectLst/>
                <a:latin typeface="NimbusRomNo9L-Regu"/>
              </a:rPr>
              <a:t>Apply our methods for practical applications such as generative models</a:t>
            </a:r>
            <a:r>
              <a:rPr lang="en-US" altLang="zh-CN" sz="2000" dirty="0"/>
              <a:t> [24, 25] and recommendation systems [26].</a:t>
            </a:r>
          </a:p>
          <a:p>
            <a:pPr lvl="1"/>
            <a:endParaRPr lang="en-US" altLang="zh-CN" sz="2000" dirty="0"/>
          </a:p>
          <a:p>
            <a:pPr lvl="1"/>
            <a:r>
              <a:rPr lang="en-US" altLang="zh-CN" sz="2000" dirty="0"/>
              <a:t>Evaluate the computation and communication efficiency with hardware simulators such as </a:t>
            </a:r>
            <a:r>
              <a:rPr lang="en-US" altLang="zh-CN" sz="2000" dirty="0" err="1"/>
              <a:t>EmuEdge</a:t>
            </a:r>
            <a:r>
              <a:rPr lang="en-US" altLang="zh-CN" sz="2000" dirty="0"/>
              <a:t> [27].</a:t>
            </a:r>
            <a:br>
              <a:rPr lang="en-US" altLang="zh-CN" dirty="0"/>
            </a:br>
            <a:br>
              <a:rPr lang="en-US" altLang="zh-CN" dirty="0"/>
            </a:br>
            <a:br>
              <a:rPr lang="en-US" altLang="zh-CN" dirty="0"/>
            </a:br>
            <a:br>
              <a:rPr lang="en-US" altLang="zh-CN" dirty="0"/>
            </a:br>
            <a:endParaRPr lang="en-US" altLang="zh-CN" sz="1600" dirty="0">
              <a:latin typeface="Calibri" panose="020F0502020204030204" pitchFamily="34" charset="0"/>
              <a:ea typeface="Times New Roman" charset="0"/>
              <a:cs typeface="Calibri" panose="020F0502020204030204" pitchFamily="34" charset="0"/>
            </a:endParaRPr>
          </a:p>
          <a:p>
            <a:pPr lvl="1"/>
            <a:endParaRPr lang="en-US" altLang="zh-CN" sz="26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37</a:t>
            </a:fld>
            <a:endParaRPr lang="en-US" dirty="0"/>
          </a:p>
        </p:txBody>
      </p:sp>
    </p:spTree>
    <p:extLst>
      <p:ext uri="{BB962C8B-B14F-4D97-AF65-F5344CB8AC3E}">
        <p14:creationId xmlns:p14="http://schemas.microsoft.com/office/powerpoint/2010/main" val="2999677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Conclusions</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sz="2000" dirty="0">
                <a:latin typeface="Calibri" panose="020F0502020204030204" pitchFamily="34" charset="0"/>
                <a:ea typeface="Times New Roman" charset="0"/>
                <a:cs typeface="Calibri" panose="020F0502020204030204" pitchFamily="34" charset="0"/>
              </a:rPr>
              <a:t>We propose five aspects of distributed learning for deep neural networks including </a:t>
            </a:r>
          </a:p>
          <a:p>
            <a:pPr marL="800100" lvl="1" indent="-342900">
              <a:buFont typeface="+mj-lt"/>
              <a:buAutoNum type="arabicPeriod"/>
            </a:pPr>
            <a:r>
              <a:rPr lang="en-US" altLang="zh-CN" sz="1800" dirty="0">
                <a:solidFill>
                  <a:srgbClr val="FF0000"/>
                </a:solidFill>
                <a:latin typeface="Calibri" panose="020F0502020204030204" pitchFamily="34" charset="0"/>
                <a:ea typeface="Times New Roman" charset="0"/>
                <a:cs typeface="Calibri" panose="020F0502020204030204" pitchFamily="34" charset="0"/>
              </a:rPr>
              <a:t>data privacy</a:t>
            </a:r>
          </a:p>
          <a:p>
            <a:pPr marL="800100" lvl="1" indent="-342900">
              <a:buFont typeface="+mj-lt"/>
              <a:buAutoNum type="arabicPeriod"/>
            </a:pPr>
            <a:r>
              <a:rPr lang="en-US" altLang="zh-CN" sz="1800" dirty="0">
                <a:solidFill>
                  <a:srgbClr val="FF0000"/>
                </a:solidFill>
                <a:latin typeface="Calibri" panose="020F0502020204030204" pitchFamily="34" charset="0"/>
                <a:ea typeface="Times New Roman" charset="0"/>
                <a:cs typeface="Calibri" panose="020F0502020204030204" pitchFamily="34" charset="0"/>
              </a:rPr>
              <a:t>model autonomy</a:t>
            </a:r>
            <a:endParaRPr lang="en-US" sz="2000" dirty="0">
              <a:latin typeface="Calibri" panose="020F0502020204030204" pitchFamily="34" charset="0"/>
              <a:ea typeface="Times New Roman" charset="0"/>
              <a:cs typeface="Calibri" panose="020F0502020204030204" pitchFamily="34" charset="0"/>
            </a:endParaRPr>
          </a:p>
          <a:p>
            <a:pPr marL="800100" lvl="1" indent="-342900">
              <a:buFont typeface="+mj-lt"/>
              <a:buAutoNum type="arabicPeriod"/>
            </a:pPr>
            <a:r>
              <a:rPr lang="en-US" sz="1800" dirty="0">
                <a:solidFill>
                  <a:schemeClr val="accent2"/>
                </a:solidFill>
                <a:latin typeface="Calibri" panose="020F0502020204030204" pitchFamily="34" charset="0"/>
                <a:ea typeface="Times New Roman" charset="0"/>
                <a:cs typeface="Calibri" panose="020F0502020204030204" pitchFamily="34" charset="0"/>
              </a:rPr>
              <a:t>heterogeneous data distribution</a:t>
            </a:r>
          </a:p>
          <a:p>
            <a:pPr marL="800100" lvl="1" indent="-342900">
              <a:buFont typeface="+mj-lt"/>
              <a:buAutoNum type="arabicPeriod"/>
            </a:pPr>
            <a:r>
              <a:rPr lang="en-US" altLang="zh-CN" sz="1800" dirty="0">
                <a:solidFill>
                  <a:schemeClr val="accent2"/>
                </a:solidFill>
                <a:latin typeface="Calibri" panose="020F0502020204030204" pitchFamily="34" charset="0"/>
                <a:ea typeface="Times New Roman" charset="0"/>
                <a:cs typeface="Calibri" panose="020F0502020204030204" pitchFamily="34" charset="0"/>
              </a:rPr>
              <a:t>computation and communication efficiency</a:t>
            </a:r>
            <a:endParaRPr lang="en-US" sz="1800" dirty="0">
              <a:solidFill>
                <a:schemeClr val="accent2"/>
              </a:solidFill>
              <a:latin typeface="Calibri" panose="020F0502020204030204" pitchFamily="34" charset="0"/>
              <a:ea typeface="Times New Roman" charset="0"/>
              <a:cs typeface="Calibri" panose="020F0502020204030204" pitchFamily="34" charset="0"/>
            </a:endParaRPr>
          </a:p>
          <a:p>
            <a:pPr marL="800100" lvl="1" indent="-342900">
              <a:buFont typeface="+mj-lt"/>
              <a:buAutoNum type="arabicPeriod"/>
            </a:pPr>
            <a:r>
              <a:rPr lang="en-US" altLang="zh-CN" sz="1800" dirty="0">
                <a:solidFill>
                  <a:srgbClr val="5B9BD5"/>
                </a:solidFill>
                <a:latin typeface="Calibri" panose="020F0502020204030204" pitchFamily="34" charset="0"/>
                <a:ea typeface="Times New Roman" charset="0"/>
                <a:cs typeface="Calibri" panose="020F0502020204030204" pitchFamily="34" charset="0"/>
              </a:rPr>
              <a:t>distributed learning and prediction</a:t>
            </a:r>
          </a:p>
          <a:p>
            <a:pPr marL="457200" lvl="1" indent="0">
              <a:buNone/>
            </a:pPr>
            <a:endParaRPr lang="en-US" sz="1800" dirty="0">
              <a:solidFill>
                <a:srgbClr val="FF0000"/>
              </a:solidFill>
              <a:latin typeface="Calibri" panose="020F0502020204030204" pitchFamily="34" charset="0"/>
              <a:ea typeface="Times New Roman" charset="0"/>
              <a:cs typeface="Calibri" panose="020F0502020204030204" pitchFamily="34" charset="0"/>
            </a:endParaRPr>
          </a:p>
          <a:p>
            <a:r>
              <a:rPr lang="en-US" altLang="zh-CN" sz="1800" b="0" i="0" dirty="0">
                <a:solidFill>
                  <a:srgbClr val="000000"/>
                </a:solidFill>
                <a:effectLst/>
                <a:latin typeface="NimbusRomNo9L-Regu"/>
              </a:rPr>
              <a:t>We introduce several related works and compare them with our previous works such as Heterogeneous Federated Learning (</a:t>
            </a:r>
            <a:r>
              <a:rPr lang="en-US" altLang="zh-CN" sz="1800" b="1" i="0" dirty="0" err="1">
                <a:effectLst/>
                <a:latin typeface="NimbusRomNo9L-Regu"/>
              </a:rPr>
              <a:t>HeteroFL</a:t>
            </a:r>
            <a:r>
              <a:rPr lang="en-US" altLang="zh-CN" sz="1800" b="0" i="0" dirty="0">
                <a:solidFill>
                  <a:srgbClr val="000000"/>
                </a:solidFill>
                <a:effectLst/>
                <a:latin typeface="NimbusRomNo9L-Regu"/>
              </a:rPr>
              <a:t>) and Gradient Assisted Learning (</a:t>
            </a:r>
            <a:r>
              <a:rPr lang="en-US" altLang="zh-CN" sz="1800" b="1" i="0" dirty="0">
                <a:effectLst/>
                <a:latin typeface="NimbusRomNo9L-Regu"/>
              </a:rPr>
              <a:t>GAL</a:t>
            </a:r>
            <a:r>
              <a:rPr lang="en-US" altLang="zh-CN" sz="1800" b="0" i="0" dirty="0">
                <a:solidFill>
                  <a:srgbClr val="000000"/>
                </a:solidFill>
                <a:effectLst/>
                <a:latin typeface="NimbusRomNo9L-Regu"/>
              </a:rPr>
              <a:t>)</a:t>
            </a:r>
            <a:r>
              <a:rPr lang="en-US" altLang="zh-CN" sz="2000" dirty="0"/>
              <a:t> </a:t>
            </a:r>
          </a:p>
          <a:p>
            <a:endParaRPr lang="en-US" altLang="zh-CN" sz="2000" dirty="0"/>
          </a:p>
          <a:p>
            <a:r>
              <a:rPr lang="en-US" altLang="zh-CN" dirty="0">
                <a:solidFill>
                  <a:srgbClr val="000000"/>
                </a:solidFill>
                <a:latin typeface="NimbusRomNo9L-Regu"/>
              </a:rPr>
              <a:t>We propose our complete and practical solution, namely Gradient Decentralized Neural Networks (</a:t>
            </a:r>
            <a:r>
              <a:rPr lang="en-US" altLang="zh-CN" b="1" dirty="0">
                <a:latin typeface="NimbusRomNo9L-Regu"/>
              </a:rPr>
              <a:t>GDNN</a:t>
            </a:r>
            <a:r>
              <a:rPr lang="en-US" altLang="zh-CN" dirty="0">
                <a:solidFill>
                  <a:srgbClr val="000000"/>
                </a:solidFill>
                <a:latin typeface="NimbusRomNo9L-Regu"/>
              </a:rPr>
              <a:t>) to simultaneously achieve all our objectives</a:t>
            </a:r>
          </a:p>
          <a:p>
            <a:pPr marL="0" indent="0">
              <a:buNone/>
            </a:pPr>
            <a:br>
              <a:rPr lang="en-US" altLang="zh-CN" sz="2000" dirty="0"/>
            </a:br>
            <a:endParaRPr lang="en-US" sz="2000" dirty="0">
              <a:latin typeface="Calibri" panose="020F0502020204030204" pitchFamily="34" charset="0"/>
              <a:ea typeface="Times New Roman" charset="0"/>
              <a:cs typeface="Calibri" panose="020F0502020204030204" pitchFamily="34" charset="0"/>
            </a:endParaRPr>
          </a:p>
        </p:txBody>
      </p:sp>
      <p:sp>
        <p:nvSpPr>
          <p:cNvPr id="4" name="灯片编号占位符 3">
            <a:extLst>
              <a:ext uri="{FF2B5EF4-FFF2-40B4-BE49-F238E27FC236}">
                <a16:creationId xmlns:a16="http://schemas.microsoft.com/office/drawing/2014/main" id="{B4A9DA55-CA6E-4F36-98BB-F61CA5E7A0D4}"/>
              </a:ext>
            </a:extLst>
          </p:cNvPr>
          <p:cNvSpPr>
            <a:spLocks noGrp="1"/>
          </p:cNvSpPr>
          <p:nvPr>
            <p:ph type="sldNum" sz="quarter" idx="16"/>
          </p:nvPr>
        </p:nvSpPr>
        <p:spPr/>
        <p:txBody>
          <a:bodyPr/>
          <a:lstStyle/>
          <a:p>
            <a:fld id="{F39512FB-F7DB-434E-9809-9B8718BA1336}" type="slidenum">
              <a:rPr lang="en-US" smtClean="0"/>
              <a:t>38</a:t>
            </a:fld>
            <a:endParaRPr lang="en-US" dirty="0"/>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3228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Motivation</a:t>
            </a:r>
          </a:p>
        </p:txBody>
      </p:sp>
      <p:sp>
        <p:nvSpPr>
          <p:cNvPr id="8" name="Content Placeholder 5"/>
          <p:cNvSpPr>
            <a:spLocks noGrp="1"/>
          </p:cNvSpPr>
          <p:nvPr>
            <p:ph sz="quarter" idx="13"/>
          </p:nvPr>
        </p:nvSpPr>
        <p:spPr>
          <a:xfrm>
            <a:off x="493295" y="879935"/>
            <a:ext cx="8316168" cy="5725401"/>
          </a:xfrm>
          <a:prstGeom prst="rect">
            <a:avLst/>
          </a:prstGeom>
        </p:spPr>
        <p:txBody>
          <a:bodyPr>
            <a:noAutofit/>
          </a:bodyPr>
          <a:lstStyle/>
          <a:p>
            <a:pPr>
              <a:spcBef>
                <a:spcPts val="500"/>
              </a:spcBef>
            </a:pPr>
            <a:r>
              <a:rPr lang="en-US" sz="2400" dirty="0">
                <a:latin typeface="Calibri" panose="020F0502020204030204" pitchFamily="34" charset="0"/>
                <a:ea typeface="Times New Roman" charset="0"/>
                <a:cs typeface="Calibri" panose="020F0502020204030204" pitchFamily="34" charset="0"/>
              </a:rPr>
              <a:t>Mobile devices and the Internet of Things (IoT) devices are becoming the primary computing resource for billions of users worldwide</a:t>
            </a:r>
          </a:p>
          <a:p>
            <a:pPr lvl="1"/>
            <a:r>
              <a:rPr lang="en-US" sz="2000" dirty="0">
                <a:latin typeface="Calibri" panose="020F0502020204030204" pitchFamily="34" charset="0"/>
                <a:ea typeface="Times New Roman" charset="0"/>
                <a:cs typeface="Calibri" panose="020F0502020204030204" pitchFamily="34" charset="0"/>
              </a:rPr>
              <a:t>Generate a significant amount of data across heterogeneous devices</a:t>
            </a:r>
          </a:p>
          <a:p>
            <a:pPr lvl="1"/>
            <a:endParaRPr lang="en-US" sz="2000" dirty="0">
              <a:latin typeface="Calibri" panose="020F0502020204030204" pitchFamily="34" charset="0"/>
              <a:ea typeface="Times New Roman" charset="0"/>
              <a:cs typeface="Calibri" panose="020F0502020204030204" pitchFamily="34" charset="0"/>
            </a:endParaRPr>
          </a:p>
          <a:p>
            <a:pPr lvl="1"/>
            <a:r>
              <a:rPr lang="en-US" altLang="zh-CN" sz="2000" dirty="0">
                <a:latin typeface="Calibri" panose="020F0502020204030204" pitchFamily="34" charset="0"/>
                <a:ea typeface="Times New Roman" charset="0"/>
                <a:cs typeface="Calibri" panose="020F0502020204030204" pitchFamily="34" charset="0"/>
              </a:rPr>
              <a:t>Improve</a:t>
            </a:r>
            <a:r>
              <a:rPr lang="en-US" sz="2000" dirty="0">
                <a:latin typeface="Calibri" panose="020F0502020204030204" pitchFamily="34" charset="0"/>
                <a:ea typeface="Times New Roman" charset="0"/>
                <a:cs typeface="Calibri" panose="020F0502020204030204" pitchFamily="34" charset="0"/>
              </a:rPr>
              <a:t> the performance of applications by storing and processing data locally</a:t>
            </a:r>
          </a:p>
          <a:p>
            <a:pPr lvl="1"/>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a:p>
            <a:r>
              <a:rPr lang="en-US" sz="2400" dirty="0">
                <a:latin typeface="Calibri" panose="020F0502020204030204" pitchFamily="34" charset="0"/>
                <a:ea typeface="Times New Roman" charset="0"/>
                <a:cs typeface="Calibri" panose="020F0502020204030204" pitchFamily="34" charset="0"/>
              </a:rPr>
              <a:t>We are interested in</a:t>
            </a:r>
          </a:p>
          <a:p>
            <a:pPr lvl="1"/>
            <a:r>
              <a:rPr lang="en-US" altLang="zh-CN" sz="2000" dirty="0">
                <a:latin typeface="Calibri" panose="020F0502020204030204" pitchFamily="34" charset="0"/>
                <a:ea typeface="Times New Roman" charset="0"/>
                <a:cs typeface="Calibri" panose="020F0502020204030204" pitchFamily="34" charset="0"/>
              </a:rPr>
              <a:t>A </a:t>
            </a:r>
            <a:r>
              <a:rPr lang="en-US" altLang="zh-CN" sz="2000" b="1" dirty="0">
                <a:latin typeface="Calibri" panose="020F0502020204030204" pitchFamily="34" charset="0"/>
                <a:ea typeface="Times New Roman" charset="0"/>
                <a:cs typeface="Calibri" panose="020F0502020204030204" pitchFamily="34" charset="0"/>
              </a:rPr>
              <a:t>large-scale</a:t>
            </a:r>
            <a:r>
              <a:rPr lang="en-US" altLang="zh-CN" sz="2000" dirty="0">
                <a:latin typeface="Calibri" panose="020F0502020204030204" pitchFamily="34" charset="0"/>
                <a:ea typeface="Times New Roman" charset="0"/>
                <a:cs typeface="Calibri" panose="020F0502020204030204" pitchFamily="34" charset="0"/>
              </a:rPr>
              <a:t> </a:t>
            </a:r>
            <a:r>
              <a:rPr lang="en-US" altLang="zh-CN" sz="2000" b="1" dirty="0">
                <a:latin typeface="Calibri" panose="020F0502020204030204" pitchFamily="34" charset="0"/>
                <a:ea typeface="Times New Roman" charset="0"/>
                <a:cs typeface="Calibri" panose="020F0502020204030204" pitchFamily="34" charset="0"/>
              </a:rPr>
              <a:t>autonomous</a:t>
            </a:r>
            <a:r>
              <a:rPr lang="en-US" altLang="zh-CN" sz="2000" dirty="0">
                <a:latin typeface="Calibri" panose="020F0502020204030204" pitchFamily="34" charset="0"/>
                <a:ea typeface="Times New Roman" charset="0"/>
                <a:cs typeface="Calibri" panose="020F0502020204030204" pitchFamily="34" charset="0"/>
              </a:rPr>
              <a:t> distributed learning framework</a:t>
            </a:r>
          </a:p>
          <a:p>
            <a:pPr lvl="1"/>
            <a:endParaRPr lang="en-US" altLang="zh-CN" sz="2000"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A </a:t>
            </a:r>
            <a:r>
              <a:rPr lang="en-US" sz="2000" b="1" dirty="0">
                <a:latin typeface="Calibri" panose="020F0502020204030204" pitchFamily="34" charset="0"/>
                <a:ea typeface="Times New Roman" charset="0"/>
                <a:cs typeface="Calibri" panose="020F0502020204030204" pitchFamily="34" charset="0"/>
              </a:rPr>
              <a:t>practical</a:t>
            </a:r>
            <a:r>
              <a:rPr lang="en-US" sz="2000" dirty="0">
                <a:latin typeface="Calibri" panose="020F0502020204030204" pitchFamily="34" charset="0"/>
                <a:ea typeface="Times New Roman" charset="0"/>
                <a:cs typeface="Calibri" panose="020F0502020204030204" pitchFamily="34" charset="0"/>
              </a:rPr>
              <a:t> and </a:t>
            </a:r>
            <a:r>
              <a:rPr lang="en-US" sz="2000" b="1" dirty="0">
                <a:latin typeface="Calibri" panose="020F0502020204030204" pitchFamily="34" charset="0"/>
                <a:ea typeface="Times New Roman" charset="0"/>
                <a:cs typeface="Calibri" panose="020F0502020204030204" pitchFamily="34" charset="0"/>
              </a:rPr>
              <a:t>complete</a:t>
            </a:r>
            <a:r>
              <a:rPr lang="en-US" sz="2000" dirty="0">
                <a:latin typeface="Calibri" panose="020F0502020204030204" pitchFamily="34" charset="0"/>
                <a:ea typeface="Times New Roman" charset="0"/>
                <a:cs typeface="Calibri" panose="020F0502020204030204" pitchFamily="34" charset="0"/>
              </a:rPr>
              <a:t> solution to the limitations of current practices</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3</a:t>
            </a:fld>
            <a:endParaRPr lang="en-US" dirty="0"/>
          </a:p>
        </p:txBody>
      </p:sp>
    </p:spTree>
    <p:extLst>
      <p:ext uri="{BB962C8B-B14F-4D97-AF65-F5344CB8AC3E}">
        <p14:creationId xmlns:p14="http://schemas.microsoft.com/office/powerpoint/2010/main" val="1513834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References</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marL="0" indent="0">
              <a:spcBef>
                <a:spcPts val="500"/>
              </a:spcBef>
              <a:buNone/>
            </a:pPr>
            <a:r>
              <a:rPr lang="en-US" sz="900" dirty="0">
                <a:latin typeface="+mn-lt"/>
                <a:ea typeface="Times New Roman" charset="0"/>
                <a:cs typeface="Calibri" panose="020F0502020204030204" pitchFamily="34" charset="0"/>
              </a:rPr>
              <a:t>[1] </a:t>
            </a:r>
            <a:r>
              <a:rPr lang="en-US" altLang="zh-CN" sz="900" b="0" i="0" dirty="0">
                <a:solidFill>
                  <a:srgbClr val="222222"/>
                </a:solidFill>
                <a:effectLst/>
                <a:latin typeface="+mn-lt"/>
              </a:rPr>
              <a:t>Diao, Enmao, </a:t>
            </a:r>
            <a:r>
              <a:rPr lang="en-US" altLang="zh-CN" sz="900" b="0" i="0" dirty="0" err="1">
                <a:solidFill>
                  <a:srgbClr val="222222"/>
                </a:solidFill>
                <a:effectLst/>
                <a:latin typeface="+mn-lt"/>
              </a:rPr>
              <a:t>Jie</a:t>
            </a:r>
            <a:r>
              <a:rPr lang="en-US" altLang="zh-CN" sz="900" b="0" i="0" dirty="0">
                <a:solidFill>
                  <a:srgbClr val="222222"/>
                </a:solidFill>
                <a:effectLst/>
                <a:latin typeface="+mn-lt"/>
              </a:rPr>
              <a:t> Ding, and Vahid </a:t>
            </a:r>
            <a:r>
              <a:rPr lang="en-US" altLang="zh-CN" sz="900" b="0" i="0" dirty="0" err="1">
                <a:solidFill>
                  <a:srgbClr val="222222"/>
                </a:solidFill>
                <a:effectLst/>
                <a:latin typeface="+mn-lt"/>
              </a:rPr>
              <a:t>Tarokh</a:t>
            </a:r>
            <a:r>
              <a:rPr lang="en-US" altLang="zh-CN" sz="900" b="0" i="0" dirty="0">
                <a:solidFill>
                  <a:srgbClr val="222222"/>
                </a:solidFill>
                <a:effectLst/>
                <a:latin typeface="+mn-lt"/>
              </a:rPr>
              <a:t>. "</a:t>
            </a:r>
            <a:r>
              <a:rPr lang="en-US" altLang="zh-CN" sz="900" b="0" i="0" dirty="0" err="1">
                <a:solidFill>
                  <a:srgbClr val="222222"/>
                </a:solidFill>
                <a:effectLst/>
                <a:latin typeface="+mn-lt"/>
              </a:rPr>
              <a:t>HeteroFL</a:t>
            </a:r>
            <a:r>
              <a:rPr lang="en-US" altLang="zh-CN" sz="900" b="0" i="0" dirty="0">
                <a:solidFill>
                  <a:srgbClr val="222222"/>
                </a:solidFill>
                <a:effectLst/>
                <a:latin typeface="+mn-lt"/>
              </a:rPr>
              <a:t>: Computation and communication efficient federated learning for heterogeneous clients." </a:t>
            </a:r>
            <a:r>
              <a:rPr lang="en-US" altLang="zh-CN" sz="900" b="0" i="1" dirty="0" err="1">
                <a:solidFill>
                  <a:srgbClr val="222222"/>
                </a:solidFill>
                <a:effectLst/>
                <a:latin typeface="+mn-lt"/>
              </a:rPr>
              <a:t>arXiv</a:t>
            </a:r>
            <a:r>
              <a:rPr lang="en-US" altLang="zh-CN" sz="900" b="0" i="1" dirty="0">
                <a:solidFill>
                  <a:srgbClr val="222222"/>
                </a:solidFill>
                <a:effectLst/>
                <a:latin typeface="+mn-lt"/>
              </a:rPr>
              <a:t> preprint arXiv:2010.01264</a:t>
            </a:r>
            <a:r>
              <a:rPr lang="en-US" altLang="zh-CN" sz="900" b="0" i="0" dirty="0">
                <a:solidFill>
                  <a:srgbClr val="222222"/>
                </a:solidFill>
                <a:effectLst/>
                <a:latin typeface="+mn-lt"/>
              </a:rPr>
              <a:t>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 </a:t>
            </a:r>
            <a:r>
              <a:rPr lang="en-US" sz="900" dirty="0" err="1">
                <a:solidFill>
                  <a:srgbClr val="222222"/>
                </a:solidFill>
                <a:latin typeface="+mn-lt"/>
                <a:ea typeface="Times New Roman" charset="0"/>
                <a:cs typeface="Calibri" panose="020F0502020204030204" pitchFamily="34" charset="0"/>
              </a:rPr>
              <a:t>Nedic</a:t>
            </a:r>
            <a:r>
              <a:rPr lang="en-US" sz="900" dirty="0">
                <a:solidFill>
                  <a:srgbClr val="222222"/>
                </a:solidFill>
                <a:latin typeface="+mn-lt"/>
                <a:ea typeface="Times New Roman" charset="0"/>
                <a:cs typeface="Calibri" panose="020F0502020204030204" pitchFamily="34" charset="0"/>
              </a:rPr>
              <a:t>, Angelia, and </a:t>
            </a:r>
            <a:r>
              <a:rPr lang="en-US" sz="900" dirty="0" err="1">
                <a:solidFill>
                  <a:srgbClr val="222222"/>
                </a:solidFill>
                <a:latin typeface="+mn-lt"/>
                <a:ea typeface="Times New Roman" charset="0"/>
                <a:cs typeface="Calibri" panose="020F0502020204030204" pitchFamily="34" charset="0"/>
              </a:rPr>
              <a:t>Asuman</a:t>
            </a:r>
            <a:r>
              <a:rPr lang="en-US" sz="900" dirty="0">
                <a:solidFill>
                  <a:srgbClr val="222222"/>
                </a:solidFill>
                <a:latin typeface="+mn-lt"/>
                <a:ea typeface="Times New Roman" charset="0"/>
                <a:cs typeface="Calibri" panose="020F0502020204030204" pitchFamily="34" charset="0"/>
              </a:rPr>
              <a:t> </a:t>
            </a:r>
            <a:r>
              <a:rPr lang="en-US" sz="900" dirty="0" err="1">
                <a:solidFill>
                  <a:srgbClr val="222222"/>
                </a:solidFill>
                <a:latin typeface="+mn-lt"/>
                <a:ea typeface="Times New Roman" charset="0"/>
                <a:cs typeface="Calibri" panose="020F0502020204030204" pitchFamily="34" charset="0"/>
              </a:rPr>
              <a:t>Ozdaglar</a:t>
            </a:r>
            <a:r>
              <a:rPr lang="en-US" sz="900" dirty="0">
                <a:solidFill>
                  <a:srgbClr val="222222"/>
                </a:solidFill>
                <a:latin typeface="+mn-lt"/>
                <a:ea typeface="Times New Roman" charset="0"/>
                <a:cs typeface="Calibri" panose="020F0502020204030204" pitchFamily="34" charset="0"/>
              </a:rPr>
              <a:t>. "Distributed </a:t>
            </a:r>
            <a:r>
              <a:rPr lang="en-US" sz="900" dirty="0" err="1">
                <a:solidFill>
                  <a:srgbClr val="222222"/>
                </a:solidFill>
                <a:latin typeface="+mn-lt"/>
                <a:ea typeface="Times New Roman" charset="0"/>
                <a:cs typeface="Calibri" panose="020F0502020204030204" pitchFamily="34" charset="0"/>
              </a:rPr>
              <a:t>subgradient</a:t>
            </a:r>
            <a:r>
              <a:rPr lang="en-US" sz="900" dirty="0">
                <a:solidFill>
                  <a:srgbClr val="222222"/>
                </a:solidFill>
                <a:latin typeface="+mn-lt"/>
                <a:ea typeface="Times New Roman" charset="0"/>
                <a:cs typeface="Calibri" panose="020F0502020204030204" pitchFamily="34" charset="0"/>
              </a:rPr>
              <a:t> methods for multi-agent optimization." IEEE Transactions on Automatic Control 54.1 (2009): 48-61.</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[3] </a:t>
            </a:r>
            <a:r>
              <a:rPr lang="en-US" sz="900" dirty="0" err="1">
                <a:solidFill>
                  <a:srgbClr val="222222"/>
                </a:solidFill>
                <a:latin typeface="+mn-lt"/>
                <a:ea typeface="Times New Roman" charset="0"/>
                <a:cs typeface="Calibri" panose="020F0502020204030204" pitchFamily="34" charset="0"/>
              </a:rPr>
              <a:t>Teerapittayanon</a:t>
            </a:r>
            <a:r>
              <a:rPr lang="en-US" sz="900" dirty="0">
                <a:solidFill>
                  <a:srgbClr val="222222"/>
                </a:solidFill>
                <a:latin typeface="+mn-lt"/>
                <a:ea typeface="Times New Roman" charset="0"/>
                <a:cs typeface="Calibri" panose="020F0502020204030204" pitchFamily="34" charset="0"/>
              </a:rPr>
              <a:t>, Surat, Bradley </a:t>
            </a:r>
            <a:r>
              <a:rPr lang="en-US" sz="900" dirty="0" err="1">
                <a:solidFill>
                  <a:srgbClr val="222222"/>
                </a:solidFill>
                <a:latin typeface="+mn-lt"/>
                <a:ea typeface="Times New Roman" charset="0"/>
                <a:cs typeface="Calibri" panose="020F0502020204030204" pitchFamily="34" charset="0"/>
              </a:rPr>
              <a:t>McDanel</a:t>
            </a:r>
            <a:r>
              <a:rPr lang="en-US" sz="900" dirty="0">
                <a:solidFill>
                  <a:srgbClr val="222222"/>
                </a:solidFill>
                <a:latin typeface="+mn-lt"/>
                <a:ea typeface="Times New Roman" charset="0"/>
                <a:cs typeface="Calibri" panose="020F0502020204030204" pitchFamily="34" charset="0"/>
              </a:rPr>
              <a:t>, and Hsiang-Tsung Kung. "Distributed deep neural networks over the cloud, the edge and end devices." 2017 IEEE 37th International Conference on Distributed Computing Systems (ICDCS). IEEE, 2017.</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[4] McMahan, Brendan, et al. "Communication-efficient learning of deep networks from decentralized data." Artificial Intelligence and Statistics. PMLR, 2017. </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[5] Yang, </a:t>
            </a:r>
            <a:r>
              <a:rPr lang="en-US" sz="900" dirty="0" err="1">
                <a:solidFill>
                  <a:srgbClr val="222222"/>
                </a:solidFill>
                <a:latin typeface="+mn-lt"/>
                <a:ea typeface="Times New Roman" charset="0"/>
                <a:cs typeface="Calibri" panose="020F0502020204030204" pitchFamily="34" charset="0"/>
              </a:rPr>
              <a:t>Qiang</a:t>
            </a:r>
            <a:r>
              <a:rPr lang="en-US" sz="900" dirty="0">
                <a:solidFill>
                  <a:srgbClr val="222222"/>
                </a:solidFill>
                <a:latin typeface="+mn-lt"/>
                <a:ea typeface="Times New Roman" charset="0"/>
                <a:cs typeface="Calibri" panose="020F0502020204030204" pitchFamily="34" charset="0"/>
              </a:rPr>
              <a:t>, et al. "Federated machine learning: Concept and applications." ACM Transactions on Intelligent Systems and Technology (TIST) 10.2 (2019): 1-19.</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[6] Li, Tian, et al. "Federated learning: Challenges, methods, and future directions." IEEE Signal Processing Magazine 37.3 (2020): 50-60.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[7] </a:t>
            </a:r>
            <a:r>
              <a:rPr lang="en-US" sz="900" dirty="0" err="1">
                <a:solidFill>
                  <a:srgbClr val="222222"/>
                </a:solidFill>
                <a:latin typeface="+mn-lt"/>
                <a:ea typeface="Times New Roman" charset="0"/>
                <a:cs typeface="Calibri" panose="020F0502020204030204" pitchFamily="34" charset="0"/>
              </a:rPr>
              <a:t>Dwork</a:t>
            </a:r>
            <a:r>
              <a:rPr lang="en-US" sz="900" dirty="0">
                <a:solidFill>
                  <a:srgbClr val="222222"/>
                </a:solidFill>
                <a:latin typeface="+mn-lt"/>
                <a:ea typeface="Times New Roman" charset="0"/>
                <a:cs typeface="Calibri" panose="020F0502020204030204" pitchFamily="34" charset="0"/>
              </a:rPr>
              <a:t>, Cynthia. "A firm foundation for private data analysis." Communications of the ACM 54.1 (2011): 86-95.</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[8] Ding, </a:t>
            </a:r>
            <a:r>
              <a:rPr lang="en-US" sz="900" dirty="0" err="1">
                <a:solidFill>
                  <a:srgbClr val="222222"/>
                </a:solidFill>
                <a:latin typeface="+mn-lt"/>
                <a:ea typeface="Times New Roman" charset="0"/>
                <a:cs typeface="Calibri" panose="020F0502020204030204" pitchFamily="34" charset="0"/>
              </a:rPr>
              <a:t>Jie</a:t>
            </a:r>
            <a:r>
              <a:rPr lang="en-US" sz="900" dirty="0">
                <a:solidFill>
                  <a:srgbClr val="222222"/>
                </a:solidFill>
                <a:latin typeface="+mn-lt"/>
                <a:ea typeface="Times New Roman" charset="0"/>
                <a:cs typeface="Calibri" panose="020F0502020204030204" pitchFamily="34" charset="0"/>
              </a:rPr>
              <a:t>, and </a:t>
            </a:r>
            <a:r>
              <a:rPr lang="en-US" sz="900" dirty="0" err="1">
                <a:solidFill>
                  <a:srgbClr val="222222"/>
                </a:solidFill>
                <a:latin typeface="+mn-lt"/>
                <a:ea typeface="Times New Roman" charset="0"/>
                <a:cs typeface="Calibri" panose="020F0502020204030204" pitchFamily="34" charset="0"/>
              </a:rPr>
              <a:t>Bangjun</a:t>
            </a:r>
            <a:r>
              <a:rPr lang="en-US" sz="900" dirty="0">
                <a:solidFill>
                  <a:srgbClr val="222222"/>
                </a:solidFill>
                <a:latin typeface="+mn-lt"/>
                <a:ea typeface="Times New Roman" charset="0"/>
                <a:cs typeface="Calibri" panose="020F0502020204030204" pitchFamily="34" charset="0"/>
              </a:rPr>
              <a:t> Ding. "" To Tell You the Truth" by Interval-Private Data." 2020 IEEE International Conference on Big Data (Big Data). IEEE,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[9] Rodríguez-Barroso, Nuria, et al. "Federated Learning and Differential Privacy: Software tools analysis, the Sherpa. ai FL framework and methodological guidelines for preserving data privacy." Information Fusion 64 (2020): 270-292.</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[10] Zhu, </a:t>
            </a:r>
            <a:r>
              <a:rPr lang="en-US" sz="900" dirty="0" err="1">
                <a:solidFill>
                  <a:srgbClr val="222222"/>
                </a:solidFill>
                <a:latin typeface="+mn-lt"/>
                <a:ea typeface="Times New Roman" charset="0"/>
                <a:cs typeface="Calibri" panose="020F0502020204030204" pitchFamily="34" charset="0"/>
              </a:rPr>
              <a:t>Ligeng</a:t>
            </a:r>
            <a:r>
              <a:rPr lang="en-US" sz="900" dirty="0">
                <a:solidFill>
                  <a:srgbClr val="222222"/>
                </a:solidFill>
                <a:latin typeface="+mn-lt"/>
                <a:ea typeface="Times New Roman" charset="0"/>
                <a:cs typeface="Calibri" panose="020F0502020204030204" pitchFamily="34" charset="0"/>
              </a:rPr>
              <a:t>, and Song Han. "Deep leakage from gradients." Federated Learning. Springer, Cham, 2020. 17-31.</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[11] Sattler, Felix, et al. "Communication-Efficient Federated Distillation."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arXiv:2012.00632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[12] Li, </a:t>
            </a:r>
            <a:r>
              <a:rPr lang="en-US" sz="900" dirty="0" err="1">
                <a:solidFill>
                  <a:srgbClr val="222222"/>
                </a:solidFill>
                <a:latin typeface="+mn-lt"/>
                <a:ea typeface="Times New Roman" charset="0"/>
                <a:cs typeface="Calibri" panose="020F0502020204030204" pitchFamily="34" charset="0"/>
              </a:rPr>
              <a:t>Daliang</a:t>
            </a:r>
            <a:r>
              <a:rPr lang="en-US" sz="900" dirty="0">
                <a:solidFill>
                  <a:srgbClr val="222222"/>
                </a:solidFill>
                <a:latin typeface="+mn-lt"/>
                <a:ea typeface="Times New Roman" charset="0"/>
                <a:cs typeface="Calibri" panose="020F0502020204030204" pitchFamily="34" charset="0"/>
              </a:rPr>
              <a:t>, and </a:t>
            </a:r>
            <a:r>
              <a:rPr lang="en-US" sz="900" dirty="0" err="1">
                <a:solidFill>
                  <a:srgbClr val="222222"/>
                </a:solidFill>
                <a:latin typeface="+mn-lt"/>
                <a:ea typeface="Times New Roman" charset="0"/>
                <a:cs typeface="Calibri" panose="020F0502020204030204" pitchFamily="34" charset="0"/>
              </a:rPr>
              <a:t>Junpu</a:t>
            </a:r>
            <a:r>
              <a:rPr lang="en-US" sz="900" dirty="0">
                <a:solidFill>
                  <a:srgbClr val="222222"/>
                </a:solidFill>
                <a:latin typeface="+mn-lt"/>
                <a:ea typeface="Times New Roman" charset="0"/>
                <a:cs typeface="Calibri" panose="020F0502020204030204" pitchFamily="34" charset="0"/>
              </a:rPr>
              <a:t> Wang. "</a:t>
            </a:r>
            <a:r>
              <a:rPr lang="en-US" sz="900" dirty="0" err="1">
                <a:solidFill>
                  <a:srgbClr val="222222"/>
                </a:solidFill>
                <a:latin typeface="+mn-lt"/>
                <a:ea typeface="Times New Roman" charset="0"/>
                <a:cs typeface="Calibri" panose="020F0502020204030204" pitchFamily="34" charset="0"/>
              </a:rPr>
              <a:t>Fedmd</a:t>
            </a:r>
            <a:r>
              <a:rPr lang="en-US" sz="900" dirty="0">
                <a:solidFill>
                  <a:srgbClr val="222222"/>
                </a:solidFill>
                <a:latin typeface="+mn-lt"/>
                <a:ea typeface="Times New Roman" charset="0"/>
                <a:cs typeface="Calibri" panose="020F0502020204030204" pitchFamily="34" charset="0"/>
              </a:rPr>
              <a:t>: Heterogenous federated learning via model distillation."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arXiv:1910.03581 (2019).</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[13] Diao, Enmao, </a:t>
            </a:r>
            <a:r>
              <a:rPr lang="en-US" sz="900" dirty="0" err="1">
                <a:solidFill>
                  <a:srgbClr val="222222"/>
                </a:solidFill>
                <a:latin typeface="+mn-lt"/>
                <a:ea typeface="Times New Roman" charset="0"/>
                <a:cs typeface="Calibri" panose="020F0502020204030204" pitchFamily="34" charset="0"/>
              </a:rPr>
              <a:t>Jie</a:t>
            </a:r>
            <a:r>
              <a:rPr lang="en-US" sz="900" dirty="0">
                <a:solidFill>
                  <a:srgbClr val="222222"/>
                </a:solidFill>
                <a:latin typeface="+mn-lt"/>
                <a:ea typeface="Times New Roman" charset="0"/>
                <a:cs typeface="Calibri" panose="020F0502020204030204" pitchFamily="34" charset="0"/>
              </a:rPr>
              <a:t> Ding, and Vahid </a:t>
            </a:r>
            <a:r>
              <a:rPr lang="en-US" sz="900" dirty="0" err="1">
                <a:solidFill>
                  <a:srgbClr val="222222"/>
                </a:solidFill>
                <a:latin typeface="+mn-lt"/>
                <a:ea typeface="Times New Roman" charset="0"/>
                <a:cs typeface="Calibri" panose="020F0502020204030204" pitchFamily="34" charset="0"/>
              </a:rPr>
              <a:t>Tarokh</a:t>
            </a:r>
            <a:r>
              <a:rPr lang="en-US" sz="900" dirty="0">
                <a:solidFill>
                  <a:srgbClr val="222222"/>
                </a:solidFill>
                <a:latin typeface="+mn-lt"/>
                <a:ea typeface="Times New Roman" charset="0"/>
                <a:cs typeface="Calibri" panose="020F0502020204030204" pitchFamily="34" charset="0"/>
              </a:rPr>
              <a:t>. "Restricted recurrent neural networks." 2019 IEEE International Conference on Big Data (Big Data). IEEE, 2019.</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[14] Wu, </a:t>
            </a:r>
            <a:r>
              <a:rPr lang="en-US" sz="900" dirty="0" err="1">
                <a:solidFill>
                  <a:srgbClr val="222222"/>
                </a:solidFill>
                <a:latin typeface="+mn-lt"/>
                <a:ea typeface="Times New Roman" charset="0"/>
                <a:cs typeface="Calibri" panose="020F0502020204030204" pitchFamily="34" charset="0"/>
              </a:rPr>
              <a:t>Suya</a:t>
            </a:r>
            <a:r>
              <a:rPr lang="en-US" sz="900" dirty="0">
                <a:solidFill>
                  <a:srgbClr val="222222"/>
                </a:solidFill>
                <a:latin typeface="+mn-lt"/>
                <a:ea typeface="Times New Roman" charset="0"/>
                <a:cs typeface="Calibri" panose="020F0502020204030204" pitchFamily="34" charset="0"/>
              </a:rPr>
              <a:t>, et al. "Deep Clustering of Compressed Variational Embeddings."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arXiv:1910.10341 (2019).</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[15] Diao, Enmao, </a:t>
            </a:r>
            <a:r>
              <a:rPr lang="en-US" sz="900" dirty="0" err="1">
                <a:solidFill>
                  <a:srgbClr val="222222"/>
                </a:solidFill>
                <a:latin typeface="+mn-lt"/>
                <a:ea typeface="Times New Roman" charset="0"/>
                <a:cs typeface="Calibri" panose="020F0502020204030204" pitchFamily="34" charset="0"/>
              </a:rPr>
              <a:t>Jie</a:t>
            </a:r>
            <a:r>
              <a:rPr lang="en-US" sz="900" dirty="0">
                <a:solidFill>
                  <a:srgbClr val="222222"/>
                </a:solidFill>
                <a:latin typeface="+mn-lt"/>
                <a:ea typeface="Times New Roman" charset="0"/>
                <a:cs typeface="Calibri" panose="020F0502020204030204" pitchFamily="34" charset="0"/>
              </a:rPr>
              <a:t> Ding, and Vahid </a:t>
            </a:r>
            <a:r>
              <a:rPr lang="en-US" sz="900" dirty="0" err="1">
                <a:solidFill>
                  <a:srgbClr val="222222"/>
                </a:solidFill>
                <a:latin typeface="+mn-lt"/>
                <a:ea typeface="Times New Roman" charset="0"/>
                <a:cs typeface="Calibri" panose="020F0502020204030204" pitchFamily="34" charset="0"/>
              </a:rPr>
              <a:t>Tarokh</a:t>
            </a:r>
            <a:r>
              <a:rPr lang="en-US" sz="900" dirty="0">
                <a:solidFill>
                  <a:srgbClr val="222222"/>
                </a:solidFill>
                <a:latin typeface="+mn-lt"/>
                <a:ea typeface="Times New Roman" charset="0"/>
                <a:cs typeface="Calibri" panose="020F0502020204030204" pitchFamily="34" charset="0"/>
              </a:rPr>
              <a:t>. "DRASIC: Distributed Recurrent Autoencoder for Scalable Image Compression." 2020 Data Compression Conference (DCC). IEEE,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[16] </a:t>
            </a:r>
            <a:r>
              <a:rPr lang="en-US" sz="900" dirty="0" err="1">
                <a:solidFill>
                  <a:srgbClr val="222222"/>
                </a:solidFill>
                <a:latin typeface="+mn-lt"/>
                <a:ea typeface="Times New Roman" charset="0"/>
                <a:cs typeface="Calibri" panose="020F0502020204030204" pitchFamily="34" charset="0"/>
              </a:rPr>
              <a:t>Momenifar</a:t>
            </a:r>
            <a:r>
              <a:rPr lang="en-US" sz="900" dirty="0">
                <a:solidFill>
                  <a:srgbClr val="222222"/>
                </a:solidFill>
                <a:latin typeface="+mn-lt"/>
                <a:ea typeface="Times New Roman" charset="0"/>
                <a:cs typeface="Calibri" panose="020F0502020204030204" pitchFamily="34" charset="0"/>
              </a:rPr>
              <a:t>, Mohammadreza, et al. "Dimension Reduced Turbulent Flow Data From Deep Vector Quantizers."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arXiv:2103.01074 (2021).</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[17] Liang, Paul Pu, et al. "Think locally, act globally: Federated learning with local and global representations."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arXiv:2001.01523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[18] Friedman, Jerome H. "Greedy function approximation: a gradient boosting machine." Annals of statistics (2001): 1189-1232.</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[19] Ceballos, Iker, et al. "</a:t>
            </a:r>
            <a:r>
              <a:rPr lang="en-US" sz="900" dirty="0" err="1">
                <a:solidFill>
                  <a:srgbClr val="222222"/>
                </a:solidFill>
                <a:latin typeface="+mn-lt"/>
                <a:ea typeface="Times New Roman" charset="0"/>
                <a:cs typeface="Calibri" panose="020F0502020204030204" pitchFamily="34" charset="0"/>
              </a:rPr>
              <a:t>SplitNN</a:t>
            </a:r>
            <a:r>
              <a:rPr lang="en-US" sz="900" dirty="0">
                <a:solidFill>
                  <a:srgbClr val="222222"/>
                </a:solidFill>
                <a:latin typeface="+mn-lt"/>
                <a:ea typeface="Times New Roman" charset="0"/>
                <a:cs typeface="Calibri" panose="020F0502020204030204" pitchFamily="34" charset="0"/>
              </a:rPr>
              <a:t>-driven Vertical Partitioning."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arXiv:2008.04137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[20] Chen, </a:t>
            </a:r>
            <a:r>
              <a:rPr lang="en-US" sz="900" dirty="0" err="1">
                <a:solidFill>
                  <a:srgbClr val="222222"/>
                </a:solidFill>
                <a:latin typeface="+mn-lt"/>
                <a:ea typeface="Times New Roman" charset="0"/>
                <a:cs typeface="Calibri" panose="020F0502020204030204" pitchFamily="34" charset="0"/>
              </a:rPr>
              <a:t>Tianyi</a:t>
            </a:r>
            <a:r>
              <a:rPr lang="en-US" sz="900" dirty="0">
                <a:solidFill>
                  <a:srgbClr val="222222"/>
                </a:solidFill>
                <a:latin typeface="+mn-lt"/>
                <a:ea typeface="Times New Roman" charset="0"/>
                <a:cs typeface="Calibri" panose="020F0502020204030204" pitchFamily="34" charset="0"/>
              </a:rPr>
              <a:t>, et al. "</a:t>
            </a:r>
            <a:r>
              <a:rPr lang="en-US" sz="900" dirty="0" err="1">
                <a:solidFill>
                  <a:srgbClr val="222222"/>
                </a:solidFill>
                <a:latin typeface="+mn-lt"/>
                <a:ea typeface="Times New Roman" charset="0"/>
                <a:cs typeface="Calibri" panose="020F0502020204030204" pitchFamily="34" charset="0"/>
              </a:rPr>
              <a:t>Vafl</a:t>
            </a:r>
            <a:r>
              <a:rPr lang="en-US" sz="900" dirty="0">
                <a:solidFill>
                  <a:srgbClr val="222222"/>
                </a:solidFill>
                <a:latin typeface="+mn-lt"/>
                <a:ea typeface="Times New Roman" charset="0"/>
                <a:cs typeface="Calibri" panose="020F0502020204030204" pitchFamily="34" charset="0"/>
              </a:rPr>
              <a:t>: a method of vertical asynchronous federated learning."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arXiv:2007.06081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[21] Xian, </a:t>
            </a:r>
            <a:r>
              <a:rPr lang="en-US" sz="900" dirty="0" err="1">
                <a:solidFill>
                  <a:srgbClr val="222222"/>
                </a:solidFill>
                <a:latin typeface="+mn-lt"/>
                <a:ea typeface="Times New Roman" charset="0"/>
                <a:cs typeface="Calibri" panose="020F0502020204030204" pitchFamily="34" charset="0"/>
              </a:rPr>
              <a:t>Xun</a:t>
            </a:r>
            <a:r>
              <a:rPr lang="en-US" sz="900" dirty="0">
                <a:solidFill>
                  <a:srgbClr val="222222"/>
                </a:solidFill>
                <a:latin typeface="+mn-lt"/>
                <a:ea typeface="Times New Roman" charset="0"/>
                <a:cs typeface="Calibri" panose="020F0502020204030204" pitchFamily="34" charset="0"/>
              </a:rPr>
              <a:t>, et al. "Assisted Learning: A Framework for Multi-Organization Learning." Advances in Neural Information Processing Systems 33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[22] </a:t>
            </a:r>
            <a:r>
              <a:rPr lang="en-US" sz="900" dirty="0" err="1">
                <a:solidFill>
                  <a:srgbClr val="222222"/>
                </a:solidFill>
                <a:latin typeface="+mn-lt"/>
                <a:ea typeface="Times New Roman" charset="0"/>
                <a:cs typeface="Calibri" panose="020F0502020204030204" pitchFamily="34" charset="0"/>
              </a:rPr>
              <a:t>Su</a:t>
            </a:r>
            <a:r>
              <a:rPr lang="en-US" sz="900" dirty="0">
                <a:solidFill>
                  <a:srgbClr val="222222"/>
                </a:solidFill>
                <a:latin typeface="+mn-lt"/>
                <a:ea typeface="Times New Roman" charset="0"/>
                <a:cs typeface="Calibri" panose="020F0502020204030204" pitchFamily="34" charset="0"/>
              </a:rPr>
              <a:t>, Hang, et al. "Multi-view convolutional neural networks for 3d shape recognition." Proceedings of the IEEE international conference on computer vision. 2015.</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[23] Harutyunyan, Hrayr, et al. "Multitask learning and benchmarking with clinical time series data." Scientific data 6.1 (2019): 1-18.</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[24] </a:t>
            </a:r>
            <a:r>
              <a:rPr lang="en-US" sz="900" dirty="0" err="1">
                <a:solidFill>
                  <a:srgbClr val="222222"/>
                </a:solidFill>
                <a:latin typeface="+mn-lt"/>
                <a:ea typeface="Times New Roman" charset="0"/>
                <a:cs typeface="Calibri" panose="020F0502020204030204" pitchFamily="34" charset="0"/>
              </a:rPr>
              <a:t>Rasouli</a:t>
            </a:r>
            <a:r>
              <a:rPr lang="en-US" sz="900" dirty="0">
                <a:solidFill>
                  <a:srgbClr val="222222"/>
                </a:solidFill>
                <a:latin typeface="+mn-lt"/>
                <a:ea typeface="Times New Roman" charset="0"/>
                <a:cs typeface="Calibri" panose="020F0502020204030204" pitchFamily="34" charset="0"/>
              </a:rPr>
              <a:t>, Mohammad, Tao Sun, and Ram Rajagopal. "</a:t>
            </a:r>
            <a:r>
              <a:rPr lang="en-US" sz="900" dirty="0" err="1">
                <a:solidFill>
                  <a:srgbClr val="222222"/>
                </a:solidFill>
                <a:latin typeface="+mn-lt"/>
                <a:ea typeface="Times New Roman" charset="0"/>
                <a:cs typeface="Calibri" panose="020F0502020204030204" pitchFamily="34" charset="0"/>
              </a:rPr>
              <a:t>Fedgan</a:t>
            </a:r>
            <a:r>
              <a:rPr lang="en-US" sz="900" dirty="0">
                <a:solidFill>
                  <a:srgbClr val="222222"/>
                </a:solidFill>
                <a:latin typeface="+mn-lt"/>
                <a:ea typeface="Times New Roman" charset="0"/>
                <a:cs typeface="Calibri" panose="020F0502020204030204" pitchFamily="34" charset="0"/>
              </a:rPr>
              <a:t>: Federated generative adversarial networks for distributed data."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arXiv:2006.07228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[25] Diao, Enmao, </a:t>
            </a:r>
            <a:r>
              <a:rPr lang="en-US" sz="900" dirty="0" err="1">
                <a:solidFill>
                  <a:srgbClr val="222222"/>
                </a:solidFill>
                <a:latin typeface="+mn-lt"/>
                <a:ea typeface="Times New Roman" charset="0"/>
                <a:cs typeface="Calibri" panose="020F0502020204030204" pitchFamily="34" charset="0"/>
              </a:rPr>
              <a:t>Jie</a:t>
            </a:r>
            <a:r>
              <a:rPr lang="en-US" sz="900" dirty="0">
                <a:solidFill>
                  <a:srgbClr val="222222"/>
                </a:solidFill>
                <a:latin typeface="+mn-lt"/>
                <a:ea typeface="Times New Roman" charset="0"/>
                <a:cs typeface="Calibri" panose="020F0502020204030204" pitchFamily="34" charset="0"/>
              </a:rPr>
              <a:t> Ding, and Vahid </a:t>
            </a:r>
            <a:r>
              <a:rPr lang="en-US" sz="900" dirty="0" err="1">
                <a:solidFill>
                  <a:srgbClr val="222222"/>
                </a:solidFill>
                <a:latin typeface="+mn-lt"/>
                <a:ea typeface="Times New Roman" charset="0"/>
                <a:cs typeface="Calibri" panose="020F0502020204030204" pitchFamily="34" charset="0"/>
              </a:rPr>
              <a:t>Tarokh</a:t>
            </a:r>
            <a:r>
              <a:rPr lang="en-US" sz="900" dirty="0">
                <a:solidFill>
                  <a:srgbClr val="222222"/>
                </a:solidFill>
                <a:latin typeface="+mn-lt"/>
                <a:ea typeface="Times New Roman" charset="0"/>
                <a:cs typeface="Calibri" panose="020F0502020204030204" pitchFamily="34" charset="0"/>
              </a:rPr>
              <a:t>. "Multimodal controller for generative models."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arXiv:2002.02572 (2020).</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[26] Liu, Yang, et al. "A communication efficient collaborative learning framework for distributed features." </a:t>
            </a:r>
            <a:r>
              <a:rPr lang="en-US" sz="900" dirty="0" err="1">
                <a:solidFill>
                  <a:srgbClr val="222222"/>
                </a:solidFill>
                <a:latin typeface="+mn-lt"/>
                <a:ea typeface="Times New Roman" charset="0"/>
                <a:cs typeface="Calibri" panose="020F0502020204030204" pitchFamily="34" charset="0"/>
              </a:rPr>
              <a:t>arXiv</a:t>
            </a:r>
            <a:r>
              <a:rPr lang="en-US" sz="900" dirty="0">
                <a:solidFill>
                  <a:srgbClr val="222222"/>
                </a:solidFill>
                <a:latin typeface="+mn-lt"/>
                <a:ea typeface="Times New Roman" charset="0"/>
                <a:cs typeface="Calibri" panose="020F0502020204030204" pitchFamily="34" charset="0"/>
              </a:rPr>
              <a:t> preprint arXiv:1912.11187 (2019). </a:t>
            </a:r>
          </a:p>
          <a:p>
            <a:pPr marL="0" indent="0">
              <a:spcBef>
                <a:spcPts val="500"/>
              </a:spcBef>
              <a:buNone/>
            </a:pPr>
            <a:r>
              <a:rPr lang="en-US" sz="900" dirty="0">
                <a:solidFill>
                  <a:srgbClr val="222222"/>
                </a:solidFill>
                <a:latin typeface="+mn-lt"/>
                <a:ea typeface="Times New Roman" charset="0"/>
                <a:cs typeface="Calibri" panose="020F0502020204030204" pitchFamily="34" charset="0"/>
              </a:rPr>
              <a:t>[27] Zeng, </a:t>
            </a:r>
            <a:r>
              <a:rPr lang="en-US" sz="900" dirty="0" err="1">
                <a:solidFill>
                  <a:srgbClr val="222222"/>
                </a:solidFill>
                <a:latin typeface="+mn-lt"/>
                <a:ea typeface="Times New Roman" charset="0"/>
                <a:cs typeface="Calibri" panose="020F0502020204030204" pitchFamily="34" charset="0"/>
              </a:rPr>
              <a:t>Yukun</a:t>
            </a:r>
            <a:r>
              <a:rPr lang="en-US" sz="900" dirty="0">
                <a:solidFill>
                  <a:srgbClr val="222222"/>
                </a:solidFill>
                <a:latin typeface="+mn-lt"/>
                <a:ea typeface="Times New Roman" charset="0"/>
                <a:cs typeface="Calibri" panose="020F0502020204030204" pitchFamily="34" charset="0"/>
              </a:rPr>
              <a:t>, </a:t>
            </a:r>
            <a:r>
              <a:rPr lang="en-US" sz="900" dirty="0" err="1">
                <a:solidFill>
                  <a:srgbClr val="222222"/>
                </a:solidFill>
                <a:latin typeface="+mn-lt"/>
                <a:ea typeface="Times New Roman" charset="0"/>
                <a:cs typeface="Calibri" panose="020F0502020204030204" pitchFamily="34" charset="0"/>
              </a:rPr>
              <a:t>Mengyuan</a:t>
            </a:r>
            <a:r>
              <a:rPr lang="en-US" sz="900" dirty="0">
                <a:solidFill>
                  <a:srgbClr val="222222"/>
                </a:solidFill>
                <a:latin typeface="+mn-lt"/>
                <a:ea typeface="Times New Roman" charset="0"/>
                <a:cs typeface="Calibri" panose="020F0502020204030204" pitchFamily="34" charset="0"/>
              </a:rPr>
              <a:t> Chao, and Radu </a:t>
            </a:r>
            <a:r>
              <a:rPr lang="en-US" sz="900" dirty="0" err="1">
                <a:solidFill>
                  <a:srgbClr val="222222"/>
                </a:solidFill>
                <a:latin typeface="+mn-lt"/>
                <a:ea typeface="Times New Roman" charset="0"/>
                <a:cs typeface="Calibri" panose="020F0502020204030204" pitchFamily="34" charset="0"/>
              </a:rPr>
              <a:t>Stoleru</a:t>
            </a:r>
            <a:r>
              <a:rPr lang="en-US" sz="900" dirty="0">
                <a:solidFill>
                  <a:srgbClr val="222222"/>
                </a:solidFill>
                <a:latin typeface="+mn-lt"/>
                <a:ea typeface="Times New Roman" charset="0"/>
                <a:cs typeface="Calibri" panose="020F0502020204030204" pitchFamily="34" charset="0"/>
              </a:rPr>
              <a:t>. "</a:t>
            </a:r>
            <a:r>
              <a:rPr lang="en-US" sz="900" dirty="0" err="1">
                <a:solidFill>
                  <a:srgbClr val="222222"/>
                </a:solidFill>
                <a:latin typeface="+mn-lt"/>
                <a:ea typeface="Times New Roman" charset="0"/>
                <a:cs typeface="Calibri" panose="020F0502020204030204" pitchFamily="34" charset="0"/>
              </a:rPr>
              <a:t>Emuedge</a:t>
            </a:r>
            <a:r>
              <a:rPr lang="en-US" sz="900" dirty="0">
                <a:solidFill>
                  <a:srgbClr val="222222"/>
                </a:solidFill>
                <a:latin typeface="+mn-lt"/>
                <a:ea typeface="Times New Roman" charset="0"/>
                <a:cs typeface="Calibri" panose="020F0502020204030204" pitchFamily="34" charset="0"/>
              </a:rPr>
              <a:t>: A hybrid emulator for reproducible and realistic edge computing experiments." 2019 IEEE International Conference on Fog Computing (ICFC). IEEE, 2019.</a:t>
            </a:r>
          </a:p>
          <a:p>
            <a:pPr marL="0" indent="0">
              <a:spcBef>
                <a:spcPts val="500"/>
              </a:spcBef>
              <a:buNone/>
            </a:pPr>
            <a:endParaRPr lang="en-US" sz="900" dirty="0">
              <a:solidFill>
                <a:srgbClr val="222222"/>
              </a:solidFill>
              <a:latin typeface="+mn-lt"/>
              <a:ea typeface="Times New Roman" charset="0"/>
              <a:cs typeface="Calibri" panose="020F0502020204030204" pitchFamily="34" charset="0"/>
            </a:endParaRPr>
          </a:p>
          <a:p>
            <a:pPr marL="0" indent="0">
              <a:spcBef>
                <a:spcPts val="500"/>
              </a:spcBef>
              <a:buNone/>
            </a:pPr>
            <a:endParaRPr lang="en-US" sz="900" dirty="0">
              <a:solidFill>
                <a:srgbClr val="222222"/>
              </a:solidFill>
              <a:latin typeface="+mn-lt"/>
              <a:ea typeface="Times New Roman" charset="0"/>
              <a:cs typeface="Calibri" panose="020F0502020204030204" pitchFamily="34" charset="0"/>
            </a:endParaRPr>
          </a:p>
          <a:p>
            <a:pPr marL="0" indent="0">
              <a:spcBef>
                <a:spcPts val="500"/>
              </a:spcBef>
              <a:buNone/>
            </a:pPr>
            <a:endParaRPr lang="en-US" sz="900" dirty="0">
              <a:solidFill>
                <a:srgbClr val="222222"/>
              </a:solidFill>
              <a:latin typeface="+mn-lt"/>
              <a:ea typeface="Times New Roman" charset="0"/>
              <a:cs typeface="Calibri" panose="020F0502020204030204" pitchFamily="34" charset="0"/>
            </a:endParaRPr>
          </a:p>
          <a:p>
            <a:pPr marL="0" indent="0">
              <a:spcBef>
                <a:spcPts val="500"/>
              </a:spcBef>
              <a:buNone/>
            </a:pPr>
            <a:endParaRPr lang="en-US" sz="900" dirty="0">
              <a:solidFill>
                <a:srgbClr val="222222"/>
              </a:solidFill>
              <a:latin typeface="+mn-lt"/>
              <a:ea typeface="Times New Roman" charset="0"/>
              <a:cs typeface="Calibri" panose="020F0502020204030204" pitchFamily="34" charset="0"/>
            </a:endParaRPr>
          </a:p>
        </p:txBody>
      </p:sp>
      <p:sp>
        <p:nvSpPr>
          <p:cNvPr id="4" name="灯片编号占位符 3">
            <a:extLst>
              <a:ext uri="{FF2B5EF4-FFF2-40B4-BE49-F238E27FC236}">
                <a16:creationId xmlns:a16="http://schemas.microsoft.com/office/drawing/2014/main" id="{008ECF65-F96E-40DA-B9AB-E1F0A09D2B69}"/>
              </a:ext>
            </a:extLst>
          </p:cNvPr>
          <p:cNvSpPr>
            <a:spLocks noGrp="1"/>
          </p:cNvSpPr>
          <p:nvPr>
            <p:ph type="sldNum" sz="quarter" idx="16"/>
          </p:nvPr>
        </p:nvSpPr>
        <p:spPr/>
        <p:txBody>
          <a:bodyPr/>
          <a:lstStyle/>
          <a:p>
            <a:fld id="{F39512FB-F7DB-434E-9809-9B8718BA1336}" type="slidenum">
              <a:rPr lang="en-US" smtClean="0"/>
              <a:t>39</a:t>
            </a:fld>
            <a:endParaRPr lang="en-US" dirty="0"/>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85351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solidFill>
                <a:srgbClr val="0070C0"/>
              </a:solidFill>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endParaRPr lang="en-US" altLang="zh-CN" sz="2000" dirty="0"/>
          </a:p>
          <a:p>
            <a:pPr>
              <a:spcBef>
                <a:spcPts val="500"/>
              </a:spcBef>
            </a:pPr>
            <a:endParaRPr lang="en-US" altLang="zh-CN" sz="2000" dirty="0"/>
          </a:p>
          <a:p>
            <a:pPr>
              <a:spcBef>
                <a:spcPts val="500"/>
              </a:spcBef>
            </a:pPr>
            <a:endParaRPr lang="en-US" altLang="zh-CN" sz="2000" dirty="0"/>
          </a:p>
          <a:p>
            <a:pPr>
              <a:spcBef>
                <a:spcPts val="500"/>
              </a:spcBef>
            </a:pPr>
            <a:endParaRPr lang="en-US" altLang="zh-CN" sz="2000" dirty="0"/>
          </a:p>
          <a:p>
            <a:pPr>
              <a:spcBef>
                <a:spcPts val="500"/>
              </a:spcBef>
            </a:pPr>
            <a:endParaRPr lang="en-US" altLang="zh-CN" sz="2000" dirty="0"/>
          </a:p>
          <a:p>
            <a:pPr>
              <a:spcBef>
                <a:spcPts val="500"/>
              </a:spcBef>
            </a:pPr>
            <a:endParaRPr lang="en-US" altLang="zh-CN" sz="2000" dirty="0"/>
          </a:p>
          <a:p>
            <a:pPr>
              <a:spcBef>
                <a:spcPts val="500"/>
              </a:spcBef>
            </a:pPr>
            <a:endParaRPr lang="en-US" altLang="zh-CN" sz="2000" dirty="0"/>
          </a:p>
          <a:p>
            <a:pPr marL="0" indent="0">
              <a:spcBef>
                <a:spcPts val="500"/>
              </a:spcBef>
              <a:buNone/>
            </a:pPr>
            <a:r>
              <a:rPr lang="en-US" altLang="zh-CN" sz="2000" dirty="0"/>
              <a:t> 		             </a:t>
            </a:r>
            <a:r>
              <a:rPr lang="en-US" altLang="zh-CN" sz="3600" dirty="0"/>
              <a:t>Thank you</a:t>
            </a:r>
            <a:br>
              <a:rPr lang="en-US" altLang="zh-CN" sz="2000" dirty="0"/>
            </a:br>
            <a:br>
              <a:rPr lang="en-US" altLang="zh-CN" sz="2000" dirty="0"/>
            </a:br>
            <a:endParaRPr lang="en-US" sz="2000" dirty="0">
              <a:latin typeface="Calibri" panose="020F0502020204030204" pitchFamily="34" charset="0"/>
              <a:ea typeface="Times New Roman" charset="0"/>
              <a:cs typeface="Calibri" panose="020F0502020204030204" pitchFamily="34" charset="0"/>
            </a:endParaRPr>
          </a:p>
        </p:txBody>
      </p:sp>
      <p:sp>
        <p:nvSpPr>
          <p:cNvPr id="4" name="灯片编号占位符 3">
            <a:extLst>
              <a:ext uri="{FF2B5EF4-FFF2-40B4-BE49-F238E27FC236}">
                <a16:creationId xmlns:a16="http://schemas.microsoft.com/office/drawing/2014/main" id="{B4A9DA55-CA6E-4F36-98BB-F61CA5E7A0D4}"/>
              </a:ext>
            </a:extLst>
          </p:cNvPr>
          <p:cNvSpPr>
            <a:spLocks noGrp="1"/>
          </p:cNvSpPr>
          <p:nvPr>
            <p:ph type="sldNum" sz="quarter" idx="16"/>
          </p:nvPr>
        </p:nvSpPr>
        <p:spPr/>
        <p:txBody>
          <a:bodyPr/>
          <a:lstStyle/>
          <a:p>
            <a:fld id="{F39512FB-F7DB-434E-9809-9B8718BA1336}" type="slidenum">
              <a:rPr lang="en-US" smtClean="0"/>
              <a:t>40</a:t>
            </a:fld>
            <a:endParaRPr lang="en-US" dirty="0"/>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765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Objective</a:t>
            </a:r>
          </a:p>
        </p:txBody>
      </p:sp>
      <p:sp>
        <p:nvSpPr>
          <p:cNvPr id="8" name="Content Placeholder 5"/>
          <p:cNvSpPr>
            <a:spLocks noGrp="1"/>
          </p:cNvSpPr>
          <p:nvPr>
            <p:ph sz="quarter" idx="13"/>
          </p:nvPr>
        </p:nvSpPr>
        <p:spPr>
          <a:xfrm>
            <a:off x="493294" y="879935"/>
            <a:ext cx="8331037" cy="5725401"/>
          </a:xfrm>
          <a:prstGeom prst="rect">
            <a:avLst/>
          </a:prstGeom>
        </p:spPr>
        <p:txBody>
          <a:bodyPr>
            <a:noAutofit/>
          </a:bodyPr>
          <a:lstStyle/>
          <a:p>
            <a:pPr>
              <a:spcBef>
                <a:spcPts val="500"/>
              </a:spcBef>
            </a:pPr>
            <a:r>
              <a:rPr lang="en-US" altLang="zh-CN" sz="2400" dirty="0">
                <a:latin typeface="Calibri" panose="020F0502020204030204" pitchFamily="34" charset="0"/>
                <a:ea typeface="Times New Roman" charset="0"/>
                <a:cs typeface="Calibri" panose="020F0502020204030204" pitchFamily="34" charset="0"/>
              </a:rPr>
              <a:t>Our objective is to develop a distributed learning system that addresses following aspects</a:t>
            </a:r>
          </a:p>
          <a:p>
            <a:pPr>
              <a:spcBef>
                <a:spcPts val="500"/>
              </a:spcBef>
            </a:pPr>
            <a:endParaRPr lang="en-US" altLang="zh-CN" sz="2400" dirty="0">
              <a:latin typeface="Calibri" panose="020F0502020204030204" pitchFamily="34" charset="0"/>
              <a:ea typeface="Times New Roman" charset="0"/>
              <a:cs typeface="Calibri" panose="020F0502020204030204" pitchFamily="34" charset="0"/>
            </a:endParaRPr>
          </a:p>
          <a:p>
            <a:pPr lvl="1"/>
            <a:r>
              <a:rPr lang="en-US" altLang="zh-CN" sz="2000" dirty="0">
                <a:latin typeface="Calibri" panose="020F0502020204030204" pitchFamily="34" charset="0"/>
                <a:ea typeface="Times New Roman" charset="0"/>
                <a:cs typeface="Calibri" panose="020F0502020204030204" pitchFamily="34" charset="0"/>
              </a:rPr>
              <a:t>The system can </a:t>
            </a:r>
            <a:r>
              <a:rPr lang="en-US" altLang="zh-CN" sz="2000" b="1" dirty="0">
                <a:latin typeface="Calibri" panose="020F0502020204030204" pitchFamily="34" charset="0"/>
                <a:ea typeface="Times New Roman" charset="0"/>
                <a:cs typeface="Calibri" panose="020F0502020204030204" pitchFamily="34" charset="0"/>
              </a:rPr>
              <a:t>learn</a:t>
            </a:r>
            <a:r>
              <a:rPr lang="en-US" altLang="zh-CN" sz="2000" dirty="0">
                <a:latin typeface="Calibri" panose="020F0502020204030204" pitchFamily="34" charset="0"/>
                <a:ea typeface="Times New Roman" charset="0"/>
                <a:cs typeface="Calibri" panose="020F0502020204030204" pitchFamily="34" charset="0"/>
              </a:rPr>
              <a:t> and </a:t>
            </a:r>
            <a:r>
              <a:rPr lang="en-US" altLang="zh-CN" sz="2000" b="1" dirty="0">
                <a:latin typeface="Calibri" panose="020F0502020204030204" pitchFamily="34" charset="0"/>
                <a:ea typeface="Times New Roman" charset="0"/>
                <a:cs typeface="Calibri" panose="020F0502020204030204" pitchFamily="34" charset="0"/>
              </a:rPr>
              <a:t>predict</a:t>
            </a:r>
            <a:r>
              <a:rPr lang="en-US" altLang="zh-CN" sz="2000" dirty="0">
                <a:latin typeface="Calibri" panose="020F0502020204030204" pitchFamily="34" charset="0"/>
                <a:ea typeface="Times New Roman" charset="0"/>
                <a:cs typeface="Calibri" panose="020F0502020204030204" pitchFamily="34" charset="0"/>
              </a:rPr>
              <a:t> with deep learning models in a </a:t>
            </a:r>
            <a:r>
              <a:rPr lang="en-US" altLang="zh-CN" sz="2000" b="1" dirty="0">
                <a:latin typeface="Calibri" panose="020F0502020204030204" pitchFamily="34" charset="0"/>
                <a:ea typeface="Times New Roman" charset="0"/>
                <a:cs typeface="Calibri" panose="020F0502020204030204" pitchFamily="34" charset="0"/>
              </a:rPr>
              <a:t>distributed</a:t>
            </a:r>
            <a:r>
              <a:rPr lang="en-US" altLang="zh-CN" sz="2000" dirty="0">
                <a:latin typeface="Calibri" panose="020F0502020204030204" pitchFamily="34" charset="0"/>
                <a:ea typeface="Times New Roman" charset="0"/>
                <a:cs typeface="Calibri" panose="020F0502020204030204" pitchFamily="34" charset="0"/>
              </a:rPr>
              <a:t> setting</a:t>
            </a:r>
          </a:p>
          <a:p>
            <a:pPr lvl="1"/>
            <a:endParaRPr lang="en-US" altLang="zh-CN" sz="2000" dirty="0">
              <a:latin typeface="Calibri" panose="020F0502020204030204" pitchFamily="34" charset="0"/>
              <a:ea typeface="Times New Roman" charset="0"/>
              <a:cs typeface="Calibri" panose="020F0502020204030204" pitchFamily="34" charset="0"/>
            </a:endParaRPr>
          </a:p>
          <a:p>
            <a:pPr lvl="1"/>
            <a:r>
              <a:rPr lang="en-US" altLang="zh-CN" sz="2000" dirty="0">
                <a:latin typeface="Calibri" panose="020F0502020204030204" pitchFamily="34" charset="0"/>
                <a:ea typeface="Times New Roman" charset="0"/>
                <a:cs typeface="Calibri" panose="020F0502020204030204" pitchFamily="34" charset="0"/>
              </a:rPr>
              <a:t>The system allows </a:t>
            </a:r>
            <a:r>
              <a:rPr lang="en-US" altLang="zh-CN" sz="2000" b="1" dirty="0">
                <a:latin typeface="Calibri" panose="020F0502020204030204" pitchFamily="34" charset="0"/>
                <a:ea typeface="Times New Roman" charset="0"/>
                <a:cs typeface="Calibri" panose="020F0502020204030204" pitchFamily="34" charset="0"/>
              </a:rPr>
              <a:t>heterogeneous</a:t>
            </a:r>
            <a:r>
              <a:rPr lang="en-US" altLang="zh-CN" sz="2000" dirty="0">
                <a:latin typeface="Calibri" panose="020F0502020204030204" pitchFamily="34" charset="0"/>
                <a:ea typeface="Times New Roman" charset="0"/>
                <a:cs typeface="Calibri" panose="020F0502020204030204" pitchFamily="34" charset="0"/>
              </a:rPr>
              <a:t> data distribution </a:t>
            </a:r>
          </a:p>
          <a:p>
            <a:pPr>
              <a:spcBef>
                <a:spcPts val="500"/>
              </a:spcBef>
            </a:pPr>
            <a:endParaRPr lang="en-US" sz="2400"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The system avoids communication of raw data to preserve </a:t>
            </a:r>
            <a:r>
              <a:rPr lang="en-US" sz="2000" b="1" dirty="0">
                <a:latin typeface="Calibri" panose="020F0502020204030204" pitchFamily="34" charset="0"/>
                <a:ea typeface="Times New Roman" charset="0"/>
                <a:cs typeface="Calibri" panose="020F0502020204030204" pitchFamily="34" charset="0"/>
              </a:rPr>
              <a:t>data privacy</a:t>
            </a:r>
          </a:p>
          <a:p>
            <a:pPr lvl="1"/>
            <a:endParaRPr lang="en-US" sz="2000" b="1"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The system assures </a:t>
            </a:r>
            <a:r>
              <a:rPr lang="en-US" sz="2000" b="1" dirty="0">
                <a:latin typeface="Calibri" panose="020F0502020204030204" pitchFamily="34" charset="0"/>
                <a:ea typeface="Times New Roman" charset="0"/>
                <a:cs typeface="Calibri" panose="020F0502020204030204" pitchFamily="34" charset="0"/>
              </a:rPr>
              <a:t>model autonomy </a:t>
            </a:r>
            <a:r>
              <a:rPr lang="en-US" sz="2000" dirty="0">
                <a:latin typeface="Calibri" panose="020F0502020204030204" pitchFamily="34" charset="0"/>
                <a:ea typeface="Times New Roman" charset="0"/>
                <a:cs typeface="Calibri" panose="020F0502020204030204" pitchFamily="34" charset="0"/>
              </a:rPr>
              <a:t>of local computing agents</a:t>
            </a:r>
          </a:p>
          <a:p>
            <a:pPr lvl="1"/>
            <a:endParaRPr lang="en-US" sz="2000"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The system is </a:t>
            </a:r>
            <a:r>
              <a:rPr lang="en-US" sz="2000" b="1" dirty="0">
                <a:latin typeface="Calibri" panose="020F0502020204030204" pitchFamily="34" charset="0"/>
                <a:ea typeface="Times New Roman" charset="0"/>
                <a:cs typeface="Calibri" panose="020F0502020204030204" pitchFamily="34" charset="0"/>
              </a:rPr>
              <a:t>computation and communication efficient</a:t>
            </a: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4</a:t>
            </a:fld>
            <a:endParaRPr lang="en-US" dirty="0"/>
          </a:p>
        </p:txBody>
      </p:sp>
    </p:spTree>
    <p:extLst>
      <p:ext uri="{BB962C8B-B14F-4D97-AF65-F5344CB8AC3E}">
        <p14:creationId xmlns:p14="http://schemas.microsoft.com/office/powerpoint/2010/main" val="121655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Background</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Times New Roman" charset="0"/>
                <a:cs typeface="Calibri" panose="020F0502020204030204" pitchFamily="34" charset="0"/>
              </a:rPr>
              <a:t>Distributed </a:t>
            </a:r>
            <a:r>
              <a:rPr lang="en-US" altLang="zh-CN" sz="2400" b="1" dirty="0">
                <a:solidFill>
                  <a:schemeClr val="accent2"/>
                </a:solidFill>
                <a:latin typeface="Calibri" panose="020F0502020204030204" pitchFamily="34" charset="0"/>
                <a:ea typeface="Times New Roman" charset="0"/>
                <a:cs typeface="Calibri" panose="020F0502020204030204" pitchFamily="34" charset="0"/>
              </a:rPr>
              <a:t>Learning</a:t>
            </a:r>
            <a:r>
              <a:rPr lang="en-US" altLang="zh-CN" sz="2400" b="1" dirty="0">
                <a:latin typeface="Calibri" panose="020F0502020204030204" pitchFamily="34" charset="0"/>
                <a:ea typeface="Times New Roman" charset="0"/>
                <a:cs typeface="Calibri" panose="020F0502020204030204" pitchFamily="34" charset="0"/>
              </a:rPr>
              <a:t> and </a:t>
            </a:r>
            <a:r>
              <a:rPr lang="en-US" altLang="zh-CN" sz="2400" b="1" dirty="0">
                <a:solidFill>
                  <a:srgbClr val="5B9BD5"/>
                </a:solidFill>
                <a:latin typeface="Calibri" panose="020F0502020204030204" pitchFamily="34" charset="0"/>
                <a:ea typeface="Times New Roman" charset="0"/>
                <a:cs typeface="Calibri" panose="020F0502020204030204" pitchFamily="34" charset="0"/>
              </a:rPr>
              <a:t>Prediction</a:t>
            </a:r>
          </a:p>
          <a:p>
            <a:pPr>
              <a:spcBef>
                <a:spcPts val="500"/>
              </a:spcBef>
            </a:pPr>
            <a:endParaRPr lang="en-US" altLang="zh-CN" sz="2400" dirty="0">
              <a:solidFill>
                <a:srgbClr val="5B9BD5"/>
              </a:solidFill>
              <a:latin typeface="Calibri" panose="020F0502020204030204" pitchFamily="34" charset="0"/>
              <a:ea typeface="Times New Roman" charset="0"/>
              <a:cs typeface="Calibri" panose="020F0502020204030204" pitchFamily="34" charset="0"/>
            </a:endParaRPr>
          </a:p>
          <a:p>
            <a:pPr lvl="1"/>
            <a:r>
              <a:rPr lang="en-US" altLang="zh-CN" sz="2000" dirty="0">
                <a:latin typeface="Calibri" panose="020F0502020204030204" pitchFamily="34" charset="0"/>
                <a:ea typeface="Times New Roman" charset="0"/>
                <a:cs typeface="Calibri" panose="020F0502020204030204" pitchFamily="34" charset="0"/>
              </a:rPr>
              <a:t>Distributed Stochastic Gradient Descent (D-SGD) [2]</a:t>
            </a:r>
          </a:p>
          <a:p>
            <a:pPr lvl="2"/>
            <a:r>
              <a:rPr lang="en-US" altLang="zh-CN" sz="1800" dirty="0">
                <a:solidFill>
                  <a:schemeClr val="accent2"/>
                </a:solidFill>
                <a:latin typeface="Calibri" panose="020F0502020204030204" pitchFamily="34" charset="0"/>
                <a:ea typeface="Times New Roman" charset="0"/>
                <a:cs typeface="Calibri" panose="020F0502020204030204" pitchFamily="34" charset="0"/>
                <a:sym typeface="Wingdings" panose="05000000000000000000" pitchFamily="2" charset="2"/>
              </a:rPr>
              <a:t>L</a:t>
            </a:r>
            <a:r>
              <a:rPr lang="en-US" altLang="zh-CN" sz="1800" dirty="0">
                <a:solidFill>
                  <a:schemeClr val="accent2"/>
                </a:solidFill>
                <a:latin typeface="Calibri" panose="020F0502020204030204" pitchFamily="34" charset="0"/>
                <a:ea typeface="Times New Roman" charset="0"/>
                <a:cs typeface="Calibri" panose="020F0502020204030204" pitchFamily="34" charset="0"/>
              </a:rPr>
              <a:t>earning </a:t>
            </a:r>
            <a:r>
              <a:rPr lang="en-US" altLang="zh-CN" sz="1800" dirty="0">
                <a:solidFill>
                  <a:schemeClr val="accent2"/>
                </a:solidFill>
                <a:latin typeface="Calibri" panose="020F0502020204030204" pitchFamily="34" charset="0"/>
                <a:ea typeface="Times New Roman" charset="0"/>
                <a:cs typeface="Calibri" panose="020F0502020204030204" pitchFamily="34" charset="0"/>
                <a:sym typeface="Wingdings" panose="05000000000000000000" pitchFamily="2" charset="2"/>
              </a:rPr>
              <a:t></a:t>
            </a:r>
            <a:r>
              <a:rPr lang="en-US" altLang="zh-CN" sz="1800" dirty="0">
                <a:latin typeface="Calibri" panose="020F0502020204030204" pitchFamily="34" charset="0"/>
                <a:ea typeface="Times New Roman" charset="0"/>
                <a:cs typeface="Calibri" panose="020F0502020204030204" pitchFamily="34" charset="0"/>
              </a:rPr>
              <a:t>,  </a:t>
            </a:r>
            <a:r>
              <a:rPr lang="en-US" altLang="zh-CN" sz="1800" dirty="0">
                <a:solidFill>
                  <a:srgbClr val="5B9BD5"/>
                </a:solidFill>
                <a:latin typeface="Calibri" panose="020F0502020204030204" pitchFamily="34" charset="0"/>
                <a:ea typeface="Times New Roman" charset="0"/>
                <a:cs typeface="Calibri" panose="020F0502020204030204" pitchFamily="34" charset="0"/>
              </a:rPr>
              <a:t>Prediction </a:t>
            </a:r>
            <a:r>
              <a:rPr lang="en-US" altLang="zh-CN" sz="1800" dirty="0">
                <a:solidFill>
                  <a:srgbClr val="5B9BD5"/>
                </a:solidFill>
                <a:latin typeface="Calibri" panose="020F0502020204030204" pitchFamily="34" charset="0"/>
                <a:ea typeface="Times New Roman" charset="0"/>
                <a:cs typeface="Calibri" panose="020F0502020204030204" pitchFamily="34" charset="0"/>
                <a:sym typeface="Wingdings" panose="05000000000000000000" pitchFamily="2" charset="2"/>
              </a:rPr>
              <a:t></a:t>
            </a:r>
            <a:endParaRPr lang="en-US" altLang="zh-CN" sz="1800" dirty="0">
              <a:solidFill>
                <a:srgbClr val="5B9BD5"/>
              </a:solidFill>
              <a:latin typeface="Calibri" panose="020F0502020204030204" pitchFamily="34" charset="0"/>
              <a:ea typeface="Times New Roman" charset="0"/>
              <a:cs typeface="Calibri" panose="020F0502020204030204" pitchFamily="34" charset="0"/>
            </a:endParaRPr>
          </a:p>
          <a:p>
            <a:pPr lvl="2"/>
            <a:r>
              <a:rPr lang="en-US" altLang="zh-CN" sz="1800" b="0" i="0" dirty="0">
                <a:solidFill>
                  <a:srgbClr val="000000"/>
                </a:solidFill>
                <a:effectLst/>
                <a:latin typeface="NimbusRomNo9L-Regu"/>
              </a:rPr>
              <a:t>Synchronized communications of frequent gradient updates</a:t>
            </a:r>
          </a:p>
          <a:p>
            <a:pPr lvl="2"/>
            <a:endParaRPr lang="en-US" altLang="zh-CN" sz="1800" b="0" i="0" dirty="0">
              <a:solidFill>
                <a:srgbClr val="000000"/>
              </a:solidFill>
              <a:effectLst/>
              <a:latin typeface="NimbusRomNo9L-Regu"/>
            </a:endParaRPr>
          </a:p>
          <a:p>
            <a:pPr lvl="1"/>
            <a:r>
              <a:rPr lang="en-US" altLang="zh-CN" sz="2000" b="0" i="0" dirty="0">
                <a:solidFill>
                  <a:srgbClr val="000000"/>
                </a:solidFill>
                <a:effectLst/>
                <a:latin typeface="NimbusRomNo9L-Regu"/>
              </a:rPr>
              <a:t>Distributed Deep Neural Networks (DDNN) [3]</a:t>
            </a:r>
          </a:p>
          <a:p>
            <a:pPr lvl="2"/>
            <a:r>
              <a:rPr lang="en-US" altLang="zh-CN" sz="1800" dirty="0">
                <a:solidFill>
                  <a:schemeClr val="accent2"/>
                </a:solidFill>
                <a:latin typeface="NimbusRomNo9L-Regu"/>
                <a:sym typeface="Wingdings" panose="05000000000000000000" pitchFamily="2" charset="2"/>
              </a:rPr>
              <a:t>L</a:t>
            </a:r>
            <a:r>
              <a:rPr lang="en-US" altLang="zh-CN" sz="1800" dirty="0">
                <a:solidFill>
                  <a:schemeClr val="accent2"/>
                </a:solidFill>
                <a:latin typeface="NimbusRomNo9L-Regu"/>
              </a:rPr>
              <a:t>earning </a:t>
            </a:r>
            <a:r>
              <a:rPr lang="en-US" altLang="zh-CN" sz="1800" dirty="0">
                <a:solidFill>
                  <a:schemeClr val="accent2"/>
                </a:solidFill>
                <a:latin typeface="NimbusRomNo9L-Regu"/>
                <a:sym typeface="Wingdings" panose="05000000000000000000" pitchFamily="2" charset="2"/>
              </a:rPr>
              <a:t></a:t>
            </a:r>
            <a:r>
              <a:rPr lang="en-US" altLang="zh-CN" sz="1800" dirty="0">
                <a:solidFill>
                  <a:srgbClr val="000000"/>
                </a:solidFill>
                <a:latin typeface="NimbusRomNo9L-Regu"/>
              </a:rPr>
              <a:t>,  </a:t>
            </a:r>
            <a:r>
              <a:rPr lang="en-US" altLang="zh-CN" sz="1800" dirty="0">
                <a:solidFill>
                  <a:srgbClr val="5B9BD5"/>
                </a:solidFill>
                <a:latin typeface="NimbusRomNo9L-Regu"/>
              </a:rPr>
              <a:t>Prediction </a:t>
            </a:r>
            <a:r>
              <a:rPr lang="en-US" altLang="zh-CN" sz="1800" dirty="0">
                <a:solidFill>
                  <a:srgbClr val="5B9BD5"/>
                </a:solidFill>
                <a:latin typeface="NimbusRomNo9L-Regu"/>
                <a:sym typeface="Wingdings" panose="05000000000000000000" pitchFamily="2" charset="2"/>
              </a:rPr>
              <a:t></a:t>
            </a:r>
          </a:p>
          <a:p>
            <a:pPr lvl="2"/>
            <a:r>
              <a:rPr lang="en-US" altLang="zh-CN" sz="1800" dirty="0">
                <a:solidFill>
                  <a:srgbClr val="000000"/>
                </a:solidFill>
                <a:latin typeface="NimbusRomNo9L-Regu"/>
              </a:rPr>
              <a:t>Distribute subnetworks hierarchically from cloud to end devices</a:t>
            </a:r>
          </a:p>
          <a:p>
            <a:pPr lvl="1"/>
            <a:endParaRPr lang="en-US" altLang="zh-CN" sz="2200" b="0" i="0" dirty="0">
              <a:solidFill>
                <a:srgbClr val="000000"/>
              </a:solidFill>
              <a:effectLst/>
              <a:latin typeface="NimbusRomNo9L-Regu"/>
            </a:endParaRPr>
          </a:p>
          <a:p>
            <a:pPr lvl="1"/>
            <a:r>
              <a:rPr lang="en-US" altLang="zh-CN" sz="2000" dirty="0">
                <a:latin typeface="Calibri" panose="020F0502020204030204" pitchFamily="34" charset="0"/>
                <a:ea typeface="Times New Roman" charset="0"/>
                <a:cs typeface="Calibri" panose="020F0502020204030204" pitchFamily="34" charset="0"/>
              </a:rPr>
              <a:t>Federated Learning (FL) [4]</a:t>
            </a:r>
          </a:p>
          <a:p>
            <a:pPr lvl="2"/>
            <a:r>
              <a:rPr lang="en-US" altLang="zh-CN" sz="1800" dirty="0">
                <a:solidFill>
                  <a:schemeClr val="accent2"/>
                </a:solidFill>
                <a:latin typeface="NimbusRomNo9L-Regu"/>
                <a:sym typeface="Wingdings" panose="05000000000000000000" pitchFamily="2" charset="2"/>
              </a:rPr>
              <a:t>L</a:t>
            </a:r>
            <a:r>
              <a:rPr lang="en-US" altLang="zh-CN" sz="1800" dirty="0">
                <a:solidFill>
                  <a:schemeClr val="accent2"/>
                </a:solidFill>
                <a:latin typeface="NimbusRomNo9L-Regu"/>
              </a:rPr>
              <a:t>earning </a:t>
            </a:r>
            <a:r>
              <a:rPr lang="en-US" altLang="zh-CN" sz="1800" dirty="0">
                <a:solidFill>
                  <a:schemeClr val="accent2"/>
                </a:solidFill>
                <a:latin typeface="NimbusRomNo9L-Regu"/>
                <a:sym typeface="Wingdings" panose="05000000000000000000" pitchFamily="2" charset="2"/>
              </a:rPr>
              <a:t></a:t>
            </a:r>
            <a:r>
              <a:rPr lang="en-US" altLang="zh-CN" sz="1800" dirty="0">
                <a:solidFill>
                  <a:srgbClr val="000000"/>
                </a:solidFill>
                <a:latin typeface="NimbusRomNo9L-Regu"/>
              </a:rPr>
              <a:t>,  </a:t>
            </a:r>
            <a:r>
              <a:rPr lang="en-US" altLang="zh-CN" sz="1800" dirty="0">
                <a:solidFill>
                  <a:srgbClr val="5B9BD5"/>
                </a:solidFill>
                <a:latin typeface="NimbusRomNo9L-Regu"/>
              </a:rPr>
              <a:t>Prediction </a:t>
            </a:r>
            <a:r>
              <a:rPr lang="en-US" altLang="zh-CN" sz="1800" dirty="0">
                <a:solidFill>
                  <a:srgbClr val="5B9BD5"/>
                </a:solidFill>
                <a:latin typeface="NimbusRomNo9L-Regu"/>
                <a:sym typeface="Wingdings" panose="05000000000000000000" pitchFamily="2" charset="2"/>
              </a:rPr>
              <a:t></a:t>
            </a:r>
            <a:endParaRPr lang="en-US" altLang="zh-CN" sz="1800" dirty="0">
              <a:solidFill>
                <a:srgbClr val="5B9BD5"/>
              </a:solidFill>
              <a:latin typeface="NimbusRomNo9L-Regu"/>
            </a:endParaRPr>
          </a:p>
          <a:p>
            <a:pPr lvl="2"/>
            <a:r>
              <a:rPr lang="en-US" altLang="zh-CN" sz="1800" b="0" i="0" dirty="0">
                <a:solidFill>
                  <a:srgbClr val="000000"/>
                </a:solidFill>
                <a:effectLst/>
                <a:latin typeface="NimbusRomNo9L-Regu"/>
              </a:rPr>
              <a:t>Reduces communication cost by allowing clients to train multiple iterations locally</a:t>
            </a:r>
          </a:p>
          <a:p>
            <a:pPr lvl="2"/>
            <a:endParaRPr lang="en-US" altLang="zh-CN" sz="1800" dirty="0">
              <a:solidFill>
                <a:srgbClr val="000000"/>
              </a:solidFill>
              <a:latin typeface="NimbusRomNo9L-Regu"/>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5</a:t>
            </a:fld>
            <a:endParaRPr lang="en-US" dirty="0"/>
          </a:p>
        </p:txBody>
      </p:sp>
    </p:spTree>
    <p:extLst>
      <p:ext uri="{BB962C8B-B14F-4D97-AF65-F5344CB8AC3E}">
        <p14:creationId xmlns:p14="http://schemas.microsoft.com/office/powerpoint/2010/main" val="216823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Background</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Times New Roman" charset="0"/>
                <a:cs typeface="Calibri" panose="020F0502020204030204" pitchFamily="34" charset="0"/>
              </a:rPr>
              <a:t>Data Heterogeneity </a:t>
            </a:r>
            <a:r>
              <a:rPr lang="en-US" altLang="zh-CN" sz="2400" dirty="0">
                <a:latin typeface="Calibri" panose="020F0502020204030204" pitchFamily="34" charset="0"/>
                <a:ea typeface="Times New Roman" charset="0"/>
                <a:cs typeface="Calibri" panose="020F0502020204030204" pitchFamily="34" charset="0"/>
              </a:rPr>
              <a:t>[5, 6]</a:t>
            </a:r>
          </a:p>
          <a:p>
            <a:pPr lvl="1"/>
            <a:r>
              <a:rPr lang="en-US" altLang="zh-CN" sz="2000" b="1" dirty="0">
                <a:latin typeface="Calibri" panose="020F0502020204030204" pitchFamily="34" charset="0"/>
                <a:ea typeface="Times New Roman" charset="0"/>
                <a:cs typeface="Calibri" panose="020F0502020204030204" pitchFamily="34" charset="0"/>
              </a:rPr>
              <a:t>Horizontal</a:t>
            </a:r>
            <a:r>
              <a:rPr lang="en-US" altLang="zh-CN" sz="2000" dirty="0">
                <a:latin typeface="Calibri" panose="020F0502020204030204" pitchFamily="34" charset="0"/>
                <a:ea typeface="Times New Roman" charset="0"/>
                <a:cs typeface="Calibri" panose="020F0502020204030204" pitchFamily="34" charset="0"/>
              </a:rPr>
              <a:t> </a:t>
            </a:r>
            <a:r>
              <a:rPr lang="en-US" altLang="zh-CN" sz="2000" b="1" dirty="0">
                <a:latin typeface="Calibri" panose="020F0502020204030204" pitchFamily="34" charset="0"/>
                <a:ea typeface="Times New Roman" charset="0"/>
                <a:cs typeface="Calibri" panose="020F0502020204030204" pitchFamily="34" charset="0"/>
              </a:rPr>
              <a:t>heterogeneous data</a:t>
            </a:r>
            <a:r>
              <a:rPr lang="en-US" altLang="zh-CN" sz="2000" dirty="0">
                <a:latin typeface="Calibri" panose="020F0502020204030204" pitchFamily="34" charset="0"/>
                <a:ea typeface="Times New Roman" charset="0"/>
                <a:cs typeface="Calibri" panose="020F0502020204030204" pitchFamily="34" charset="0"/>
              </a:rPr>
              <a:t> share the same feature space but different in samples</a:t>
            </a:r>
          </a:p>
          <a:p>
            <a:pPr lvl="1"/>
            <a:r>
              <a:rPr lang="en-US" altLang="zh-CN" sz="1800" b="1" i="0" dirty="0">
                <a:solidFill>
                  <a:srgbClr val="000000"/>
                </a:solidFill>
                <a:effectLst/>
                <a:latin typeface="NimbusRomNo9L-Medi"/>
              </a:rPr>
              <a:t>Vertical heterogeneous data </a:t>
            </a:r>
            <a:r>
              <a:rPr lang="en-US" altLang="zh-CN" sz="2000" dirty="0">
                <a:latin typeface="Calibri" panose="020F0502020204030204" pitchFamily="34" charset="0"/>
                <a:cs typeface="Calibri" panose="020F0502020204030204" pitchFamily="34" charset="0"/>
              </a:rPr>
              <a:t>share the data samples but different in feature spaces</a:t>
            </a:r>
          </a:p>
          <a:p>
            <a:pPr lvl="1"/>
            <a:r>
              <a:rPr lang="en-US" altLang="zh-CN" sz="2000" b="1" dirty="0">
                <a:latin typeface="Calibri" panose="020F0502020204030204" pitchFamily="34" charset="0"/>
                <a:cs typeface="Calibri" panose="020F0502020204030204" pitchFamily="34" charset="0"/>
              </a:rPr>
              <a:t>Statistical heterogeneous data</a:t>
            </a:r>
            <a:r>
              <a:rPr lang="en-US" altLang="zh-CN" sz="2000" dirty="0">
                <a:latin typeface="Calibri" panose="020F0502020204030204" pitchFamily="34" charset="0"/>
                <a:cs typeface="Calibri" panose="020F0502020204030204" pitchFamily="34" charset="0"/>
              </a:rPr>
              <a:t> labeled and distributed in a Non-IID fashion</a:t>
            </a:r>
            <a:br>
              <a:rPr lang="en-US" altLang="zh-CN" sz="1600" dirty="0"/>
            </a:br>
            <a:endParaRPr lang="en-US" altLang="zh-CN" sz="2000" dirty="0">
              <a:latin typeface="Calibri" panose="020F0502020204030204" pitchFamily="34" charset="0"/>
              <a:ea typeface="Times New Roman"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6</a:t>
            </a:fld>
            <a:endParaRPr lang="en-US" dirty="0"/>
          </a:p>
        </p:txBody>
      </p:sp>
      <p:pic>
        <p:nvPicPr>
          <p:cNvPr id="5" name="图片 4">
            <a:extLst>
              <a:ext uri="{FF2B5EF4-FFF2-40B4-BE49-F238E27FC236}">
                <a16:creationId xmlns:a16="http://schemas.microsoft.com/office/drawing/2014/main" id="{2F5FCA82-4816-4DCD-8C37-B950AE7C7C83}"/>
              </a:ext>
            </a:extLst>
          </p:cNvPr>
          <p:cNvPicPr>
            <a:picLocks noChangeAspect="1"/>
          </p:cNvPicPr>
          <p:nvPr/>
        </p:nvPicPr>
        <p:blipFill>
          <a:blip r:embed="rId3"/>
          <a:stretch>
            <a:fillRect/>
          </a:stretch>
        </p:blipFill>
        <p:spPr>
          <a:xfrm>
            <a:off x="1299091" y="3064173"/>
            <a:ext cx="6545817" cy="2753757"/>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1F0BA9B-F695-47A9-B7FD-320D8697726E}"/>
                  </a:ext>
                </a:extLst>
              </p:cNvPr>
              <p:cNvSpPr txBox="1"/>
              <p:nvPr/>
            </p:nvSpPr>
            <p:spPr>
              <a:xfrm>
                <a:off x="628650" y="5817930"/>
                <a:ext cx="8318810" cy="923330"/>
              </a:xfrm>
              <a:prstGeom prst="rect">
                <a:avLst/>
              </a:prstGeom>
              <a:noFill/>
            </p:spPr>
            <p:txBody>
              <a:bodyPr wrap="square" rtlCol="0">
                <a:spAutoFit/>
              </a:bodyPr>
              <a:lstStyle/>
              <a:p>
                <a:r>
                  <a:rPr lang="en-US" altLang="zh-CN" dirty="0"/>
                  <a:t>Figure 2. An illustration of the (a) </a:t>
                </a:r>
                <a:r>
                  <a:rPr lang="en-US" altLang="zh-CN" b="1" dirty="0"/>
                  <a:t>Horizontal</a:t>
                </a:r>
                <a:r>
                  <a:rPr lang="en-US" altLang="zh-CN" dirty="0"/>
                  <a:t> and (b) </a:t>
                </a:r>
                <a:r>
                  <a:rPr lang="en-US" altLang="zh-CN" b="1" dirty="0"/>
                  <a:t>Vertical</a:t>
                </a:r>
                <a:r>
                  <a:rPr lang="en-US" altLang="zh-CN" dirty="0"/>
                  <a:t> heterogeneous data for </a:t>
                </a:r>
                <a14:m>
                  <m:oMath xmlns:m="http://schemas.openxmlformats.org/officeDocument/2006/math">
                    <m:r>
                      <a:rPr lang="en-US" altLang="zh-CN" b="0" i="1" smtClean="0">
                        <a:latin typeface="Cambria Math" panose="02040503050406030204" pitchFamily="18" charset="0"/>
                      </a:rPr>
                      <m:t>𝑀</m:t>
                    </m:r>
                  </m:oMath>
                </a14:m>
                <a:r>
                  <a:rPr lang="en-US" altLang="zh-CN" dirty="0"/>
                  <a:t> local clients with </a:t>
                </a:r>
                <a14:m>
                  <m:oMath xmlns:m="http://schemas.openxmlformats.org/officeDocument/2006/math">
                    <m:r>
                      <a:rPr lang="en-US" altLang="zh-CN" i="1" dirty="0" smtClean="0">
                        <a:latin typeface="Cambria Math" panose="02040503050406030204" pitchFamily="18" charset="0"/>
                      </a:rPr>
                      <m:t>𝑁</m:t>
                    </m:r>
                  </m:oMath>
                </a14:m>
                <a:r>
                  <a:rPr lang="en-US" altLang="zh-CN" dirty="0"/>
                  <a:t> samples and </a:t>
                </a:r>
                <a14:m>
                  <m:oMath xmlns:m="http://schemas.openxmlformats.org/officeDocument/2006/math">
                    <m:r>
                      <a:rPr lang="en-US" altLang="zh-CN" i="1" dirty="0" smtClean="0">
                        <a:latin typeface="Cambria Math" panose="02040503050406030204" pitchFamily="18" charset="0"/>
                      </a:rPr>
                      <m:t>𝑝</m:t>
                    </m:r>
                  </m:oMath>
                </a14:m>
                <a:r>
                  <a:rPr lang="en-US" altLang="zh-CN" dirty="0"/>
                  <a:t> features.  Each client has </a:t>
                </a:r>
                <a:r>
                  <a:rPr lang="en-US" altLang="zh-CN" b="1" dirty="0"/>
                  <a:t>statistical</a:t>
                </a:r>
                <a:r>
                  <a:rPr lang="en-US" altLang="zh-CN" dirty="0"/>
                  <a:t> heterogeneous data labeled with different color.</a:t>
                </a:r>
                <a:endParaRPr lang="zh-CN" altLang="en-US" dirty="0"/>
              </a:p>
            </p:txBody>
          </p:sp>
        </mc:Choice>
        <mc:Fallback xmlns="">
          <p:sp>
            <p:nvSpPr>
              <p:cNvPr id="9" name="文本框 8">
                <a:extLst>
                  <a:ext uri="{FF2B5EF4-FFF2-40B4-BE49-F238E27FC236}">
                    <a16:creationId xmlns:a16="http://schemas.microsoft.com/office/drawing/2014/main" id="{61F0BA9B-F695-47A9-B7FD-320D8697726E}"/>
                  </a:ext>
                </a:extLst>
              </p:cNvPr>
              <p:cNvSpPr txBox="1">
                <a:spLocks noRot="1" noChangeAspect="1" noMove="1" noResize="1" noEditPoints="1" noAdjustHandles="1" noChangeArrowheads="1" noChangeShapeType="1" noTextEdit="1"/>
              </p:cNvSpPr>
              <p:nvPr/>
            </p:nvSpPr>
            <p:spPr>
              <a:xfrm>
                <a:off x="628650" y="5817930"/>
                <a:ext cx="8318810" cy="923330"/>
              </a:xfrm>
              <a:prstGeom prst="rect">
                <a:avLst/>
              </a:prstGeom>
              <a:blipFill>
                <a:blip r:embed="rId4"/>
                <a:stretch>
                  <a:fillRect l="-586"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626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a:solidFill>
                  <a:srgbClr val="0070C0"/>
                </a:solidFill>
                <a:latin typeface="Calibri" panose="020F0502020204030204" pitchFamily="34" charset="0"/>
                <a:ea typeface="Times New Roman" charset="0"/>
                <a:cs typeface="Calibri" panose="020F0502020204030204" pitchFamily="34" charset="0"/>
              </a:rPr>
              <a:t>Background</a:t>
            </a:r>
            <a:endParaRPr lang="en-US" altLang="zh-CN" sz="3200" dirty="0">
              <a:solidFill>
                <a:srgbClr val="0070C0"/>
              </a:solidFill>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Times New Roman" charset="0"/>
                <a:cs typeface="Calibri" panose="020F0502020204030204" pitchFamily="34" charset="0"/>
              </a:rPr>
              <a:t>Data Privacy</a:t>
            </a:r>
          </a:p>
          <a:p>
            <a:pPr lvl="1"/>
            <a:r>
              <a:rPr lang="en-US" altLang="zh-CN" sz="2000" dirty="0">
                <a:latin typeface="Calibri" panose="020F0502020204030204" pitchFamily="34" charset="0"/>
                <a:cs typeface="Calibri" panose="020F0502020204030204" pitchFamily="34" charset="0"/>
              </a:rPr>
              <a:t>Differential Privacy [7]</a:t>
            </a:r>
          </a:p>
          <a:p>
            <a:pPr lvl="2"/>
            <a:r>
              <a:rPr lang="en-US" altLang="zh-CN" sz="1800" dirty="0">
                <a:latin typeface="Calibri" panose="020F0502020204030204" pitchFamily="34" charset="0"/>
                <a:cs typeface="Calibri" panose="020F0502020204030204" pitchFamily="34" charset="0"/>
              </a:rPr>
              <a:t>Injecting some amount of noise to transmitted raw data</a:t>
            </a:r>
          </a:p>
          <a:p>
            <a:pPr lvl="2"/>
            <a:r>
              <a:rPr lang="en-US" altLang="zh-CN" sz="1800" dirty="0">
                <a:latin typeface="Calibri" panose="020F0502020204030204" pitchFamily="34" charset="0"/>
                <a:cs typeface="Calibri" panose="020F0502020204030204" pitchFamily="34" charset="0"/>
              </a:rPr>
              <a:t>A trade-off between privacy and performance</a:t>
            </a:r>
          </a:p>
          <a:p>
            <a:pPr lvl="1"/>
            <a:endParaRPr lang="en-US" altLang="zh-CN" sz="12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Interval Privacy [8]</a:t>
            </a:r>
          </a:p>
          <a:p>
            <a:pPr lvl="2"/>
            <a:r>
              <a:rPr lang="en-US" altLang="zh-CN" sz="1800" dirty="0">
                <a:latin typeface="Calibri" panose="020F0502020204030204" pitchFamily="34" charset="0"/>
                <a:cs typeface="Calibri" panose="020F0502020204030204" pitchFamily="34" charset="0"/>
              </a:rPr>
              <a:t>Randomly quantizing transmitted raw data</a:t>
            </a:r>
          </a:p>
          <a:p>
            <a:pPr lvl="2"/>
            <a:r>
              <a:rPr lang="en-US" altLang="zh-CN" sz="1800" dirty="0">
                <a:latin typeface="Calibri" panose="020F0502020204030204" pitchFamily="34" charset="0"/>
                <a:cs typeface="Calibri" panose="020F0502020204030204" pitchFamily="34" charset="0"/>
              </a:rPr>
              <a:t>A trade-off between privacy and performance</a:t>
            </a:r>
          </a:p>
          <a:p>
            <a:pPr marL="457200" lvl="1" indent="0">
              <a:buNone/>
            </a:pPr>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Federated Learning (FL) [9, 10]</a:t>
            </a:r>
          </a:p>
          <a:p>
            <a:pPr lvl="2"/>
            <a:r>
              <a:rPr lang="en-US" altLang="zh-CN" sz="1800" dirty="0">
                <a:latin typeface="Calibri" panose="020F0502020204030204" pitchFamily="34" charset="0"/>
                <a:cs typeface="Calibri" panose="020F0502020204030204" pitchFamily="34" charset="0"/>
              </a:rPr>
              <a:t>Frequent gradient updates can leak raw data information </a:t>
            </a:r>
          </a:p>
          <a:p>
            <a:pPr lvl="2"/>
            <a:r>
              <a:rPr lang="en-US" altLang="zh-CN" sz="1800" dirty="0">
                <a:latin typeface="Calibri" panose="020F0502020204030204" pitchFamily="34" charset="0"/>
                <a:cs typeface="Calibri" panose="020F0502020204030204" pitchFamily="34" charset="0"/>
              </a:rPr>
              <a:t>[Global privacy] Model updates private to all participants other than the central server</a:t>
            </a:r>
          </a:p>
          <a:p>
            <a:pPr lvl="2"/>
            <a:r>
              <a:rPr lang="en-US" altLang="zh-CN" sz="1800" dirty="0">
                <a:latin typeface="Calibri" panose="020F0502020204030204" pitchFamily="34" charset="0"/>
                <a:cs typeface="Calibri" panose="020F0502020204030204" pitchFamily="34" charset="0"/>
              </a:rPr>
              <a:t>[Local privacy] Model </a:t>
            </a:r>
            <a:r>
              <a:rPr lang="en-US" altLang="zh-CN" sz="1800" b="0" i="0" dirty="0">
                <a:solidFill>
                  <a:srgbClr val="000000"/>
                </a:solidFill>
                <a:effectLst/>
                <a:latin typeface="NimbusRomNo9L-Regu"/>
              </a:rPr>
              <a:t>updates</a:t>
            </a:r>
            <a:r>
              <a:rPr lang="en-US" altLang="zh-CN" sz="1800" dirty="0">
                <a:solidFill>
                  <a:srgbClr val="000000"/>
                </a:solidFill>
                <a:latin typeface="NimbusRomNo9L-Regu"/>
              </a:rPr>
              <a:t> </a:t>
            </a:r>
            <a:r>
              <a:rPr lang="en-US" altLang="zh-CN" sz="1800" b="0" i="0" dirty="0">
                <a:solidFill>
                  <a:srgbClr val="000000"/>
                </a:solidFill>
                <a:effectLst/>
                <a:latin typeface="NimbusRomNo9L-Regu"/>
              </a:rPr>
              <a:t>are also private to the server</a:t>
            </a:r>
            <a:r>
              <a:rPr lang="en-US" altLang="zh-CN" sz="1600" dirty="0"/>
              <a:t> </a:t>
            </a:r>
          </a:p>
          <a:p>
            <a:pPr marL="0" indent="0">
              <a:buNone/>
            </a:pPr>
            <a:br>
              <a:rPr lang="en-US" altLang="zh-CN" sz="2400" dirty="0"/>
            </a:br>
            <a:endParaRPr lang="en-US" altLang="zh-CN" sz="26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7</a:t>
            </a:fld>
            <a:endParaRPr lang="en-US" dirty="0"/>
          </a:p>
        </p:txBody>
      </p:sp>
    </p:spTree>
    <p:extLst>
      <p:ext uri="{BB962C8B-B14F-4D97-AF65-F5344CB8AC3E}">
        <p14:creationId xmlns:p14="http://schemas.microsoft.com/office/powerpoint/2010/main" val="371155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300683" y="131363"/>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0070C0"/>
                </a:solidFill>
                <a:latin typeface="Calibri" panose="020F0502020204030204" pitchFamily="34" charset="0"/>
                <a:ea typeface="Times New Roman" charset="0"/>
                <a:cs typeface="Calibri" panose="020F0502020204030204" pitchFamily="34" charset="0"/>
              </a:rPr>
              <a:t>Background</a:t>
            </a:r>
          </a:p>
        </p:txBody>
      </p:sp>
      <p:sp>
        <p:nvSpPr>
          <p:cNvPr id="8" name="Content Placeholder 5"/>
          <p:cNvSpPr>
            <a:spLocks noGrp="1"/>
          </p:cNvSpPr>
          <p:nvPr>
            <p:ph sz="quarter" idx="13"/>
          </p:nvPr>
        </p:nvSpPr>
        <p:spPr>
          <a:xfrm>
            <a:off x="493295" y="879935"/>
            <a:ext cx="8164674" cy="5725401"/>
          </a:xfrm>
          <a:prstGeom prst="rect">
            <a:avLst/>
          </a:prstGeom>
        </p:spPr>
        <p:txBody>
          <a:bodyPr>
            <a:noAutofit/>
          </a:bodyPr>
          <a:lstStyle/>
          <a:p>
            <a:pPr>
              <a:spcBef>
                <a:spcPts val="500"/>
              </a:spcBef>
            </a:pPr>
            <a:r>
              <a:rPr lang="en-US" altLang="zh-CN" sz="2400" b="1" dirty="0">
                <a:latin typeface="Calibri" panose="020F0502020204030204" pitchFamily="34" charset="0"/>
                <a:ea typeface="Times New Roman" charset="0"/>
                <a:cs typeface="Calibri" panose="020F0502020204030204" pitchFamily="34" charset="0"/>
              </a:rPr>
              <a:t>Model Autonomy</a:t>
            </a:r>
          </a:p>
          <a:p>
            <a:pPr lvl="1"/>
            <a:r>
              <a:rPr lang="en-US" altLang="zh-CN" sz="2000" dirty="0">
                <a:latin typeface="Calibri" panose="020F0502020204030204" pitchFamily="34" charset="0"/>
                <a:ea typeface="Times New Roman" charset="0"/>
                <a:cs typeface="Calibri" panose="020F0502020204030204" pitchFamily="34" charset="0"/>
              </a:rPr>
              <a:t>local clients have the flexibility to choose their learning model architecture considering issues like</a:t>
            </a:r>
          </a:p>
          <a:p>
            <a:pPr lvl="2"/>
            <a:r>
              <a:rPr lang="en-US" altLang="zh-CN" sz="1800" dirty="0">
                <a:latin typeface="Calibri" panose="020F0502020204030204" pitchFamily="34" charset="0"/>
                <a:cs typeface="Calibri" panose="020F0502020204030204" pitchFamily="34" charset="0"/>
              </a:rPr>
              <a:t>Local computation and communication capabilities</a:t>
            </a:r>
          </a:p>
          <a:p>
            <a:pPr lvl="2"/>
            <a:r>
              <a:rPr lang="en-US" altLang="zh-CN" sz="1800" dirty="0">
                <a:latin typeface="Calibri" panose="020F0502020204030204" pitchFamily="34" charset="0"/>
                <a:cs typeface="Calibri" panose="020F0502020204030204" pitchFamily="34" charset="0"/>
              </a:rPr>
              <a:t>Local learning framework availability </a:t>
            </a:r>
          </a:p>
          <a:p>
            <a:pPr lvl="2"/>
            <a:endParaRPr lang="en-US" altLang="zh-CN" sz="18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Federated Distillation (FD) [11, 12]</a:t>
            </a:r>
          </a:p>
          <a:p>
            <a:pPr lvl="2"/>
            <a:r>
              <a:rPr lang="en-US" altLang="zh-CN" sz="1800" b="0" i="0" dirty="0">
                <a:solidFill>
                  <a:srgbClr val="000000"/>
                </a:solidFill>
                <a:effectLst/>
                <a:latin typeface="NimbusRomNo9L-Regu"/>
              </a:rPr>
              <a:t>Distill with auxiliary dataset or </a:t>
            </a:r>
            <a:r>
              <a:rPr lang="en-US" altLang="zh-CN" sz="1800" dirty="0">
                <a:solidFill>
                  <a:srgbClr val="000000"/>
                </a:solidFill>
                <a:latin typeface="NimbusRomNo9L-Regu"/>
              </a:rPr>
              <a:t>summarized predictions</a:t>
            </a:r>
            <a:endParaRPr lang="en-US" altLang="zh-CN" sz="1800" b="0" i="0" dirty="0">
              <a:solidFill>
                <a:srgbClr val="000000"/>
              </a:solidFill>
              <a:effectLst/>
              <a:latin typeface="NimbusRomNo9L-Regu"/>
            </a:endParaRPr>
          </a:p>
          <a:p>
            <a:pPr lvl="2"/>
            <a:r>
              <a:rPr lang="en-US" altLang="zh-CN" sz="1800" dirty="0">
                <a:solidFill>
                  <a:srgbClr val="000000"/>
                </a:solidFill>
                <a:latin typeface="NimbusRomNo9L-Regu"/>
              </a:rPr>
              <a:t>Compromise data privacy and degrade the performance</a:t>
            </a:r>
          </a:p>
          <a:p>
            <a:pPr lvl="2"/>
            <a:endParaRPr lang="en-US" altLang="zh-CN" dirty="0"/>
          </a:p>
          <a:p>
            <a:pPr lvl="1"/>
            <a:r>
              <a:rPr lang="en-US" altLang="zh-CN" sz="2000" dirty="0"/>
              <a:t>Our works</a:t>
            </a:r>
          </a:p>
          <a:p>
            <a:pPr lvl="2"/>
            <a:r>
              <a:rPr lang="en-US" altLang="zh-CN" sz="1800" b="1" dirty="0" err="1"/>
              <a:t>HeteroFL</a:t>
            </a:r>
            <a:r>
              <a:rPr lang="en-US" altLang="zh-CN" sz="1800" dirty="0"/>
              <a:t> shows that </a:t>
            </a:r>
            <a:r>
              <a:rPr lang="en-US" altLang="zh-CN" sz="1800" b="0" i="0" dirty="0">
                <a:solidFill>
                  <a:srgbClr val="000000"/>
                </a:solidFill>
                <a:effectLst/>
                <a:latin typeface="NimbusRomNo9L-Regu"/>
              </a:rPr>
              <a:t>local model architectures can be smaller than global model</a:t>
            </a:r>
            <a:r>
              <a:rPr lang="en-US" altLang="zh-CN" sz="1800" dirty="0"/>
              <a:t> </a:t>
            </a:r>
            <a:r>
              <a:rPr lang="en-US" altLang="zh-CN" sz="1800" b="0" i="0" dirty="0">
                <a:solidFill>
                  <a:srgbClr val="000000"/>
                </a:solidFill>
                <a:effectLst/>
                <a:latin typeface="NimbusRomNo9L-Regu"/>
              </a:rPr>
              <a:t>architecture</a:t>
            </a:r>
            <a:br>
              <a:rPr lang="en-US" altLang="zh-CN" dirty="0"/>
            </a:br>
            <a:endParaRPr lang="en-US" altLang="zh-CN" b="1" dirty="0"/>
          </a:p>
          <a:p>
            <a:pPr lvl="2"/>
            <a:r>
              <a:rPr lang="en-US" altLang="zh-CN" sz="1800" b="1" dirty="0"/>
              <a:t>GAL </a:t>
            </a:r>
            <a:r>
              <a:rPr lang="en-US" altLang="zh-CN" sz="1800" dirty="0"/>
              <a:t>allows </a:t>
            </a:r>
            <a:r>
              <a:rPr lang="en-US" altLang="zh-CN" sz="1800" b="0" i="0" dirty="0">
                <a:solidFill>
                  <a:srgbClr val="000000"/>
                </a:solidFill>
                <a:effectLst/>
                <a:latin typeface="NimbusRomNo9L-Regu"/>
              </a:rPr>
              <a:t>various entities to assist each other without sharing data and models</a:t>
            </a:r>
            <a:r>
              <a:rPr lang="en-US" altLang="zh-CN" sz="1800" dirty="0"/>
              <a:t> </a:t>
            </a:r>
            <a:br>
              <a:rPr lang="en-US" altLang="zh-CN" dirty="0"/>
            </a:br>
            <a:br>
              <a:rPr lang="en-US" altLang="zh-CN" dirty="0"/>
            </a:br>
            <a:br>
              <a:rPr lang="en-US" altLang="zh-CN" dirty="0"/>
            </a:br>
            <a:endParaRPr lang="en-US" altLang="zh-CN" sz="1600" dirty="0">
              <a:latin typeface="Calibri" panose="020F0502020204030204" pitchFamily="34" charset="0"/>
              <a:ea typeface="Times New Roman" charset="0"/>
              <a:cs typeface="Calibri" panose="020F0502020204030204" pitchFamily="34" charset="0"/>
            </a:endParaRPr>
          </a:p>
          <a:p>
            <a:pPr lvl="1"/>
            <a:endParaRPr lang="en-US" altLang="zh-CN" sz="26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6CFDB61D-F5E1-4127-B18A-E4107E763B7A}"/>
              </a:ext>
            </a:extLst>
          </p:cNvPr>
          <p:cNvSpPr>
            <a:spLocks noGrp="1"/>
          </p:cNvSpPr>
          <p:nvPr>
            <p:ph type="sldNum" sz="quarter" idx="16"/>
          </p:nvPr>
        </p:nvSpPr>
        <p:spPr/>
        <p:txBody>
          <a:bodyPr/>
          <a:lstStyle/>
          <a:p>
            <a:fld id="{F39512FB-F7DB-434E-9809-9B8718BA1336}" type="slidenum">
              <a:rPr lang="en-US" smtClean="0"/>
              <a:t>8</a:t>
            </a:fld>
            <a:endParaRPr lang="en-US" dirty="0"/>
          </a:p>
        </p:txBody>
      </p:sp>
    </p:spTree>
    <p:extLst>
      <p:ext uri="{BB962C8B-B14F-4D97-AF65-F5344CB8AC3E}">
        <p14:creationId xmlns:p14="http://schemas.microsoft.com/office/powerpoint/2010/main" val="1099857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663.667"/>
  <p:tag name="ORIGINALWIDTH" val="2167.229"/>
  <p:tag name="LATEXADDIN" val="\documentclass{article}&#10;\usepackage{amsmath}&#10;\usepackage{amssymb}&#10;\pagestyle{empty}&#10;\begin{document}&#10;&#10;$\begin{aligned}&#10;F^{1} &amp; \leftarrow F^{0}-\left.\eta \cdot \frac{\partial}{\partial F} \mathbb{E}_{p_{x, y}} L(y, F(x))\right|_{F=F^{0}} \\&#10;&amp;=F^{0}-\left.\eta \cdot \mathbb{E}_{p_{x, y}} \frac{\partial}{\partial F} L(y, F(x))\right|_{F=F^{0}}&#10;\end{aligned}$&#10;&#10;&#10;\end{document}&#10;"/>
  <p:tag name="IGUANATEXSIZE" val="18"/>
  <p:tag name="IGUANATEXCURSOR" val="358"/>
  <p:tag name="TRANSPARENCY" val="True"/>
  <p:tag name="FILENAME" val=""/>
  <p:tag name="LATEXENGINEID" val="0"/>
  <p:tag name="TEMPFOLDER" val="D:\IguanaTex\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074.616"/>
  <p:tag name="LATEXADDIN" val="\documentclass{article}&#10;\usepackage{amsmath}&#10;\usepackage{amssymb}&#10;\pagestyle{empty}&#10;\begin{document}&#10;&#10;$\min _{f \in \mathcal{F}} \mathbb{E}_{n} \ell(r, f(x))$&#10;&#10;&#10;\end{document}&#10;"/>
  <p:tag name="IGUANATEXSIZE" val="20"/>
  <p:tag name="IGUANATEXCURSOR" val="157"/>
  <p:tag name="TRANSPARENCY" val="True"/>
  <p:tag name="FILENAME" val=""/>
  <p:tag name="LATEXENGINEID" val="0"/>
  <p:tag name="TEMPFOLDER" val="D:\IguanaTex\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76.228"/>
  <p:tag name="ORIGINALWIDTH" val="1077.615"/>
  <p:tag name="LATEXADDIN" val="\documentclass{article}&#10;\usepackage{amsmath}&#10;\usepackage{amssymb}&#10;\pagestyle{empty}&#10;\begin{document}&#10;&#10;$r \triangleq \frac{\partial}{\partial F(x)} L(y, F(x))$&#10;&#10;&#10;\end{document}&#10;"/>
  <p:tag name="IGUANATEXSIZE" val="18"/>
  <p:tag name="IGUANATEXCURSOR" val="157"/>
  <p:tag name="TRANSPARENCY" val="True"/>
  <p:tag name="FILENAME" val=""/>
  <p:tag name="LATEXENGINEID" val="0"/>
  <p:tag name="TEMPFOLDER" val="D:\IguanaTex\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507.312"/>
  <p:tag name="LATEXADDIN" val="\documentclass{article}&#10;\usepackage{amsmath}&#10;\usepackage{amssymb}&#10;\pagestyle{empty}&#10;\begin{document}&#10;&#10;$\mathcal{F}_{M}=\left\{f: x \mapsto \sum_{m=1}^{M} w_{m} f_{m}\left(x_{m}\right), \forall f_{m} \in \mathcal{F}_{m}, x \in \mathbb{R}^{p}, w \in P_{M}\right\}$&#10;&#10;&#10;\end{document}&#10;"/>
  <p:tag name="IGUANATEXSIZE" val="20"/>
  <p:tag name="IGUANATEXCURSOR" val="261"/>
  <p:tag name="TRANSPARENCY" val="True"/>
  <p:tag name="FILENAME" val=""/>
  <p:tag name="LATEXENGINEID" val="0"/>
  <p:tag name="TEMPFOLDER" val="D:\IguanaTex\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303.712"/>
  <p:tag name="LATEXADDIN" val="\documentclass{article}&#10;\usepackage{amsmath}&#10;\usepackage{amssymb}&#10;\pagestyle{empty}&#10;\begin{document}&#10;&#10;$P_{M}=\left\{w \in \mathbb{R}^{M}: \sum_{m=1}^{M} w_{m}=1, w_{m} \geq 0\right\}$&#10;&#10;&#10;\end{document}&#10;"/>
  <p:tag name="IGUANATEXSIZE" val="20"/>
  <p:tag name="IGUANATEXCURSOR" val="182"/>
  <p:tag name="TRANSPARENCY" val="True"/>
  <p:tag name="FILENAME" val=""/>
  <p:tag name="LATEXENGINEID" val="0"/>
  <p:tag name="TEMPFOLDER" val="D:\IguanaTex\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23000</TotalTime>
  <Words>4704</Words>
  <Application>Microsoft Office PowerPoint</Application>
  <PresentationFormat>全屏显示(4:3)</PresentationFormat>
  <Paragraphs>627</Paragraphs>
  <Slides>41</Slides>
  <Notes>41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CMMI10</vt:lpstr>
      <vt:lpstr>CMMI7</vt:lpstr>
      <vt:lpstr>CMR10</vt:lpstr>
      <vt:lpstr>CMR7</vt:lpstr>
      <vt:lpstr>CMSY10</vt:lpstr>
      <vt:lpstr>NimbusRomNo9L-Medi</vt:lpstr>
      <vt:lpstr>NimbusRomNo9L-Regu</vt:lpstr>
      <vt:lpstr>DengXian</vt:lpstr>
      <vt:lpstr>Arial</vt:lpstr>
      <vt:lpstr>Calibri</vt:lpstr>
      <vt:lpstr>Calibri Light</vt:lpstr>
      <vt:lpstr>Cambria Math</vt:lpstr>
      <vt:lpstr>Tahoma</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mnoshad@gmail.com</dc:creator>
  <cp:lastModifiedBy>Enmao Diao</cp:lastModifiedBy>
  <cp:revision>2206</cp:revision>
  <cp:lastPrinted>2016-03-31T10:42:14Z</cp:lastPrinted>
  <dcterms:created xsi:type="dcterms:W3CDTF">2016-03-20T00:18:58Z</dcterms:created>
  <dcterms:modified xsi:type="dcterms:W3CDTF">2021-04-09T20:05:04Z</dcterms:modified>
</cp:coreProperties>
</file>