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95" r:id="rId3"/>
    <p:sldId id="296" r:id="rId4"/>
    <p:sldId id="306" r:id="rId5"/>
    <p:sldId id="321" r:id="rId6"/>
    <p:sldId id="312" r:id="rId7"/>
    <p:sldId id="320" r:id="rId8"/>
    <p:sldId id="309" r:id="rId9"/>
    <p:sldId id="308" r:id="rId10"/>
    <p:sldId id="304" r:id="rId11"/>
    <p:sldId id="319" r:id="rId12"/>
    <p:sldId id="310" r:id="rId13"/>
    <p:sldId id="313" r:id="rId14"/>
    <p:sldId id="314" r:id="rId15"/>
    <p:sldId id="316" r:id="rId16"/>
    <p:sldId id="31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0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.qualtrics.com/jfe/form/SV_bygP2d2XkuLX1g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>
                <a:latin typeface="Calibri" charset="0"/>
                <a:ea typeface="Calibri" charset="0"/>
                <a:cs typeface="Calibri" charset="0"/>
              </a:rPr>
              <a:t>Dec 14,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79375"/>
            <a:ext cx="10515600" cy="1325563"/>
          </a:xfrm>
        </p:spPr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Deep Channel Coding</a:t>
            </a:r>
          </a:p>
          <a:p>
            <a:pPr lvl="1"/>
            <a:r>
              <a:rPr lang="en-US" altLang="zh-CN" dirty="0"/>
              <a:t>Finished for ECE587, the result is promising</a:t>
            </a:r>
          </a:p>
          <a:p>
            <a:pPr lvl="1"/>
            <a:r>
              <a:rPr lang="en-US" altLang="zh-CN" dirty="0"/>
              <a:t>Frequency domain channel coding with Fourier operator</a:t>
            </a:r>
          </a:p>
          <a:p>
            <a:pPr lvl="1"/>
            <a:endParaRPr lang="en-US" altLang="zh-CN" dirty="0"/>
          </a:p>
          <a:p>
            <a:r>
              <a:rPr lang="en-US" altLang="zh-CN" sz="2400" dirty="0"/>
              <a:t>Defend adversarial attacks from intermediate layers</a:t>
            </a:r>
          </a:p>
          <a:p>
            <a:pPr lvl="1"/>
            <a:r>
              <a:rPr lang="en-US" altLang="zh-CN" sz="2000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sz="2000" dirty="0"/>
              <a:t>Design a simple Defensive </a:t>
            </a:r>
            <a:r>
              <a:rPr lang="en-US" altLang="zh-CN" sz="2000" dirty="0" err="1"/>
              <a:t>BatchNorm</a:t>
            </a:r>
            <a:r>
              <a:rPr lang="en-US" altLang="zh-CN" sz="2000" dirty="0"/>
              <a:t> to check statistics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Neural PDE </a:t>
            </a:r>
            <a:r>
              <a:rPr lang="en-US" altLang="zh-CN" sz="2400" dirty="0" err="1"/>
              <a:t>sover</a:t>
            </a:r>
            <a:endParaRPr lang="en-US" altLang="zh-CN" sz="2400" dirty="0"/>
          </a:p>
          <a:p>
            <a:pPr lvl="1"/>
            <a:r>
              <a:rPr lang="en-US" altLang="zh-CN" sz="2000" dirty="0"/>
              <a:t>Fourier operator</a:t>
            </a:r>
          </a:p>
          <a:p>
            <a:pPr lvl="1"/>
            <a:r>
              <a:rPr lang="en-US" altLang="zh-CN" sz="2000" dirty="0"/>
              <a:t>SIREN network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79375"/>
            <a:ext cx="10515600" cy="1325563"/>
          </a:xfrm>
        </p:spPr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Neural Wavelet Transform</a:t>
            </a:r>
          </a:p>
          <a:p>
            <a:pPr lvl="1"/>
            <a:r>
              <a:rPr lang="en-US" altLang="zh-CN" sz="2000" dirty="0"/>
              <a:t>Train the kernel inside wavelet to replace convolution layer to reduce computation and kernel size</a:t>
            </a:r>
          </a:p>
          <a:p>
            <a:pPr lvl="1"/>
            <a:r>
              <a:rPr lang="en-US" altLang="zh-CN" sz="2000" dirty="0"/>
              <a:t>Possible extend to other integral transform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Predictive</a:t>
            </a:r>
            <a:r>
              <a:rPr lang="en-US" altLang="zh-CN" sz="2000" dirty="0"/>
              <a:t> </a:t>
            </a:r>
            <a:r>
              <a:rPr lang="en-US" altLang="zh-CN" sz="2400" dirty="0"/>
              <a:t>gradient descent, meta-learning</a:t>
            </a:r>
          </a:p>
          <a:p>
            <a:pPr lvl="1"/>
            <a:r>
              <a:rPr lang="en-US" altLang="zh-CN" sz="1800" dirty="0"/>
              <a:t>Forget about learning rate. Theoretically there always exists a best gradient step at each iteration. We use learning history as our training data and predict the best gradient step. Deep Learning for optimization.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1) a written dissertation research proposal </a:t>
            </a:r>
          </a:p>
          <a:p>
            <a:pPr lvl="1"/>
            <a:r>
              <a:rPr lang="en-US" altLang="zh-CN" dirty="0"/>
              <a:t>2) an oral presentation and defense of this proposal to an approved five-member faculty committee.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written dissertation research proposal should consist of a 10-page (maximum) report plus appendices providing additional supporting information as well as an anticipated timeline for completion of all PhD degree requirements.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oral presentation, approximately 45 minutes with extra time allotted for questions posed by the committee throughout and after the presentation, should reflect the contents of the report.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1286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endParaRPr lang="en-US" altLang="zh-CN" u="sng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4D701B3B-F729-4337-9B23-CF0DE638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55"/>
            <a:ext cx="12192000" cy="4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Committee</a:t>
            </a:r>
          </a:p>
          <a:p>
            <a:pPr lvl="1"/>
            <a:r>
              <a:rPr lang="en-US" altLang="zh-CN" dirty="0"/>
              <a:t>The Graduate School strictly requires approval (including DGS and Graduate School Dean signatures) at least 30 days prior to the Preliminary Exam. Submit the form 6 weeks prior to ensure time for all required signatures.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Five members </a:t>
            </a:r>
          </a:p>
          <a:p>
            <a:pPr lvl="2"/>
            <a:r>
              <a:rPr lang="en-US" altLang="zh-CN" dirty="0"/>
              <a:t>Academic advisor </a:t>
            </a:r>
          </a:p>
          <a:p>
            <a:pPr lvl="2"/>
            <a:r>
              <a:rPr lang="en-US" altLang="zh-CN" dirty="0"/>
              <a:t>At least one committee member (the Minor Area Representative (MAR)) must be from a department or ECE field outside of the student’s major research area</a:t>
            </a:r>
          </a:p>
          <a:p>
            <a:pPr lvl="2"/>
            <a:r>
              <a:rPr lang="en-US" altLang="zh-CN" dirty="0"/>
              <a:t>Potential candidates:</a:t>
            </a:r>
          </a:p>
          <a:p>
            <a:pPr lvl="3"/>
            <a:r>
              <a:rPr lang="en-US" altLang="zh-CN" b="1" dirty="0"/>
              <a:t>Prof. Lawrence Carin</a:t>
            </a:r>
          </a:p>
          <a:p>
            <a:pPr lvl="3"/>
            <a:r>
              <a:rPr lang="en-US" altLang="zh-CN" dirty="0"/>
              <a:t>Prof. Guillermo </a:t>
            </a:r>
            <a:r>
              <a:rPr lang="en-US" altLang="zh-CN" dirty="0" err="1"/>
              <a:t>Sapiro</a:t>
            </a:r>
            <a:endParaRPr lang="en-US" altLang="zh-CN" dirty="0"/>
          </a:p>
          <a:p>
            <a:pPr lvl="3"/>
            <a:r>
              <a:rPr lang="en-US" altLang="zh-CN" b="1" dirty="0"/>
              <a:t>Prof. Jeffrey Krolik</a:t>
            </a:r>
          </a:p>
          <a:p>
            <a:pPr lvl="3"/>
            <a:r>
              <a:rPr lang="en-US" altLang="zh-CN" dirty="0"/>
              <a:t>Prof. Robert </a:t>
            </a:r>
            <a:r>
              <a:rPr lang="en-US" altLang="zh-CN" dirty="0" err="1"/>
              <a:t>Calderbank</a:t>
            </a:r>
            <a:endParaRPr lang="en-US" altLang="zh-CN" dirty="0"/>
          </a:p>
          <a:p>
            <a:pPr lvl="3"/>
            <a:r>
              <a:rPr lang="en-US" altLang="zh-CN" dirty="0"/>
              <a:t>Prof. Henry D. Pfister</a:t>
            </a:r>
          </a:p>
          <a:p>
            <a:pPr lvl="3"/>
            <a:r>
              <a:rPr lang="en-US" altLang="zh-CN" b="1" dirty="0"/>
              <a:t>Prof. </a:t>
            </a:r>
            <a:r>
              <a:rPr lang="en-US" altLang="zh-CN" b="1" dirty="0" err="1"/>
              <a:t>Sina</a:t>
            </a:r>
            <a:r>
              <a:rPr lang="en-US" altLang="zh-CN" b="1" dirty="0"/>
              <a:t> </a:t>
            </a:r>
            <a:r>
              <a:rPr lang="en-US" altLang="zh-CN" b="1" dirty="0" err="1"/>
              <a:t>Farsiu</a:t>
            </a:r>
            <a:endParaRPr lang="en-US" altLang="zh-CN" b="1" dirty="0"/>
          </a:p>
          <a:p>
            <a:pPr lvl="3"/>
            <a:r>
              <a:rPr lang="en-US" altLang="zh-CN" dirty="0"/>
              <a:t>Prof. David Carlson</a:t>
            </a:r>
          </a:p>
          <a:p>
            <a:pPr lvl="3"/>
            <a:r>
              <a:rPr lang="en-US" altLang="zh-CN" dirty="0"/>
              <a:t>Prof. </a:t>
            </a:r>
            <a:r>
              <a:rPr lang="en-US" altLang="zh-CN" dirty="0" err="1"/>
              <a:t>Yiran</a:t>
            </a:r>
            <a:r>
              <a:rPr lang="en-US" altLang="zh-CN" dirty="0"/>
              <a:t> Chen</a:t>
            </a:r>
          </a:p>
          <a:p>
            <a:pPr lvl="3"/>
            <a:r>
              <a:rPr lang="en-US" altLang="zh-CN" dirty="0"/>
              <a:t>Prof. Helen Li</a:t>
            </a:r>
          </a:p>
          <a:p>
            <a:pPr lvl="3"/>
            <a:r>
              <a:rPr lang="en-US" altLang="zh-CN" b="1" dirty="0"/>
              <a:t>Prof. Maria </a:t>
            </a:r>
            <a:r>
              <a:rPr lang="en-US" altLang="zh-CN" b="1" dirty="0" err="1"/>
              <a:t>Gorlatova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88319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0"/>
            <a:ext cx="10515600" cy="5400629"/>
          </a:xfrm>
        </p:spPr>
        <p:txBody>
          <a:bodyPr>
            <a:normAutofit/>
          </a:bodyPr>
          <a:lstStyle/>
          <a:p>
            <a:r>
              <a:rPr lang="en-US" altLang="zh-CN" dirty="0"/>
              <a:t>Exam Details Form</a:t>
            </a:r>
          </a:p>
          <a:p>
            <a:pPr lvl="1"/>
            <a:r>
              <a:rPr lang="en-US" altLang="zh-CN" dirty="0"/>
              <a:t>Please enter your exam details at least three weeks prior to your exam here:</a:t>
            </a:r>
          </a:p>
          <a:p>
            <a:pPr lvl="2"/>
            <a:r>
              <a:rPr lang="en-US" altLang="zh-CN" dirty="0">
                <a:hlinkClick r:id="rId2"/>
              </a:rPr>
              <a:t>https://duke.qualtrics.com/jfe/form/SV_bygP2d2XkuLX1gp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do not use Prelim Exam as MS Exam to earn MS degree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have completed RCR training requirements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Which work I should present? </a:t>
            </a:r>
          </a:p>
          <a:p>
            <a:pPr lvl="2"/>
            <a:r>
              <a:rPr lang="en-US" altLang="zh-CN" dirty="0" err="1"/>
              <a:t>HeteroFL</a:t>
            </a:r>
            <a:endParaRPr lang="en-US" altLang="zh-CN" dirty="0"/>
          </a:p>
          <a:p>
            <a:pPr lvl="2"/>
            <a:r>
              <a:rPr lang="en-US" altLang="zh-CN" dirty="0"/>
              <a:t>Assisted Learning</a:t>
            </a:r>
          </a:p>
          <a:p>
            <a:pPr lvl="2"/>
            <a:r>
              <a:rPr lang="en-US" altLang="zh-CN" dirty="0"/>
              <a:t>Model Agnostic Decentralized Learning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6944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Written Document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B3D077A1-567E-4049-B0E9-88395997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8" y="1548385"/>
            <a:ext cx="6277185" cy="52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Multimodal Controller for Generative Models</a:t>
            </a:r>
          </a:p>
          <a:p>
            <a:r>
              <a:rPr lang="en-US" altLang="zh-CN" dirty="0"/>
              <a:t>Heterogenous Federated Learning</a:t>
            </a:r>
          </a:p>
          <a:p>
            <a:r>
              <a:rPr lang="en-US" altLang="zh-CN" dirty="0"/>
              <a:t>Smart Turbulence</a:t>
            </a:r>
          </a:p>
          <a:p>
            <a:r>
              <a:rPr lang="en-US" altLang="zh-CN" dirty="0"/>
              <a:t>Assisted Learning</a:t>
            </a:r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  <a:p>
            <a:r>
              <a:rPr lang="en-US" altLang="zh-CN" dirty="0"/>
              <a:t>Preliminary Exam</a:t>
            </a:r>
          </a:p>
          <a:p>
            <a:r>
              <a:rPr lang="en-US" altLang="zh-CN" dirty="0"/>
              <a:t>Dissertation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submitted to ICASSP</a:t>
            </a:r>
          </a:p>
          <a:p>
            <a:r>
              <a:rPr lang="en-US" altLang="zh-CN" dirty="0"/>
              <a:t>We add experiments of COIL100 dataset since submitted to </a:t>
            </a:r>
            <a:r>
              <a:rPr lang="en-US" altLang="zh-CN" dirty="0" err="1"/>
              <a:t>NeurIPS</a:t>
            </a:r>
            <a:endParaRPr lang="en-US" altLang="zh-CN" dirty="0"/>
          </a:p>
          <a:p>
            <a:r>
              <a:rPr lang="en-US" altLang="zh-CN" dirty="0"/>
              <a:t>We focus more one subnetworks and talk less about data creation</a:t>
            </a:r>
          </a:p>
          <a:p>
            <a:r>
              <a:rPr lang="en-US" altLang="zh-CN" dirty="0"/>
              <a:t>The latest version is mostly finalized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27" y="150812"/>
            <a:ext cx="10515600" cy="1325563"/>
          </a:xfrm>
        </p:spPr>
        <p:txBody>
          <a:bodyPr/>
          <a:lstStyle/>
          <a:p>
            <a:r>
              <a:rPr lang="en-US" altLang="zh-CN" dirty="0"/>
              <a:t>Heterogeneous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5"/>
            <a:ext cx="10515600" cy="4351338"/>
          </a:xfrm>
        </p:spPr>
        <p:txBody>
          <a:bodyPr/>
          <a:lstStyle/>
          <a:p>
            <a:r>
              <a:rPr lang="en-US" altLang="zh-CN" dirty="0"/>
              <a:t>Submitted to ICLR (for now the score indicates a pass)</a:t>
            </a:r>
          </a:p>
          <a:p>
            <a:r>
              <a:rPr lang="en-US" altLang="zh-CN" dirty="0"/>
              <a:t>Enable training local models of different model complexity and produce a single global inference model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862E9A-875D-4A44-98BE-A58B0015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7" y="2801938"/>
            <a:ext cx="4446298" cy="3933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72BE2D-3E59-4D2D-ACC5-EF486A3E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3130291"/>
            <a:ext cx="5800724" cy="3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Train vertically split data in model agnostic setting (Assisted Learning A Framework for Multi-Organization Learning)</a:t>
            </a:r>
          </a:p>
          <a:p>
            <a:endParaRPr lang="en-US" altLang="zh-CN" dirty="0"/>
          </a:p>
          <a:p>
            <a:r>
              <a:rPr lang="en-US" altLang="zh-CN" dirty="0"/>
              <a:t>We combine boosting and ensemble method. Specifically, each iteration each local learner fits a pseudo-residual from gradient boosting and combine the output from broadcasting from other learners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Fourier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Using Fourier Transform to model turbulence based on </a:t>
            </a:r>
            <a:r>
              <a:rPr lang="en-US" altLang="zh-CN" dirty="0" err="1"/>
              <a:t>Frouier</a:t>
            </a:r>
            <a:r>
              <a:rPr lang="en-US" altLang="zh-CN" dirty="0"/>
              <a:t> Operator (Fourier Neural Operator for </a:t>
            </a:r>
            <a:r>
              <a:rPr lang="en-US" altLang="zh-CN" dirty="0" err="1"/>
              <a:t>Parametric__Partial</a:t>
            </a:r>
            <a:r>
              <a:rPr lang="en-US" altLang="zh-CN" dirty="0"/>
              <a:t> Differential Equations)</a:t>
            </a:r>
          </a:p>
          <a:p>
            <a:endParaRPr lang="en-US" altLang="zh-CN" dirty="0"/>
          </a:p>
          <a:p>
            <a:r>
              <a:rPr lang="en-US" altLang="zh-CN" dirty="0"/>
              <a:t>Use conv or transformer on the modes of </a:t>
            </a:r>
            <a:r>
              <a:rPr lang="en-US" altLang="zh-CN" dirty="0" err="1"/>
              <a:t>fourier</a:t>
            </a:r>
            <a:r>
              <a:rPr lang="en-US" altLang="zh-CN" dirty="0"/>
              <a:t> transform</a:t>
            </a:r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Model Picking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Model Picking without knowing training data and target model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Copy a model by training a generator to efficiently generate query and ask prediction from trained models (MAZE_ Data-Free Model Stealing </a:t>
            </a:r>
            <a:r>
              <a:rPr lang="en-US" altLang="zh-CN" sz="2800" dirty="0" err="1"/>
              <a:t>Attack__Using</a:t>
            </a:r>
            <a:r>
              <a:rPr lang="en-US" altLang="zh-CN" sz="2800" dirty="0"/>
              <a:t> Zeroth-Order Gradient Estimation)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We carefully seek for new queries and use less budget to pick the model</a:t>
            </a:r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0" y="-231167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Finite Neural Networks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-149748"/>
            <a:ext cx="10515600" cy="1325563"/>
          </a:xfrm>
        </p:spPr>
        <p:txBody>
          <a:bodyPr/>
          <a:lstStyle/>
          <a:p>
            <a:r>
              <a:rPr lang="en-US" altLang="zh-CN" dirty="0"/>
              <a:t>Subnetworks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69" y="886173"/>
            <a:ext cx="10515600" cy="4351338"/>
          </a:xfrm>
        </p:spPr>
        <p:txBody>
          <a:bodyPr/>
          <a:lstStyle/>
          <a:p>
            <a:r>
              <a:rPr lang="en-US" altLang="zh-CN" dirty="0"/>
              <a:t>Train the masking from controller</a:t>
            </a:r>
          </a:p>
          <a:p>
            <a:endParaRPr lang="en-US" altLang="zh-CN" dirty="0"/>
          </a:p>
          <a:p>
            <a:r>
              <a:rPr lang="en-US" altLang="zh-CN" dirty="0"/>
              <a:t>Compress a network with lottery ticket</a:t>
            </a:r>
          </a:p>
          <a:p>
            <a:endParaRPr lang="en-US" altLang="zh-CN" dirty="0"/>
          </a:p>
          <a:p>
            <a:r>
              <a:rPr lang="en-US" altLang="zh-CN" dirty="0"/>
              <a:t>Compress multiple subnetworks from one network conditional on some extra information</a:t>
            </a:r>
          </a:p>
          <a:p>
            <a:endParaRPr lang="en-US" altLang="zh-CN" dirty="0"/>
          </a:p>
          <a:p>
            <a:r>
              <a:rPr lang="en-US" altLang="zh-CN" dirty="0"/>
              <a:t>Consider a pretrained classifier or generator, we compress it to classify subclasses or to generate data class-conditionally</a:t>
            </a:r>
          </a:p>
        </p:txBody>
      </p:sp>
    </p:spTree>
    <p:extLst>
      <p:ext uri="{BB962C8B-B14F-4D97-AF65-F5344CB8AC3E}">
        <p14:creationId xmlns:p14="http://schemas.microsoft.com/office/powerpoint/2010/main" val="32999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42561</TotalTime>
  <Words>869</Words>
  <Application>Microsoft Office PowerPoint</Application>
  <PresentationFormat>宽屏</PresentationFormat>
  <Paragraphs>128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Heterogeneous Federated Learning</vt:lpstr>
      <vt:lpstr>Assisted Learning</vt:lpstr>
      <vt:lpstr>Fourier Turbulence</vt:lpstr>
      <vt:lpstr>Model Picking</vt:lpstr>
      <vt:lpstr>Finite Neural Networks</vt:lpstr>
      <vt:lpstr>Subnetworks</vt:lpstr>
      <vt:lpstr>Others</vt:lpstr>
      <vt:lpstr>Others</vt:lpstr>
      <vt:lpstr>Preliminary Exam</vt:lpstr>
      <vt:lpstr>Preliminary Exam</vt:lpstr>
      <vt:lpstr>Preliminary Exam</vt:lpstr>
      <vt:lpstr>Preliminary Exam</vt:lpstr>
      <vt:lpstr>Preliminary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809</cp:revision>
  <dcterms:created xsi:type="dcterms:W3CDTF">2018-08-28T06:30:59Z</dcterms:created>
  <dcterms:modified xsi:type="dcterms:W3CDTF">2020-12-15T04:32:26Z</dcterms:modified>
</cp:coreProperties>
</file>