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589" r:id="rId2"/>
    <p:sldId id="590" r:id="rId3"/>
    <p:sldId id="596" r:id="rId4"/>
    <p:sldId id="597" r:id="rId5"/>
    <p:sldId id="591" r:id="rId6"/>
    <p:sldId id="594" r:id="rId7"/>
    <p:sldId id="598" r:id="rId8"/>
    <p:sldId id="599" r:id="rId9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/>
    <p:restoredTop sz="92913"/>
  </p:normalViewPr>
  <p:slideViewPr>
    <p:cSldViewPr snapToGrid="0" snapToObjects="1">
      <p:cViewPr>
        <p:scale>
          <a:sx n="106" d="100"/>
          <a:sy n="106" d="100"/>
        </p:scale>
        <p:origin x="144" y="-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-1584" y="-78"/>
      </p:cViewPr>
      <p:guideLst>
        <p:guide orient="horz" pos="216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45286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45286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2A4950B3-23C0-D543-9BCB-1E8210DB581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52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3246E04-7969-444B-9FA4-2FC7DB41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963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45286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45286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2D6DC9D9-464E-4E4C-98FD-27902EAB212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0388" y="860425"/>
            <a:ext cx="3095625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11872"/>
            <a:ext cx="7437120" cy="2709714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52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48C960F5-E640-E347-AF6A-175BA37C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1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7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8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4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5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20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7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2FB-F7DB-434E-9809-9B8718BA1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2FB-F7DB-434E-9809-9B8718BA1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2FB-F7DB-434E-9809-9B8718BA1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22426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3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5" y="130208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2FB-F7DB-434E-9809-9B8718BA1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2FB-F7DB-434E-9809-9B8718BA1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2FB-F7DB-434E-9809-9B8718BA1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2FB-F7DB-434E-9809-9B8718BA1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2FB-F7DB-434E-9809-9B8718BA1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6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2FB-F7DB-434E-9809-9B8718BA1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2FB-F7DB-434E-9809-9B8718BA1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12FB-F7DB-434E-9809-9B8718BA1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Distribution Statement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12FB-F7DB-434E-9809-9B8718BA1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110" y="1429992"/>
            <a:ext cx="8686800" cy="13327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DeepPurple </a:t>
            </a:r>
          </a:p>
          <a:p>
            <a:pPr marL="0" indent="0" algn="ctr">
              <a:buNone/>
            </a:pPr>
            <a:r>
              <a:rPr lang="en-US" sz="3600" dirty="0" smtClean="0"/>
              <a:t>Hackathon Data Challenge </a:t>
            </a:r>
            <a:endParaRPr lang="en-US" sz="3600" dirty="0"/>
          </a:p>
          <a:p>
            <a:pPr algn="ctr"/>
            <a:endParaRPr 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3559339"/>
            <a:ext cx="8153400" cy="2536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i="1" dirty="0" smtClean="0">
                <a:solidFill>
                  <a:srgbClr val="0000FF"/>
                </a:solidFill>
                <a:latin typeface="Times New Roman" charset="0"/>
                <a:ea typeface="굴림" charset="0"/>
                <a:cs typeface="굴림" charset="0"/>
              </a:rPr>
              <a:t>PI: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Times New Roman" charset="0"/>
                <a:ea typeface="굴림" charset="0"/>
                <a:cs typeface="굴림" charset="0"/>
              </a:rPr>
              <a:t>Vahid</a:t>
            </a:r>
            <a:r>
              <a:rPr lang="en-US" altLang="ko-KR" sz="2400" i="1" dirty="0" smtClean="0">
                <a:solidFill>
                  <a:srgbClr val="0000FF"/>
                </a:solidFill>
                <a:latin typeface="Times New Roman" charset="0"/>
                <a:ea typeface="굴림" charset="0"/>
                <a:cs typeface="굴림" charset="0"/>
              </a:rPr>
              <a:t> </a:t>
            </a:r>
            <a:r>
              <a:rPr lang="en-US" altLang="ko-KR" sz="2400" i="1" dirty="0" err="1" smtClean="0">
                <a:solidFill>
                  <a:srgbClr val="0000FF"/>
                </a:solidFill>
                <a:latin typeface="Times New Roman" charset="0"/>
                <a:ea typeface="굴림" charset="0"/>
                <a:cs typeface="굴림" charset="0"/>
              </a:rPr>
              <a:t>Tarokh</a:t>
            </a:r>
            <a:endParaRPr lang="en-US" altLang="ko-KR" sz="2400" i="1" dirty="0">
              <a:solidFill>
                <a:srgbClr val="0000FF"/>
              </a:solidFill>
              <a:latin typeface="Times New Roman" charset="0"/>
              <a:ea typeface="굴림" charset="0"/>
              <a:cs typeface="굴림" charset="0"/>
            </a:endParaRPr>
          </a:p>
          <a:p>
            <a:pPr marL="0" indent="0" algn="ctr">
              <a:buNone/>
            </a:pPr>
            <a:r>
              <a:rPr lang="en-US" sz="2000" b="1" dirty="0" smtClean="0"/>
              <a:t>Yu Xiang, </a:t>
            </a:r>
            <a:r>
              <a:rPr lang="en-US" sz="2000" b="1" dirty="0" err="1" smtClean="0"/>
              <a:t>Jie</a:t>
            </a:r>
            <a:r>
              <a:rPr lang="en-US" sz="2000" b="1" dirty="0" smtClean="0"/>
              <a:t> </a:t>
            </a:r>
            <a:r>
              <a:rPr lang="en-US" sz="2000" b="1" dirty="0"/>
              <a:t>Ding, </a:t>
            </a:r>
            <a:r>
              <a:rPr lang="en-US" sz="2000" b="1" dirty="0" err="1"/>
              <a:t>Jiawen</a:t>
            </a:r>
            <a:r>
              <a:rPr lang="en-US" sz="2000" b="1" dirty="0"/>
              <a:t> Zhou, </a:t>
            </a:r>
            <a:r>
              <a:rPr lang="en-US" sz="2000" b="1" dirty="0" err="1"/>
              <a:t>Enmao</a:t>
            </a:r>
            <a:r>
              <a:rPr lang="en-US" sz="2000" b="1" dirty="0"/>
              <a:t> </a:t>
            </a:r>
            <a:r>
              <a:rPr lang="en-US" sz="2000" b="1" dirty="0" err="1"/>
              <a:t>Diao</a:t>
            </a:r>
            <a:r>
              <a:rPr lang="en-US" sz="2000" b="1" dirty="0"/>
              <a:t>, </a:t>
            </a:r>
            <a:r>
              <a:rPr lang="en-US" sz="2000" b="1" dirty="0" err="1"/>
              <a:t>Yuting</a:t>
            </a:r>
            <a:r>
              <a:rPr lang="en-US" sz="2000" b="1" dirty="0"/>
              <a:t> Sun</a:t>
            </a:r>
          </a:p>
          <a:p>
            <a:pPr marL="0" indent="0" algn="ctr">
              <a:buNone/>
            </a:pPr>
            <a:r>
              <a:rPr lang="en-US" altLang="ko-KR" sz="2000" i="1" dirty="0" smtClean="0">
                <a:latin typeface="Times New Roman" charset="0"/>
                <a:ea typeface="굴림" charset="0"/>
                <a:cs typeface="굴림" charset="0"/>
              </a:rPr>
              <a:t>School of Eng. &amp; Applied Sciences (SEAS) </a:t>
            </a:r>
          </a:p>
          <a:p>
            <a:pPr marL="0" indent="0" algn="ctr">
              <a:buNone/>
            </a:pPr>
            <a:r>
              <a:rPr lang="en-US" altLang="ko-KR" sz="2000" i="1" dirty="0" smtClean="0">
                <a:latin typeface="Times New Roman" charset="0"/>
                <a:ea typeface="굴림" charset="0"/>
                <a:cs typeface="굴림" charset="0"/>
              </a:rPr>
              <a:t>Harvard University</a:t>
            </a:r>
          </a:p>
          <a:p>
            <a:pPr marL="0" indent="0" algn="ctr">
              <a:buNone/>
            </a:pPr>
            <a:endParaRPr lang="en-US" altLang="ko-KR" sz="2000" i="1" dirty="0">
              <a:latin typeface="Times New Roman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Tahoma" charset="0"/>
                <a:ea typeface="Tahoma" charset="0"/>
                <a:cs typeface="Tahoma" charset="0"/>
              </a:rPr>
              <a:pPr>
                <a:defRPr/>
              </a:pPr>
              <a:t>2</a:t>
            </a:fld>
            <a:endParaRPr lang="en-US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496290" y="121938"/>
            <a:ext cx="7347191" cy="612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smtClean="0"/>
              <a:t>Duke data</a:t>
            </a:r>
            <a:endParaRPr lang="en-US" altLang="zh-CN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646" y="999281"/>
            <a:ext cx="81157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q"/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q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Physiological sensor data + RNA-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seq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q"/>
            </a:pPr>
            <a:endParaRPr lang="en-US" altLang="zh-CN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q"/>
            </a:pP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Goal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: Predict infection within </a:t>
            </a:r>
            <a:r>
              <a:rPr lang="en-US" altLang="zh-CN" b="1" i="1" dirty="0">
                <a:latin typeface="Times New Roman" charset="0"/>
                <a:ea typeface="Times New Roman" charset="0"/>
                <a:cs typeface="Times New Roman" charset="0"/>
              </a:rPr>
              <a:t>24 hours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after the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inoculation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q"/>
            </a:pP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q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Our approach: 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ypothesis testing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based on the </a:t>
            </a:r>
            <a:r>
              <a:rPr lang="en-US" altLang="zh-CN" b="1" i="1" dirty="0" smtClean="0">
                <a:latin typeface="Times New Roman" charset="0"/>
                <a:ea typeface="Times New Roman" charset="0"/>
                <a:cs typeface="Times New Roman" charset="0"/>
              </a:rPr>
              <a:t>clusters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en-US" altLang="zh-CN" b="1" i="1" dirty="0" smtClean="0">
                <a:latin typeface="Times New Roman" charset="0"/>
                <a:ea typeface="Times New Roman" charset="0"/>
                <a:cs typeface="Times New Roman" charset="0"/>
              </a:rPr>
              <a:t>spectral distances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i="1" dirty="0" smtClean="0">
                <a:latin typeface="Times New Roman" charset="0"/>
                <a:ea typeface="Times New Roman" charset="0"/>
                <a:cs typeface="Times New Roman" charset="0"/>
              </a:rPr>
              <a:t>RNA-</a:t>
            </a:r>
            <a:r>
              <a:rPr lang="en-US" altLang="zh-CN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seq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q"/>
            </a:pP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q"/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Tahoma" charset="0"/>
                <a:ea typeface="Tahoma" charset="0"/>
                <a:cs typeface="Tahoma" charset="0"/>
              </a:rPr>
              <a:pPr>
                <a:defRPr/>
              </a:pPr>
              <a:t>3</a:t>
            </a:fld>
            <a:endParaRPr lang="en-US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496290" y="121938"/>
            <a:ext cx="7347191" cy="612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dirty="0" smtClean="0"/>
              <a:t>Duke data: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Physiological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Sensor Data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99646" y="999281"/>
                <a:ext cx="8115704" cy="5249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charset="2"/>
                  <a:buChar char="q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charset="2"/>
                  <a:buChar char="q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Physiological 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sensor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data: </a:t>
                </a: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short window Fourier transform +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DTW</a:t>
                </a:r>
              </a:p>
              <a:p>
                <a:pPr marL="1257300" lvl="2" indent="-342900">
                  <a:lnSpc>
                    <a:spcPct val="200000"/>
                  </a:lnSpc>
                  <a:buFont typeface="Wingdings" charset="2"/>
                  <a:buChar char="Ø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each window of length 24 hours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charset="2"/>
                  <a:buChar char="Ø"/>
                </a:pPr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t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reat </a:t>
                </a:r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the first 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window </a:t>
                </a:r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</m:d>
                    <m:r>
                      <a:rPr lang="en-US" sz="160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as baseline</a:t>
                </a:r>
              </a:p>
              <a:p>
                <a:pPr marL="1257300" lvl="2" indent="-342900">
                  <a:lnSpc>
                    <a:spcPct val="150000"/>
                  </a:lnSpc>
                  <a:buFont typeface="Wingdings" charset="2"/>
                  <a:buChar char="Ø"/>
                </a:pPr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easure </a:t>
                </a:r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the distance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charset="0"/>
                        <a:ea typeface="Times New Roman" charset="0"/>
                        <a:cs typeface="Times New Roman" charset="0"/>
                      </a:rPr>
                      <m:t>D</m:t>
                    </m:r>
                    <m:r>
                      <a:rPr lang="en-US" sz="1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𝑇𝑊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1 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lang="en-US" sz="1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  <m:r>
                      <a:rPr lang="en-US" sz="1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=2,…, </m:t>
                    </m:r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</m:oMath>
                </a14:m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take three spectral distance sequences (without ACC)</a:t>
                </a:r>
              </a:p>
              <a:p>
                <a:pPr marL="1257300" lvl="2" indent="-342900">
                  <a:lnSpc>
                    <a:spcPct val="200000"/>
                  </a:lnSpc>
                  <a:buFont typeface="Wingdings" charset="2"/>
                  <a:buChar char="Ø"/>
                </a:pPr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e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lectro-dermal </a:t>
                </a:r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activity (EDA), 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heart </a:t>
                </a:r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rate (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HR), 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skin </a:t>
                </a:r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temperature (Temp)</a:t>
                </a:r>
                <a:endParaRPr lang="en-US" altLang="zh-CN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257300" lvl="2" indent="-342900">
                  <a:lnSpc>
                    <a:spcPct val="200000"/>
                  </a:lnSpc>
                  <a:buFont typeface="Wingdings" charset="2"/>
                  <a:buChar char="Ø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charset="2"/>
                  <a:buChar char="q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6" y="999281"/>
                <a:ext cx="8115704" cy="5249066"/>
              </a:xfrm>
              <a:prstGeom prst="rect">
                <a:avLst/>
              </a:prstGeom>
              <a:blipFill rotWithShape="0"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9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Tahoma" charset="0"/>
                <a:ea typeface="Tahoma" charset="0"/>
                <a:cs typeface="Tahoma" charset="0"/>
              </a:rPr>
              <a:pPr>
                <a:defRPr/>
              </a:pPr>
              <a:t>4</a:t>
            </a:fld>
            <a:endParaRPr lang="en-US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496290" y="121938"/>
            <a:ext cx="7347191" cy="612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dirty="0" smtClean="0"/>
              <a:t>Duke data: RNA-</a:t>
            </a:r>
            <a:r>
              <a:rPr lang="en-US" altLang="zh-CN" dirty="0" err="1" smtClean="0"/>
              <a:t>seq</a:t>
            </a:r>
            <a:endParaRPr lang="en-US" altLang="zh-CN" dirty="0">
              <a:latin typeface="Tahoma" charset="0"/>
              <a:ea typeface="Tahoma" charset="0"/>
              <a:cs typeface="Tahom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99646" y="999281"/>
                <a:ext cx="811570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charset="2"/>
                  <a:buChar char="q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RNA-</a:t>
                </a:r>
                <a:r>
                  <a:rPr lang="en-US" altLang="zh-CN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seq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t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here are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𝟐𝟒</m:t>
                    </m:r>
                  </m:oMath>
                </a14:m>
                <a:r>
                  <a:rPr lang="en-US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RNA-</a:t>
                </a:r>
                <a:r>
                  <a:rPr lang="en-US" altLang="zh-CN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seq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that are known to be strongly correlated with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HRV</a:t>
                </a:r>
              </a:p>
              <a:p>
                <a:pPr marL="1257300" lvl="2" indent="-342900">
                  <a:lnSpc>
                    <a:spcPct val="200000"/>
                  </a:lnSpc>
                  <a:buFont typeface="Wingdings" charset="2"/>
                  <a:buChar char="Ø"/>
                </a:pP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n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ormalize over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6,490</m:t>
                    </m:r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using 75%-</a:t>
                </a:r>
                <a:r>
                  <a:rPr lang="en-US" altLang="zh-CN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quantile</a:t>
                </a: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take the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average 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of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24</m:t>
                    </m:r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RNA-seq</a:t>
                </a: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charset="2"/>
                  <a:buChar char="q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6" y="999281"/>
                <a:ext cx="8115704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328" y="3399089"/>
            <a:ext cx="4498826" cy="3139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207" y="3399089"/>
            <a:ext cx="4596793" cy="31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Tahoma" charset="0"/>
                <a:ea typeface="Tahoma" charset="0"/>
                <a:cs typeface="Tahoma" charset="0"/>
              </a:rPr>
              <a:pPr>
                <a:defRPr/>
              </a:pPr>
              <a:t>5</a:t>
            </a:fld>
            <a:endParaRPr lang="en-US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496290" y="121938"/>
            <a:ext cx="7347191" cy="612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dirty="0" smtClean="0"/>
              <a:t>Summary Results</a:t>
            </a:r>
            <a:endParaRPr lang="en-US" altLang="zh-CN" dirty="0">
              <a:latin typeface="Tahoma" charset="0"/>
              <a:ea typeface="Tahoma" charset="0"/>
              <a:cs typeface="Tahom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99646" y="999281"/>
                <a:ext cx="8115704" cy="675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charset="2"/>
                  <a:buChar char="q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Four dimensional data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𝑅𝑁𝐴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𝑅𝑁𝐴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,…,</a:t>
                </a:r>
                <a:r>
                  <a:rPr lang="en-US" altLang="zh-CN" dirty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𝑅𝑁𝐴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 = average of the RNA-</a:t>
                </a:r>
                <a:r>
                  <a:rPr lang="en-US" altLang="zh-CN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seq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h𝑟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h𝑟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,…,</a:t>
                </a:r>
                <a:r>
                  <a:rPr lang="en-US" altLang="zh-CN" dirty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h𝑟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 = spectral distance sequence of HR</a:t>
                </a:r>
                <a:endParaRPr lang="en-US" altLang="zh-CN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𝑒𝑑𝑎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𝑒𝑑𝑎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,…,</a:t>
                </a:r>
                <a:r>
                  <a:rPr lang="en-US" altLang="zh-CN" dirty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𝑒𝑑𝑎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) = spectral distance sequence of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EDA</a:t>
                </a: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𝑡𝑒𝑚𝑝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𝑡𝑒𝑚𝑝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,…,</a:t>
                </a:r>
                <a:r>
                  <a:rPr lang="en-US" altLang="zh-CN" dirty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𝑡𝑒𝑚𝑝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) = spectral distance sequence of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TEMP</a:t>
                </a: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=1,…,19;</m:t>
                        </m:r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=1,…,</m:t>
                        </m:r>
                        <m:r>
                          <a:rPr lang="en-US" altLang="zh-CN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𝑠</m:t>
                    </m:r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denotes the index of the subject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denotes the index of the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four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-dimensional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sequence 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𝑅𝑁𝐴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 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h𝑟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𝑒𝑑𝑎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𝑡𝑒𝑚𝑝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  <a:r>
                  <a:rPr lang="en-US" altLang="zh-CN" dirty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=1,…,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</m:oMath>
                </a14:m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charset="2"/>
                  <a:buChar char="q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6" y="999281"/>
                <a:ext cx="8115704" cy="6752490"/>
              </a:xfrm>
              <a:prstGeom prst="rect">
                <a:avLst/>
              </a:prstGeom>
              <a:blipFill rotWithShape="0">
                <a:blip r:embed="rId3"/>
                <a:stretch>
                  <a:fillRect l="-526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9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Tahoma" charset="0"/>
                <a:ea typeface="Tahoma" charset="0"/>
                <a:cs typeface="Tahoma" charset="0"/>
              </a:rPr>
              <a:pPr>
                <a:defRPr/>
              </a:pPr>
              <a:t>6</a:t>
            </a:fld>
            <a:endParaRPr lang="en-US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496290" y="121938"/>
            <a:ext cx="7347191" cy="612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dirty="0"/>
              <a:t>Summary Results</a:t>
            </a:r>
            <a:endParaRPr lang="en-US" altLang="zh-CN" dirty="0">
              <a:latin typeface="Tahoma" charset="0"/>
              <a:ea typeface="Tahoma" charset="0"/>
              <a:cs typeface="Tahom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99646" y="999281"/>
                <a:ext cx="8115704" cy="7283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charset="2"/>
                  <a:buChar char="q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Leave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out subject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  <m:r>
                      <a:rPr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1,…,19</m:t>
                            </m:r>
                          </m:e>
                        </m:d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/{</m:t>
                        </m:r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};</m:t>
                        </m:r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=1,…, </m:t>
                        </m:r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train the two clusters</a:t>
                </a:r>
              </a:p>
              <a:p>
                <a:pPr marL="800100" lvl="2" indent="-342900">
                  <a:lnSpc>
                    <a:spcPct val="150000"/>
                  </a:lnSpc>
                  <a:buFont typeface="Wingdings" charset="2"/>
                  <a:buChar char="v"/>
                </a:pP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assume Gaussian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clusters</a:t>
                </a:r>
                <a:endParaRPr lang="en-US" altLang="zh-CN" b="0" i="1" dirty="0" smtClean="0"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before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inoculation for all subjects and after inoculation for non-infected subjects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after 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inoculation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for infected subjects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v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charset="2"/>
                  <a:buChar char="q"/>
                </a:pP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For subject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𝑙</m:t>
                    </m:r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v"/>
                </a:pP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obtain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C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≔{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𝑡h𝑎𝑡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𝑙𝑖𝑒𝑠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𝑖𝑛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𝑡h𝑒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24 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h𝑜𝑢𝑟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𝑤𝑖𝑛𝑑𝑜𝑤</m:t>
                    </m:r>
                    <m:r>
                      <a:rPr lang="en-US" altLang="zh-CN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}</m:t>
                    </m:r>
                  </m:oMath>
                </a14:m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v"/>
                </a:pP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erform likelihood ratio test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charset="2"/>
                  <a:buChar char="v"/>
                </a:pP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make a decision 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charset="2"/>
                  <a:buChar char="q"/>
                </a:pP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By varying the threshold, obtain ROC curve </a:t>
                </a: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charset="2"/>
                  <a:buChar char="q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6" y="999281"/>
                <a:ext cx="8115704" cy="7283917"/>
              </a:xfrm>
              <a:prstGeom prst="rect">
                <a:avLst/>
              </a:prstGeom>
              <a:blipFill rotWithShape="0"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0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Tahoma" charset="0"/>
                <a:ea typeface="Tahoma" charset="0"/>
                <a:cs typeface="Tahoma" charset="0"/>
              </a:rPr>
              <a:pPr>
                <a:defRPr/>
              </a:pPr>
              <a:t>7</a:t>
            </a:fld>
            <a:endParaRPr lang="en-US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496290" y="121938"/>
            <a:ext cx="7347191" cy="612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dirty="0"/>
              <a:t>Summary Results</a:t>
            </a:r>
            <a:endParaRPr lang="en-US" altLang="zh-CN" dirty="0">
              <a:latin typeface="Tahoma" charset="0"/>
              <a:ea typeface="Tahoma" charset="0"/>
              <a:cs typeface="Tahom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99646" y="999281"/>
                <a:ext cx="8115704" cy="1615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charset="2"/>
                  <a:buChar char="q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24</m:t>
                    </m:r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hour window after inoculation </a:t>
                </a:r>
              </a:p>
              <a:p>
                <a:pPr marL="342900" indent="-342900">
                  <a:lnSpc>
                    <a:spcPct val="200000"/>
                  </a:lnSpc>
                  <a:buFont typeface="Wingdings" charset="2"/>
                  <a:buChar char="q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6" y="999281"/>
                <a:ext cx="8115704" cy="1615827"/>
              </a:xfrm>
              <a:prstGeom prst="rect">
                <a:avLst/>
              </a:prstGeom>
              <a:blipFill rotWithShape="0"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576796"/>
            <a:ext cx="6954253" cy="51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Tahoma" charset="0"/>
                <a:ea typeface="Tahoma" charset="0"/>
                <a:cs typeface="Tahoma" charset="0"/>
              </a:rPr>
              <a:pPr>
                <a:defRPr/>
              </a:pPr>
              <a:t>8</a:t>
            </a:fld>
            <a:endParaRPr lang="en-US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496290" y="121938"/>
            <a:ext cx="7347191" cy="612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dirty="0"/>
              <a:t>Summary Results</a:t>
            </a:r>
            <a:endParaRPr lang="en-US" altLang="zh-CN" dirty="0">
              <a:latin typeface="Tahoma" charset="0"/>
              <a:ea typeface="Tahoma" charset="0"/>
              <a:cs typeface="Tahom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99646" y="999281"/>
                <a:ext cx="811570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charset="2"/>
                  <a:buChar char="q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32</m:t>
                    </m:r>
                  </m:oMath>
                </a14:m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hour window after inoculation </a:t>
                </a:r>
              </a:p>
              <a:p>
                <a:pPr marL="342900" indent="-342900">
                  <a:lnSpc>
                    <a:spcPct val="150000"/>
                  </a:lnSpc>
                  <a:buFont typeface="Wingdings" charset="2"/>
                  <a:buChar char="q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charset="2"/>
                  <a:buChar char="q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charset="2"/>
                  <a:buChar char="v"/>
                </a:pP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6" y="999281"/>
                <a:ext cx="8115704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568" y="1507451"/>
            <a:ext cx="6755530" cy="50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19973</TotalTime>
  <Words>173</Words>
  <Application>Microsoft Macintosh PowerPoint</Application>
  <PresentationFormat>On-screen Show (4:3)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Calibri Light</vt:lpstr>
      <vt:lpstr>Cambria Math</vt:lpstr>
      <vt:lpstr>DengXian</vt:lpstr>
      <vt:lpstr>Tahoma</vt:lpstr>
      <vt:lpstr>Times New Roman</vt:lpstr>
      <vt:lpstr>Wingdings</vt:lpstr>
      <vt:lpstr>굴림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mnoshad@gmail.com</dc:creator>
  <cp:lastModifiedBy>Xiang, Yu</cp:lastModifiedBy>
  <cp:revision>513</cp:revision>
  <cp:lastPrinted>2016-03-31T10:42:14Z</cp:lastPrinted>
  <dcterms:created xsi:type="dcterms:W3CDTF">2016-03-20T00:18:58Z</dcterms:created>
  <dcterms:modified xsi:type="dcterms:W3CDTF">2017-06-01T19:04:53Z</dcterms:modified>
</cp:coreProperties>
</file>