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8"/>
  </p:notesMasterIdLst>
  <p:sldIdLst>
    <p:sldId id="271" r:id="rId2"/>
    <p:sldId id="295" r:id="rId3"/>
    <p:sldId id="306" r:id="rId4"/>
    <p:sldId id="325" r:id="rId5"/>
    <p:sldId id="326" r:id="rId6"/>
    <p:sldId id="327" r:id="rId7"/>
    <p:sldId id="308" r:id="rId8"/>
    <p:sldId id="296" r:id="rId9"/>
    <p:sldId id="339" r:id="rId10"/>
    <p:sldId id="358" r:id="rId11"/>
    <p:sldId id="309" r:id="rId12"/>
    <p:sldId id="331" r:id="rId13"/>
    <p:sldId id="357" r:id="rId14"/>
    <p:sldId id="332" r:id="rId15"/>
    <p:sldId id="360" r:id="rId16"/>
    <p:sldId id="359" r:id="rId17"/>
    <p:sldId id="333" r:id="rId18"/>
    <p:sldId id="334" r:id="rId19"/>
    <p:sldId id="337" r:id="rId20"/>
    <p:sldId id="338" r:id="rId21"/>
    <p:sldId id="353" r:id="rId22"/>
    <p:sldId id="354" r:id="rId23"/>
    <p:sldId id="340" r:id="rId24"/>
    <p:sldId id="341" r:id="rId25"/>
    <p:sldId id="356" r:id="rId26"/>
    <p:sldId id="342" r:id="rId27"/>
    <p:sldId id="35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2177-E45B-449F-AE2E-ED4743253C6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6D08B-1E4C-4901-ABEC-209650D3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7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85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275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164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824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37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925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366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82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065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27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439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025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7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17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645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78FEF-B26F-4088-ACF4-86D30CF1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51A0A-7E35-41F2-BA5A-C9CEAF15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AA770-9F42-4EDB-ACAC-86BB488B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D4C74-B73D-494F-9416-2802B7FE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876C5-C627-45B9-9F9F-78B975D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652F-D41C-47B2-9F17-6028820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88010-8B5C-4F9B-BC8C-6FC0BE62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F60FC-6DCB-4653-847A-C07D0FE8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3847A-D4B6-4DBD-9630-4BB7C258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07D82-260A-43BC-A6C6-112392A0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3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216A1-1A5C-41D2-92DC-A6D07EB6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AA18D-F9BF-4158-850E-56DB70A0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FE467-400E-44F4-A57C-014001D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88B5A-8C24-4313-A609-6790A116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2455E-E4C7-4202-AC06-A8F54B0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CE68-7A36-47D6-A1DB-01C066D8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7045E-AED3-44A3-B9F8-635E5313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C54B-F00C-4C9B-81DE-7EC60604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D4CAE-5D3B-4917-9FD3-78A39CF2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487E-E1E8-442A-9A7B-491C2436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9D65B-3316-4F99-ABEA-C18A5199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D002A-43E7-47E2-A9FC-C8B7C7AA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7B54E-EBA5-4B5D-8C88-CE02213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DBCC4-8386-4E31-B7CA-5A206E86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9748C-1EDB-4DD8-990F-130B34F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1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7698-C5AE-4B45-A382-06B06335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8EF9A-3947-452C-B760-ED3C6B1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E1635-6151-4236-AC10-935E43F2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D01C4-A00B-4F83-AC3D-3D113B96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D7AB9-8F7D-4A02-B01B-D89A68E0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4B3CD-2C38-4350-B989-A7F0EE13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4481-9922-4069-9B99-B0EE038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EA81F-A661-4925-BB0D-AE89CF55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6010-CE7D-4003-B591-83346A48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8C265-D79E-4CB5-BB98-D5F5B2341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BD9FB3-E991-4121-8ADF-BBF402047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F3B529-BDBD-4AED-B101-6F2C9924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AE7E0-D45D-4AF3-A1BB-EEE0F3EE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6322A-02F1-4599-9297-88FDF72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1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4331D-1313-41EE-BCD0-32B2885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3BFC-F9E7-4238-95A1-B0981579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2030F-5A89-4856-BE13-C9A8612C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6ADC4-1B43-47FA-AB99-608DD5D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B8655-EB26-45A6-BB17-2EE9FC00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88CB5-4185-49B3-95D4-2BAC6ECB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F1043-7D67-43B4-892E-0ECAD4F8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7201-2F02-46B9-BE47-A7AF2739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09CBE-F044-4301-B885-19762100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B92AE-8890-408A-9D81-9C6C8E2C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38867-DD19-403E-AEA0-7B513071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78D94-523E-4460-A66D-462FA3FF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C5EE6-C867-4230-A319-ED379A76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9DF5-68D4-461B-8A10-64637EB8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8036C-F495-46EA-82CF-AB2103F7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0997-07E7-404D-8A86-63C6CA3D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93D4E-7114-445A-8412-6321B8A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36E02-C1A2-4C2C-AE41-AB154599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6508D-DBCB-4CEB-8F06-00173BE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7C17D-9FD2-4140-85B6-13B76BDB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EBBF7-392A-4898-8EA3-DC3B838B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B9BA9-623F-4325-A95A-F80D98FF5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4994-C529-43AC-BD2C-52D47B0301A5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959E2-7A06-40C1-9914-30FD08D7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34C15-8B00-4100-A8D2-70E50FFF2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7463"/>
            <a:ext cx="9144000" cy="1059122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charset="0"/>
                <a:ea typeface="Calibri" charset="0"/>
                <a:cs typeface="Calibri" charset="0"/>
              </a:rPr>
              <a:t>Research Progress Record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1144" y="3922672"/>
            <a:ext cx="7551057" cy="1549215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Enmao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Diao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>
                <a:latin typeface="Calibri" charset="0"/>
                <a:ea typeface="Calibri" charset="0"/>
                <a:cs typeface="Calibri" charset="0"/>
              </a:rPr>
              <a:t>O</a:t>
            </a:r>
            <a:r>
              <a:rPr lang="en-US" altLang="zh-CN" sz="2000">
                <a:latin typeface="Calibri" charset="0"/>
                <a:ea typeface="Calibri" charset="0"/>
                <a:cs typeface="Calibri" charset="0"/>
              </a:rPr>
              <a:t>ct</a:t>
            </a:r>
            <a:r>
              <a:rPr lang="en-US" sz="2000">
                <a:latin typeface="Calibri" charset="0"/>
                <a:ea typeface="Calibri" charset="0"/>
                <a:cs typeface="Calibri" charset="0"/>
              </a:rPr>
              <a:t> 31,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2018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4" y="115451"/>
            <a:ext cx="1492500" cy="1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9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99D793F-6C67-426F-866B-433F320DD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7" y="1741218"/>
            <a:ext cx="11975046" cy="4665802"/>
          </a:xfr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794CF925-84D7-439B-93DE-A2A34B02793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01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Test on multi-stage optimization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First train on compression and then classification</a:t>
            </a:r>
          </a:p>
          <a:p>
            <a:pPr lvl="2"/>
            <a:r>
              <a:rPr lang="en-US" altLang="zh-CN" dirty="0"/>
              <a:t>Training with only classification error failed</a:t>
            </a:r>
          </a:p>
          <a:p>
            <a:pPr lvl="2"/>
            <a:r>
              <a:rPr lang="en-US" altLang="zh-CN" dirty="0"/>
              <a:t>Training with tuning parameter works but converge to worse point</a:t>
            </a:r>
          </a:p>
          <a:p>
            <a:pPr lvl="2"/>
            <a:r>
              <a:rPr lang="en-US" altLang="zh-CN" dirty="0"/>
              <a:t>Performance is related to tuning parameter and learning rate</a:t>
            </a:r>
          </a:p>
          <a:p>
            <a:pPr lvl="2"/>
            <a:r>
              <a:rPr lang="en-US" altLang="zh-CN" dirty="0"/>
              <a:t>Maybe valid if we have better tuning parameter and learning rate adjustment method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56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Test on multi-stage optimization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First train on one dataset and then test and train on another</a:t>
            </a:r>
          </a:p>
          <a:p>
            <a:pPr lvl="2"/>
            <a:r>
              <a:rPr lang="en-US" altLang="zh-CN" dirty="0"/>
              <a:t>First train on one dataset(MNIST/SVHN) </a:t>
            </a:r>
            <a:r>
              <a:rPr lang="en-US" altLang="zh-CN" dirty="0" err="1"/>
              <a:t>untile</a:t>
            </a:r>
            <a:r>
              <a:rPr lang="en-US" altLang="zh-CN" dirty="0"/>
              <a:t> converge, then train on another dataset(SVHN/MNIST) until converge</a:t>
            </a:r>
          </a:p>
          <a:p>
            <a:pPr lvl="2"/>
            <a:r>
              <a:rPr lang="en-US" altLang="zh-CN" dirty="0"/>
              <a:t>The model still performs better than random noise</a:t>
            </a:r>
          </a:p>
          <a:p>
            <a:pPr lvl="2"/>
            <a:r>
              <a:rPr lang="en-US" altLang="zh-CN" dirty="0"/>
              <a:t>If we have more and more dataset, then the first trained dataset might be forgotten</a:t>
            </a:r>
          </a:p>
          <a:p>
            <a:pPr lvl="2"/>
            <a:r>
              <a:rPr lang="en-US" altLang="zh-CN" dirty="0"/>
              <a:t>Related to transfer learning</a:t>
            </a:r>
          </a:p>
          <a:p>
            <a:pPr lvl="2"/>
            <a:r>
              <a:rPr lang="en-US" altLang="zh-CN" dirty="0"/>
              <a:t>Learning rate sensitive</a:t>
            </a:r>
          </a:p>
          <a:p>
            <a:pPr lvl="2"/>
            <a:r>
              <a:rPr lang="en-US" altLang="zh-CN" dirty="0"/>
              <a:t>How to remember different dataset?</a:t>
            </a:r>
          </a:p>
          <a:p>
            <a:pPr lvl="3"/>
            <a:r>
              <a:rPr lang="en-US" altLang="zh-CN" dirty="0"/>
              <a:t>Retrain/Flashback summarized data</a:t>
            </a:r>
          </a:p>
          <a:p>
            <a:pPr lvl="3"/>
            <a:r>
              <a:rPr lang="en-US" altLang="zh-CN" dirty="0"/>
              <a:t>Add hidden and memory cell for the whole model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3136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Test on multi-stage optimization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First train on one dataset and then test and train on another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CE2510E-1BB0-49AB-BE4D-82CEE9259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25" y="2998236"/>
            <a:ext cx="3567598" cy="268342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17DE1F0-1445-4D97-A055-2E634C71C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377" y="2998235"/>
            <a:ext cx="3712177" cy="268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72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Test on multi-stage optimization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First train on one dataset and then test and train on another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0F93F5-1B86-4BA0-B6AD-EBEAE370C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753" y="2910721"/>
            <a:ext cx="1612982" cy="26137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C5848F0-B228-407F-A78F-CB93F4355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76" y="2917371"/>
            <a:ext cx="1612982" cy="26137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037D85-46CB-4E2C-8C2F-3DF9A7ADB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063" y="2910721"/>
            <a:ext cx="1612982" cy="261373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632D07C-C8C6-4904-8802-F80BCBA7F105}"/>
              </a:ext>
            </a:extLst>
          </p:cNvPr>
          <p:cNvSpPr txBox="1"/>
          <p:nvPr/>
        </p:nvSpPr>
        <p:spPr>
          <a:xfrm>
            <a:off x="1698171" y="5666045"/>
            <a:ext cx="101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                         MNIST                   </a:t>
            </a:r>
            <a:r>
              <a:rPr lang="en-US" altLang="zh-CN" dirty="0" err="1"/>
              <a:t>MNIST_SVHN_mnist</a:t>
            </a:r>
            <a:r>
              <a:rPr lang="en-US" altLang="zh-CN" dirty="0"/>
              <a:t>       SVHN_MNIST _</a:t>
            </a:r>
            <a:r>
              <a:rPr lang="en-US" altLang="zh-CN" dirty="0" err="1"/>
              <a:t>mnist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C4ACA4E-656C-483D-9491-B9A4AF1B71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43" y="2917371"/>
            <a:ext cx="1612982" cy="261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87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Test on multi-stage optimization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First train on one dataset and then test and train on another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097175-DEBB-4DBF-B16C-984A0122B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544" y="3050719"/>
            <a:ext cx="3697463" cy="27342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E96987-CBDB-4D7B-8EF3-FD63E9670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366" y="3050719"/>
            <a:ext cx="3598311" cy="264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18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Test on multi-stage optimization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First train on one dataset and then test and train on another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32D07C-C8C6-4904-8802-F80BCBA7F105}"/>
              </a:ext>
            </a:extLst>
          </p:cNvPr>
          <p:cNvSpPr txBox="1"/>
          <p:nvPr/>
        </p:nvSpPr>
        <p:spPr>
          <a:xfrm>
            <a:off x="926840" y="4978326"/>
            <a:ext cx="1042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                                    SVHN                          </a:t>
            </a:r>
            <a:r>
              <a:rPr lang="en-US" altLang="zh-CN" dirty="0" err="1"/>
              <a:t>SVHN_MNIST_svhn</a:t>
            </a:r>
            <a:r>
              <a:rPr lang="en-US" altLang="zh-CN" dirty="0"/>
              <a:t>                 </a:t>
            </a:r>
            <a:r>
              <a:rPr lang="en-US" altLang="zh-CN" dirty="0" err="1"/>
              <a:t>MNIST_SVHN_svhn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42A042-B0B3-4A73-A2F9-9C4651C8F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7" y="3573235"/>
            <a:ext cx="2609850" cy="13144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5C3F1F-0CD2-4C2A-A083-19FC37B1C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38" y="3573235"/>
            <a:ext cx="2609850" cy="13144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E3F724D-B257-4A86-BA14-8857DB6A5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994" y="3573235"/>
            <a:ext cx="2609850" cy="1314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4704363-4813-436B-B30A-86335CF43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0" y="3574790"/>
            <a:ext cx="26098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74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Further test sum of residual loss</a:t>
            </a:r>
          </a:p>
          <a:p>
            <a:pPr lvl="2"/>
            <a:r>
              <a:rPr lang="en-US" altLang="zh-CN" dirty="0"/>
              <a:t>Improves AUC a little, but may due to randomness</a:t>
            </a:r>
          </a:p>
          <a:p>
            <a:r>
              <a:rPr lang="en-US" altLang="zh-CN" dirty="0">
                <a:solidFill>
                  <a:srgbClr val="FFC000"/>
                </a:solidFill>
                <a:sym typeface="Wingdings" panose="05000000000000000000" pitchFamily="2" charset="2"/>
              </a:rPr>
              <a:t>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Further test difference of patches patch-based network</a:t>
            </a:r>
          </a:p>
          <a:p>
            <a:pPr lvl="2"/>
            <a:r>
              <a:rPr lang="en-US" altLang="zh-CN" dirty="0"/>
              <a:t>Not improve the results</a:t>
            </a:r>
          </a:p>
          <a:p>
            <a:r>
              <a:rPr lang="en-US" altLang="zh-CN" dirty="0">
                <a:solidFill>
                  <a:srgbClr val="FFC000"/>
                </a:solidFill>
                <a:sym typeface="Wingdings" panose="05000000000000000000" pitchFamily="2" charset="2"/>
              </a:rPr>
              <a:t>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Explore on overlapping patches and patch sequence formation</a:t>
            </a:r>
          </a:p>
          <a:p>
            <a:pPr lvl="2"/>
            <a:r>
              <a:rPr lang="en-US" altLang="zh-CN" dirty="0"/>
              <a:t>Improve a little but create more data need to train (computation increases)</a:t>
            </a:r>
          </a:p>
          <a:p>
            <a:pPr lvl="2"/>
            <a:r>
              <a:rPr lang="en-US" altLang="zh-CN" dirty="0"/>
              <a:t>Patches feed as batches into codec but as sequence into classifier (valid performance)</a:t>
            </a:r>
          </a:p>
          <a:p>
            <a:pPr lvl="2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7064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C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C000"/>
                </a:solidFill>
              </a:rPr>
              <a:t>Test on ImageNet and COCO dataset</a:t>
            </a:r>
          </a:p>
          <a:p>
            <a:pPr lvl="2"/>
            <a:r>
              <a:rPr lang="en-US" altLang="zh-CN" dirty="0"/>
              <a:t>Can only test with </a:t>
            </a:r>
            <a:r>
              <a:rPr lang="en-US" altLang="zh-CN" dirty="0" err="1"/>
              <a:t>batch_size</a:t>
            </a:r>
            <a:r>
              <a:rPr lang="en-US" altLang="zh-CN" dirty="0"/>
              <a:t> = 1, Memory issue</a:t>
            </a:r>
          </a:p>
          <a:p>
            <a:r>
              <a:rPr lang="en-US" altLang="zh-CN" dirty="0">
                <a:solidFill>
                  <a:srgbClr val="FFC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C000"/>
                </a:solidFill>
              </a:rPr>
              <a:t>Test on larger patch size i.e. 128x128</a:t>
            </a:r>
          </a:p>
          <a:p>
            <a:pPr lvl="2"/>
            <a:r>
              <a:rPr lang="en-US" altLang="zh-CN" dirty="0"/>
              <a:t>Larger patch size reduces computation cost because less batch size data are generated</a:t>
            </a:r>
          </a:p>
          <a:p>
            <a:pPr lvl="2"/>
            <a:r>
              <a:rPr lang="en-US" altLang="zh-CN" dirty="0"/>
              <a:t>Larger patch size also increases performance</a:t>
            </a:r>
          </a:p>
          <a:p>
            <a:pPr lvl="2"/>
            <a:r>
              <a:rPr lang="en-US" altLang="zh-CN" dirty="0"/>
              <a:t>Need to test with deep models with ImageNet</a:t>
            </a:r>
          </a:p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Experiment variable depth model. So far we have 4 compression module at encoder and 4 at decoder. Compression rate is 1/16 for each residual iteration</a:t>
            </a:r>
          </a:p>
          <a:p>
            <a:pPr lvl="1"/>
            <a:r>
              <a:rPr lang="en-US" altLang="zh-CN" dirty="0"/>
              <a:t>Test model with different depth (2,3,4,5)</a:t>
            </a:r>
          </a:p>
          <a:p>
            <a:pPr lvl="2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2792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4EB16-B333-4FBE-AF2A-1E8DE184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Test on multi-scale codec</a:t>
            </a:r>
          </a:p>
          <a:p>
            <a:pPr lvl="1"/>
            <a:r>
              <a:rPr lang="en-US" altLang="zh-CN" dirty="0"/>
              <a:t>Inspired by depth-variant model, code from larger scale may also improve the result.</a:t>
            </a:r>
          </a:p>
          <a:p>
            <a:pPr lvl="1"/>
            <a:r>
              <a:rPr lang="en-US" altLang="zh-CN" dirty="0"/>
              <a:t>Scale for compression and classification may not be the same</a:t>
            </a:r>
          </a:p>
          <a:p>
            <a:pPr lvl="1"/>
            <a:r>
              <a:rPr lang="en-US" altLang="zh-CN" dirty="0"/>
              <a:t>Slightly more computation cost than normal model</a:t>
            </a:r>
          </a:p>
          <a:p>
            <a:pPr lvl="1"/>
            <a:r>
              <a:rPr lang="en-US" altLang="zh-CN" dirty="0"/>
              <a:t>So far only compression result is retrieved (can achieve 60 dB with same </a:t>
            </a:r>
            <a:r>
              <a:rPr lang="en-US" altLang="zh-CN" dirty="0" err="1"/>
              <a:t>bpp</a:t>
            </a:r>
            <a:r>
              <a:rPr lang="en-US" altLang="zh-CN" dirty="0"/>
              <a:t>), classification model is limited by the shape of different scales of code</a:t>
            </a:r>
          </a:p>
          <a:p>
            <a:pPr lvl="1"/>
            <a:r>
              <a:rPr lang="en-US" altLang="zh-CN" dirty="0"/>
              <a:t>Need to test with MS-SSIM metric and compare with normal model</a:t>
            </a:r>
          </a:p>
          <a:p>
            <a:pPr lvl="1"/>
            <a:r>
              <a:rPr lang="en-US" altLang="zh-CN" dirty="0"/>
              <a:t>So far only compression model, can achieve about 60db on MNIST dataset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EA597CC-73F3-48D1-B0FB-53536085CCF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Compression and Classification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72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Computation</a:t>
            </a:r>
          </a:p>
          <a:p>
            <a:r>
              <a:rPr lang="en-US" altLang="zh-CN" dirty="0"/>
              <a:t>Data</a:t>
            </a:r>
          </a:p>
          <a:p>
            <a:r>
              <a:rPr lang="en-US" altLang="zh-CN" dirty="0"/>
              <a:t>Compression and Classification</a:t>
            </a:r>
          </a:p>
          <a:p>
            <a:r>
              <a:rPr lang="en-US" altLang="zh-CN"/>
              <a:t>Codec Conversion</a:t>
            </a:r>
          </a:p>
          <a:p>
            <a:r>
              <a:rPr lang="en-US" altLang="zh-CN"/>
              <a:t>Milestones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4917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4EB16-B333-4FBE-AF2A-1E8DE184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Test on p</a:t>
            </a:r>
            <a:r>
              <a:rPr lang="en-US" altLang="zh-CN" dirty="0">
                <a:solidFill>
                  <a:srgbClr val="FF0000"/>
                </a:solidFill>
              </a:rPr>
              <a:t>ixel unshuffled model</a:t>
            </a:r>
          </a:p>
          <a:p>
            <a:pPr lvl="1"/>
            <a:r>
              <a:rPr lang="en-US" altLang="zh-CN" dirty="0"/>
              <a:t>Previously, Google model only use Pixel shuffle for </a:t>
            </a:r>
            <a:r>
              <a:rPr lang="en-US" altLang="zh-CN" dirty="0" err="1"/>
              <a:t>upsampling</a:t>
            </a:r>
            <a:r>
              <a:rPr lang="en-US" altLang="zh-CN" dirty="0"/>
              <a:t> and thus the model is not uniform</a:t>
            </a:r>
          </a:p>
          <a:p>
            <a:pPr lvl="1"/>
            <a:r>
              <a:rPr lang="en-US" altLang="zh-CN" dirty="0"/>
              <a:t>Now model is uniform and performs better than Google model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EA597CC-73F3-48D1-B0FB-53536085CCF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Compression and Classification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FBE6A3-A86B-4434-AD37-272766383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3748088"/>
            <a:ext cx="99536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30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4EB16-B333-4FBE-AF2A-1E8DE184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Test on p</a:t>
            </a:r>
            <a:r>
              <a:rPr lang="en-US" altLang="zh-CN" dirty="0">
                <a:solidFill>
                  <a:srgbClr val="FF0000"/>
                </a:solidFill>
              </a:rPr>
              <a:t>ixel unshuffled model</a:t>
            </a:r>
          </a:p>
          <a:p>
            <a:pPr lvl="1"/>
            <a:r>
              <a:rPr lang="en-US" altLang="zh-CN" dirty="0"/>
              <a:t>Previously, Google model only use Pixel shuffle for </a:t>
            </a:r>
            <a:r>
              <a:rPr lang="en-US" altLang="zh-CN" dirty="0" err="1"/>
              <a:t>upsampling</a:t>
            </a:r>
            <a:r>
              <a:rPr lang="en-US" altLang="zh-CN" dirty="0"/>
              <a:t> and thus the model is not uniform</a:t>
            </a:r>
          </a:p>
          <a:p>
            <a:pPr lvl="1"/>
            <a:r>
              <a:rPr lang="en-US" altLang="zh-CN" dirty="0"/>
              <a:t>Now model is uniform and performs better than Google model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EA597CC-73F3-48D1-B0FB-53536085CCF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Compression and Classification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4336C3-B164-45D2-BED5-D5A086EC4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95" y="3500376"/>
            <a:ext cx="4095567" cy="29671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575E4C4-7382-417E-94A8-A24D10417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579" y="3500374"/>
            <a:ext cx="3808736" cy="284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59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4EB16-B333-4FBE-AF2A-1E8DE184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Test on p</a:t>
            </a:r>
            <a:r>
              <a:rPr lang="en-US" altLang="zh-CN" dirty="0">
                <a:solidFill>
                  <a:srgbClr val="FF0000"/>
                </a:solidFill>
              </a:rPr>
              <a:t>ixel unshuffled model</a:t>
            </a:r>
          </a:p>
          <a:p>
            <a:pPr lvl="1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EA597CC-73F3-48D1-B0FB-53536085CCF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Compression and Classification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7CEDB1-43C1-425E-A86E-6103933D9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47" y="2541948"/>
            <a:ext cx="3954820" cy="29361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9DCC87-D66D-4C1F-9E29-6F91F9DE3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005" y="2568385"/>
            <a:ext cx="3844030" cy="290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87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4EB16-B333-4FBE-AF2A-1E8DE184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Test on dynamic depth and iteration size model</a:t>
            </a:r>
          </a:p>
          <a:p>
            <a:pPr lvl="1"/>
            <a:r>
              <a:rPr lang="en-US" altLang="zh-CN" dirty="0"/>
              <a:t>After maximum depth and maximum iteration are specified, the depth and residual iteration of model can be variant while training and testing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Merge into one</a:t>
            </a:r>
          </a:p>
          <a:p>
            <a:pPr lvl="1"/>
            <a:r>
              <a:rPr lang="en-US" altLang="zh-CN" dirty="0"/>
              <a:t>So far, our model can handle any batch of images with same size (even number of pixels of width and height), training with dynamic patch size, depth, residual iteration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EA597CC-73F3-48D1-B0FB-53536085CCF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Compression and Classification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02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4EB16-B333-4FBE-AF2A-1E8DE184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C000"/>
                </a:solidFill>
              </a:rPr>
              <a:t>Explore memory issue</a:t>
            </a:r>
          </a:p>
          <a:p>
            <a:pPr lvl="1"/>
            <a:r>
              <a:rPr lang="en-US" altLang="zh-CN" dirty="0"/>
              <a:t>Clean up hidden state after compression and classification module</a:t>
            </a:r>
          </a:p>
          <a:p>
            <a:pPr lvl="1"/>
            <a:r>
              <a:rPr lang="en-US" altLang="zh-CN" dirty="0"/>
              <a:t>Need to test with small channel size</a:t>
            </a:r>
          </a:p>
          <a:p>
            <a:pPr lvl="1"/>
            <a:r>
              <a:rPr lang="en-US" altLang="zh-CN" dirty="0"/>
              <a:t>Need to test with GRU unit</a:t>
            </a:r>
          </a:p>
          <a:p>
            <a:pPr lvl="1"/>
            <a:r>
              <a:rPr lang="en-US" altLang="zh-CN" dirty="0"/>
              <a:t>One residual iteration only consumes no more than 3GB memory but 16 residual iterations can consumes 11GB</a:t>
            </a:r>
          </a:p>
          <a:p>
            <a:pPr lvl="1"/>
            <a:r>
              <a:rPr lang="en-US" altLang="zh-CN" dirty="0"/>
              <a:t>Need to test Truncated BPTT</a:t>
            </a:r>
          </a:p>
          <a:p>
            <a:pPr lvl="1"/>
            <a:r>
              <a:rPr lang="en-US" altLang="zh-CN" dirty="0"/>
              <a:t>Need to test with no memory module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EA597CC-73F3-48D1-B0FB-53536085CCF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Compression and Classification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382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4EB16-B333-4FBE-AF2A-1E8DE184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C000"/>
                </a:solidFill>
              </a:rPr>
              <a:t>Explore memory issue</a:t>
            </a:r>
          </a:p>
          <a:p>
            <a:pPr lvl="1"/>
            <a:r>
              <a:rPr lang="en-US" altLang="zh-CN" dirty="0"/>
              <a:t>Smaller model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EA597CC-73F3-48D1-B0FB-53536085CCF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Compression and Classification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2CF47F-B545-4C00-8061-9313D5E3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57" y="3151188"/>
            <a:ext cx="3504326" cy="25846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A90FBFE-75C7-4B8C-968F-B8E2232D2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78" y="3151188"/>
            <a:ext cx="3430663" cy="258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78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4EB16-B333-4FBE-AF2A-1E8DE184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Experiment with more slave nodes</a:t>
            </a:r>
          </a:p>
          <a:p>
            <a:pPr lvl="1"/>
            <a:r>
              <a:rPr lang="en-US" altLang="zh-CN" dirty="0"/>
              <a:t>When encode, decoder is also involved to generate codes from residuals. It still works but it might not be valid for residual based model?</a:t>
            </a:r>
          </a:p>
          <a:p>
            <a:pPr lvl="1"/>
            <a:r>
              <a:rPr lang="en-US" altLang="zh-CN" dirty="0"/>
              <a:t>Test with different slave nodes and compare with training with subset of data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EA597CC-73F3-48D1-B0FB-53536085CCF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DF61686-6AA4-4523-AA07-51B691C54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39" y="3633501"/>
            <a:ext cx="4122480" cy="30726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BD2CD3A-BDF1-4765-A1DA-075C79DEC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58" y="3633501"/>
            <a:ext cx="3996283" cy="298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64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4EB16-B333-4FBE-AF2A-1E8DE184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Experiment with more slave nodes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EA597CC-73F3-48D1-B0FB-53536085CCF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F6717E-1290-4129-A906-D014A6A10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88" y="2641335"/>
            <a:ext cx="4090839" cy="31809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268821-9DCB-4CE6-9418-C3769E3FD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514" y="2641335"/>
            <a:ext cx="4149151" cy="311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78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Searching for source code for JPG and its entropy codec</a:t>
            </a:r>
          </a:p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Experiment conversion between codecs trained on the same and different dataset</a:t>
            </a:r>
          </a:p>
          <a:p>
            <a:pPr lvl="1"/>
            <a:r>
              <a:rPr lang="en-US" altLang="zh-CN" dirty="0">
                <a:solidFill>
                  <a:srgbClr val="002060"/>
                </a:solidFill>
              </a:rPr>
              <a:t>Two slightly different models trained on the same dataset. Result is not good and only achieve 20dB.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Codec Conversion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533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Explore generative model and experiment a variational model for binary autoencoder. Generative model is suitable for change detection and other inference tasks. Gumbel </a:t>
            </a:r>
            <a:r>
              <a:rPr lang="en-US" altLang="zh-CN" dirty="0" err="1">
                <a:solidFill>
                  <a:srgbClr val="FF0000"/>
                </a:solidFill>
              </a:rPr>
              <a:t>Softmax</a:t>
            </a:r>
            <a:r>
              <a:rPr lang="en-US" altLang="zh-CN" dirty="0">
                <a:solidFill>
                  <a:srgbClr val="FF0000"/>
                </a:solidFill>
              </a:rPr>
              <a:t> trick can be a good start</a:t>
            </a:r>
          </a:p>
          <a:p>
            <a:pPr lvl="1"/>
            <a:r>
              <a:rPr lang="en-US" altLang="zh-CN" dirty="0"/>
              <a:t>Variational Auto Encoder (VAE) is suitable for unsupervised classification based on our data visualization</a:t>
            </a:r>
          </a:p>
          <a:p>
            <a:pPr lvl="1"/>
            <a:r>
              <a:rPr lang="en-US" altLang="zh-CN" dirty="0"/>
              <a:t>Exploring K-means and GMM on clustering VAE</a:t>
            </a:r>
          </a:p>
          <a:p>
            <a:pPr lvl="1"/>
            <a:r>
              <a:rPr lang="en-US" altLang="zh-CN" dirty="0"/>
              <a:t>Exploring concrete distribution (using Gumbel </a:t>
            </a:r>
            <a:r>
              <a:rPr lang="en-US" altLang="zh-CN" dirty="0" err="1"/>
              <a:t>Softmax</a:t>
            </a:r>
            <a:r>
              <a:rPr lang="en-US" altLang="zh-CN" dirty="0"/>
              <a:t>) VAE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 Tracks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21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Milestones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General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Set up GPU computation environment at Duke Cluster Computing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Better tuning parameter strategy for optimization</a:t>
            </a:r>
          </a:p>
          <a:p>
            <a:pPr lvl="2"/>
            <a:r>
              <a:rPr lang="en-US" altLang="zh-CN" dirty="0">
                <a:solidFill>
                  <a:srgbClr val="00B0F0"/>
                </a:solidFill>
              </a:rPr>
              <a:t>Setting a milestone for each objective and adjust tuning parameter based on the distance between the milestone and the current performance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on multi-stage optimization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First train on compression and then classification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First train on one dataset and then test and train on another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105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Set up MS COCO dataset for Detection task and explore detection and caption in addition to compression and classification</a:t>
            </a:r>
          </a:p>
          <a:p>
            <a:pPr lvl="1"/>
            <a:r>
              <a:rPr lang="en-US" altLang="zh-CN" dirty="0"/>
              <a:t>Data loader verified but need improvement</a:t>
            </a:r>
          </a:p>
          <a:p>
            <a:pPr lvl="1"/>
            <a:r>
              <a:rPr lang="en-US" altLang="zh-CN" dirty="0"/>
              <a:t>Find several source code for Faster-RCNN but most of them have complicated structured code</a:t>
            </a:r>
          </a:p>
          <a:p>
            <a:pPr lvl="1"/>
            <a:r>
              <a:rPr lang="en-US" altLang="zh-CN" dirty="0"/>
              <a:t>Adapting Faster-RCNN with our model framework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 Tracks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14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General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Better tuning parameter strategy for optimization</a:t>
            </a:r>
          </a:p>
          <a:p>
            <a:pPr lvl="2"/>
            <a:r>
              <a:rPr lang="en-US" altLang="zh-CN" dirty="0">
                <a:solidFill>
                  <a:srgbClr val="FFC000"/>
                </a:solidFill>
              </a:rPr>
              <a:t>Setting a milestone for each objective and adjust tuning parameter based on the distance between the milestone and the current performance</a:t>
            </a:r>
          </a:p>
          <a:p>
            <a:pPr lvl="2"/>
            <a:r>
              <a:rPr lang="en-US" altLang="zh-CN" dirty="0">
                <a:solidFill>
                  <a:srgbClr val="FFC000"/>
                </a:solidFill>
              </a:rPr>
              <a:t>https://arxiv.org/pdf/1810.04650v1.pdf</a:t>
            </a:r>
          </a:p>
          <a:p>
            <a:pPr lvl="1"/>
            <a:r>
              <a:rPr lang="en-US" altLang="zh-CN" dirty="0"/>
              <a:t>Meta Learning</a:t>
            </a:r>
          </a:p>
          <a:p>
            <a:pPr lvl="2"/>
            <a:r>
              <a:rPr lang="en-US" altLang="zh-CN" dirty="0"/>
              <a:t>Use models to learn the learning rate and other hyper parameters (learn to learn)</a:t>
            </a:r>
          </a:p>
          <a:p>
            <a:pPr lvl="1"/>
            <a:r>
              <a:rPr lang="en-US" altLang="zh-CN" dirty="0"/>
              <a:t>Transfer Learning</a:t>
            </a:r>
          </a:p>
          <a:p>
            <a:pPr lvl="2"/>
            <a:r>
              <a:rPr lang="en-US" altLang="zh-CN" dirty="0"/>
              <a:t>Add hidden and memory state for the whole model</a:t>
            </a:r>
          </a:p>
          <a:p>
            <a:pPr lvl="2"/>
            <a:r>
              <a:rPr lang="en-US" altLang="zh-CN" dirty="0"/>
              <a:t>Growing Memory cell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Memory Issue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Test Truncated BPTT and models that consume less memory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Milestones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0382CD-324C-4830-9CA4-7C9673C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775" y="149289"/>
            <a:ext cx="2420225" cy="253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Compression and Classification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better classification performance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on ImageNet and Coco Dataset after memory issue fixed</a:t>
            </a:r>
          </a:p>
          <a:p>
            <a:pPr lvl="1"/>
            <a:r>
              <a:rPr lang="en-US" altLang="zh-CN" dirty="0"/>
              <a:t>Try to add support for varying image size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Test with large image shape with deeper models with ImageNet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with Kodak and RAID (raw images) dataset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with other metrics and PSNR-HVS and MS-SSIM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Add entropy codec and Compare with other classical codecs like JPG2000, BPG</a:t>
            </a:r>
          </a:p>
          <a:p>
            <a:pPr lvl="1"/>
            <a:r>
              <a:rPr lang="en-US" altLang="zh-CN" dirty="0"/>
              <a:t>Test dynamic functionality and performance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Test more multi-scale model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distributed codecs with smaller encoders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decoders for different number of nodes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smaller gap among the number of nodes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images from different angle for distributed systems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Start Video Compression</a:t>
            </a:r>
          </a:p>
          <a:p>
            <a:pPr lvl="1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Milestones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997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Codec Conversion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Experiment conversion between classical codecs like JPG JPG2000 BPG (lossy) and PNG BMP (lossless) </a:t>
            </a:r>
          </a:p>
          <a:p>
            <a:pPr lvl="2"/>
            <a:r>
              <a:rPr lang="en-US" altLang="zh-CN" dirty="0">
                <a:solidFill>
                  <a:srgbClr val="00B0F0"/>
                </a:solidFill>
              </a:rPr>
              <a:t>Only find C code for JPG2000 (wavelet compression)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Experiment conversion between trained codecs and classical codecs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Milestones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988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Generative Codec and unsupervised learning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K-means and GMM for MNIST data with Gaussian VAE</a:t>
            </a:r>
          </a:p>
          <a:p>
            <a:pPr lvl="1"/>
            <a:r>
              <a:rPr lang="en-US" altLang="zh-CN" dirty="0"/>
              <a:t>Experiment Dirichlet Process GMM for gradually growing number of clusters (dictionary building)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Concrete VAE (Bernoulli distribution reparametrized by Gumbel Trick)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Combine Clustering, Concrete VAE and our codecs</a:t>
            </a:r>
          </a:p>
          <a:p>
            <a:pPr lvl="1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Milestones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56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Compression and Detection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Combine Faster-RCNN with our codecs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Milestones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503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Other Tracks</a:t>
            </a:r>
          </a:p>
          <a:p>
            <a:pPr lvl="1"/>
            <a:r>
              <a:rPr lang="en-US" altLang="zh-CN" dirty="0"/>
              <a:t>Audio Compression, Music Information Retrieval and Speech Recognition</a:t>
            </a:r>
          </a:p>
          <a:p>
            <a:pPr lvl="1"/>
            <a:r>
              <a:rPr lang="en-US" altLang="zh-CN" dirty="0"/>
              <a:t>Web Crawler for crawling images from URL (data mining)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Milestones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26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Milestones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Compression and Classification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 </a:t>
            </a:r>
            <a:r>
              <a:rPr lang="en-US" altLang="zh-CN" dirty="0"/>
              <a:t>Further Test forward and backward connection (less important)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Further test sum of residual loss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  <a:sym typeface="Wingdings" panose="05000000000000000000" pitchFamily="2" charset="2"/>
              </a:rPr>
              <a:t>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Further test difference of patches patch-based network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  <a:sym typeface="Wingdings" panose="05000000000000000000" pitchFamily="2" charset="2"/>
              </a:rPr>
              <a:t>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Explore on overlapping patches and patch sequence formation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C000"/>
                </a:solidFill>
              </a:rPr>
              <a:t>Test on ImageNet and COCO dataset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C000"/>
                </a:solidFill>
              </a:rPr>
              <a:t>Test on larger patch size i.e. 128x128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Experiment variable depth model. So far we have 4 compression module at encoder and 4 at decoder. Compression rate is 1/16 for each residual iteration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Test on multi-scale codec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Test on p</a:t>
            </a:r>
            <a:r>
              <a:rPr lang="en-US" altLang="zh-CN" dirty="0">
                <a:solidFill>
                  <a:srgbClr val="FF0000"/>
                </a:solidFill>
              </a:rPr>
              <a:t>ixel unshuffled model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Test on dynamic depth and iteration size model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Merge into one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C000"/>
                </a:solidFill>
              </a:rPr>
              <a:t>Explore memory issue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 </a:t>
            </a:r>
            <a:r>
              <a:rPr lang="en-US" altLang="zh-CN" dirty="0"/>
              <a:t>Experiment variable code size for different images? May depend on entropy codec?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Experiment with more slave nodes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Experiment asynchronous distributed system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274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Milestones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Codec Conversion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Searching for source code for JPG and its entropy codec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Experiment conversion between classical codecs like JPG JPG2000 BPG (lossy) and PNG BMP (lossless)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</a:t>
            </a:r>
            <a:r>
              <a:rPr lang="en-US" altLang="zh-CN" dirty="0"/>
              <a:t>Explore different size of codes for different images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conversion between codecs trained on different dataset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conversion between trained codecs and classical codecs</a:t>
            </a:r>
          </a:p>
        </p:txBody>
      </p:sp>
    </p:spTree>
    <p:extLst>
      <p:ext uri="{BB962C8B-B14F-4D97-AF65-F5344CB8AC3E}">
        <p14:creationId xmlns:p14="http://schemas.microsoft.com/office/powerpoint/2010/main" val="336169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Milestones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Other tracks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Explore generative model and experiment a variational model for binary autoencoder. Generative model is suitable for change detection and other inference tasks. Gumbel </a:t>
            </a:r>
            <a:r>
              <a:rPr lang="en-US" altLang="zh-CN" dirty="0" err="1">
                <a:solidFill>
                  <a:srgbClr val="FF0000"/>
                </a:solidFill>
              </a:rPr>
              <a:t>Softmax</a:t>
            </a:r>
            <a:r>
              <a:rPr lang="en-US" altLang="zh-CN" dirty="0">
                <a:solidFill>
                  <a:srgbClr val="FF0000"/>
                </a:solidFill>
              </a:rPr>
              <a:t> trick can be a good start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Set up MS COCO dataset for Detection task and explore detection and caption in addition to compression and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92250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F7ED7-445B-4732-928D-97004C11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00410-0AA5-45E1-9ECB-0D42BEFA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 NVIDIA TITAN XP roughly better than two P10 at Microsoft Azure</a:t>
            </a:r>
          </a:p>
          <a:p>
            <a:r>
              <a:rPr lang="en-US" altLang="zh-CN" dirty="0"/>
              <a:t>12GB memory each, smaller than one P10 but two larger than one P10</a:t>
            </a:r>
          </a:p>
          <a:p>
            <a:r>
              <a:rPr lang="en-US" altLang="zh-CN" dirty="0"/>
              <a:t>For Joint model, one epoch takes 600s</a:t>
            </a:r>
          </a:p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Set up GPU computation environment at Duke 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133027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FA14-E8C9-4F79-B31E-7AC8C0F7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773BF-8D7E-447B-99B4-F29841BE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241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MNIST dataset</a:t>
            </a:r>
          </a:p>
          <a:p>
            <a:pPr lvl="1"/>
            <a:r>
              <a:rPr lang="en-US" altLang="zh-CN" dirty="0"/>
              <a:t>60000 handwritten 0-9 digits images for training, 10000 for test</a:t>
            </a:r>
          </a:p>
          <a:p>
            <a:pPr lvl="1"/>
            <a:r>
              <a:rPr lang="en-US" altLang="zh-CN" dirty="0"/>
              <a:t>Original shape 28x28, resized to 32x32</a:t>
            </a:r>
          </a:p>
          <a:p>
            <a:r>
              <a:rPr lang="en-US" altLang="zh-CN" dirty="0"/>
              <a:t>CIFAR10 dataset (cannot exceed 30 PSNR and 74% accuracy)</a:t>
            </a:r>
          </a:p>
          <a:p>
            <a:pPr lvl="1"/>
            <a:r>
              <a:rPr lang="en-US" altLang="zh-CN" dirty="0"/>
              <a:t>50000 natural images of 10 classes like airplane, automobile, cat, dog, </a:t>
            </a:r>
            <a:r>
              <a:rPr lang="en-US" altLang="zh-CN" dirty="0" err="1"/>
              <a:t>etc</a:t>
            </a:r>
            <a:r>
              <a:rPr lang="en-US" altLang="zh-CN" dirty="0"/>
              <a:t> for training, 10000 for test</a:t>
            </a:r>
          </a:p>
          <a:p>
            <a:pPr lvl="1"/>
            <a:r>
              <a:rPr lang="en-US" altLang="zh-CN" dirty="0"/>
              <a:t>Original shape 32x32</a:t>
            </a:r>
          </a:p>
          <a:p>
            <a:r>
              <a:rPr lang="en-US" altLang="zh-CN" dirty="0"/>
              <a:t>SVHN dataset</a:t>
            </a:r>
          </a:p>
          <a:p>
            <a:pPr lvl="1"/>
            <a:r>
              <a:rPr lang="en-US" altLang="zh-CN" dirty="0"/>
              <a:t>Street View House Numbers data containing 0-9 digits RGB cropped images. 73257 digits for training, 26032 digits for testing, and 531131 additional (not used this time), somewhat less difficult samples, to use as extra training data.</a:t>
            </a:r>
          </a:p>
          <a:p>
            <a:pPr lvl="1"/>
            <a:r>
              <a:rPr lang="en-US" altLang="zh-CN" dirty="0"/>
              <a:t>http://ufldl.stanford.edu/housenumbers/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50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C7A9F-FE85-46FC-ADF2-5DFCC6BD5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Google Model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94CF925-84D7-439B-93DE-A2A34B02793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Model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45F244-D5B9-43E5-8FB3-80B362CA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693" y="2958679"/>
            <a:ext cx="8395413" cy="27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9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40354</TotalTime>
  <Words>1774</Words>
  <Application>Microsoft Office PowerPoint</Application>
  <PresentationFormat>宽屏</PresentationFormat>
  <Paragraphs>238</Paragraphs>
  <Slides>36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等线</vt:lpstr>
      <vt:lpstr>等线 Light</vt:lpstr>
      <vt:lpstr>Arial</vt:lpstr>
      <vt:lpstr>Calibri</vt:lpstr>
      <vt:lpstr>Wingdings</vt:lpstr>
      <vt:lpstr>Office 主题​​</vt:lpstr>
      <vt:lpstr>Research Progress Record</vt:lpstr>
      <vt:lpstr>Abstract</vt:lpstr>
      <vt:lpstr>Last Milestones</vt:lpstr>
      <vt:lpstr>Last Milestones</vt:lpstr>
      <vt:lpstr>Last Milestones</vt:lpstr>
      <vt:lpstr>Last Milestones</vt:lpstr>
      <vt:lpstr>Computation</vt:lpstr>
      <vt:lpstr>Data</vt:lpstr>
      <vt:lpstr>PowerPoint 演示文稿</vt:lpstr>
      <vt:lpstr>PowerPoint 演示文稿</vt:lpstr>
      <vt:lpstr>Compression and Classification</vt:lpstr>
      <vt:lpstr>Compression and Classification</vt:lpstr>
      <vt:lpstr>Compression and Classification</vt:lpstr>
      <vt:lpstr>Compression and Classification</vt:lpstr>
      <vt:lpstr>Compression and Classification</vt:lpstr>
      <vt:lpstr>Compression and Classification</vt:lpstr>
      <vt:lpstr>Compression and Classification</vt:lpstr>
      <vt:lpstr>Compression and Classification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Record</dc:title>
  <dc:creator>Administrator</dc:creator>
  <cp:lastModifiedBy>Administrator</cp:lastModifiedBy>
  <cp:revision>643</cp:revision>
  <dcterms:created xsi:type="dcterms:W3CDTF">2018-08-28T06:30:59Z</dcterms:created>
  <dcterms:modified xsi:type="dcterms:W3CDTF">2018-11-02T05:38:54Z</dcterms:modified>
</cp:coreProperties>
</file>