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0"/>
  </p:notesMasterIdLst>
  <p:handoutMasterIdLst>
    <p:handoutMasterId r:id="rId31"/>
  </p:handoutMasterIdLst>
  <p:sldIdLst>
    <p:sldId id="829" r:id="rId2"/>
    <p:sldId id="821" r:id="rId3"/>
    <p:sldId id="822" r:id="rId4"/>
    <p:sldId id="824" r:id="rId5"/>
    <p:sldId id="787" r:id="rId6"/>
    <p:sldId id="798" r:id="rId7"/>
    <p:sldId id="799" r:id="rId8"/>
    <p:sldId id="797" r:id="rId9"/>
    <p:sldId id="791" r:id="rId10"/>
    <p:sldId id="806" r:id="rId11"/>
    <p:sldId id="792" r:id="rId12"/>
    <p:sldId id="807" r:id="rId13"/>
    <p:sldId id="808" r:id="rId14"/>
    <p:sldId id="803" r:id="rId15"/>
    <p:sldId id="804" r:id="rId16"/>
    <p:sldId id="805" r:id="rId17"/>
    <p:sldId id="800" r:id="rId18"/>
    <p:sldId id="795" r:id="rId19"/>
    <p:sldId id="724" r:id="rId20"/>
    <p:sldId id="733" r:id="rId21"/>
    <p:sldId id="737" r:id="rId22"/>
    <p:sldId id="810" r:id="rId23"/>
    <p:sldId id="772" r:id="rId24"/>
    <p:sldId id="843" r:id="rId25"/>
    <p:sldId id="774" r:id="rId26"/>
    <p:sldId id="844" r:id="rId27"/>
    <p:sldId id="730" r:id="rId28"/>
    <p:sldId id="826" r:id="rId29"/>
  </p:sldIdLst>
  <p:sldSz cx="9144000" cy="6858000" type="screen4x3"/>
  <p:notesSz cx="9296400" cy="688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5216"/>
  </p:normalViewPr>
  <p:slideViewPr>
    <p:cSldViewPr snapToGrid="0" snapToObjects="1">
      <p:cViewPr varScale="1">
        <p:scale>
          <a:sx n="155" d="100"/>
          <a:sy n="155" d="100"/>
        </p:scale>
        <p:origin x="1866" y="1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028440" cy="345286"/>
          </a:xfrm>
          <a:prstGeom prst="rect">
            <a:avLst/>
          </a:prstGeom>
        </p:spPr>
        <p:txBody>
          <a:bodyPr vert="horz" lIns="92958" tIns="46479" rIns="92958" bIns="46479" rtlCol="0"/>
          <a:lstStyle>
            <a:lvl1pPr algn="l">
              <a:defRPr sz="1200"/>
            </a:lvl1pPr>
          </a:lstStyle>
          <a:p>
            <a:endParaRPr kumimoji="1" lang="zh-CN" altLang="en-US"/>
          </a:p>
        </p:txBody>
      </p:sp>
      <p:sp>
        <p:nvSpPr>
          <p:cNvPr id="3" name="日期占位符 2"/>
          <p:cNvSpPr>
            <a:spLocks noGrp="1"/>
          </p:cNvSpPr>
          <p:nvPr>
            <p:ph type="dt" sz="quarter" idx="1"/>
          </p:nvPr>
        </p:nvSpPr>
        <p:spPr>
          <a:xfrm>
            <a:off x="5265809" y="1"/>
            <a:ext cx="4028440" cy="345286"/>
          </a:xfrm>
          <a:prstGeom prst="rect">
            <a:avLst/>
          </a:prstGeom>
        </p:spPr>
        <p:txBody>
          <a:bodyPr vert="horz" lIns="92958" tIns="46479" rIns="92958" bIns="46479" rtlCol="0"/>
          <a:lstStyle>
            <a:lvl1pPr algn="r">
              <a:defRPr sz="1200"/>
            </a:lvl1pPr>
          </a:lstStyle>
          <a:p>
            <a:fld id="{2A4950B3-23C0-D543-9BCB-1E8210DB5819}" type="datetimeFigureOut">
              <a:rPr kumimoji="1" lang="zh-CN" altLang="en-US" smtClean="0"/>
              <a:t>2019/3/19</a:t>
            </a:fld>
            <a:endParaRPr kumimoji="1" lang="zh-CN" altLang="en-US"/>
          </a:p>
        </p:txBody>
      </p:sp>
      <p:sp>
        <p:nvSpPr>
          <p:cNvPr id="4" name="页脚占位符 3"/>
          <p:cNvSpPr>
            <a:spLocks noGrp="1"/>
          </p:cNvSpPr>
          <p:nvPr>
            <p:ph type="ftr" sz="quarter" idx="2"/>
          </p:nvPr>
        </p:nvSpPr>
        <p:spPr>
          <a:xfrm>
            <a:off x="1" y="6536528"/>
            <a:ext cx="4028440" cy="345285"/>
          </a:xfrm>
          <a:prstGeom prst="rect">
            <a:avLst/>
          </a:prstGeom>
        </p:spPr>
        <p:txBody>
          <a:bodyPr vert="horz" lIns="92958" tIns="46479" rIns="92958" bIns="46479"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5265809" y="6536528"/>
            <a:ext cx="4028440" cy="345285"/>
          </a:xfrm>
          <a:prstGeom prst="rect">
            <a:avLst/>
          </a:prstGeom>
        </p:spPr>
        <p:txBody>
          <a:bodyPr vert="horz" lIns="92958" tIns="46479" rIns="92958" bIns="46479" rtlCol="0" anchor="b"/>
          <a:lstStyle>
            <a:lvl1pPr algn="r">
              <a:defRPr sz="1200"/>
            </a:lvl1pPr>
          </a:lstStyle>
          <a:p>
            <a:fld id="{73246E04-7969-444B-9FA4-2FC7DB4191A2}" type="slidenum">
              <a:rPr kumimoji="1" lang="zh-CN" altLang="en-US" smtClean="0"/>
              <a:t>‹#›</a:t>
            </a:fld>
            <a:endParaRPr kumimoji="1" lang="zh-CN" altLang="en-US"/>
          </a:p>
        </p:txBody>
      </p:sp>
    </p:spTree>
    <p:extLst>
      <p:ext uri="{BB962C8B-B14F-4D97-AF65-F5344CB8AC3E}">
        <p14:creationId xmlns:p14="http://schemas.microsoft.com/office/powerpoint/2010/main" val="1844963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28440" cy="345286"/>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5265809" y="1"/>
            <a:ext cx="4028440" cy="345286"/>
          </a:xfrm>
          <a:prstGeom prst="rect">
            <a:avLst/>
          </a:prstGeom>
        </p:spPr>
        <p:txBody>
          <a:bodyPr vert="horz" lIns="92958" tIns="46479" rIns="92958" bIns="46479" rtlCol="0"/>
          <a:lstStyle>
            <a:lvl1pPr algn="r">
              <a:defRPr sz="1200"/>
            </a:lvl1pPr>
          </a:lstStyle>
          <a:p>
            <a:fld id="{2D6DC9D9-464E-4E4C-98FD-27902EAB2126}" type="datetimeFigureOut">
              <a:rPr lang="en-US" smtClean="0"/>
              <a:t>3/19/2019</a:t>
            </a:fld>
            <a:endParaRPr lang="en-US" dirty="0"/>
          </a:p>
        </p:txBody>
      </p:sp>
      <p:sp>
        <p:nvSpPr>
          <p:cNvPr id="4" name="Slide Image Placeholder 3"/>
          <p:cNvSpPr>
            <a:spLocks noGrp="1" noRot="1" noChangeAspect="1"/>
          </p:cNvSpPr>
          <p:nvPr>
            <p:ph type="sldImg" idx="2"/>
          </p:nvPr>
        </p:nvSpPr>
        <p:spPr>
          <a:xfrm>
            <a:off x="3100388" y="860425"/>
            <a:ext cx="3095625" cy="2322513"/>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929640" y="3311872"/>
            <a:ext cx="7437120" cy="2709714"/>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536528"/>
            <a:ext cx="4028440" cy="345285"/>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536528"/>
            <a:ext cx="4028440" cy="345285"/>
          </a:xfrm>
          <a:prstGeom prst="rect">
            <a:avLst/>
          </a:prstGeom>
        </p:spPr>
        <p:txBody>
          <a:bodyPr vert="horz" lIns="92958" tIns="46479" rIns="92958" bIns="46479" rtlCol="0" anchor="b"/>
          <a:lstStyle>
            <a:lvl1pPr algn="r">
              <a:defRPr sz="1200"/>
            </a:lvl1pPr>
          </a:lstStyle>
          <a:p>
            <a:fld id="{48C960F5-E640-E347-AF6A-175BA37CB36C}" type="slidenum">
              <a:rPr lang="en-US" smtClean="0"/>
              <a:t>‹#›</a:t>
            </a:fld>
            <a:endParaRPr lang="en-US" dirty="0"/>
          </a:p>
        </p:txBody>
      </p:sp>
    </p:spTree>
    <p:extLst>
      <p:ext uri="{BB962C8B-B14F-4D97-AF65-F5344CB8AC3E}">
        <p14:creationId xmlns:p14="http://schemas.microsoft.com/office/powerpoint/2010/main" val="24120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9B577F-6036-4BCD-9021-A736CBC28733}" type="slidenum">
              <a:rPr lang="en-US" smtClean="0"/>
              <a:pPr/>
              <a:t>1</a:t>
            </a:fld>
            <a:endParaRPr lang="en-US" dirty="0"/>
          </a:p>
        </p:txBody>
      </p:sp>
    </p:spTree>
    <p:extLst>
      <p:ext uri="{BB962C8B-B14F-4D97-AF65-F5344CB8AC3E}">
        <p14:creationId xmlns:p14="http://schemas.microsoft.com/office/powerpoint/2010/main" val="321036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10</a:t>
            </a:fld>
            <a:endParaRPr lang="en-US" dirty="0"/>
          </a:p>
        </p:txBody>
      </p:sp>
    </p:spTree>
    <p:extLst>
      <p:ext uri="{BB962C8B-B14F-4D97-AF65-F5344CB8AC3E}">
        <p14:creationId xmlns:p14="http://schemas.microsoft.com/office/powerpoint/2010/main" val="3056387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11</a:t>
            </a:fld>
            <a:endParaRPr lang="en-US" dirty="0"/>
          </a:p>
        </p:txBody>
      </p:sp>
    </p:spTree>
    <p:extLst>
      <p:ext uri="{BB962C8B-B14F-4D97-AF65-F5344CB8AC3E}">
        <p14:creationId xmlns:p14="http://schemas.microsoft.com/office/powerpoint/2010/main" val="1873497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12</a:t>
            </a:fld>
            <a:endParaRPr lang="en-US" dirty="0"/>
          </a:p>
        </p:txBody>
      </p:sp>
    </p:spTree>
    <p:extLst>
      <p:ext uri="{BB962C8B-B14F-4D97-AF65-F5344CB8AC3E}">
        <p14:creationId xmlns:p14="http://schemas.microsoft.com/office/powerpoint/2010/main" val="2850860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13</a:t>
            </a:fld>
            <a:endParaRPr lang="en-US" dirty="0"/>
          </a:p>
        </p:txBody>
      </p:sp>
    </p:spTree>
    <p:extLst>
      <p:ext uri="{BB962C8B-B14F-4D97-AF65-F5344CB8AC3E}">
        <p14:creationId xmlns:p14="http://schemas.microsoft.com/office/powerpoint/2010/main" val="3793668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14</a:t>
            </a:fld>
            <a:endParaRPr lang="en-US" dirty="0"/>
          </a:p>
        </p:txBody>
      </p:sp>
    </p:spTree>
    <p:extLst>
      <p:ext uri="{BB962C8B-B14F-4D97-AF65-F5344CB8AC3E}">
        <p14:creationId xmlns:p14="http://schemas.microsoft.com/office/powerpoint/2010/main" val="397063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15</a:t>
            </a:fld>
            <a:endParaRPr lang="en-US" dirty="0"/>
          </a:p>
        </p:txBody>
      </p:sp>
    </p:spTree>
    <p:extLst>
      <p:ext uri="{BB962C8B-B14F-4D97-AF65-F5344CB8AC3E}">
        <p14:creationId xmlns:p14="http://schemas.microsoft.com/office/powerpoint/2010/main" val="173574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16</a:t>
            </a:fld>
            <a:endParaRPr lang="en-US" dirty="0"/>
          </a:p>
        </p:txBody>
      </p:sp>
    </p:spTree>
    <p:extLst>
      <p:ext uri="{BB962C8B-B14F-4D97-AF65-F5344CB8AC3E}">
        <p14:creationId xmlns:p14="http://schemas.microsoft.com/office/powerpoint/2010/main" val="2796078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17</a:t>
            </a:fld>
            <a:endParaRPr lang="en-US" dirty="0"/>
          </a:p>
        </p:txBody>
      </p:sp>
    </p:spTree>
    <p:extLst>
      <p:ext uri="{BB962C8B-B14F-4D97-AF65-F5344CB8AC3E}">
        <p14:creationId xmlns:p14="http://schemas.microsoft.com/office/powerpoint/2010/main" val="3603044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18</a:t>
            </a:fld>
            <a:endParaRPr lang="en-US" dirty="0"/>
          </a:p>
        </p:txBody>
      </p:sp>
    </p:spTree>
    <p:extLst>
      <p:ext uri="{BB962C8B-B14F-4D97-AF65-F5344CB8AC3E}">
        <p14:creationId xmlns:p14="http://schemas.microsoft.com/office/powerpoint/2010/main" val="1002735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19</a:t>
            </a:fld>
            <a:endParaRPr lang="en-US" dirty="0"/>
          </a:p>
        </p:txBody>
      </p:sp>
    </p:spTree>
    <p:extLst>
      <p:ext uri="{BB962C8B-B14F-4D97-AF65-F5344CB8AC3E}">
        <p14:creationId xmlns:p14="http://schemas.microsoft.com/office/powerpoint/2010/main" val="2879289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a:t>
            </a:fld>
            <a:endParaRPr lang="en-US" dirty="0"/>
          </a:p>
        </p:txBody>
      </p:sp>
    </p:spTree>
    <p:extLst>
      <p:ext uri="{BB962C8B-B14F-4D97-AF65-F5344CB8AC3E}">
        <p14:creationId xmlns:p14="http://schemas.microsoft.com/office/powerpoint/2010/main" val="2025874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20</a:t>
            </a:fld>
            <a:endParaRPr lang="en-US" dirty="0"/>
          </a:p>
        </p:txBody>
      </p:sp>
    </p:spTree>
    <p:extLst>
      <p:ext uri="{BB962C8B-B14F-4D97-AF65-F5344CB8AC3E}">
        <p14:creationId xmlns:p14="http://schemas.microsoft.com/office/powerpoint/2010/main" val="576841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21</a:t>
            </a:fld>
            <a:endParaRPr lang="en-US" dirty="0"/>
          </a:p>
        </p:txBody>
      </p:sp>
    </p:spTree>
    <p:extLst>
      <p:ext uri="{BB962C8B-B14F-4D97-AF65-F5344CB8AC3E}">
        <p14:creationId xmlns:p14="http://schemas.microsoft.com/office/powerpoint/2010/main" val="1400538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22</a:t>
            </a:fld>
            <a:endParaRPr lang="en-US" dirty="0"/>
          </a:p>
        </p:txBody>
      </p:sp>
    </p:spTree>
    <p:extLst>
      <p:ext uri="{BB962C8B-B14F-4D97-AF65-F5344CB8AC3E}">
        <p14:creationId xmlns:p14="http://schemas.microsoft.com/office/powerpoint/2010/main" val="3865848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23</a:t>
            </a:fld>
            <a:endParaRPr lang="en-US" dirty="0"/>
          </a:p>
        </p:txBody>
      </p:sp>
    </p:spTree>
    <p:extLst>
      <p:ext uri="{BB962C8B-B14F-4D97-AF65-F5344CB8AC3E}">
        <p14:creationId xmlns:p14="http://schemas.microsoft.com/office/powerpoint/2010/main" val="1678425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24</a:t>
            </a:fld>
            <a:endParaRPr lang="en-US" dirty="0"/>
          </a:p>
        </p:txBody>
      </p:sp>
    </p:spTree>
    <p:extLst>
      <p:ext uri="{BB962C8B-B14F-4D97-AF65-F5344CB8AC3E}">
        <p14:creationId xmlns:p14="http://schemas.microsoft.com/office/powerpoint/2010/main" val="3132153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25</a:t>
            </a:fld>
            <a:endParaRPr lang="en-US" dirty="0"/>
          </a:p>
        </p:txBody>
      </p:sp>
    </p:spTree>
    <p:extLst>
      <p:ext uri="{BB962C8B-B14F-4D97-AF65-F5344CB8AC3E}">
        <p14:creationId xmlns:p14="http://schemas.microsoft.com/office/powerpoint/2010/main" val="309449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26</a:t>
            </a:fld>
            <a:endParaRPr lang="en-US" dirty="0"/>
          </a:p>
        </p:txBody>
      </p:sp>
    </p:spTree>
    <p:extLst>
      <p:ext uri="{BB962C8B-B14F-4D97-AF65-F5344CB8AC3E}">
        <p14:creationId xmlns:p14="http://schemas.microsoft.com/office/powerpoint/2010/main" val="274608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27</a:t>
            </a:fld>
            <a:endParaRPr lang="en-US" dirty="0"/>
          </a:p>
        </p:txBody>
      </p:sp>
    </p:spTree>
    <p:extLst>
      <p:ext uri="{BB962C8B-B14F-4D97-AF65-F5344CB8AC3E}">
        <p14:creationId xmlns:p14="http://schemas.microsoft.com/office/powerpoint/2010/main" val="4119303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28</a:t>
            </a:fld>
            <a:endParaRPr lang="en-US" dirty="0"/>
          </a:p>
        </p:txBody>
      </p:sp>
    </p:spTree>
    <p:extLst>
      <p:ext uri="{BB962C8B-B14F-4D97-AF65-F5344CB8AC3E}">
        <p14:creationId xmlns:p14="http://schemas.microsoft.com/office/powerpoint/2010/main" val="1085489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a:t>
            </a:fld>
            <a:endParaRPr lang="en-US" dirty="0"/>
          </a:p>
        </p:txBody>
      </p:sp>
    </p:spTree>
    <p:extLst>
      <p:ext uri="{BB962C8B-B14F-4D97-AF65-F5344CB8AC3E}">
        <p14:creationId xmlns:p14="http://schemas.microsoft.com/office/powerpoint/2010/main" val="1483410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4</a:t>
            </a:fld>
            <a:endParaRPr lang="en-US" dirty="0"/>
          </a:p>
        </p:txBody>
      </p:sp>
    </p:spTree>
    <p:extLst>
      <p:ext uri="{BB962C8B-B14F-4D97-AF65-F5344CB8AC3E}">
        <p14:creationId xmlns:p14="http://schemas.microsoft.com/office/powerpoint/2010/main" val="1846904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5</a:t>
            </a:fld>
            <a:endParaRPr lang="en-US" dirty="0"/>
          </a:p>
        </p:txBody>
      </p:sp>
    </p:spTree>
    <p:extLst>
      <p:ext uri="{BB962C8B-B14F-4D97-AF65-F5344CB8AC3E}">
        <p14:creationId xmlns:p14="http://schemas.microsoft.com/office/powerpoint/2010/main" val="25334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6</a:t>
            </a:fld>
            <a:endParaRPr lang="en-US" dirty="0"/>
          </a:p>
        </p:txBody>
      </p:sp>
    </p:spTree>
    <p:extLst>
      <p:ext uri="{BB962C8B-B14F-4D97-AF65-F5344CB8AC3E}">
        <p14:creationId xmlns:p14="http://schemas.microsoft.com/office/powerpoint/2010/main" val="804379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7</a:t>
            </a:fld>
            <a:endParaRPr lang="en-US" dirty="0"/>
          </a:p>
        </p:txBody>
      </p:sp>
    </p:spTree>
    <p:extLst>
      <p:ext uri="{BB962C8B-B14F-4D97-AF65-F5344CB8AC3E}">
        <p14:creationId xmlns:p14="http://schemas.microsoft.com/office/powerpoint/2010/main" val="1267600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8</a:t>
            </a:fld>
            <a:endParaRPr lang="en-US" dirty="0"/>
          </a:p>
        </p:txBody>
      </p:sp>
    </p:spTree>
    <p:extLst>
      <p:ext uri="{BB962C8B-B14F-4D97-AF65-F5344CB8AC3E}">
        <p14:creationId xmlns:p14="http://schemas.microsoft.com/office/powerpoint/2010/main" val="390270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9</a:t>
            </a:fld>
            <a:endParaRPr lang="en-US" dirty="0"/>
          </a:p>
        </p:txBody>
      </p:sp>
    </p:spTree>
    <p:extLst>
      <p:ext uri="{BB962C8B-B14F-4D97-AF65-F5344CB8AC3E}">
        <p14:creationId xmlns:p14="http://schemas.microsoft.com/office/powerpoint/2010/main" val="1043274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Distribution Statement</a:t>
            </a:r>
            <a:endParaRPr lang="en-US" dirty="0"/>
          </a:p>
        </p:txBody>
      </p:sp>
      <p:sp>
        <p:nvSpPr>
          <p:cNvPr id="6" name="Slide Number Placeholder 5"/>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1777161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Distribution Statement</a:t>
            </a:r>
            <a:endParaRPr lang="en-US" dirty="0"/>
          </a:p>
        </p:txBody>
      </p:sp>
      <p:sp>
        <p:nvSpPr>
          <p:cNvPr id="6" name="Slide Number Placeholder 5"/>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6082411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Distribution Statement</a:t>
            </a:r>
            <a:endParaRPr lang="en-US" dirty="0"/>
          </a:p>
        </p:txBody>
      </p:sp>
      <p:sp>
        <p:nvSpPr>
          <p:cNvPr id="6" name="Slide Number Placeholder 5"/>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38149197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dirty="0"/>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419100"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381000" y="840103"/>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2" descr="mage result for Duke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54099" y="11289"/>
            <a:ext cx="789901" cy="78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67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Distribution Statement</a:t>
            </a:r>
            <a:endParaRPr lang="en-US" dirty="0"/>
          </a:p>
        </p:txBody>
      </p:sp>
      <p:sp>
        <p:nvSpPr>
          <p:cNvPr id="6" name="Slide Number Placeholder 5"/>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38798442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Distribution Statement</a:t>
            </a:r>
            <a:endParaRPr lang="en-US" dirty="0"/>
          </a:p>
        </p:txBody>
      </p:sp>
      <p:sp>
        <p:nvSpPr>
          <p:cNvPr id="6" name="Slide Number Placeholder 5"/>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374274578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Distribution Statement</a:t>
            </a:r>
            <a:endParaRPr lang="en-US" dirty="0"/>
          </a:p>
        </p:txBody>
      </p:sp>
      <p:sp>
        <p:nvSpPr>
          <p:cNvPr id="7" name="Slide Number Placeholder 6"/>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517622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Distribution Statement</a:t>
            </a:r>
            <a:endParaRPr lang="en-US" dirty="0"/>
          </a:p>
        </p:txBody>
      </p:sp>
      <p:sp>
        <p:nvSpPr>
          <p:cNvPr id="9" name="Slide Number Placeholder 8"/>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18189788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Distribution Statement</a:t>
            </a:r>
            <a:endParaRPr lang="en-US" dirty="0"/>
          </a:p>
        </p:txBody>
      </p:sp>
      <p:sp>
        <p:nvSpPr>
          <p:cNvPr id="5" name="Slide Number Placeholder 4"/>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410337653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Distribution Statement</a:t>
            </a:r>
            <a:endParaRPr lang="en-US" dirty="0"/>
          </a:p>
        </p:txBody>
      </p:sp>
      <p:sp>
        <p:nvSpPr>
          <p:cNvPr id="4" name="Slide Number Placeholder 3"/>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50262934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Distribution Statement</a:t>
            </a:r>
            <a:endParaRPr lang="en-US" dirty="0"/>
          </a:p>
        </p:txBody>
      </p:sp>
      <p:sp>
        <p:nvSpPr>
          <p:cNvPr id="7" name="Slide Number Placeholder 6"/>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395932552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Distribution Statement</a:t>
            </a:r>
            <a:endParaRPr lang="en-US" dirty="0"/>
          </a:p>
        </p:txBody>
      </p:sp>
      <p:sp>
        <p:nvSpPr>
          <p:cNvPr id="7" name="Slide Number Placeholder 6"/>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226544183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Distribution Statement</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512FB-F7DB-434E-9809-9B8718BA1336}" type="slidenum">
              <a:rPr lang="en-US" smtClean="0"/>
              <a:t>‹#›</a:t>
            </a:fld>
            <a:endParaRPr lang="en-US" dirty="0"/>
          </a:p>
        </p:txBody>
      </p:sp>
    </p:spTree>
    <p:extLst>
      <p:ext uri="{BB962C8B-B14F-4D97-AF65-F5344CB8AC3E}">
        <p14:creationId xmlns:p14="http://schemas.microsoft.com/office/powerpoint/2010/main" val="248109932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image" Target="../media/image4.wmf"/><Relationship Id="rId12" Type="http://schemas.openxmlformats.org/officeDocument/2006/relationships/image" Target="../media/image6.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69923" y="1429992"/>
            <a:ext cx="8804153" cy="2199033"/>
          </a:xfrm>
        </p:spPr>
        <p:txBody>
          <a:bodyPr>
            <a:noAutofit/>
          </a:bodyPr>
          <a:lstStyle/>
          <a:p>
            <a:pPr marL="0" indent="0" algn="ctr">
              <a:buNone/>
            </a:pPr>
            <a:r>
              <a:rPr lang="en-US" sz="4000" dirty="0">
                <a:solidFill>
                  <a:srgbClr val="FF0000"/>
                </a:solidFill>
                <a:latin typeface="+mn-lt"/>
              </a:rPr>
              <a:t>Decentralized Perception from Online Learning and</a:t>
            </a:r>
          </a:p>
          <a:p>
            <a:pPr marL="0" indent="0" algn="ctr">
              <a:buNone/>
            </a:pPr>
            <a:r>
              <a:rPr lang="en-US" sz="4000" dirty="0">
                <a:solidFill>
                  <a:srgbClr val="FF0000"/>
                </a:solidFill>
                <a:latin typeface="+mn-lt"/>
              </a:rPr>
              <a:t>Semantic Understanding</a:t>
            </a:r>
          </a:p>
        </p:txBody>
      </p:sp>
      <p:sp>
        <p:nvSpPr>
          <p:cNvPr id="5" name="Rectangle 3"/>
          <p:cNvSpPr txBox="1">
            <a:spLocks noChangeArrowheads="1"/>
          </p:cNvSpPr>
          <p:nvPr/>
        </p:nvSpPr>
        <p:spPr>
          <a:xfrm>
            <a:off x="1552075" y="3629026"/>
            <a:ext cx="5525646" cy="25431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800" dirty="0" err="1">
                <a:latin typeface="Calibri" charset="0"/>
                <a:ea typeface="Calibri" charset="0"/>
                <a:cs typeface="Calibri" charset="0"/>
              </a:rPr>
              <a:t>Enmao</a:t>
            </a:r>
            <a:r>
              <a:rPr lang="en-US" altLang="zh-CN" sz="1800" dirty="0">
                <a:latin typeface="Calibri" charset="0"/>
                <a:ea typeface="Calibri" charset="0"/>
                <a:cs typeface="Calibri" charset="0"/>
              </a:rPr>
              <a:t> </a:t>
            </a:r>
            <a:r>
              <a:rPr lang="en-US" altLang="zh-CN" sz="1800" dirty="0" err="1">
                <a:latin typeface="Calibri" charset="0"/>
                <a:ea typeface="Calibri" charset="0"/>
                <a:cs typeface="Calibri" charset="0"/>
              </a:rPr>
              <a:t>Diao</a:t>
            </a:r>
            <a:endParaRPr lang="en-US" altLang="zh-CN" sz="1800" dirty="0">
              <a:latin typeface="Calibri" charset="0"/>
              <a:ea typeface="Calibri" charset="0"/>
              <a:cs typeface="Calibri" charset="0"/>
            </a:endParaRPr>
          </a:p>
          <a:p>
            <a:pPr marL="0" indent="0" algn="ctr">
              <a:buNone/>
            </a:pPr>
            <a:r>
              <a:rPr lang="en-US" altLang="zh-CN" sz="1800" dirty="0" err="1">
                <a:latin typeface="Calibri" charset="0"/>
                <a:ea typeface="Calibri" charset="0"/>
                <a:cs typeface="Calibri" charset="0"/>
              </a:rPr>
              <a:t>Eliahu</a:t>
            </a:r>
            <a:r>
              <a:rPr lang="en-US" altLang="zh-CN" sz="1800" dirty="0">
                <a:latin typeface="Calibri" charset="0"/>
                <a:ea typeface="Calibri" charset="0"/>
                <a:cs typeface="Calibri" charset="0"/>
              </a:rPr>
              <a:t> (Ilya) </a:t>
            </a:r>
            <a:r>
              <a:rPr lang="en-US" altLang="zh-CN" sz="1800" dirty="0" err="1">
                <a:latin typeface="Calibri" charset="0"/>
                <a:ea typeface="Calibri" charset="0"/>
                <a:cs typeface="Calibri" charset="0"/>
              </a:rPr>
              <a:t>Soloveychik</a:t>
            </a:r>
            <a:endParaRPr lang="en-US" altLang="zh-CN" sz="1800" dirty="0">
              <a:latin typeface="Calibri" charset="0"/>
              <a:ea typeface="Calibri" charset="0"/>
              <a:cs typeface="Calibri" charset="0"/>
            </a:endParaRPr>
          </a:p>
          <a:p>
            <a:pPr marL="0" indent="0" algn="ctr">
              <a:buNone/>
            </a:pPr>
            <a:r>
              <a:rPr lang="en-US" altLang="zh-CN" sz="1800" dirty="0" err="1">
                <a:latin typeface="Calibri" charset="0"/>
                <a:ea typeface="Calibri" charset="0"/>
                <a:cs typeface="Calibri" charset="0"/>
              </a:rPr>
              <a:t>Vahid</a:t>
            </a:r>
            <a:r>
              <a:rPr lang="en-US" altLang="zh-CN" sz="1800" dirty="0">
                <a:latin typeface="Calibri" charset="0"/>
                <a:ea typeface="Calibri" charset="0"/>
                <a:cs typeface="Calibri" charset="0"/>
              </a:rPr>
              <a:t> </a:t>
            </a:r>
            <a:r>
              <a:rPr lang="en-US" altLang="zh-CN" sz="1800" dirty="0" err="1">
                <a:latin typeface="Calibri" charset="0"/>
                <a:ea typeface="Calibri" charset="0"/>
                <a:cs typeface="Calibri" charset="0"/>
              </a:rPr>
              <a:t>Tarokh</a:t>
            </a:r>
            <a:endParaRPr lang="en-US" altLang="zh-CN" sz="1800" dirty="0">
              <a:latin typeface="Calibri" charset="0"/>
              <a:ea typeface="Calibri" charset="0"/>
              <a:cs typeface="Calibri" charset="0"/>
            </a:endParaRPr>
          </a:p>
          <a:p>
            <a:pPr marL="0" indent="0" algn="ctr">
              <a:buNone/>
            </a:pPr>
            <a:r>
              <a:rPr lang="en-US" altLang="ko-KR" dirty="0">
                <a:latin typeface="Calibri" charset="0"/>
                <a:cs typeface="Calibri" charset="0"/>
              </a:rPr>
              <a:t>Duke University</a:t>
            </a:r>
          </a:p>
          <a:p>
            <a:pPr marL="0" indent="0" algn="ctr">
              <a:buNone/>
            </a:pPr>
            <a:r>
              <a:rPr lang="en-US" altLang="ko-KR" sz="2000" dirty="0">
                <a:latin typeface="Calibri" charset="0"/>
                <a:cs typeface="Calibri" charset="0"/>
              </a:rPr>
              <a:t>Durham, NC</a:t>
            </a:r>
          </a:p>
          <a:p>
            <a:pPr marL="0" indent="0" algn="ctr">
              <a:buNone/>
            </a:pPr>
            <a:r>
              <a:rPr lang="en-US" altLang="ko-KR" sz="2100" dirty="0">
                <a:latin typeface="Calibri" charset="0"/>
                <a:cs typeface="Calibri" charset="0"/>
              </a:rPr>
              <a:t>03/19/2019</a:t>
            </a: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p:txBody>
      </p:sp>
    </p:spTree>
    <p:extLst>
      <p:ext uri="{BB962C8B-B14F-4D97-AF65-F5344CB8AC3E}">
        <p14:creationId xmlns:p14="http://schemas.microsoft.com/office/powerpoint/2010/main" val="1209775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175538"/>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quarter" idx="13"/>
          </p:nvPr>
        </p:nvSpPr>
        <p:spPr>
          <a:xfrm>
            <a:off x="333375" y="848849"/>
            <a:ext cx="8574039" cy="5384800"/>
          </a:xfrm>
          <a:prstGeom prst="rect">
            <a:avLst/>
          </a:prstGeom>
        </p:spPr>
        <p:txBody>
          <a:bodyPr>
            <a:normAutofit lnSpcReduction="10000"/>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marL="457200" lvl="1" indent="0">
              <a:buNone/>
            </a:pPr>
            <a:r>
              <a:rPr lang="en-US" sz="2000" dirty="0">
                <a:latin typeface="Calibri" panose="020F0502020204030204" pitchFamily="34" charset="0"/>
                <a:ea typeface="Times New Roman" charset="0"/>
                <a:cs typeface="Calibri" panose="020F0502020204030204" pitchFamily="34" charset="0"/>
              </a:rPr>
              <a:t>E</a:t>
            </a:r>
            <a:r>
              <a:rPr lang="en-US" altLang="zh-CN" sz="2000" dirty="0">
                <a:latin typeface="Calibri" panose="020F0502020204030204" pitchFamily="34" charset="0"/>
                <a:ea typeface="Times New Roman" charset="0"/>
                <a:cs typeface="Calibri" panose="020F0502020204030204" pitchFamily="34" charset="0"/>
              </a:rPr>
              <a:t>xperiment Specification</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Training data are split into multiple subsets and each encoder only has access to one specific subset. We make sure no data are shared among those encoders.</a:t>
            </a:r>
          </a:p>
          <a:p>
            <a:pPr lvl="2"/>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We train with Stochastic Gradient Descent of batch size 100. We run 200 Epochs at learning rate 0.001 with Adam Optimizer. </a:t>
            </a:r>
          </a:p>
          <a:p>
            <a:pPr lvl="2"/>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The difference between the input image and reconstructed image is used at next iteration. Each iteration we accumulate 128 bits from one 32x32 image. We iterate 16 times and achieve 2 Bit Per Pixel (BPP) as total. The reconstructed image is the summation of reconstructed outputs of each iteration.</a:t>
            </a:r>
          </a:p>
          <a:p>
            <a:pPr lvl="2"/>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Further compression can be achieved with entropy coding but this was not attempted in the simulations.</a:t>
            </a:r>
          </a:p>
          <a:p>
            <a:pPr lvl="2"/>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We use L</a:t>
            </a:r>
            <a:r>
              <a:rPr lang="en-US" altLang="zh-CN" sz="1800" baseline="-25000" dirty="0">
                <a:latin typeface="Calibri" panose="020F0502020204030204" pitchFamily="34" charset="0"/>
                <a:ea typeface="Times New Roman" charset="0"/>
                <a:cs typeface="Calibri" panose="020F0502020204030204" pitchFamily="34" charset="0"/>
              </a:rPr>
              <a:t>1</a:t>
            </a:r>
            <a:r>
              <a:rPr lang="en-US" altLang="zh-CN" sz="1800" dirty="0">
                <a:latin typeface="Calibri" panose="020F0502020204030204" pitchFamily="34" charset="0"/>
                <a:ea typeface="Times New Roman" charset="0"/>
                <a:cs typeface="Calibri" panose="020F0502020204030204" pitchFamily="34" charset="0"/>
              </a:rPr>
              <a:t> Loss for reconstruction and measure PSNR vs. BPP.</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83077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226387"/>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quarter" idx="13"/>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lvl="1"/>
            <a:r>
              <a:rPr lang="en-US" sz="2000" dirty="0">
                <a:latin typeface="Calibri" panose="020F0502020204030204" pitchFamily="34" charset="0"/>
                <a:ea typeface="Times New Roman" charset="0"/>
                <a:cs typeface="Calibri" panose="020F0502020204030204" pitchFamily="34" charset="0"/>
              </a:rPr>
              <a:t>We train on (2, 4, 8) number of encoders separately (separate) and one single decoder jointly (distributed). </a:t>
            </a:r>
            <a:r>
              <a:rPr lang="en-US" altLang="zh-CN" sz="2000" dirty="0">
                <a:latin typeface="Calibri" panose="020F0502020204030204" pitchFamily="34" charset="0"/>
                <a:ea typeface="Times New Roman" charset="0"/>
                <a:cs typeface="Calibri" panose="020F0502020204030204" pitchFamily="34" charset="0"/>
              </a:rPr>
              <a:t>We compare the result to train the (2, 4, 8) number of encoders and decoders separately, and to one encoder, one decoder setting with the same amount compression (joint).</a:t>
            </a:r>
          </a:p>
          <a:p>
            <a:pPr lvl="1"/>
            <a:r>
              <a:rPr lang="en-US" altLang="zh-CN" sz="2000" dirty="0">
                <a:latin typeface="Calibri" panose="020F0502020204030204" pitchFamily="34" charset="0"/>
                <a:ea typeface="Times New Roman" charset="0"/>
                <a:cs typeface="Calibri" panose="020F0502020204030204" pitchFamily="34" charset="0"/>
              </a:rPr>
              <a:t>Each encoder is trained with subset of data inverse proportional to the number of encoders and tested with all test data separately. The result is averaged over all encoders</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pic>
        <p:nvPicPr>
          <p:cNvPr id="3" name="图片 2">
            <a:extLst>
              <a:ext uri="{FF2B5EF4-FFF2-40B4-BE49-F238E27FC236}">
                <a16:creationId xmlns:a16="http://schemas.microsoft.com/office/drawing/2014/main" id="{E9EA1E5D-CF9D-487F-87DE-EDE6605089F2}"/>
              </a:ext>
            </a:extLst>
          </p:cNvPr>
          <p:cNvPicPr>
            <a:picLocks noChangeAspect="1"/>
          </p:cNvPicPr>
          <p:nvPr/>
        </p:nvPicPr>
        <p:blipFill>
          <a:blip r:embed="rId3"/>
          <a:stretch>
            <a:fillRect/>
          </a:stretch>
        </p:blipFill>
        <p:spPr>
          <a:xfrm>
            <a:off x="2327859" y="3301750"/>
            <a:ext cx="4585069" cy="3465176"/>
          </a:xfrm>
          <a:prstGeom prst="rect">
            <a:avLst/>
          </a:prstGeom>
        </p:spPr>
      </p:pic>
    </p:spTree>
    <p:extLst>
      <p:ext uri="{BB962C8B-B14F-4D97-AF65-F5344CB8AC3E}">
        <p14:creationId xmlns:p14="http://schemas.microsoft.com/office/powerpoint/2010/main" val="108207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236201"/>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quarter" idx="13"/>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lvl="1"/>
            <a:r>
              <a:rPr lang="en-US" altLang="zh-CN" sz="2000" dirty="0">
                <a:latin typeface="Calibri" panose="020F0502020204030204" pitchFamily="34" charset="0"/>
                <a:ea typeface="Times New Roman" charset="0"/>
                <a:cs typeface="Calibri" panose="020F0502020204030204" pitchFamily="34" charset="0"/>
              </a:rPr>
              <a:t>We train on (2, 4, 8) number of encoders separately (separate) and one single decoder jointly (distributed). We compare the result to train the (2, 4, 8) number of encoders and decoders separately, and to one encoder, one decoder setting with the same amount compression (joint).</a:t>
            </a:r>
          </a:p>
          <a:p>
            <a:pPr lvl="1"/>
            <a:r>
              <a:rPr lang="en-US" altLang="zh-CN" sz="2000" dirty="0">
                <a:latin typeface="Calibri" panose="020F0502020204030204" pitchFamily="34" charset="0"/>
                <a:ea typeface="Times New Roman" charset="0"/>
                <a:cs typeface="Calibri" panose="020F0502020204030204" pitchFamily="34" charset="0"/>
              </a:rPr>
              <a:t>Each encoder is trained with subset of data inverse proportional to the number of encoders and tested with all test data separately. The result is averaged over all encoders</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pic>
        <p:nvPicPr>
          <p:cNvPr id="2" name="图片 1">
            <a:extLst>
              <a:ext uri="{FF2B5EF4-FFF2-40B4-BE49-F238E27FC236}">
                <a16:creationId xmlns:a16="http://schemas.microsoft.com/office/drawing/2014/main" id="{AB3629EC-D328-48C1-A4A7-E6340D02DB01}"/>
              </a:ext>
            </a:extLst>
          </p:cNvPr>
          <p:cNvPicPr>
            <a:picLocks noChangeAspect="1"/>
          </p:cNvPicPr>
          <p:nvPr/>
        </p:nvPicPr>
        <p:blipFill>
          <a:blip r:embed="rId3"/>
          <a:stretch>
            <a:fillRect/>
          </a:stretch>
        </p:blipFill>
        <p:spPr>
          <a:xfrm>
            <a:off x="2325526" y="3226777"/>
            <a:ext cx="4599538" cy="3498934"/>
          </a:xfrm>
          <a:prstGeom prst="rect">
            <a:avLst/>
          </a:prstGeom>
        </p:spPr>
      </p:pic>
    </p:spTree>
    <p:extLst>
      <p:ext uri="{BB962C8B-B14F-4D97-AF65-F5344CB8AC3E}">
        <p14:creationId xmlns:p14="http://schemas.microsoft.com/office/powerpoint/2010/main" val="2419687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201674"/>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quarter" idx="13"/>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lvl="1"/>
            <a:r>
              <a:rPr lang="en-US" altLang="zh-CN" sz="2000" dirty="0">
                <a:latin typeface="Calibri" panose="020F0502020204030204" pitchFamily="34" charset="0"/>
                <a:ea typeface="Times New Roman" charset="0"/>
                <a:cs typeface="Calibri" panose="020F0502020204030204" pitchFamily="34" charset="0"/>
              </a:rPr>
              <a:t>We train on (2, 4, 8) number of encoders separately (separate) and one single decoder jointly (distributed). We compare the result to train the (2, 4, 8) number of encoders and decoders separately, and to one encoder, one decoder setting with the same amount compression (joint).</a:t>
            </a:r>
          </a:p>
          <a:p>
            <a:pPr lvl="1"/>
            <a:r>
              <a:rPr lang="en-US" altLang="zh-CN" sz="2000" dirty="0">
                <a:latin typeface="Calibri" panose="020F0502020204030204" pitchFamily="34" charset="0"/>
                <a:ea typeface="Times New Roman" charset="0"/>
                <a:cs typeface="Calibri" panose="020F0502020204030204" pitchFamily="34" charset="0"/>
              </a:rPr>
              <a:t>Each encoder is trained with subset of data inverse proportional to the number of encoders and tested with all test data separately. The result is averaged over all encoders</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pic>
        <p:nvPicPr>
          <p:cNvPr id="2" name="图片 1">
            <a:extLst>
              <a:ext uri="{FF2B5EF4-FFF2-40B4-BE49-F238E27FC236}">
                <a16:creationId xmlns:a16="http://schemas.microsoft.com/office/drawing/2014/main" id="{93957C59-5351-4B14-BF9E-6235A94870D6}"/>
              </a:ext>
            </a:extLst>
          </p:cNvPr>
          <p:cNvPicPr>
            <a:picLocks noChangeAspect="1"/>
          </p:cNvPicPr>
          <p:nvPr/>
        </p:nvPicPr>
        <p:blipFill>
          <a:blip r:embed="rId3"/>
          <a:stretch>
            <a:fillRect/>
          </a:stretch>
        </p:blipFill>
        <p:spPr>
          <a:xfrm>
            <a:off x="2363803" y="3393829"/>
            <a:ext cx="4513181" cy="3464171"/>
          </a:xfrm>
          <a:prstGeom prst="rect">
            <a:avLst/>
          </a:prstGeom>
        </p:spPr>
      </p:pic>
    </p:spTree>
    <p:extLst>
      <p:ext uri="{BB962C8B-B14F-4D97-AF65-F5344CB8AC3E}">
        <p14:creationId xmlns:p14="http://schemas.microsoft.com/office/powerpoint/2010/main" val="1206270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236201"/>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quarter" idx="13"/>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lvl="1"/>
            <a:r>
              <a:rPr lang="en-US" altLang="zh-CN" sz="2000" dirty="0">
                <a:latin typeface="Calibri" panose="020F0502020204030204" pitchFamily="34" charset="0"/>
                <a:ea typeface="Times New Roman" charset="0"/>
                <a:cs typeface="Calibri" panose="020F0502020204030204" pitchFamily="34" charset="0"/>
              </a:rPr>
              <a:t>Although our distributed encoders do not share parameters but the joint decoder compute gradients over all compressed data. Therefore, each encoder can benefit from other input images without directly communicate with other encoders</a:t>
            </a:r>
          </a:p>
          <a:p>
            <a:pPr lvl="1"/>
            <a:r>
              <a:rPr lang="en-US" altLang="zh-CN" sz="2000" dirty="0">
                <a:latin typeface="Calibri" panose="020F0502020204030204" pitchFamily="34" charset="0"/>
                <a:ea typeface="Times New Roman" charset="0"/>
                <a:cs typeface="Calibri" panose="020F0502020204030204" pitchFamily="34" charset="0"/>
              </a:rPr>
              <a:t>The performance band is plot from the best and worst possible performance of all encoders. Our result is very robust against hijacking and blockage</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pic>
        <p:nvPicPr>
          <p:cNvPr id="3" name="图片 2">
            <a:extLst>
              <a:ext uri="{FF2B5EF4-FFF2-40B4-BE49-F238E27FC236}">
                <a16:creationId xmlns:a16="http://schemas.microsoft.com/office/drawing/2014/main" id="{D2310ED9-9829-41F1-9B57-1C58A00A2F0C}"/>
              </a:ext>
            </a:extLst>
          </p:cNvPr>
          <p:cNvPicPr>
            <a:picLocks noChangeAspect="1"/>
          </p:cNvPicPr>
          <p:nvPr/>
        </p:nvPicPr>
        <p:blipFill>
          <a:blip r:embed="rId3"/>
          <a:stretch>
            <a:fillRect/>
          </a:stretch>
        </p:blipFill>
        <p:spPr>
          <a:xfrm>
            <a:off x="2320297" y="3316217"/>
            <a:ext cx="4503406" cy="3409494"/>
          </a:xfrm>
          <a:prstGeom prst="rect">
            <a:avLst/>
          </a:prstGeom>
        </p:spPr>
      </p:pic>
    </p:spTree>
    <p:extLst>
      <p:ext uri="{BB962C8B-B14F-4D97-AF65-F5344CB8AC3E}">
        <p14:creationId xmlns:p14="http://schemas.microsoft.com/office/powerpoint/2010/main" val="2667937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236201"/>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quarter" idx="13"/>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lvl="1"/>
            <a:r>
              <a:rPr lang="en-US" altLang="zh-CN" sz="2000" dirty="0">
                <a:latin typeface="Calibri" panose="020F0502020204030204" pitchFamily="34" charset="0"/>
                <a:ea typeface="Times New Roman" charset="0"/>
                <a:cs typeface="Calibri" panose="020F0502020204030204" pitchFamily="34" charset="0"/>
              </a:rPr>
              <a:t>Although our distributed encoders do not share parameters but the joint decoder compute gradients over all compressed data. Therefore, each encoder can benefit from other input images without directly communicate with other encoders</a:t>
            </a:r>
          </a:p>
          <a:p>
            <a:pPr lvl="1"/>
            <a:r>
              <a:rPr lang="en-US" altLang="zh-CN" sz="2000" dirty="0">
                <a:latin typeface="Calibri" panose="020F0502020204030204" pitchFamily="34" charset="0"/>
                <a:ea typeface="Times New Roman" charset="0"/>
                <a:cs typeface="Calibri" panose="020F0502020204030204" pitchFamily="34" charset="0"/>
              </a:rPr>
              <a:t>The performance band is plot from the best and worst possible performance of all encoders. Our result is very robust against hijacking and blockage</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pic>
        <p:nvPicPr>
          <p:cNvPr id="5" name="图片 4">
            <a:extLst>
              <a:ext uri="{FF2B5EF4-FFF2-40B4-BE49-F238E27FC236}">
                <a16:creationId xmlns:a16="http://schemas.microsoft.com/office/drawing/2014/main" id="{749873D5-FA2E-449A-8882-EB3CD92DCDBA}"/>
              </a:ext>
            </a:extLst>
          </p:cNvPr>
          <p:cNvPicPr>
            <a:picLocks noChangeAspect="1"/>
          </p:cNvPicPr>
          <p:nvPr/>
        </p:nvPicPr>
        <p:blipFill>
          <a:blip r:embed="rId3"/>
          <a:stretch>
            <a:fillRect/>
          </a:stretch>
        </p:blipFill>
        <p:spPr>
          <a:xfrm>
            <a:off x="2331225" y="3342502"/>
            <a:ext cx="4481549" cy="3383209"/>
          </a:xfrm>
          <a:prstGeom prst="rect">
            <a:avLst/>
          </a:prstGeom>
        </p:spPr>
      </p:pic>
    </p:spTree>
    <p:extLst>
      <p:ext uri="{BB962C8B-B14F-4D97-AF65-F5344CB8AC3E}">
        <p14:creationId xmlns:p14="http://schemas.microsoft.com/office/powerpoint/2010/main" val="7744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236201"/>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quarter" idx="13"/>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lvl="1"/>
            <a:r>
              <a:rPr lang="en-US" altLang="zh-CN" sz="2000" dirty="0">
                <a:latin typeface="Calibri" panose="020F0502020204030204" pitchFamily="34" charset="0"/>
                <a:ea typeface="Times New Roman" charset="0"/>
                <a:cs typeface="Calibri" panose="020F0502020204030204" pitchFamily="34" charset="0"/>
              </a:rPr>
              <a:t>Although our distributed encoders do not share parameters but the joint decoder compute gradients over all compressed data. Therefore, each encoder can benefit from other input images without directly communicate with other encoders</a:t>
            </a:r>
          </a:p>
          <a:p>
            <a:pPr lvl="1"/>
            <a:r>
              <a:rPr lang="en-US" altLang="zh-CN" sz="2000" dirty="0">
                <a:latin typeface="Calibri" panose="020F0502020204030204" pitchFamily="34" charset="0"/>
                <a:ea typeface="Times New Roman" charset="0"/>
                <a:cs typeface="Calibri" panose="020F0502020204030204" pitchFamily="34" charset="0"/>
              </a:rPr>
              <a:t>The performance band is plot from the best and worst possible performance of all encoders. Our result is very robust against hijacking and blockage</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pic>
        <p:nvPicPr>
          <p:cNvPr id="5" name="图片 4">
            <a:extLst>
              <a:ext uri="{FF2B5EF4-FFF2-40B4-BE49-F238E27FC236}">
                <a16:creationId xmlns:a16="http://schemas.microsoft.com/office/drawing/2014/main" id="{3876E937-2364-449A-9370-8C85DB4A7F40}"/>
              </a:ext>
            </a:extLst>
          </p:cNvPr>
          <p:cNvPicPr>
            <a:picLocks noChangeAspect="1"/>
          </p:cNvPicPr>
          <p:nvPr/>
        </p:nvPicPr>
        <p:blipFill>
          <a:blip r:embed="rId3"/>
          <a:stretch>
            <a:fillRect/>
          </a:stretch>
        </p:blipFill>
        <p:spPr>
          <a:xfrm>
            <a:off x="2312424" y="3366341"/>
            <a:ext cx="4519152" cy="3359370"/>
          </a:xfrm>
          <a:prstGeom prst="rect">
            <a:avLst/>
          </a:prstGeom>
        </p:spPr>
      </p:pic>
    </p:spTree>
    <p:extLst>
      <p:ext uri="{BB962C8B-B14F-4D97-AF65-F5344CB8AC3E}">
        <p14:creationId xmlns:p14="http://schemas.microsoft.com/office/powerpoint/2010/main" val="3082180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236201"/>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quarter" idx="13"/>
          </p:nvPr>
        </p:nvSpPr>
        <p:spPr>
          <a:xfrm>
            <a:off x="333375" y="848849"/>
            <a:ext cx="8574039" cy="5876862"/>
          </a:xfrm>
          <a:prstGeom prst="rect">
            <a:avLst/>
          </a:prstGeom>
        </p:spPr>
        <p:txBody>
          <a:bodyPr>
            <a:normAutofit lnSpcReduction="10000"/>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lvl="1">
              <a:lnSpc>
                <a:spcPct val="100000"/>
              </a:lnSpc>
            </a:pPr>
            <a:r>
              <a:rPr lang="en-US" altLang="zh-CN" sz="2000" dirty="0">
                <a:latin typeface="Calibri" panose="020F0502020204030204" pitchFamily="34" charset="0"/>
                <a:ea typeface="Times New Roman" charset="0"/>
                <a:cs typeface="Calibri" panose="020F0502020204030204" pitchFamily="34" charset="0"/>
              </a:rPr>
              <a:t>We also compare the performance of joint training codec with classical codecs like JPEG and BPG. Our results outperform classical codecs and previous works on Image Compression with Deep Learning proposed by Google</a:t>
            </a: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1200" dirty="0"/>
          </a:p>
          <a:p>
            <a:pPr marL="457200" lvl="1" indent="0">
              <a:buNone/>
            </a:pPr>
            <a:endParaRPr lang="en-US" altLang="zh-CN" sz="1200" dirty="0"/>
          </a:p>
          <a:p>
            <a:pPr marL="457200" lvl="1" indent="0">
              <a:buNone/>
            </a:pPr>
            <a:r>
              <a:rPr lang="en-US" altLang="zh-CN" sz="1200" dirty="0"/>
              <a:t>[9] </a:t>
            </a:r>
            <a:r>
              <a:rPr lang="en-US" altLang="zh-CN" sz="1200" dirty="0" err="1"/>
              <a:t>Toderici</a:t>
            </a:r>
            <a:r>
              <a:rPr lang="en-US" altLang="zh-CN" sz="1200" dirty="0"/>
              <a:t>, George, et al. "Full resolution image compression with recurrent neural networks." </a:t>
            </a:r>
            <a:r>
              <a:rPr lang="en-US" altLang="zh-CN" sz="1200" i="1" dirty="0"/>
              <a:t>Proceedings of the IEEE Conference on Computer Vision and Pattern Recognition</a:t>
            </a:r>
            <a:r>
              <a:rPr lang="en-US" altLang="zh-CN" sz="1200" dirty="0"/>
              <a:t>. 2017.</a:t>
            </a:r>
            <a:endParaRPr lang="en-US" altLang="zh-CN" sz="12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12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p:txBody>
      </p:sp>
      <p:pic>
        <p:nvPicPr>
          <p:cNvPr id="3" name="图片 2"/>
          <p:cNvPicPr>
            <a:picLocks noChangeAspect="1"/>
          </p:cNvPicPr>
          <p:nvPr/>
        </p:nvPicPr>
        <p:blipFill>
          <a:blip r:embed="rId3"/>
          <a:stretch>
            <a:fillRect/>
          </a:stretch>
        </p:blipFill>
        <p:spPr>
          <a:xfrm>
            <a:off x="2221369" y="2417883"/>
            <a:ext cx="4798049" cy="3571035"/>
          </a:xfrm>
          <a:prstGeom prst="rect">
            <a:avLst/>
          </a:prstGeom>
        </p:spPr>
      </p:pic>
    </p:spTree>
    <p:extLst>
      <p:ext uri="{BB962C8B-B14F-4D97-AF65-F5344CB8AC3E}">
        <p14:creationId xmlns:p14="http://schemas.microsoft.com/office/powerpoint/2010/main" val="553953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endParaRPr lang="en-US" altLang="zh-CN" sz="3200" dirty="0">
              <a:latin typeface="Calibri" panose="020F0502020204030204" pitchFamily="34" charset="0"/>
              <a:ea typeface="Times New Roman" charset="0"/>
              <a:cs typeface="Calibri" panose="020F0502020204030204" pitchFamily="34" charset="0"/>
            </a:endParaRPr>
          </a:p>
        </p:txBody>
      </p:sp>
      <p:sp>
        <p:nvSpPr>
          <p:cNvPr id="8" name="Content Placeholder 5"/>
          <p:cNvSpPr>
            <a:spLocks noGrp="1"/>
          </p:cNvSpPr>
          <p:nvPr>
            <p:ph sz="quarter" idx="13"/>
          </p:nvPr>
        </p:nvSpPr>
        <p:spPr>
          <a:xfrm>
            <a:off x="324853" y="879935"/>
            <a:ext cx="8333116" cy="5785559"/>
          </a:xfrm>
          <a:prstGeom prst="rect">
            <a:avLst/>
          </a:prstGeom>
        </p:spPr>
        <p:txBody>
          <a:bodyPr>
            <a:noAutofit/>
          </a:bodyPr>
          <a:lstStyle/>
          <a:p>
            <a:pPr marL="0" indent="0">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lgn="ctr">
              <a:spcBef>
                <a:spcPts val="500"/>
              </a:spcBef>
              <a:buNone/>
            </a:pPr>
            <a:r>
              <a:rPr lang="en-US" sz="4000" dirty="0">
                <a:solidFill>
                  <a:srgbClr val="FF0000"/>
                </a:solidFill>
                <a:latin typeface="Calibri" panose="020F0502020204030204" pitchFamily="34" charset="0"/>
                <a:ea typeface="Times New Roman" charset="0"/>
                <a:cs typeface="Calibri" panose="020F0502020204030204" pitchFamily="34" charset="0"/>
              </a:rPr>
              <a:t>Classification Based on Compressed Data</a:t>
            </a:r>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31003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236201"/>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Framework</a:t>
            </a:r>
          </a:p>
        </p:txBody>
      </p:sp>
      <p:sp>
        <p:nvSpPr>
          <p:cNvPr id="4" name="Content Placeholder 5"/>
          <p:cNvSpPr>
            <a:spLocks noGrp="1"/>
          </p:cNvSpPr>
          <p:nvPr>
            <p:ph sz="quarter" idx="13"/>
          </p:nvPr>
        </p:nvSpPr>
        <p:spPr>
          <a:xfrm>
            <a:off x="333375" y="848849"/>
            <a:ext cx="8574039" cy="5384800"/>
          </a:xfrm>
          <a:prstGeom prst="rect">
            <a:avLst/>
          </a:prstGeom>
        </p:spPr>
        <p:txBody>
          <a:bodyPr>
            <a:normAutofit/>
          </a:bodyPr>
          <a:lstStyle/>
          <a:p>
            <a:pPr marL="0" indent="0">
              <a:spcBef>
                <a:spcPts val="500"/>
              </a:spcBef>
              <a:buNone/>
            </a:pPr>
            <a:r>
              <a:rPr lang="en-US" altLang="zh-CN" sz="2400" b="1" dirty="0">
                <a:latin typeface="Calibri" panose="020F0502020204030204" pitchFamily="34" charset="0"/>
                <a:ea typeface="Times New Roman" charset="0"/>
                <a:cs typeface="Calibri" panose="020F0502020204030204" pitchFamily="34" charset="0"/>
              </a:rPr>
              <a:t>Image Classification based on compressed domain</a:t>
            </a:r>
          </a:p>
          <a:p>
            <a:pPr marL="457200" lvl="1" indent="0">
              <a:buNone/>
            </a:pPr>
            <a:r>
              <a:rPr lang="en-US" sz="2000" dirty="0">
                <a:latin typeface="Calibri" panose="020F0502020204030204" pitchFamily="34" charset="0"/>
                <a:ea typeface="Times New Roman" charset="0"/>
                <a:cs typeface="Calibri" panose="020F0502020204030204" pitchFamily="34" charset="0"/>
              </a:rPr>
              <a:t>In a band-limited scenario, highly compressed codes are transmitted and used for different tasks</a:t>
            </a:r>
          </a:p>
        </p:txBody>
      </p:sp>
      <p:pic>
        <p:nvPicPr>
          <p:cNvPr id="11" name="图片 10">
            <a:extLst>
              <a:ext uri="{FF2B5EF4-FFF2-40B4-BE49-F238E27FC236}">
                <a16:creationId xmlns:a16="http://schemas.microsoft.com/office/drawing/2014/main" id="{4D8D2902-9ED2-493F-8E15-082C4C1482FB}"/>
              </a:ext>
            </a:extLst>
          </p:cNvPr>
          <p:cNvPicPr>
            <a:picLocks noChangeAspect="1"/>
          </p:cNvPicPr>
          <p:nvPr/>
        </p:nvPicPr>
        <p:blipFill>
          <a:blip r:embed="rId3"/>
          <a:stretch>
            <a:fillRect/>
          </a:stretch>
        </p:blipFill>
        <p:spPr>
          <a:xfrm>
            <a:off x="736771" y="1956878"/>
            <a:ext cx="7670458" cy="4848899"/>
          </a:xfrm>
          <a:prstGeom prst="rect">
            <a:avLst/>
          </a:prstGeom>
        </p:spPr>
      </p:pic>
    </p:spTree>
    <p:extLst>
      <p:ext uri="{BB962C8B-B14F-4D97-AF65-F5344CB8AC3E}">
        <p14:creationId xmlns:p14="http://schemas.microsoft.com/office/powerpoint/2010/main" val="2449107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endParaRPr lang="en-US" altLang="zh-CN" sz="3200" dirty="0">
              <a:latin typeface="Calibri" panose="020F0502020204030204" pitchFamily="34" charset="0"/>
              <a:ea typeface="Times New Roman" charset="0"/>
              <a:cs typeface="Calibri" panose="020F0502020204030204" pitchFamily="34" charset="0"/>
            </a:endParaRPr>
          </a:p>
        </p:txBody>
      </p:sp>
      <p:sp>
        <p:nvSpPr>
          <p:cNvPr id="8" name="Content Placeholder 5"/>
          <p:cNvSpPr>
            <a:spLocks noGrp="1"/>
          </p:cNvSpPr>
          <p:nvPr>
            <p:ph sz="quarter" idx="13"/>
          </p:nvPr>
        </p:nvSpPr>
        <p:spPr>
          <a:xfrm>
            <a:off x="324853" y="879935"/>
            <a:ext cx="8333116" cy="5785559"/>
          </a:xfrm>
          <a:prstGeom prst="rect">
            <a:avLst/>
          </a:prstGeom>
        </p:spPr>
        <p:txBody>
          <a:bodyPr>
            <a:noAutofit/>
          </a:bodyPr>
          <a:lstStyle/>
          <a:p>
            <a:pPr marL="0" indent="0">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lgn="ctr">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lgn="ctr">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lgn="ctr">
              <a:spcBef>
                <a:spcPts val="500"/>
              </a:spcBef>
              <a:buNone/>
            </a:pPr>
            <a:r>
              <a:rPr lang="en-US" sz="4400" dirty="0">
                <a:solidFill>
                  <a:srgbClr val="FF0000"/>
                </a:solidFill>
                <a:latin typeface="Calibri" panose="020F0502020204030204" pitchFamily="34" charset="0"/>
                <a:ea typeface="Times New Roman" charset="0"/>
                <a:cs typeface="Calibri" panose="020F0502020204030204" pitchFamily="34" charset="0"/>
              </a:rPr>
              <a:t>Distributed Source Coding</a:t>
            </a:r>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11201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236201"/>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Architecture</a:t>
            </a:r>
          </a:p>
        </p:txBody>
      </p:sp>
      <p:sp>
        <p:nvSpPr>
          <p:cNvPr id="4" name="Content Placeholder 5"/>
          <p:cNvSpPr>
            <a:spLocks noGrp="1"/>
          </p:cNvSpPr>
          <p:nvPr>
            <p:ph sz="quarter" idx="13"/>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Classification</a:t>
            </a:r>
            <a:r>
              <a:rPr lang="en-US" altLang="zh-CN" sz="2400" b="1" dirty="0">
                <a:latin typeface="Calibri" panose="020F0502020204030204" pitchFamily="34" charset="0"/>
                <a:ea typeface="Times New Roman" charset="0"/>
                <a:cs typeface="Calibri" panose="020F0502020204030204" pitchFamily="34" charset="0"/>
              </a:rPr>
              <a:t> Module</a:t>
            </a:r>
            <a:endParaRPr lang="en-US" sz="2400" b="1" dirty="0">
              <a:latin typeface="Calibri" panose="020F0502020204030204" pitchFamily="34" charset="0"/>
              <a:ea typeface="Times New Roman" charset="0"/>
              <a:cs typeface="Calibri" panose="020F0502020204030204" pitchFamily="34" charset="0"/>
            </a:endParaRPr>
          </a:p>
          <a:p>
            <a:pPr marL="457200" lvl="1" indent="0">
              <a:buNone/>
            </a:pPr>
            <a:r>
              <a:rPr lang="en-US" sz="2000" dirty="0">
                <a:latin typeface="Calibri" panose="020F0502020204030204" pitchFamily="34" charset="0"/>
                <a:ea typeface="Times New Roman" charset="0"/>
                <a:cs typeface="Calibri" panose="020F0502020204030204" pitchFamily="34" charset="0"/>
              </a:rPr>
              <a:t>Variable classification performance</a:t>
            </a:r>
          </a:p>
          <a:p>
            <a:pPr marL="914400" lvl="2" indent="0">
              <a:buNone/>
            </a:pPr>
            <a:r>
              <a:rPr lang="en-US" sz="1800" dirty="0">
                <a:latin typeface="Calibri" panose="020F0502020204030204" pitchFamily="34" charset="0"/>
                <a:ea typeface="Times New Roman" charset="0"/>
                <a:cs typeface="Calibri" panose="020F0502020204030204" pitchFamily="34" charset="0"/>
              </a:rPr>
              <a:t>More codes can achieve better classification performance. User can control this trade-off after receiving the codes</a:t>
            </a:r>
          </a:p>
          <a:p>
            <a:pPr lvl="1">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p:txBody>
      </p:sp>
      <p:pic>
        <p:nvPicPr>
          <p:cNvPr id="11" name="图片 10">
            <a:extLst>
              <a:ext uri="{FF2B5EF4-FFF2-40B4-BE49-F238E27FC236}">
                <a16:creationId xmlns:a16="http://schemas.microsoft.com/office/drawing/2014/main" id="{3E5860A8-4C42-4360-A924-1BBFBB114805}"/>
              </a:ext>
            </a:extLst>
          </p:cNvPr>
          <p:cNvPicPr>
            <a:picLocks noChangeAspect="1"/>
          </p:cNvPicPr>
          <p:nvPr/>
        </p:nvPicPr>
        <p:blipFill>
          <a:blip r:embed="rId3"/>
          <a:stretch>
            <a:fillRect/>
          </a:stretch>
        </p:blipFill>
        <p:spPr>
          <a:xfrm>
            <a:off x="916942" y="2258419"/>
            <a:ext cx="7310115" cy="4467292"/>
          </a:xfrm>
          <a:prstGeom prst="rect">
            <a:avLst/>
          </a:prstGeom>
        </p:spPr>
      </p:pic>
    </p:spTree>
    <p:extLst>
      <p:ext uri="{BB962C8B-B14F-4D97-AF65-F5344CB8AC3E}">
        <p14:creationId xmlns:p14="http://schemas.microsoft.com/office/powerpoint/2010/main" val="2272729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207555"/>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quarter" idx="13"/>
          </p:nvPr>
        </p:nvSpPr>
        <p:spPr>
          <a:xfrm>
            <a:off x="333375" y="848849"/>
            <a:ext cx="8574039" cy="5384800"/>
          </a:xfrm>
          <a:prstGeom prst="rect">
            <a:avLst/>
          </a:prstGeom>
        </p:spPr>
        <p:txBody>
          <a:bodyPr>
            <a:normAutofit/>
          </a:bodyPr>
          <a:lstStyle/>
          <a:p>
            <a:pPr marL="0" indent="0">
              <a:buNone/>
            </a:pPr>
            <a:r>
              <a:rPr lang="en-US" altLang="zh-CN" sz="2400" b="1" dirty="0">
                <a:latin typeface="Calibri" panose="020F0502020204030204" pitchFamily="34" charset="0"/>
                <a:ea typeface="Times New Roman" charset="0"/>
                <a:cs typeface="Calibri" panose="020F0502020204030204" pitchFamily="34" charset="0"/>
              </a:rPr>
              <a:t>Dataset </a:t>
            </a:r>
            <a:endParaRPr lang="en-US" sz="2400" b="1" dirty="0">
              <a:latin typeface="Calibri" panose="020F0502020204030204" pitchFamily="34" charset="0"/>
              <a:ea typeface="Times New Roman" charset="0"/>
              <a:cs typeface="Calibri" panose="020F0502020204030204" pitchFamily="34" charset="0"/>
            </a:endParaRPr>
          </a:p>
          <a:p>
            <a:pPr lvl="1"/>
            <a:r>
              <a:rPr lang="en-US" sz="2000" dirty="0">
                <a:latin typeface="Calibri" panose="020F0502020204030204" pitchFamily="34" charset="0"/>
                <a:ea typeface="Times New Roman" charset="0"/>
                <a:cs typeface="Calibri" panose="020F0502020204030204" pitchFamily="34" charset="0"/>
              </a:rPr>
              <a:t>MNIST dataset</a:t>
            </a:r>
          </a:p>
          <a:p>
            <a:pPr marL="914400" lvl="2" indent="0">
              <a:buNone/>
            </a:pPr>
            <a:r>
              <a:rPr lang="en-US" sz="1800" dirty="0">
                <a:latin typeface="Calibri" panose="020F0502020204030204" pitchFamily="34" charset="0"/>
                <a:ea typeface="Times New Roman" charset="0"/>
                <a:cs typeface="Calibri" panose="020F0502020204030204" pitchFamily="34" charset="0"/>
              </a:rPr>
              <a:t>60000 handwritten 0-9 digits images for training, 10000 digits for testing, resized to 32x32</a:t>
            </a:r>
          </a:p>
          <a:p>
            <a:pPr lvl="2"/>
            <a:endParaRPr lang="en-US" dirty="0">
              <a:latin typeface="Calibri" panose="020F0502020204030204" pitchFamily="34" charset="0"/>
              <a:ea typeface="Times New Roman" charset="0"/>
              <a:cs typeface="Calibri" panose="020F0502020204030204" pitchFamily="34" charset="0"/>
            </a:endParaRPr>
          </a:p>
          <a:p>
            <a:pPr lvl="2">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a:p>
            <a:pPr lvl="2">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a:p>
            <a:pPr marL="914400" lvl="2" indent="0">
              <a:buNone/>
            </a:pPr>
            <a:endParaRPr lang="en-US" dirty="0">
              <a:latin typeface="Calibri" panose="020F0502020204030204" pitchFamily="34" charset="0"/>
              <a:ea typeface="Times New Roman" charset="0"/>
              <a:cs typeface="Calibri" panose="020F0502020204030204" pitchFamily="34" charset="0"/>
            </a:endParaRPr>
          </a:p>
          <a:p>
            <a:pPr marL="457200" lvl="1" indent="0">
              <a:buNone/>
            </a:pPr>
            <a:endParaRPr lang="en-US" dirty="0">
              <a:latin typeface="Calibri" panose="020F0502020204030204" pitchFamily="34" charset="0"/>
              <a:ea typeface="Times New Roman" charset="0"/>
              <a:cs typeface="Calibri" panose="020F0502020204030204" pitchFamily="34" charset="0"/>
            </a:endParaRPr>
          </a:p>
          <a:p>
            <a:pPr lvl="1"/>
            <a:r>
              <a:rPr lang="en-US" sz="2000" dirty="0">
                <a:latin typeface="Calibri" panose="020F0502020204030204" pitchFamily="34" charset="0"/>
                <a:ea typeface="Times New Roman" charset="0"/>
                <a:cs typeface="Calibri" panose="020F0502020204030204" pitchFamily="34" charset="0"/>
              </a:rPr>
              <a:t>SVHN dataset</a:t>
            </a:r>
          </a:p>
          <a:p>
            <a:pPr marL="914400" lvl="2" indent="0">
              <a:buNone/>
            </a:pPr>
            <a:r>
              <a:rPr lang="en-US" sz="1800" dirty="0">
                <a:latin typeface="Calibri" panose="020F0502020204030204" pitchFamily="34" charset="0"/>
                <a:ea typeface="Times New Roman" charset="0"/>
                <a:cs typeface="Calibri" panose="020F0502020204030204" pitchFamily="34" charset="0"/>
              </a:rPr>
              <a:t>Street View House Numbers data containing 0-9 digits RGB cropped images. 73257 digits for training, 26032 digits for testing</a:t>
            </a:r>
          </a:p>
          <a:p>
            <a:pPr lvl="1">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a:p>
            <a:pPr lvl="1">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p:txBody>
      </p:sp>
      <p:pic>
        <p:nvPicPr>
          <p:cNvPr id="5" name="图片 4">
            <a:extLst>
              <a:ext uri="{FF2B5EF4-FFF2-40B4-BE49-F238E27FC236}">
                <a16:creationId xmlns:a16="http://schemas.microsoft.com/office/drawing/2014/main" id="{0A49C4BA-7CFF-453B-B45D-09DAC84DD46D}"/>
              </a:ext>
            </a:extLst>
          </p:cNvPr>
          <p:cNvPicPr>
            <a:picLocks noChangeAspect="1"/>
          </p:cNvPicPr>
          <p:nvPr/>
        </p:nvPicPr>
        <p:blipFill>
          <a:blip r:embed="rId3"/>
          <a:stretch>
            <a:fillRect/>
          </a:stretch>
        </p:blipFill>
        <p:spPr>
          <a:xfrm>
            <a:off x="3714621" y="4881208"/>
            <a:ext cx="1759423" cy="1759423"/>
          </a:xfrm>
          <a:prstGeom prst="rect">
            <a:avLst/>
          </a:prstGeom>
        </p:spPr>
      </p:pic>
      <p:pic>
        <p:nvPicPr>
          <p:cNvPr id="8" name="图片 7">
            <a:extLst>
              <a:ext uri="{FF2B5EF4-FFF2-40B4-BE49-F238E27FC236}">
                <a16:creationId xmlns:a16="http://schemas.microsoft.com/office/drawing/2014/main" id="{F3385034-A98B-45E2-BE63-CD9C042BD45A}"/>
              </a:ext>
            </a:extLst>
          </p:cNvPr>
          <p:cNvPicPr>
            <a:picLocks noChangeAspect="1"/>
          </p:cNvPicPr>
          <p:nvPr/>
        </p:nvPicPr>
        <p:blipFill>
          <a:blip r:embed="rId4"/>
          <a:stretch>
            <a:fillRect/>
          </a:stretch>
        </p:blipFill>
        <p:spPr>
          <a:xfrm>
            <a:off x="3714621" y="2201116"/>
            <a:ext cx="1714757" cy="1714757"/>
          </a:xfrm>
          <a:prstGeom prst="rect">
            <a:avLst/>
          </a:prstGeom>
        </p:spPr>
      </p:pic>
    </p:spTree>
    <p:extLst>
      <p:ext uri="{BB962C8B-B14F-4D97-AF65-F5344CB8AC3E}">
        <p14:creationId xmlns:p14="http://schemas.microsoft.com/office/powerpoint/2010/main" val="53058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272796"/>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quarter" idx="13"/>
          </p:nvPr>
        </p:nvSpPr>
        <p:spPr>
          <a:xfrm>
            <a:off x="333375" y="848848"/>
            <a:ext cx="8574039" cy="5886059"/>
          </a:xfrm>
          <a:prstGeom prst="rect">
            <a:avLst/>
          </a:prstGeom>
        </p:spPr>
        <p:txBody>
          <a:bodyPr>
            <a:normAutofit/>
          </a:bodyPr>
          <a:lstStyle/>
          <a:p>
            <a:pPr marL="0" indent="0">
              <a:spcBef>
                <a:spcPts val="500"/>
              </a:spcBef>
              <a:buNone/>
            </a:pPr>
            <a:r>
              <a:rPr lang="en-US" altLang="zh-CN" sz="2400" b="1" dirty="0">
                <a:latin typeface="Calibri" panose="020F0502020204030204" pitchFamily="34" charset="0"/>
                <a:ea typeface="Times New Roman" charset="0"/>
                <a:cs typeface="Calibri" panose="020F0502020204030204" pitchFamily="34" charset="0"/>
              </a:rPr>
              <a:t>Classification Based on Compressed Data</a:t>
            </a:r>
          </a:p>
          <a:p>
            <a:pPr marL="457200" lvl="1" indent="0">
              <a:buNone/>
            </a:pPr>
            <a:r>
              <a:rPr lang="en-US" sz="2000" dirty="0">
                <a:latin typeface="Calibri" panose="020F0502020204030204" pitchFamily="34" charset="0"/>
                <a:ea typeface="Times New Roman" charset="0"/>
                <a:cs typeface="Calibri" panose="020F0502020204030204" pitchFamily="34" charset="0"/>
              </a:rPr>
              <a:t>E</a:t>
            </a:r>
            <a:r>
              <a:rPr lang="en-US" altLang="zh-CN" sz="2000" dirty="0">
                <a:latin typeface="Calibri" panose="020F0502020204030204" pitchFamily="34" charset="0"/>
                <a:ea typeface="Times New Roman" charset="0"/>
                <a:cs typeface="Calibri" panose="020F0502020204030204" pitchFamily="34" charset="0"/>
              </a:rPr>
              <a:t>xperiment Specification</a:t>
            </a:r>
          </a:p>
          <a:p>
            <a:pPr marL="457200" lvl="1" indent="0">
              <a:buNone/>
            </a:pPr>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We train with Stochastic Gradient Descent of batch size 100. We run 200 Epochs at learning rate 0.001 with Adam Optimizer. </a:t>
            </a:r>
          </a:p>
          <a:p>
            <a:pPr lvl="2"/>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The difference between the input image and reconstructed image is used at next iteration. Each iteration we accumulate 128 bits from one 32x32 image. We iterate 16 times and gain 2 Bit Per Pixel as total. </a:t>
            </a:r>
          </a:p>
          <a:p>
            <a:pPr lvl="2"/>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The outputs of classifier over each iteration are accumulated and the predicted probability at each iteration is equal to </a:t>
            </a:r>
            <a:r>
              <a:rPr lang="en-US" altLang="zh-CN" sz="1800" dirty="0" err="1">
                <a:latin typeface="Calibri" panose="020F0502020204030204" pitchFamily="34" charset="0"/>
                <a:ea typeface="Times New Roman" charset="0"/>
                <a:cs typeface="Calibri" panose="020F0502020204030204" pitchFamily="34" charset="0"/>
              </a:rPr>
              <a:t>softmax</a:t>
            </a:r>
            <a:r>
              <a:rPr lang="en-US" altLang="zh-CN" sz="1800" dirty="0">
                <a:latin typeface="Calibri" panose="020F0502020204030204" pitchFamily="34" charset="0"/>
                <a:ea typeface="Times New Roman" charset="0"/>
                <a:cs typeface="Calibri" panose="020F0502020204030204" pitchFamily="34" charset="0"/>
              </a:rPr>
              <a:t>(.) of these accumulated results.</a:t>
            </a:r>
          </a:p>
          <a:p>
            <a:pPr lvl="2"/>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We jointly optimize reconstruction and classification loss. We use L</a:t>
            </a:r>
            <a:r>
              <a:rPr lang="en-US" altLang="zh-CN" sz="1800" baseline="-25000" dirty="0">
                <a:latin typeface="Calibri" panose="020F0502020204030204" pitchFamily="34" charset="0"/>
                <a:ea typeface="Times New Roman" charset="0"/>
                <a:cs typeface="Calibri" panose="020F0502020204030204" pitchFamily="34" charset="0"/>
              </a:rPr>
              <a:t>1</a:t>
            </a:r>
            <a:r>
              <a:rPr lang="en-US" altLang="zh-CN" sz="1800" dirty="0">
                <a:latin typeface="Calibri" panose="020F0502020204030204" pitchFamily="34" charset="0"/>
                <a:ea typeface="Times New Roman" charset="0"/>
                <a:cs typeface="Calibri" panose="020F0502020204030204" pitchFamily="34" charset="0"/>
              </a:rPr>
              <a:t> Loss for reconstruction and Cross Entropy Loss for classification. We do not fine tune the balancing weight between reconstruction and classification loss. We can enhance classification performance by attenuating reconstruction performance. We measure PSNR vs. BPP, Accuracy vs. BPP and ROC vs. BPP.</a:t>
            </a:r>
          </a:p>
          <a:p>
            <a:pPr lvl="2"/>
            <a:endParaRPr lang="en-US" altLang="zh-CN" sz="18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835662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236200"/>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quarter" idx="13"/>
          </p:nvPr>
        </p:nvSpPr>
        <p:spPr>
          <a:xfrm>
            <a:off x="333375" y="848848"/>
            <a:ext cx="8574039" cy="5941189"/>
          </a:xfrm>
          <a:prstGeom prst="rect">
            <a:avLst/>
          </a:prstGeom>
        </p:spPr>
        <p:txBody>
          <a:bodyPr>
            <a:normAutofit fontScale="92500" lnSpcReduction="20000"/>
          </a:bodyPr>
          <a:lstStyle/>
          <a:p>
            <a:pPr marL="0" indent="0">
              <a:lnSpc>
                <a:spcPct val="110000"/>
              </a:lnSpc>
              <a:spcBef>
                <a:spcPts val="500"/>
              </a:spcBef>
              <a:buNone/>
            </a:pPr>
            <a:r>
              <a:rPr lang="en-US" sz="2400" b="1" dirty="0">
                <a:latin typeface="Calibri" panose="020F0502020204030204" pitchFamily="34" charset="0"/>
                <a:ea typeface="Times New Roman" charset="0"/>
                <a:cs typeface="Calibri" panose="020F0502020204030204" pitchFamily="34" charset="0"/>
              </a:rPr>
              <a:t>Classification Based on Compressed Data (MNIST)</a:t>
            </a:r>
          </a:p>
          <a:p>
            <a:pPr marL="457200" lvl="1" indent="0">
              <a:lnSpc>
                <a:spcPct val="110000"/>
              </a:lnSpc>
              <a:buNone/>
            </a:pPr>
            <a:r>
              <a:rPr lang="en-US" altLang="zh-CN" sz="2200" dirty="0">
                <a:latin typeface="Calibri" panose="020F0502020204030204" pitchFamily="34" charset="0"/>
                <a:ea typeface="Times New Roman" charset="0"/>
                <a:cs typeface="Calibri" panose="020F0502020204030204" pitchFamily="34" charset="0"/>
              </a:rPr>
              <a:t>We also compare the performance of joint training codec with classical codecs like JPEG and BPG. Our results outperform classical codecs and previous works on Image Compression with Deep Learning proposed by Google. Our model can perform compression and classification at the same time.</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cs typeface="Calibri" panose="020F0502020204030204" pitchFamily="34" charset="0"/>
            </a:endParaRPr>
          </a:p>
          <a:p>
            <a:pPr marL="457200" lvl="1" indent="0">
              <a:buNone/>
            </a:pPr>
            <a:endParaRPr lang="en-US" altLang="zh-CN" sz="2000" dirty="0">
              <a:latin typeface="Calibri" panose="020F0502020204030204" pitchFamily="34" charset="0"/>
              <a:cs typeface="Calibri" panose="020F0502020204030204" pitchFamily="34" charset="0"/>
            </a:endParaRPr>
          </a:p>
          <a:p>
            <a:pPr marL="457200" lvl="1" indent="0">
              <a:buNone/>
            </a:pPr>
            <a:endParaRPr lang="en-US" altLang="zh-CN" sz="1200" dirty="0"/>
          </a:p>
          <a:p>
            <a:pPr marL="457200" lvl="1" indent="0">
              <a:buNone/>
            </a:pPr>
            <a:endParaRPr lang="en-US" altLang="zh-CN" sz="1200" dirty="0"/>
          </a:p>
          <a:p>
            <a:pPr marL="457200" lvl="1" indent="0">
              <a:buNone/>
            </a:pPr>
            <a:endParaRPr lang="en-US" altLang="zh-CN" sz="1200" dirty="0"/>
          </a:p>
          <a:p>
            <a:pPr marL="457200" lvl="1" indent="0">
              <a:buNone/>
            </a:pPr>
            <a:r>
              <a:rPr lang="en-US" altLang="zh-CN" sz="1200" dirty="0"/>
              <a:t>[9] </a:t>
            </a:r>
            <a:r>
              <a:rPr lang="en-US" altLang="zh-CN" sz="1200" dirty="0" err="1"/>
              <a:t>Toderici</a:t>
            </a:r>
            <a:r>
              <a:rPr lang="en-US" altLang="zh-CN" sz="1200" dirty="0"/>
              <a:t>, George, et al. "Full resolution image compression with recurrent neural networks." </a:t>
            </a:r>
            <a:r>
              <a:rPr lang="en-US" altLang="zh-CN" sz="1200" i="1" dirty="0"/>
              <a:t>Proceedings of the IEEE Conference on Computer Vision and Pattern Recognition</a:t>
            </a:r>
            <a:r>
              <a:rPr lang="en-US" altLang="zh-CN" sz="1200" dirty="0"/>
              <a:t>. 2017.</a:t>
            </a:r>
            <a:endParaRPr lang="en-US" altLang="zh-CN" sz="12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0" indent="0" algn="just">
              <a:spcBef>
                <a:spcPts val="500"/>
              </a:spcBef>
              <a:buNone/>
            </a:pPr>
            <a:endParaRPr lang="en-US" sz="24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p:txBody>
      </p:sp>
      <p:pic>
        <p:nvPicPr>
          <p:cNvPr id="3" name="图片 2">
            <a:extLst>
              <a:ext uri="{FF2B5EF4-FFF2-40B4-BE49-F238E27FC236}">
                <a16:creationId xmlns:a16="http://schemas.microsoft.com/office/drawing/2014/main" id="{32FC7050-EC9F-48AE-867B-FA4C3EC97D6B}"/>
              </a:ext>
            </a:extLst>
          </p:cNvPr>
          <p:cNvPicPr>
            <a:picLocks noChangeAspect="1"/>
          </p:cNvPicPr>
          <p:nvPr/>
        </p:nvPicPr>
        <p:blipFill>
          <a:blip r:embed="rId3"/>
          <a:stretch>
            <a:fillRect/>
          </a:stretch>
        </p:blipFill>
        <p:spPr>
          <a:xfrm>
            <a:off x="4699218" y="2808851"/>
            <a:ext cx="4238625" cy="3204635"/>
          </a:xfrm>
          <a:prstGeom prst="rect">
            <a:avLst/>
          </a:prstGeom>
        </p:spPr>
      </p:pic>
      <p:pic>
        <p:nvPicPr>
          <p:cNvPr id="2" name="图片 1">
            <a:extLst>
              <a:ext uri="{FF2B5EF4-FFF2-40B4-BE49-F238E27FC236}">
                <a16:creationId xmlns:a16="http://schemas.microsoft.com/office/drawing/2014/main" id="{B47348CE-3873-4616-9C11-AC07CFACA6E4}"/>
              </a:ext>
            </a:extLst>
          </p:cNvPr>
          <p:cNvPicPr>
            <a:picLocks noChangeAspect="1"/>
          </p:cNvPicPr>
          <p:nvPr/>
        </p:nvPicPr>
        <p:blipFill>
          <a:blip r:embed="rId4"/>
          <a:stretch>
            <a:fillRect/>
          </a:stretch>
        </p:blipFill>
        <p:spPr>
          <a:xfrm>
            <a:off x="269766" y="2808851"/>
            <a:ext cx="4365843" cy="3204635"/>
          </a:xfrm>
          <a:prstGeom prst="rect">
            <a:avLst/>
          </a:prstGeom>
        </p:spPr>
      </p:pic>
    </p:spTree>
    <p:extLst>
      <p:ext uri="{BB962C8B-B14F-4D97-AF65-F5344CB8AC3E}">
        <p14:creationId xmlns:p14="http://schemas.microsoft.com/office/powerpoint/2010/main" val="1569481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257520"/>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quarter" idx="13"/>
          </p:nvPr>
        </p:nvSpPr>
        <p:spPr>
          <a:xfrm>
            <a:off x="333375" y="848848"/>
            <a:ext cx="8574039" cy="5941189"/>
          </a:xfrm>
          <a:prstGeom prst="rect">
            <a:avLst/>
          </a:prstGeom>
        </p:spPr>
        <p:txBody>
          <a:bodyPr>
            <a:normAutofit/>
          </a:bodyPr>
          <a:lstStyle/>
          <a:p>
            <a:pPr marL="0" indent="0">
              <a:lnSpc>
                <a:spcPct val="110000"/>
              </a:lnSpc>
              <a:spcBef>
                <a:spcPts val="500"/>
              </a:spcBef>
              <a:buNone/>
            </a:pPr>
            <a:r>
              <a:rPr lang="en-US" sz="2400" b="1" dirty="0">
                <a:latin typeface="Calibri" panose="020F0502020204030204" pitchFamily="34" charset="0"/>
                <a:ea typeface="Times New Roman" charset="0"/>
                <a:cs typeface="Calibri" panose="020F0502020204030204" pitchFamily="34" charset="0"/>
              </a:rPr>
              <a:t>Classification Based on Compressed Data (MNIST)</a:t>
            </a:r>
          </a:p>
          <a:p>
            <a:pPr marL="457200" lvl="1" indent="0">
              <a:lnSpc>
                <a:spcPct val="110000"/>
              </a:lnSpc>
              <a:buNone/>
            </a:pPr>
            <a:r>
              <a:rPr lang="en-US" altLang="zh-CN" sz="2200" dirty="0">
                <a:latin typeface="Calibri" panose="020F0502020204030204" pitchFamily="34" charset="0"/>
                <a:ea typeface="Times New Roman" charset="0"/>
                <a:cs typeface="Calibri" panose="020F0502020204030204" pitchFamily="34" charset="0"/>
              </a:rPr>
              <a:t>We show ROC curve of our classifier with Convolutional LSTM module across different BPP</a:t>
            </a: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cs typeface="Calibri" panose="020F0502020204030204" pitchFamily="34" charset="0"/>
            </a:endParaRPr>
          </a:p>
          <a:p>
            <a:pPr marL="457200" lvl="1" indent="0">
              <a:buNone/>
            </a:pPr>
            <a:endParaRPr lang="en-US" altLang="zh-CN" sz="2000" dirty="0">
              <a:latin typeface="Calibri" panose="020F0502020204030204" pitchFamily="34" charset="0"/>
              <a:cs typeface="Calibri" panose="020F0502020204030204" pitchFamily="34" charset="0"/>
            </a:endParaRPr>
          </a:p>
          <a:p>
            <a:pPr marL="457200" lvl="1" indent="0">
              <a:buNone/>
            </a:pPr>
            <a:endParaRPr lang="en-US" altLang="zh-CN" sz="1200" dirty="0"/>
          </a:p>
          <a:p>
            <a:pPr marL="457200" lvl="1" indent="0">
              <a:buNone/>
            </a:pPr>
            <a:endParaRPr lang="en-US" altLang="zh-CN" sz="1200" dirty="0"/>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0" indent="0" algn="just">
              <a:spcBef>
                <a:spcPts val="500"/>
              </a:spcBef>
              <a:buNone/>
            </a:pPr>
            <a:endParaRPr lang="en-US" sz="24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p:txBody>
      </p:sp>
      <p:pic>
        <p:nvPicPr>
          <p:cNvPr id="5" name="图片 4"/>
          <p:cNvPicPr>
            <a:picLocks noChangeAspect="1"/>
          </p:cNvPicPr>
          <p:nvPr/>
        </p:nvPicPr>
        <p:blipFill>
          <a:blip r:embed="rId3"/>
          <a:stretch>
            <a:fillRect/>
          </a:stretch>
        </p:blipFill>
        <p:spPr>
          <a:xfrm>
            <a:off x="1724539" y="2367145"/>
            <a:ext cx="5791710" cy="4235878"/>
          </a:xfrm>
          <a:prstGeom prst="rect">
            <a:avLst/>
          </a:prstGeom>
        </p:spPr>
      </p:pic>
    </p:spTree>
    <p:extLst>
      <p:ext uri="{BB962C8B-B14F-4D97-AF65-F5344CB8AC3E}">
        <p14:creationId xmlns:p14="http://schemas.microsoft.com/office/powerpoint/2010/main" val="2073934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292927"/>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quarter" idx="13"/>
          </p:nvPr>
        </p:nvSpPr>
        <p:spPr>
          <a:xfrm>
            <a:off x="333375" y="848848"/>
            <a:ext cx="8574039" cy="5941189"/>
          </a:xfrm>
          <a:prstGeom prst="rect">
            <a:avLst/>
          </a:prstGeom>
        </p:spPr>
        <p:txBody>
          <a:bodyPr>
            <a:normAutofit/>
          </a:bodyPr>
          <a:lstStyle/>
          <a:p>
            <a:pPr marL="0" indent="0" algn="just">
              <a:spcBef>
                <a:spcPts val="500"/>
              </a:spcBef>
              <a:buNone/>
            </a:pPr>
            <a:r>
              <a:rPr lang="en-US" altLang="zh-CN" sz="2400" b="1" dirty="0">
                <a:latin typeface="Calibri" panose="020F0502020204030204" pitchFamily="34" charset="0"/>
                <a:ea typeface="Times New Roman" charset="0"/>
                <a:cs typeface="Calibri" panose="020F0502020204030204" pitchFamily="34" charset="0"/>
              </a:rPr>
              <a:t>Classification Based on Compressed Data (SVHN)</a:t>
            </a:r>
          </a:p>
          <a:p>
            <a:pPr marL="457200" lvl="1" indent="0">
              <a:buNone/>
            </a:pPr>
            <a:r>
              <a:rPr lang="en-US" altLang="zh-CN" sz="2000" dirty="0">
                <a:latin typeface="Calibri" panose="020F0502020204030204" pitchFamily="34" charset="0"/>
                <a:ea typeface="Times New Roman" charset="0"/>
                <a:cs typeface="Calibri" panose="020F0502020204030204" pitchFamily="34" charset="0"/>
              </a:rPr>
              <a:t>We also compare the performance of joint training codec with classical codecs like JPEG and BPG. Our results outperform classical codecs and previous works on Image Compression with Deep Learning proposed by Google. Our model can perform compression and classification at the same time.</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0" indent="0" algn="just">
              <a:spcBef>
                <a:spcPts val="500"/>
              </a:spcBef>
              <a:buNone/>
            </a:pPr>
            <a:endParaRPr lang="en-US" sz="24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p:txBody>
      </p:sp>
      <p:pic>
        <p:nvPicPr>
          <p:cNvPr id="3" name="图片 2">
            <a:extLst>
              <a:ext uri="{FF2B5EF4-FFF2-40B4-BE49-F238E27FC236}">
                <a16:creationId xmlns:a16="http://schemas.microsoft.com/office/drawing/2014/main" id="{6F51CBEB-54E5-49F2-9D7D-FE1622B85B78}"/>
              </a:ext>
            </a:extLst>
          </p:cNvPr>
          <p:cNvPicPr>
            <a:picLocks noChangeAspect="1"/>
          </p:cNvPicPr>
          <p:nvPr/>
        </p:nvPicPr>
        <p:blipFill>
          <a:blip r:embed="rId3"/>
          <a:stretch>
            <a:fillRect/>
          </a:stretch>
        </p:blipFill>
        <p:spPr>
          <a:xfrm>
            <a:off x="333375" y="2895758"/>
            <a:ext cx="4165673" cy="3129765"/>
          </a:xfrm>
          <a:prstGeom prst="rect">
            <a:avLst/>
          </a:prstGeom>
        </p:spPr>
      </p:pic>
      <p:pic>
        <p:nvPicPr>
          <p:cNvPr id="2" name="图片 1">
            <a:extLst>
              <a:ext uri="{FF2B5EF4-FFF2-40B4-BE49-F238E27FC236}">
                <a16:creationId xmlns:a16="http://schemas.microsoft.com/office/drawing/2014/main" id="{434F07ED-4328-44E4-99AC-70B9059F9522}"/>
              </a:ext>
            </a:extLst>
          </p:cNvPr>
          <p:cNvPicPr>
            <a:picLocks noChangeAspect="1"/>
          </p:cNvPicPr>
          <p:nvPr/>
        </p:nvPicPr>
        <p:blipFill>
          <a:blip r:embed="rId4"/>
          <a:stretch>
            <a:fillRect/>
          </a:stretch>
        </p:blipFill>
        <p:spPr>
          <a:xfrm>
            <a:off x="4705421" y="2895757"/>
            <a:ext cx="4056292" cy="3129765"/>
          </a:xfrm>
          <a:prstGeom prst="rect">
            <a:avLst/>
          </a:prstGeom>
        </p:spPr>
      </p:pic>
    </p:spTree>
    <p:extLst>
      <p:ext uri="{BB962C8B-B14F-4D97-AF65-F5344CB8AC3E}">
        <p14:creationId xmlns:p14="http://schemas.microsoft.com/office/powerpoint/2010/main" val="3070921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28222" y="299106"/>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quarter" idx="13"/>
          </p:nvPr>
        </p:nvSpPr>
        <p:spPr>
          <a:xfrm>
            <a:off x="333375" y="848848"/>
            <a:ext cx="8574039" cy="5941189"/>
          </a:xfrm>
          <a:prstGeom prst="rect">
            <a:avLst/>
          </a:prstGeom>
        </p:spPr>
        <p:txBody>
          <a:bodyPr>
            <a:normAutofit/>
          </a:bodyPr>
          <a:lstStyle/>
          <a:p>
            <a:pPr marL="0" indent="0">
              <a:lnSpc>
                <a:spcPct val="110000"/>
              </a:lnSpc>
              <a:spcBef>
                <a:spcPts val="500"/>
              </a:spcBef>
              <a:buNone/>
            </a:pPr>
            <a:r>
              <a:rPr lang="en-US" sz="2400" b="1" dirty="0">
                <a:latin typeface="Calibri" panose="020F0502020204030204" pitchFamily="34" charset="0"/>
                <a:ea typeface="Times New Roman" charset="0"/>
                <a:cs typeface="Calibri" panose="020F0502020204030204" pitchFamily="34" charset="0"/>
              </a:rPr>
              <a:t>Classification Based on Compressed Data (SVHN)</a:t>
            </a:r>
          </a:p>
          <a:p>
            <a:pPr marL="457200" lvl="1" indent="0">
              <a:lnSpc>
                <a:spcPct val="110000"/>
              </a:lnSpc>
              <a:buNone/>
            </a:pPr>
            <a:r>
              <a:rPr lang="en-US" altLang="zh-CN" sz="2200" dirty="0">
                <a:latin typeface="Calibri" panose="020F0502020204030204" pitchFamily="34" charset="0"/>
                <a:ea typeface="Times New Roman" charset="0"/>
                <a:cs typeface="Calibri" panose="020F0502020204030204" pitchFamily="34" charset="0"/>
              </a:rPr>
              <a:t>We show ROC curve of our classifier with Convolutional LSTM module across different BPP</a:t>
            </a: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cs typeface="Calibri" panose="020F0502020204030204" pitchFamily="34" charset="0"/>
            </a:endParaRPr>
          </a:p>
          <a:p>
            <a:pPr marL="457200" lvl="1" indent="0">
              <a:buNone/>
            </a:pPr>
            <a:endParaRPr lang="en-US" altLang="zh-CN" sz="2000" dirty="0">
              <a:latin typeface="Calibri" panose="020F0502020204030204" pitchFamily="34" charset="0"/>
              <a:cs typeface="Calibri" panose="020F0502020204030204" pitchFamily="34" charset="0"/>
            </a:endParaRPr>
          </a:p>
          <a:p>
            <a:pPr marL="457200" lvl="1" indent="0">
              <a:buNone/>
            </a:pPr>
            <a:endParaRPr lang="en-US" altLang="zh-CN" sz="1200" dirty="0"/>
          </a:p>
          <a:p>
            <a:pPr marL="457200" lvl="1" indent="0">
              <a:buNone/>
            </a:pPr>
            <a:endParaRPr lang="en-US" altLang="zh-CN" sz="1200" dirty="0"/>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0" indent="0" algn="just">
              <a:spcBef>
                <a:spcPts val="500"/>
              </a:spcBef>
              <a:buNone/>
            </a:pPr>
            <a:endParaRPr lang="en-US" sz="24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p:txBody>
      </p:sp>
      <p:pic>
        <p:nvPicPr>
          <p:cNvPr id="2" name="图片 1"/>
          <p:cNvPicPr>
            <a:picLocks noChangeAspect="1"/>
          </p:cNvPicPr>
          <p:nvPr/>
        </p:nvPicPr>
        <p:blipFill>
          <a:blip r:embed="rId3"/>
          <a:stretch>
            <a:fillRect/>
          </a:stretch>
        </p:blipFill>
        <p:spPr>
          <a:xfrm>
            <a:off x="1565374" y="2173164"/>
            <a:ext cx="6110039" cy="4447443"/>
          </a:xfrm>
          <a:prstGeom prst="rect">
            <a:avLst/>
          </a:prstGeom>
        </p:spPr>
      </p:pic>
    </p:spTree>
    <p:extLst>
      <p:ext uri="{BB962C8B-B14F-4D97-AF65-F5344CB8AC3E}">
        <p14:creationId xmlns:p14="http://schemas.microsoft.com/office/powerpoint/2010/main" val="54372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211488"/>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Summary</a:t>
            </a:r>
          </a:p>
        </p:txBody>
      </p:sp>
      <p:sp>
        <p:nvSpPr>
          <p:cNvPr id="4" name="Content Placeholder 5"/>
          <p:cNvSpPr>
            <a:spLocks noGrp="1"/>
          </p:cNvSpPr>
          <p:nvPr>
            <p:ph sz="quarter" idx="13"/>
          </p:nvPr>
        </p:nvSpPr>
        <p:spPr>
          <a:xfrm>
            <a:off x="333375" y="848849"/>
            <a:ext cx="8574039" cy="5928832"/>
          </a:xfrm>
          <a:prstGeom prst="rect">
            <a:avLst/>
          </a:prstGeom>
        </p:spPr>
        <p:txBody>
          <a:bodyPr>
            <a:normAutofit/>
          </a:bodyPr>
          <a:lstStyle/>
          <a:p>
            <a:pPr algn="just"/>
            <a:endParaRPr lang="en-US" sz="2000" dirty="0">
              <a:latin typeface="Calibri" panose="020F0502020204030204" pitchFamily="34" charset="0"/>
              <a:ea typeface="Times New Roman" charset="0"/>
              <a:cs typeface="Calibri" panose="020F0502020204030204" pitchFamily="34" charset="0"/>
            </a:endParaRPr>
          </a:p>
          <a:p>
            <a:pPr algn="just"/>
            <a:r>
              <a:rPr lang="en-US" sz="2000" dirty="0">
                <a:latin typeface="Calibri" panose="020F0502020204030204" pitchFamily="34" charset="0"/>
                <a:ea typeface="Times New Roman" charset="0"/>
                <a:cs typeface="Calibri" panose="020F0502020204030204" pitchFamily="34" charset="0"/>
              </a:rPr>
              <a:t>Proposed a framework for performing image classification and other tasks on compressed domain</a:t>
            </a:r>
            <a:endParaRPr lang="en-US" sz="1800" dirty="0">
              <a:latin typeface="Calibri" panose="020F0502020204030204" pitchFamily="34" charset="0"/>
              <a:ea typeface="Times New Roman" charset="0"/>
              <a:cs typeface="Calibri" panose="020F0502020204030204" pitchFamily="34" charset="0"/>
            </a:endParaRPr>
          </a:p>
          <a:p>
            <a:pPr algn="just"/>
            <a:r>
              <a:rPr lang="en-US" sz="1800" dirty="0">
                <a:latin typeface="Calibri" panose="020F0502020204030204" pitchFamily="34" charset="0"/>
                <a:ea typeface="Times New Roman" charset="0"/>
                <a:cs typeface="Calibri" panose="020F0502020204030204" pitchFamily="34" charset="0"/>
              </a:rPr>
              <a:t>P</a:t>
            </a:r>
            <a:r>
              <a:rPr lang="en-US" sz="2000" dirty="0">
                <a:latin typeface="Calibri" panose="020F0502020204030204" pitchFamily="34" charset="0"/>
                <a:ea typeface="Times New Roman" charset="0"/>
                <a:cs typeface="Calibri" panose="020F0502020204030204" pitchFamily="34" charset="0"/>
              </a:rPr>
              <a:t>roposed a framework for realizing Slepian-Wolf Theorem with Deep Learning model</a:t>
            </a:r>
          </a:p>
          <a:p>
            <a:pPr lvl="1" algn="just"/>
            <a:r>
              <a:rPr lang="en-US" sz="1800" dirty="0">
                <a:latin typeface="Calibri" panose="020F0502020204030204" pitchFamily="34" charset="0"/>
                <a:ea typeface="Times New Roman" charset="0"/>
                <a:cs typeface="Calibri" panose="020F0502020204030204" pitchFamily="34" charset="0"/>
              </a:rPr>
              <a:t>We show distributed encoders and joint decoder has dominant advantage over independent trained codecs</a:t>
            </a:r>
          </a:p>
          <a:p>
            <a:pPr algn="just"/>
            <a:r>
              <a:rPr lang="en-US" sz="2200" dirty="0">
                <a:latin typeface="Calibri" panose="020F0502020204030204" pitchFamily="34" charset="0"/>
                <a:ea typeface="Times New Roman" charset="0"/>
                <a:cs typeface="Calibri" panose="020F0502020204030204" pitchFamily="34" charset="0"/>
              </a:rPr>
              <a:t>Demonstrated the robustness of our framework in the above.</a:t>
            </a:r>
          </a:p>
          <a:p>
            <a:pPr algn="just"/>
            <a:r>
              <a:rPr lang="en-US" sz="2000" dirty="0">
                <a:latin typeface="Calibri" panose="020F0502020204030204" pitchFamily="34" charset="0"/>
                <a:ea typeface="Times New Roman" charset="0"/>
                <a:cs typeface="Calibri" panose="020F0502020204030204" pitchFamily="34" charset="0"/>
              </a:rPr>
              <a:t>As a byproduct, our result produced a data-driven image codec that outperforms classical codecs.</a:t>
            </a:r>
          </a:p>
        </p:txBody>
      </p:sp>
    </p:spTree>
    <p:extLst>
      <p:ext uri="{BB962C8B-B14F-4D97-AF65-F5344CB8AC3E}">
        <p14:creationId xmlns:p14="http://schemas.microsoft.com/office/powerpoint/2010/main" val="3604667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endParaRPr lang="en-US" altLang="zh-CN" sz="3200" dirty="0">
              <a:latin typeface="Calibri" panose="020F0502020204030204" pitchFamily="34" charset="0"/>
              <a:ea typeface="Times New Roman" charset="0"/>
              <a:cs typeface="Calibri" panose="020F0502020204030204" pitchFamily="34" charset="0"/>
            </a:endParaRPr>
          </a:p>
        </p:txBody>
      </p:sp>
      <p:sp>
        <p:nvSpPr>
          <p:cNvPr id="3" name="TextBox 2"/>
          <p:cNvSpPr txBox="1"/>
          <p:nvPr/>
        </p:nvSpPr>
        <p:spPr>
          <a:xfrm>
            <a:off x="2258859" y="2840833"/>
            <a:ext cx="5049078" cy="1446550"/>
          </a:xfrm>
          <a:prstGeom prst="rect">
            <a:avLst/>
          </a:prstGeom>
          <a:noFill/>
        </p:spPr>
        <p:txBody>
          <a:bodyPr wrap="square" rtlCol="0">
            <a:spAutoFit/>
          </a:bodyPr>
          <a:lstStyle/>
          <a:p>
            <a:r>
              <a:rPr lang="en-US" sz="8800" dirty="0">
                <a:solidFill>
                  <a:srgbClr val="FF0000"/>
                </a:solidFill>
              </a:rPr>
              <a:t>Thank You</a:t>
            </a:r>
          </a:p>
        </p:txBody>
      </p:sp>
    </p:spTree>
    <p:extLst>
      <p:ext uri="{BB962C8B-B14F-4D97-AF65-F5344CB8AC3E}">
        <p14:creationId xmlns:p14="http://schemas.microsoft.com/office/powerpoint/2010/main" val="157014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91555"/>
            <a:ext cx="7234572" cy="744937"/>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b="1" dirty="0">
                <a:solidFill>
                  <a:srgbClr val="FF0000"/>
                </a:solidFill>
                <a:latin typeface="Calibri" panose="020F0502020204030204" pitchFamily="34" charset="0"/>
                <a:ea typeface="Times New Roman" charset="0"/>
                <a:cs typeface="Calibri" panose="020F0502020204030204" pitchFamily="34" charset="0"/>
              </a:rPr>
              <a:t>Distributed Source Coding (DSC)</a:t>
            </a:r>
          </a:p>
        </p:txBody>
      </p:sp>
      <p:sp>
        <p:nvSpPr>
          <p:cNvPr id="4" name="Content Placeholder 5"/>
          <p:cNvSpPr>
            <a:spLocks noGrp="1"/>
          </p:cNvSpPr>
          <p:nvPr>
            <p:ph sz="quarter" idx="13"/>
          </p:nvPr>
        </p:nvSpPr>
        <p:spPr>
          <a:xfrm>
            <a:off x="333375" y="848849"/>
            <a:ext cx="8574039" cy="5384800"/>
          </a:xfrm>
          <a:prstGeom prst="rect">
            <a:avLst/>
          </a:prstGeom>
        </p:spPr>
        <p:txBody>
          <a:bodyPr>
            <a:normAutofit/>
          </a:bodyPr>
          <a:lstStyle/>
          <a:p>
            <a:r>
              <a:rPr lang="en-US" sz="2400" dirty="0">
                <a:latin typeface="Calibri" panose="020F0502020204030204" pitchFamily="34" charset="0"/>
                <a:ea typeface="Times New Roman" charset="0"/>
                <a:cs typeface="Calibri" panose="020F0502020204030204" pitchFamily="34" charset="0"/>
              </a:rPr>
              <a:t>A decoder would like to reconstruct observations at various sensors/cameras with minimal communications.</a:t>
            </a:r>
          </a:p>
        </p:txBody>
      </p:sp>
      <p:pic>
        <p:nvPicPr>
          <p:cNvPr id="10" name="图片 9">
            <a:extLst>
              <a:ext uri="{FF2B5EF4-FFF2-40B4-BE49-F238E27FC236}">
                <a16:creationId xmlns:a16="http://schemas.microsoft.com/office/drawing/2014/main" id="{5D54AB5B-2F0C-45F0-825E-B89422C2C511}"/>
              </a:ext>
            </a:extLst>
          </p:cNvPr>
          <p:cNvPicPr>
            <a:picLocks noChangeAspect="1"/>
          </p:cNvPicPr>
          <p:nvPr/>
        </p:nvPicPr>
        <p:blipFill>
          <a:blip r:embed="rId3"/>
          <a:stretch>
            <a:fillRect/>
          </a:stretch>
        </p:blipFill>
        <p:spPr>
          <a:xfrm>
            <a:off x="281961" y="2218514"/>
            <a:ext cx="8576874" cy="4056959"/>
          </a:xfrm>
          <a:prstGeom prst="rect">
            <a:avLst/>
          </a:prstGeom>
        </p:spPr>
      </p:pic>
    </p:spTree>
    <p:extLst>
      <p:ext uri="{BB962C8B-B14F-4D97-AF65-F5344CB8AC3E}">
        <p14:creationId xmlns:p14="http://schemas.microsoft.com/office/powerpoint/2010/main" val="52600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endParaRPr lang="en-US" altLang="zh-CN" sz="3200" dirty="0">
              <a:latin typeface="Calibri" panose="020F0502020204030204" pitchFamily="34" charset="0"/>
              <a:ea typeface="Times New Roman" charset="0"/>
              <a:cs typeface="Calibri" panose="020F0502020204030204" pitchFamily="34" charset="0"/>
            </a:endParaRPr>
          </a:p>
        </p:txBody>
      </p:sp>
      <p:sp>
        <p:nvSpPr>
          <p:cNvPr id="4" name="Content Placeholder 5"/>
          <p:cNvSpPr>
            <a:spLocks noGrp="1"/>
          </p:cNvSpPr>
          <p:nvPr>
            <p:ph sz="quarter" idx="13"/>
          </p:nvPr>
        </p:nvSpPr>
        <p:spPr>
          <a:xfrm>
            <a:off x="144379" y="848848"/>
            <a:ext cx="8999621" cy="5997293"/>
          </a:xfrm>
          <a:prstGeom prst="rect">
            <a:avLst/>
          </a:prstGeom>
        </p:spPr>
        <p:txBody>
          <a:bodyPr>
            <a:normAutofit/>
          </a:bodyPr>
          <a:lstStyle/>
          <a:p>
            <a:pPr>
              <a:spcBef>
                <a:spcPts val="500"/>
              </a:spcBef>
            </a:pPr>
            <a:r>
              <a:rPr lang="en-US" sz="2400" dirty="0">
                <a:latin typeface="Calibri" panose="020F0502020204030204" pitchFamily="34" charset="0"/>
                <a:ea typeface="Times New Roman" charset="0"/>
                <a:cs typeface="Calibri" panose="020F0502020204030204" pitchFamily="34" charset="0"/>
              </a:rPr>
              <a:t>Sources are </a:t>
            </a:r>
            <a:r>
              <a:rPr lang="en-US" sz="2400" dirty="0" err="1">
                <a:latin typeface="Calibri" panose="020F0502020204030204" pitchFamily="34" charset="0"/>
                <a:ea typeface="Times New Roman" charset="0"/>
                <a:cs typeface="Calibri" panose="020F0502020204030204" pitchFamily="34" charset="0"/>
              </a:rPr>
              <a:t>i.i.d</a:t>
            </a:r>
            <a:r>
              <a:rPr lang="en-US" sz="2400" dirty="0">
                <a:latin typeface="Calibri" panose="020F0502020204030204" pitchFamily="34" charset="0"/>
                <a:ea typeface="Times New Roman" charset="0"/>
                <a:cs typeface="Calibri" panose="020F0502020204030204" pitchFamily="34" charset="0"/>
              </a:rPr>
              <a:t>.  (not realistic)</a:t>
            </a:r>
          </a:p>
          <a:p>
            <a:r>
              <a:rPr lang="en-US" sz="2400" dirty="0">
                <a:latin typeface="Calibri" panose="020F0502020204030204" pitchFamily="34" charset="0"/>
                <a:ea typeface="Times New Roman" charset="0"/>
                <a:cs typeface="Calibri" panose="020F0502020204030204" pitchFamily="34" charset="0"/>
              </a:rPr>
              <a:t>They know their joint statistics (not fully realistic)</a:t>
            </a:r>
          </a:p>
          <a:p>
            <a:r>
              <a:rPr lang="en-US" sz="2400" dirty="0">
                <a:latin typeface="Calibri" panose="020F0502020204030204" pitchFamily="34" charset="0"/>
                <a:ea typeface="Times New Roman" charset="0"/>
                <a:cs typeface="Calibri" panose="020F0502020204030204" pitchFamily="34" charset="0"/>
              </a:rPr>
              <a:t>Lossless Compression (not of interest in most cases)</a:t>
            </a:r>
          </a:p>
          <a:p>
            <a:r>
              <a:rPr lang="en-US" sz="2400" dirty="0">
                <a:latin typeface="Calibri" panose="020F0502020204030204" pitchFamily="34" charset="0"/>
                <a:ea typeface="Times New Roman" charset="0"/>
                <a:cs typeface="Calibri" panose="020F0502020204030204" pitchFamily="34" charset="0"/>
              </a:rPr>
              <a:t>They do not know each other’s outcome</a:t>
            </a:r>
          </a:p>
          <a:p>
            <a:endParaRPr lang="en-US" dirty="0">
              <a:latin typeface="Calibri" panose="020F0502020204030204" pitchFamily="34" charset="0"/>
              <a:ea typeface="Times New Roman" charset="0"/>
              <a:cs typeface="Calibri" panose="020F0502020204030204" pitchFamily="34" charset="0"/>
            </a:endParaRPr>
          </a:p>
          <a:p>
            <a:pPr>
              <a:spcBef>
                <a:spcPts val="500"/>
              </a:spcBef>
            </a:pPr>
            <a:endParaRPr lang="en-US" sz="3600" dirty="0">
              <a:latin typeface="Calibri" panose="020F0502020204030204" pitchFamily="34" charset="0"/>
              <a:ea typeface="Times New Roman" charset="0"/>
              <a:cs typeface="Calibri" panose="020F0502020204030204" pitchFamily="34" charset="0"/>
            </a:endParaRPr>
          </a:p>
        </p:txBody>
      </p:sp>
      <p:sp>
        <p:nvSpPr>
          <p:cNvPr id="5" name="Title 3"/>
          <p:cNvSpPr txBox="1">
            <a:spLocks/>
          </p:cNvSpPr>
          <p:nvPr/>
        </p:nvSpPr>
        <p:spPr>
          <a:xfrm>
            <a:off x="285165" y="103911"/>
            <a:ext cx="7234572" cy="744937"/>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b="1" dirty="0" err="1">
                <a:solidFill>
                  <a:srgbClr val="FF0000"/>
                </a:solidFill>
                <a:latin typeface="Calibri" panose="020F0502020204030204" pitchFamily="34" charset="0"/>
                <a:ea typeface="Times New Roman" charset="0"/>
                <a:cs typeface="Calibri" panose="020F0502020204030204" pitchFamily="34" charset="0"/>
              </a:rPr>
              <a:t>Slepian</a:t>
            </a:r>
            <a:r>
              <a:rPr lang="en-US" altLang="zh-CN" sz="3200" b="1" dirty="0">
                <a:solidFill>
                  <a:srgbClr val="FF0000"/>
                </a:solidFill>
                <a:latin typeface="Calibri" panose="020F0502020204030204" pitchFamily="34" charset="0"/>
                <a:ea typeface="Times New Roman" charset="0"/>
                <a:cs typeface="Calibri" panose="020F0502020204030204" pitchFamily="34" charset="0"/>
              </a:rPr>
              <a:t>-Wolf Theorem</a:t>
            </a:r>
          </a:p>
        </p:txBody>
      </p:sp>
      <p:grpSp>
        <p:nvGrpSpPr>
          <p:cNvPr id="6" name="Group 43"/>
          <p:cNvGrpSpPr>
            <a:grpSpLocks/>
          </p:cNvGrpSpPr>
          <p:nvPr/>
        </p:nvGrpSpPr>
        <p:grpSpPr bwMode="auto">
          <a:xfrm>
            <a:off x="2388265" y="2867867"/>
            <a:ext cx="3232150" cy="2568575"/>
            <a:chOff x="1944" y="1132"/>
            <a:chExt cx="2036" cy="1618"/>
          </a:xfrm>
        </p:grpSpPr>
        <p:sp>
          <p:nvSpPr>
            <p:cNvPr id="8" name="Freeform 40" descr="Dark upward diagonal"/>
            <p:cNvSpPr>
              <a:spLocks/>
            </p:cNvSpPr>
            <p:nvPr/>
          </p:nvSpPr>
          <p:spPr bwMode="auto">
            <a:xfrm>
              <a:off x="1944" y="1132"/>
              <a:ext cx="2023" cy="1611"/>
            </a:xfrm>
            <a:custGeom>
              <a:avLst/>
              <a:gdLst>
                <a:gd name="T0" fmla="*/ 7 w 2023"/>
                <a:gd name="T1" fmla="*/ 0 h 1611"/>
                <a:gd name="T2" fmla="*/ 0 w 2023"/>
                <a:gd name="T3" fmla="*/ 1021 h 1611"/>
                <a:gd name="T4" fmla="*/ 589 w 2023"/>
                <a:gd name="T5" fmla="*/ 1611 h 1611"/>
                <a:gd name="T6" fmla="*/ 2023 w 2023"/>
                <a:gd name="T7" fmla="*/ 1604 h 1611"/>
                <a:gd name="T8" fmla="*/ 1951 w 2023"/>
                <a:gd name="T9" fmla="*/ 871 h 1611"/>
                <a:gd name="T10" fmla="*/ 733 w 2023"/>
                <a:gd name="T11" fmla="*/ 151 h 1611"/>
                <a:gd name="T12" fmla="*/ 7 w 2023"/>
                <a:gd name="T13" fmla="*/ 0 h 1611"/>
              </a:gdLst>
              <a:ahLst/>
              <a:cxnLst>
                <a:cxn ang="0">
                  <a:pos x="T0" y="T1"/>
                </a:cxn>
                <a:cxn ang="0">
                  <a:pos x="T2" y="T3"/>
                </a:cxn>
                <a:cxn ang="0">
                  <a:pos x="T4" y="T5"/>
                </a:cxn>
                <a:cxn ang="0">
                  <a:pos x="T6" y="T7"/>
                </a:cxn>
                <a:cxn ang="0">
                  <a:pos x="T8" y="T9"/>
                </a:cxn>
                <a:cxn ang="0">
                  <a:pos x="T10" y="T11"/>
                </a:cxn>
                <a:cxn ang="0">
                  <a:pos x="T12" y="T13"/>
                </a:cxn>
              </a:cxnLst>
              <a:rect l="0" t="0" r="r" b="b"/>
              <a:pathLst>
                <a:path w="2023" h="1611">
                  <a:moveTo>
                    <a:pt x="7" y="0"/>
                  </a:moveTo>
                  <a:lnTo>
                    <a:pt x="0" y="1021"/>
                  </a:lnTo>
                  <a:lnTo>
                    <a:pt x="589" y="1611"/>
                  </a:lnTo>
                  <a:lnTo>
                    <a:pt x="2023" y="1604"/>
                  </a:lnTo>
                  <a:lnTo>
                    <a:pt x="1951" y="871"/>
                  </a:lnTo>
                  <a:lnTo>
                    <a:pt x="733" y="151"/>
                  </a:lnTo>
                  <a:lnTo>
                    <a:pt x="7" y="0"/>
                  </a:lnTo>
                  <a:close/>
                </a:path>
              </a:pathLst>
            </a:custGeom>
            <a:pattFill prst="dkUpDiag">
              <a:fgClr>
                <a:srgbClr val="FF3300"/>
              </a:fgClr>
              <a:bgClr>
                <a:schemeClr val="bg1"/>
              </a:bgClr>
            </a:patt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Freeform 41"/>
            <p:cNvSpPr>
              <a:spLocks/>
            </p:cNvSpPr>
            <p:nvPr/>
          </p:nvSpPr>
          <p:spPr bwMode="auto">
            <a:xfrm>
              <a:off x="1951" y="1140"/>
              <a:ext cx="2029" cy="1610"/>
            </a:xfrm>
            <a:custGeom>
              <a:avLst/>
              <a:gdLst>
                <a:gd name="T0" fmla="*/ 0 w 2029"/>
                <a:gd name="T1" fmla="*/ 0 h 1610"/>
                <a:gd name="T2" fmla="*/ 0 w 2029"/>
                <a:gd name="T3" fmla="*/ 1014 h 1610"/>
                <a:gd name="T4" fmla="*/ 609 w 2029"/>
                <a:gd name="T5" fmla="*/ 1610 h 1610"/>
                <a:gd name="T6" fmla="*/ 2029 w 2029"/>
                <a:gd name="T7" fmla="*/ 1610 h 1610"/>
              </a:gdLst>
              <a:ahLst/>
              <a:cxnLst>
                <a:cxn ang="0">
                  <a:pos x="T0" y="T1"/>
                </a:cxn>
                <a:cxn ang="0">
                  <a:pos x="T2" y="T3"/>
                </a:cxn>
                <a:cxn ang="0">
                  <a:pos x="T4" y="T5"/>
                </a:cxn>
                <a:cxn ang="0">
                  <a:pos x="T6" y="T7"/>
                </a:cxn>
              </a:cxnLst>
              <a:rect l="0" t="0" r="r" b="b"/>
              <a:pathLst>
                <a:path w="2029" h="1610">
                  <a:moveTo>
                    <a:pt x="0" y="0"/>
                  </a:moveTo>
                  <a:lnTo>
                    <a:pt x="0" y="1014"/>
                  </a:lnTo>
                  <a:lnTo>
                    <a:pt x="609" y="1610"/>
                  </a:lnTo>
                  <a:lnTo>
                    <a:pt x="2029" y="1610"/>
                  </a:ln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0" name="Group 30"/>
          <p:cNvGrpSpPr>
            <a:grpSpLocks/>
          </p:cNvGrpSpPr>
          <p:nvPr/>
        </p:nvGrpSpPr>
        <p:grpSpPr bwMode="auto">
          <a:xfrm>
            <a:off x="3323303" y="2858342"/>
            <a:ext cx="2390775" cy="1641475"/>
            <a:chOff x="2526" y="1133"/>
            <a:chExt cx="1506" cy="1034"/>
          </a:xfrm>
        </p:grpSpPr>
        <p:sp>
          <p:nvSpPr>
            <p:cNvPr id="11" name="Freeform 27" descr="Dark downward diagonal"/>
            <p:cNvSpPr>
              <a:spLocks/>
            </p:cNvSpPr>
            <p:nvPr/>
          </p:nvSpPr>
          <p:spPr bwMode="auto">
            <a:xfrm>
              <a:off x="2534" y="1133"/>
              <a:ext cx="1498" cy="1034"/>
            </a:xfrm>
            <a:custGeom>
              <a:avLst/>
              <a:gdLst>
                <a:gd name="T0" fmla="*/ 0 w 1498"/>
                <a:gd name="T1" fmla="*/ 98 h 1034"/>
                <a:gd name="T2" fmla="*/ 6 w 1498"/>
                <a:gd name="T3" fmla="*/ 1034 h 1034"/>
                <a:gd name="T4" fmla="*/ 1498 w 1498"/>
                <a:gd name="T5" fmla="*/ 1028 h 1034"/>
                <a:gd name="T6" fmla="*/ 1446 w 1498"/>
                <a:gd name="T7" fmla="*/ 622 h 1034"/>
                <a:gd name="T8" fmla="*/ 975 w 1498"/>
                <a:gd name="T9" fmla="*/ 530 h 1034"/>
                <a:gd name="T10" fmla="*/ 824 w 1498"/>
                <a:gd name="T11" fmla="*/ 118 h 1034"/>
                <a:gd name="T12" fmla="*/ 451 w 1498"/>
                <a:gd name="T13" fmla="*/ 0 h 1034"/>
                <a:gd name="T14" fmla="*/ 0 w 1498"/>
                <a:gd name="T15" fmla="*/ 98 h 10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8" h="1034">
                  <a:moveTo>
                    <a:pt x="0" y="98"/>
                  </a:moveTo>
                  <a:lnTo>
                    <a:pt x="6" y="1034"/>
                  </a:lnTo>
                  <a:lnTo>
                    <a:pt x="1498" y="1028"/>
                  </a:lnTo>
                  <a:lnTo>
                    <a:pt x="1446" y="622"/>
                  </a:lnTo>
                  <a:lnTo>
                    <a:pt x="975" y="530"/>
                  </a:lnTo>
                  <a:lnTo>
                    <a:pt x="824" y="118"/>
                  </a:lnTo>
                  <a:lnTo>
                    <a:pt x="451" y="0"/>
                  </a:lnTo>
                  <a:lnTo>
                    <a:pt x="0" y="98"/>
                  </a:lnTo>
                  <a:close/>
                </a:path>
              </a:pathLst>
            </a:custGeom>
            <a:pattFill prst="dkDnDiag">
              <a:fgClr>
                <a:schemeClr val="accent1"/>
              </a:fgClr>
              <a:bgClr>
                <a:schemeClr val="bg1"/>
              </a:bgClr>
            </a:patt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Line 28"/>
            <p:cNvSpPr>
              <a:spLocks noChangeShapeType="1"/>
            </p:cNvSpPr>
            <p:nvPr/>
          </p:nvSpPr>
          <p:spPr bwMode="auto">
            <a:xfrm>
              <a:off x="2533" y="1231"/>
              <a:ext cx="0" cy="936"/>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 name="Line 29"/>
            <p:cNvSpPr>
              <a:spLocks noChangeShapeType="1"/>
            </p:cNvSpPr>
            <p:nvPr/>
          </p:nvSpPr>
          <p:spPr bwMode="auto">
            <a:xfrm flipH="1">
              <a:off x="2526" y="2159"/>
              <a:ext cx="1479" cy="7"/>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4" name="Line 6"/>
          <p:cNvSpPr>
            <a:spLocks noChangeShapeType="1"/>
          </p:cNvSpPr>
          <p:nvPr/>
        </p:nvSpPr>
        <p:spPr bwMode="auto">
          <a:xfrm flipV="1">
            <a:off x="1489740" y="2694830"/>
            <a:ext cx="0" cy="38782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 name="Line 7"/>
          <p:cNvSpPr>
            <a:spLocks noChangeShapeType="1"/>
          </p:cNvSpPr>
          <p:nvPr/>
        </p:nvSpPr>
        <p:spPr bwMode="auto">
          <a:xfrm>
            <a:off x="1335753" y="6342905"/>
            <a:ext cx="495458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 name="Line 9"/>
          <p:cNvSpPr>
            <a:spLocks noChangeShapeType="1"/>
          </p:cNvSpPr>
          <p:nvPr/>
        </p:nvSpPr>
        <p:spPr bwMode="auto">
          <a:xfrm>
            <a:off x="1489740" y="4499817"/>
            <a:ext cx="4494213"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Line 10"/>
          <p:cNvSpPr>
            <a:spLocks noChangeShapeType="1"/>
          </p:cNvSpPr>
          <p:nvPr/>
        </p:nvSpPr>
        <p:spPr bwMode="auto">
          <a:xfrm flipV="1">
            <a:off x="3332828" y="2886917"/>
            <a:ext cx="0" cy="345598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 name="Line 11"/>
          <p:cNvSpPr>
            <a:spLocks noChangeShapeType="1"/>
          </p:cNvSpPr>
          <p:nvPr/>
        </p:nvSpPr>
        <p:spPr bwMode="auto">
          <a:xfrm>
            <a:off x="2412078" y="2810717"/>
            <a:ext cx="0" cy="353218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 name="Line 12"/>
          <p:cNvSpPr>
            <a:spLocks noChangeShapeType="1"/>
          </p:cNvSpPr>
          <p:nvPr/>
        </p:nvSpPr>
        <p:spPr bwMode="auto">
          <a:xfrm>
            <a:off x="1527840" y="5422155"/>
            <a:ext cx="4608513"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aphicFrame>
        <p:nvGraphicFramePr>
          <p:cNvPr id="20" name="Object 19"/>
          <p:cNvGraphicFramePr>
            <a:graphicFrameLocks noChangeAspect="1"/>
          </p:cNvGraphicFramePr>
          <p:nvPr>
            <p:extLst/>
          </p:nvPr>
        </p:nvGraphicFramePr>
        <p:xfrm>
          <a:off x="5120353" y="6388605"/>
          <a:ext cx="1328737" cy="481013"/>
        </p:xfrm>
        <a:graphic>
          <a:graphicData uri="http://schemas.openxmlformats.org/presentationml/2006/ole">
            <mc:AlternateContent xmlns:mc="http://schemas.openxmlformats.org/markup-compatibility/2006">
              <mc:Choice xmlns:v="urn:schemas-microsoft-com:vml" Requires="v">
                <p:oleObj spid="_x0000_s6201" name="Equation" r:id="rId4" imgW="545760" imgH="228600" progId="Equation.DSMT4">
                  <p:embed/>
                </p:oleObj>
              </mc:Choice>
              <mc:Fallback>
                <p:oleObj name="Equation" r:id="rId4" imgW="54576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0353" y="6388605"/>
                        <a:ext cx="1328737"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1" name="Object 20"/>
          <p:cNvGraphicFramePr>
            <a:graphicFrameLocks noChangeAspect="1"/>
          </p:cNvGraphicFramePr>
          <p:nvPr>
            <p:extLst/>
          </p:nvPr>
        </p:nvGraphicFramePr>
        <p:xfrm>
          <a:off x="615028" y="2788492"/>
          <a:ext cx="862012" cy="908050"/>
        </p:xfrm>
        <a:graphic>
          <a:graphicData uri="http://schemas.openxmlformats.org/presentationml/2006/ole">
            <mc:AlternateContent xmlns:mc="http://schemas.openxmlformats.org/markup-compatibility/2006">
              <mc:Choice xmlns:v="urn:schemas-microsoft-com:vml" Requires="v">
                <p:oleObj spid="_x0000_s6202" name="Equation" r:id="rId6" imgW="355320" imgH="431640" progId="Equation.DSMT4">
                  <p:embed/>
                </p:oleObj>
              </mc:Choice>
              <mc:Fallback>
                <p:oleObj name="Equation" r:id="rId6" imgW="35532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028" y="2788492"/>
                        <a:ext cx="862012"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 name="Object 21"/>
          <p:cNvGraphicFramePr>
            <a:graphicFrameLocks noChangeAspect="1"/>
          </p:cNvGraphicFramePr>
          <p:nvPr>
            <p:extLst/>
          </p:nvPr>
        </p:nvGraphicFramePr>
        <p:xfrm>
          <a:off x="2335878" y="6525467"/>
          <a:ext cx="215900" cy="347663"/>
        </p:xfrm>
        <a:graphic>
          <a:graphicData uri="http://schemas.openxmlformats.org/presentationml/2006/ole">
            <mc:AlternateContent xmlns:mc="http://schemas.openxmlformats.org/markup-compatibility/2006">
              <mc:Choice xmlns:v="urn:schemas-microsoft-com:vml" Requires="v">
                <p:oleObj spid="_x0000_s6203" name="Equation" r:id="rId8" imgW="88560" imgH="164880" progId="Equation.DSMT4">
                  <p:embed/>
                </p:oleObj>
              </mc:Choice>
              <mc:Fallback>
                <p:oleObj name="Equation" r:id="rId8" imgW="88560" imgH="1648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5878" y="6525467"/>
                        <a:ext cx="215900"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 name="Object 22"/>
          <p:cNvGraphicFramePr>
            <a:graphicFrameLocks noChangeAspect="1"/>
          </p:cNvGraphicFramePr>
          <p:nvPr>
            <p:extLst/>
          </p:nvPr>
        </p:nvGraphicFramePr>
        <p:xfrm>
          <a:off x="1183353" y="5230067"/>
          <a:ext cx="215900" cy="347663"/>
        </p:xfrm>
        <a:graphic>
          <a:graphicData uri="http://schemas.openxmlformats.org/presentationml/2006/ole">
            <mc:AlternateContent xmlns:mc="http://schemas.openxmlformats.org/markup-compatibility/2006">
              <mc:Choice xmlns:v="urn:schemas-microsoft-com:vml" Requires="v">
                <p:oleObj spid="_x0000_s6204" name="Equation" r:id="rId10" imgW="88560" imgH="164880" progId="Equation.DSMT4">
                  <p:embed/>
                </p:oleObj>
              </mc:Choice>
              <mc:Fallback>
                <p:oleObj name="Equation" r:id="rId10" imgW="88560" imgH="1648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3353" y="5230067"/>
                        <a:ext cx="215900"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4" name="Object 23"/>
          <p:cNvGraphicFramePr>
            <a:graphicFrameLocks noChangeAspect="1"/>
          </p:cNvGraphicFramePr>
          <p:nvPr>
            <p:extLst/>
          </p:nvPr>
        </p:nvGraphicFramePr>
        <p:xfrm>
          <a:off x="1143665" y="4307730"/>
          <a:ext cx="307975" cy="347662"/>
        </p:xfrm>
        <a:graphic>
          <a:graphicData uri="http://schemas.openxmlformats.org/presentationml/2006/ole">
            <mc:AlternateContent xmlns:mc="http://schemas.openxmlformats.org/markup-compatibility/2006">
              <mc:Choice xmlns:v="urn:schemas-microsoft-com:vml" Requires="v">
                <p:oleObj spid="_x0000_s6205" name="Equation" r:id="rId11" imgW="126720" imgH="164880" progId="Equation.DSMT4">
                  <p:embed/>
                </p:oleObj>
              </mc:Choice>
              <mc:Fallback>
                <p:oleObj name="Equation" r:id="rId11" imgW="126720" imgH="1648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665" y="4307730"/>
                        <a:ext cx="307975" cy="34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5" name="Object 24"/>
          <p:cNvGraphicFramePr>
            <a:graphicFrameLocks noChangeAspect="1"/>
          </p:cNvGraphicFramePr>
          <p:nvPr>
            <p:extLst/>
          </p:nvPr>
        </p:nvGraphicFramePr>
        <p:xfrm>
          <a:off x="3216940" y="6496892"/>
          <a:ext cx="307975" cy="349250"/>
        </p:xfrm>
        <a:graphic>
          <a:graphicData uri="http://schemas.openxmlformats.org/presentationml/2006/ole">
            <mc:AlternateContent xmlns:mc="http://schemas.openxmlformats.org/markup-compatibility/2006">
              <mc:Choice xmlns:v="urn:schemas-microsoft-com:vml" Requires="v">
                <p:oleObj spid="_x0000_s6206" name="Equation" r:id="rId13" imgW="126720" imgH="164880" progId="Equation.DSMT4">
                  <p:embed/>
                </p:oleObj>
              </mc:Choice>
              <mc:Fallback>
                <p:oleObj name="Equation" r:id="rId13" imgW="126720" imgH="1648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6940" y="6496892"/>
                        <a:ext cx="307975"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26" name="Group 31"/>
          <p:cNvGrpSpPr>
            <a:grpSpLocks/>
          </p:cNvGrpSpPr>
          <p:nvPr/>
        </p:nvGrpSpPr>
        <p:grpSpPr bwMode="auto">
          <a:xfrm>
            <a:off x="3296315" y="3271092"/>
            <a:ext cx="4764088" cy="1268413"/>
            <a:chOff x="2516" y="1386"/>
            <a:chExt cx="3001" cy="799"/>
          </a:xfrm>
        </p:grpSpPr>
        <p:sp>
          <p:nvSpPr>
            <p:cNvPr id="27" name="Oval 20"/>
            <p:cNvSpPr>
              <a:spLocks noChangeArrowheads="1"/>
            </p:cNvSpPr>
            <p:nvPr/>
          </p:nvSpPr>
          <p:spPr bwMode="auto">
            <a:xfrm>
              <a:off x="2516" y="2136"/>
              <a:ext cx="48" cy="49"/>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Line 21"/>
            <p:cNvSpPr>
              <a:spLocks noChangeShapeType="1"/>
            </p:cNvSpPr>
            <p:nvPr/>
          </p:nvSpPr>
          <p:spPr bwMode="auto">
            <a:xfrm flipV="1">
              <a:off x="2588" y="1725"/>
              <a:ext cx="653" cy="411"/>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 name="Text Box 22"/>
            <p:cNvSpPr txBox="1">
              <a:spLocks noChangeArrowheads="1"/>
            </p:cNvSpPr>
            <p:nvPr/>
          </p:nvSpPr>
          <p:spPr bwMode="auto">
            <a:xfrm>
              <a:off x="3289" y="1386"/>
              <a:ext cx="2228" cy="526"/>
            </a:xfrm>
            <a:prstGeom prst="rect">
              <a:avLst/>
            </a:prstGeom>
            <a:solidFill>
              <a:schemeClr val="bg1"/>
            </a:solidFill>
            <a:ln w="12700">
              <a:solidFill>
                <a:schemeClr val="accent1"/>
              </a:solidFill>
              <a:miter lim="800000"/>
              <a:headEnd/>
              <a:tailEnd/>
            </a:ln>
            <a:effectLst>
              <a:outerShdw blurRad="63500" dist="107763" dir="2700000" algn="ctr" rotWithShape="0">
                <a:schemeClr val="bg2">
                  <a:alpha val="50000"/>
                </a:schemeClr>
              </a:outerShdw>
            </a:effectLst>
          </p:spPr>
          <p:txBody>
            <a:bodyPr wrap="none">
              <a:spAutoFit/>
            </a:bodyPr>
            <a:lstStyle/>
            <a:p>
              <a:r>
                <a:rPr lang="en-US" altLang="en-US" sz="2400">
                  <a:solidFill>
                    <a:schemeClr val="accent1"/>
                  </a:solidFill>
                </a:rPr>
                <a:t>Separate encoding</a:t>
              </a:r>
              <a:br>
                <a:rPr lang="en-US" altLang="en-US" sz="2400">
                  <a:solidFill>
                    <a:schemeClr val="accent1"/>
                  </a:solidFill>
                </a:rPr>
              </a:br>
              <a:r>
                <a:rPr lang="en-US" altLang="en-US" sz="2400">
                  <a:solidFill>
                    <a:schemeClr val="accent1"/>
                  </a:solidFill>
                </a:rPr>
                <a:t>and decoding of X and Y</a:t>
              </a:r>
            </a:p>
          </p:txBody>
        </p:sp>
      </p:grpSp>
      <p:grpSp>
        <p:nvGrpSpPr>
          <p:cNvPr id="30" name="Group 37"/>
          <p:cNvGrpSpPr>
            <a:grpSpLocks/>
          </p:cNvGrpSpPr>
          <p:nvPr/>
        </p:nvGrpSpPr>
        <p:grpSpPr bwMode="auto">
          <a:xfrm>
            <a:off x="3288378" y="4337892"/>
            <a:ext cx="5630862" cy="1119188"/>
            <a:chOff x="2511" y="2058"/>
            <a:chExt cx="3547" cy="705"/>
          </a:xfrm>
        </p:grpSpPr>
        <p:sp>
          <p:nvSpPr>
            <p:cNvPr id="31" name="Line 34"/>
            <p:cNvSpPr>
              <a:spLocks noChangeShapeType="1"/>
            </p:cNvSpPr>
            <p:nvPr/>
          </p:nvSpPr>
          <p:spPr bwMode="auto">
            <a:xfrm flipV="1">
              <a:off x="2606" y="2391"/>
              <a:ext cx="758" cy="293"/>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2" name="Text Box 35"/>
            <p:cNvSpPr txBox="1">
              <a:spLocks noChangeArrowheads="1"/>
            </p:cNvSpPr>
            <p:nvPr/>
          </p:nvSpPr>
          <p:spPr bwMode="auto">
            <a:xfrm>
              <a:off x="3424" y="2058"/>
              <a:ext cx="2634" cy="526"/>
            </a:xfrm>
            <a:prstGeom prst="rect">
              <a:avLst/>
            </a:prstGeom>
            <a:solidFill>
              <a:schemeClr val="bg1"/>
            </a:solidFill>
            <a:ln w="12700">
              <a:solidFill>
                <a:srgbClr val="FF3300"/>
              </a:solidFill>
              <a:miter lim="800000"/>
              <a:headEnd/>
              <a:tailEnd/>
            </a:ln>
            <a:effectLst>
              <a:outerShdw blurRad="63500" dist="107763" dir="2700000" algn="ctr" rotWithShape="0">
                <a:schemeClr val="bg2">
                  <a:alpha val="50000"/>
                </a:schemeClr>
              </a:outerShdw>
            </a:effectLst>
          </p:spPr>
          <p:txBody>
            <a:bodyPr wrap="none">
              <a:spAutoFit/>
            </a:bodyPr>
            <a:lstStyle/>
            <a:p>
              <a:r>
                <a:rPr lang="en-US" altLang="en-US" sz="2400">
                  <a:solidFill>
                    <a:srgbClr val="FF3300"/>
                  </a:solidFill>
                </a:rPr>
                <a:t>Separate encoding</a:t>
              </a:r>
              <a:br>
                <a:rPr lang="en-US" altLang="en-US" sz="2400">
                  <a:solidFill>
                    <a:srgbClr val="FF3300"/>
                  </a:solidFill>
                </a:rPr>
              </a:br>
              <a:r>
                <a:rPr lang="en-US" altLang="en-US" sz="2400">
                  <a:solidFill>
                    <a:srgbClr val="FF3300"/>
                  </a:solidFill>
                </a:rPr>
                <a:t>and joint decoding of X and Y</a:t>
              </a:r>
            </a:p>
          </p:txBody>
        </p:sp>
        <p:sp>
          <p:nvSpPr>
            <p:cNvPr id="33" name="Oval 36"/>
            <p:cNvSpPr>
              <a:spLocks noChangeArrowheads="1"/>
            </p:cNvSpPr>
            <p:nvPr/>
          </p:nvSpPr>
          <p:spPr bwMode="auto">
            <a:xfrm>
              <a:off x="2511" y="2714"/>
              <a:ext cx="48" cy="49"/>
            </a:xfrm>
            <a:prstGeom prst="ellipse">
              <a:avLst/>
            </a:prstGeom>
            <a:solidFill>
              <a:srgbClr val="FF3300"/>
            </a:solidFill>
            <a:ln w="12700">
              <a:solidFill>
                <a:srgbClr val="FF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4" name="Group 39"/>
          <p:cNvGrpSpPr>
            <a:grpSpLocks/>
          </p:cNvGrpSpPr>
          <p:nvPr/>
        </p:nvGrpSpPr>
        <p:grpSpPr bwMode="auto">
          <a:xfrm>
            <a:off x="2378740" y="4469655"/>
            <a:ext cx="890588" cy="890587"/>
            <a:chOff x="1938" y="2141"/>
            <a:chExt cx="561" cy="561"/>
          </a:xfrm>
        </p:grpSpPr>
        <p:sp>
          <p:nvSpPr>
            <p:cNvPr id="35" name="Oval 33"/>
            <p:cNvSpPr>
              <a:spLocks noChangeArrowheads="1"/>
            </p:cNvSpPr>
            <p:nvPr/>
          </p:nvSpPr>
          <p:spPr bwMode="auto">
            <a:xfrm>
              <a:off x="1938" y="2141"/>
              <a:ext cx="48" cy="49"/>
            </a:xfrm>
            <a:prstGeom prst="ellipse">
              <a:avLst/>
            </a:prstGeom>
            <a:solidFill>
              <a:srgbClr val="FF3300"/>
            </a:solidFill>
            <a:ln w="12700">
              <a:solidFill>
                <a:srgbClr val="FF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Line 38"/>
            <p:cNvSpPr>
              <a:spLocks noChangeShapeType="1"/>
            </p:cNvSpPr>
            <p:nvPr/>
          </p:nvSpPr>
          <p:spPr bwMode="auto">
            <a:xfrm>
              <a:off x="1995" y="2198"/>
              <a:ext cx="504" cy="504"/>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Tree>
    <p:extLst>
      <p:ext uri="{BB962C8B-B14F-4D97-AF65-F5344CB8AC3E}">
        <p14:creationId xmlns:p14="http://schemas.microsoft.com/office/powerpoint/2010/main" val="191057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236201"/>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b="1" dirty="0">
                <a:solidFill>
                  <a:srgbClr val="FF0000"/>
                </a:solidFill>
                <a:latin typeface="Calibri" panose="020F0502020204030204" pitchFamily="34" charset="0"/>
                <a:ea typeface="Times New Roman" charset="0"/>
                <a:cs typeface="Calibri" panose="020F0502020204030204" pitchFamily="34" charset="0"/>
              </a:rPr>
              <a:t>Deep </a:t>
            </a:r>
            <a:r>
              <a:rPr lang="en-US" altLang="zh-CN" sz="3200" b="1" dirty="0" err="1">
                <a:solidFill>
                  <a:srgbClr val="FF0000"/>
                </a:solidFill>
                <a:latin typeface="Calibri" panose="020F0502020204030204" pitchFamily="34" charset="0"/>
                <a:ea typeface="Times New Roman" charset="0"/>
                <a:cs typeface="Calibri" panose="020F0502020204030204" pitchFamily="34" charset="0"/>
              </a:rPr>
              <a:t>Slepian</a:t>
            </a:r>
            <a:r>
              <a:rPr lang="en-US" altLang="zh-CN" sz="3200" b="1" dirty="0">
                <a:solidFill>
                  <a:srgbClr val="FF0000"/>
                </a:solidFill>
                <a:latin typeface="Calibri" panose="020F0502020204030204" pitchFamily="34" charset="0"/>
                <a:ea typeface="Times New Roman" charset="0"/>
                <a:cs typeface="Calibri" panose="020F0502020204030204" pitchFamily="34" charset="0"/>
              </a:rPr>
              <a:t>-Wolf Architecture</a:t>
            </a:r>
          </a:p>
        </p:txBody>
      </p:sp>
      <p:sp>
        <p:nvSpPr>
          <p:cNvPr id="4" name="Content Placeholder 5"/>
          <p:cNvSpPr>
            <a:spLocks noGrp="1"/>
          </p:cNvSpPr>
          <p:nvPr>
            <p:ph sz="quarter" idx="13"/>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Compression </a:t>
            </a:r>
            <a:r>
              <a:rPr lang="en-US" altLang="zh-CN" sz="2400" b="1" dirty="0">
                <a:latin typeface="Calibri" panose="020F0502020204030204" pitchFamily="34" charset="0"/>
                <a:ea typeface="Times New Roman" charset="0"/>
                <a:cs typeface="Calibri" panose="020F0502020204030204" pitchFamily="34" charset="0"/>
              </a:rPr>
              <a:t>Module</a:t>
            </a:r>
            <a:endParaRPr lang="en-US" sz="2400" b="1" dirty="0">
              <a:latin typeface="Calibri" panose="020F0502020204030204" pitchFamily="34" charset="0"/>
              <a:ea typeface="Times New Roman" charset="0"/>
              <a:cs typeface="Calibri" panose="020F0502020204030204" pitchFamily="34" charset="0"/>
            </a:endParaRPr>
          </a:p>
          <a:p>
            <a:pPr marL="457200" lvl="1" indent="0">
              <a:buNone/>
            </a:pPr>
            <a:r>
              <a:rPr lang="en-US" sz="2000" dirty="0">
                <a:latin typeface="Calibri" panose="020F0502020204030204" pitchFamily="34" charset="0"/>
                <a:ea typeface="Times New Roman" charset="0"/>
                <a:cs typeface="Calibri" panose="020F0502020204030204" pitchFamily="34" charset="0"/>
              </a:rPr>
              <a:t>Variable compression quality</a:t>
            </a:r>
          </a:p>
          <a:p>
            <a:pPr marL="914400" lvl="2" indent="0">
              <a:buNone/>
            </a:pPr>
            <a:r>
              <a:rPr lang="en-US" sz="1800" dirty="0">
                <a:latin typeface="Calibri" panose="020F0502020204030204" pitchFamily="34" charset="0"/>
                <a:ea typeface="Times New Roman" charset="0"/>
                <a:cs typeface="Calibri" panose="020F0502020204030204" pitchFamily="34" charset="0"/>
              </a:rPr>
              <a:t>The difference of input and reconstructed output are fed into the network at each iteration to generate codes. Compression quality can be controlled by the number of iterations</a:t>
            </a:r>
          </a:p>
          <a:p>
            <a:pPr marL="914400" lvl="2" indent="0">
              <a:buNone/>
            </a:pPr>
            <a:endParaRPr lang="en-US" dirty="0">
              <a:latin typeface="Calibri" panose="020F0502020204030204" pitchFamily="34" charset="0"/>
              <a:ea typeface="Times New Roman" charset="0"/>
              <a:cs typeface="Calibri" panose="020F0502020204030204" pitchFamily="34" charset="0"/>
            </a:endParaRPr>
          </a:p>
        </p:txBody>
      </p:sp>
      <p:pic>
        <p:nvPicPr>
          <p:cNvPr id="17" name="图片 16">
            <a:extLst>
              <a:ext uri="{FF2B5EF4-FFF2-40B4-BE49-F238E27FC236}">
                <a16:creationId xmlns:a16="http://schemas.microsoft.com/office/drawing/2014/main" id="{A84B7089-665E-45AD-8667-666336DCDF56}"/>
              </a:ext>
            </a:extLst>
          </p:cNvPr>
          <p:cNvPicPr>
            <a:picLocks noChangeAspect="1"/>
          </p:cNvPicPr>
          <p:nvPr/>
        </p:nvPicPr>
        <p:blipFill>
          <a:blip r:embed="rId3"/>
          <a:stretch>
            <a:fillRect/>
          </a:stretch>
        </p:blipFill>
        <p:spPr>
          <a:xfrm>
            <a:off x="252323" y="2561484"/>
            <a:ext cx="8736141" cy="4164227"/>
          </a:xfrm>
          <a:prstGeom prst="rect">
            <a:avLst/>
          </a:prstGeom>
        </p:spPr>
      </p:pic>
    </p:spTree>
    <p:extLst>
      <p:ext uri="{BB962C8B-B14F-4D97-AF65-F5344CB8AC3E}">
        <p14:creationId xmlns:p14="http://schemas.microsoft.com/office/powerpoint/2010/main" val="349985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sz="quarter" idx="13"/>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Compression </a:t>
            </a:r>
            <a:r>
              <a:rPr lang="en-US" altLang="zh-CN" sz="2400" b="1" dirty="0">
                <a:latin typeface="Calibri" panose="020F0502020204030204" pitchFamily="34" charset="0"/>
                <a:ea typeface="Times New Roman" charset="0"/>
                <a:cs typeface="Calibri" panose="020F0502020204030204" pitchFamily="34" charset="0"/>
              </a:rPr>
              <a:t>Module</a:t>
            </a:r>
            <a:endParaRPr lang="en-US" sz="2400" b="1" dirty="0">
              <a:latin typeface="Calibri" panose="020F0502020204030204" pitchFamily="34" charset="0"/>
              <a:ea typeface="Times New Roman" charset="0"/>
              <a:cs typeface="Calibri" panose="020F0502020204030204" pitchFamily="34" charset="0"/>
            </a:endParaRPr>
          </a:p>
          <a:p>
            <a:pPr marL="457200" lvl="1" indent="0">
              <a:buNone/>
            </a:pPr>
            <a:r>
              <a:rPr lang="en-US" sz="2000" dirty="0">
                <a:latin typeface="Calibri" panose="020F0502020204030204" pitchFamily="34" charset="0"/>
                <a:ea typeface="Times New Roman" charset="0"/>
                <a:cs typeface="Calibri" panose="020F0502020204030204" pitchFamily="34" charset="0"/>
              </a:rPr>
              <a:t>Convolutional LSTM</a:t>
            </a:r>
          </a:p>
          <a:p>
            <a:pPr marL="457200" lvl="1" indent="0">
              <a:buNone/>
            </a:pPr>
            <a:r>
              <a:rPr lang="en-US" sz="2000" dirty="0">
                <a:latin typeface="Calibri" panose="020F0502020204030204" pitchFamily="34" charset="0"/>
                <a:ea typeface="Times New Roman" charset="0"/>
                <a:cs typeface="Calibri" panose="020F0502020204030204" pitchFamily="34" charset="0"/>
              </a:rPr>
              <a:t>	</a:t>
            </a:r>
            <a:r>
              <a:rPr lang="en-US" sz="1800" dirty="0">
                <a:latin typeface="Calibri" panose="020F0502020204030204" pitchFamily="34" charset="0"/>
                <a:ea typeface="Times New Roman" charset="0"/>
                <a:cs typeface="Calibri" panose="020F0502020204030204" pitchFamily="34" charset="0"/>
              </a:rPr>
              <a:t>Replace Linear module in Long short term memory (LSTM) with Convolution module</a:t>
            </a:r>
          </a:p>
          <a:p>
            <a:pPr marL="914400" lvl="2" indent="0">
              <a:buNone/>
            </a:pPr>
            <a:endParaRPr lang="en-US" dirty="0">
              <a:latin typeface="Calibri" panose="020F0502020204030204" pitchFamily="34" charset="0"/>
              <a:ea typeface="Times New Roman" charset="0"/>
              <a:cs typeface="Calibri" panose="020F0502020204030204" pitchFamily="34" charset="0"/>
            </a:endParaRPr>
          </a:p>
        </p:txBody>
      </p:sp>
      <p:pic>
        <p:nvPicPr>
          <p:cNvPr id="3" name="图片 2">
            <a:extLst>
              <a:ext uri="{FF2B5EF4-FFF2-40B4-BE49-F238E27FC236}">
                <a16:creationId xmlns:a16="http://schemas.microsoft.com/office/drawing/2014/main" id="{8FB4388B-5C53-40E8-BBB5-6E14E931F1A5}"/>
              </a:ext>
            </a:extLst>
          </p:cNvPr>
          <p:cNvPicPr>
            <a:picLocks noChangeAspect="1"/>
          </p:cNvPicPr>
          <p:nvPr/>
        </p:nvPicPr>
        <p:blipFill>
          <a:blip r:embed="rId3"/>
          <a:stretch>
            <a:fillRect/>
          </a:stretch>
        </p:blipFill>
        <p:spPr>
          <a:xfrm>
            <a:off x="2409240" y="5143847"/>
            <a:ext cx="4325520" cy="1496455"/>
          </a:xfrm>
          <a:prstGeom prst="rect">
            <a:avLst/>
          </a:prstGeom>
        </p:spPr>
      </p:pic>
      <p:sp>
        <p:nvSpPr>
          <p:cNvPr id="8" name="Title 3">
            <a:extLst>
              <a:ext uri="{FF2B5EF4-FFF2-40B4-BE49-F238E27FC236}">
                <a16:creationId xmlns:a16="http://schemas.microsoft.com/office/drawing/2014/main" id="{63055535-34DD-4297-B8C1-D83200F0B4C2}"/>
              </a:ext>
            </a:extLst>
          </p:cNvPr>
          <p:cNvSpPr txBox="1">
            <a:spLocks/>
          </p:cNvSpPr>
          <p:nvPr/>
        </p:nvSpPr>
        <p:spPr>
          <a:xfrm>
            <a:off x="333375" y="236201"/>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b="1" dirty="0">
                <a:solidFill>
                  <a:srgbClr val="FF0000"/>
                </a:solidFill>
                <a:latin typeface="Calibri" panose="020F0502020204030204" pitchFamily="34" charset="0"/>
                <a:ea typeface="Times New Roman" charset="0"/>
                <a:cs typeface="Calibri" panose="020F0502020204030204" pitchFamily="34" charset="0"/>
              </a:rPr>
              <a:t>Convolutional LSTM</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727" y="2480641"/>
            <a:ext cx="6547334" cy="2390297"/>
          </a:xfrm>
          <a:prstGeom prst="rect">
            <a:avLst/>
          </a:prstGeom>
        </p:spPr>
      </p:pic>
    </p:spTree>
    <p:extLst>
      <p:ext uri="{BB962C8B-B14F-4D97-AF65-F5344CB8AC3E}">
        <p14:creationId xmlns:p14="http://schemas.microsoft.com/office/powerpoint/2010/main" val="1569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sz="quarter" idx="13"/>
          </p:nvPr>
        </p:nvSpPr>
        <p:spPr>
          <a:xfrm>
            <a:off x="333375" y="848848"/>
            <a:ext cx="8574039" cy="6009151"/>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Compression </a:t>
            </a:r>
            <a:r>
              <a:rPr lang="en-US" altLang="zh-CN" sz="2400" b="1" dirty="0">
                <a:latin typeface="Calibri" panose="020F0502020204030204" pitchFamily="34" charset="0"/>
                <a:ea typeface="Times New Roman" charset="0"/>
                <a:cs typeface="Calibri" panose="020F0502020204030204" pitchFamily="34" charset="0"/>
              </a:rPr>
              <a:t>Module</a:t>
            </a:r>
            <a:endParaRPr lang="en-US" sz="2400" b="1" dirty="0">
              <a:latin typeface="Calibri" panose="020F0502020204030204" pitchFamily="34" charset="0"/>
              <a:ea typeface="Times New Roman" charset="0"/>
              <a:cs typeface="Calibri" panose="020F0502020204030204" pitchFamily="34" charset="0"/>
            </a:endParaRPr>
          </a:p>
          <a:p>
            <a:pPr marL="457200" lvl="1" indent="0">
              <a:buNone/>
            </a:pPr>
            <a:r>
              <a:rPr lang="en-US" sz="2000" dirty="0">
                <a:latin typeface="Calibri" panose="020F0502020204030204" pitchFamily="34" charset="0"/>
                <a:ea typeface="Times New Roman" charset="0"/>
                <a:cs typeface="Calibri" panose="020F0502020204030204" pitchFamily="34" charset="0"/>
              </a:rPr>
              <a:t>Pixel </a:t>
            </a:r>
            <a:r>
              <a:rPr lang="en-US" sz="2000" dirty="0" err="1">
                <a:latin typeface="Calibri" panose="020F0502020204030204" pitchFamily="34" charset="0"/>
                <a:ea typeface="Times New Roman" charset="0"/>
                <a:cs typeface="Calibri" panose="020F0502020204030204" pitchFamily="34" charset="0"/>
              </a:rPr>
              <a:t>UnShuffle</a:t>
            </a:r>
            <a:r>
              <a:rPr lang="en-US" sz="2000" dirty="0">
                <a:latin typeface="Calibri" panose="020F0502020204030204" pitchFamily="34" charset="0"/>
                <a:ea typeface="Times New Roman" charset="0"/>
                <a:cs typeface="Calibri" panose="020F0502020204030204" pitchFamily="34" charset="0"/>
              </a:rPr>
              <a:t> is the inverse of pixel shuffle [7]</a:t>
            </a:r>
          </a:p>
          <a:p>
            <a:pPr lvl="2"/>
            <a:r>
              <a:rPr lang="en-US" altLang="zh-CN" sz="1800" dirty="0">
                <a:latin typeface="Calibri" panose="020F0502020204030204" pitchFamily="34" charset="0"/>
                <a:ea typeface="Times New Roman" charset="0"/>
                <a:cs typeface="Calibri" panose="020F0502020204030204" pitchFamily="34" charset="0"/>
              </a:rPr>
              <a:t>Compare to interpolation and convolution with different strides, pixel shuffle module is a non parametric (up)</a:t>
            </a:r>
            <a:r>
              <a:rPr lang="en-US" altLang="zh-CN" sz="1800" dirty="0" err="1">
                <a:latin typeface="Calibri" panose="020F0502020204030204" pitchFamily="34" charset="0"/>
                <a:ea typeface="Times New Roman" charset="0"/>
                <a:cs typeface="Calibri" panose="020F0502020204030204" pitchFamily="34" charset="0"/>
              </a:rPr>
              <a:t>downsample</a:t>
            </a:r>
            <a:r>
              <a:rPr lang="en-US" altLang="zh-CN" sz="1800" dirty="0">
                <a:latin typeface="Calibri" panose="020F0502020204030204" pitchFamily="34" charset="0"/>
                <a:ea typeface="Times New Roman" charset="0"/>
                <a:cs typeface="Calibri" panose="020F0502020204030204" pitchFamily="34" charset="0"/>
              </a:rPr>
              <a:t> module that is very easy to implement and computationally efficient</a:t>
            </a:r>
          </a:p>
          <a:p>
            <a:pPr lvl="2"/>
            <a:r>
              <a:rPr lang="en-US" altLang="zh-CN" sz="1800" dirty="0">
                <a:latin typeface="Calibri" panose="020F0502020204030204" pitchFamily="34" charset="0"/>
                <a:ea typeface="Times New Roman" charset="0"/>
                <a:cs typeface="Calibri" panose="020F0502020204030204" pitchFamily="34" charset="0"/>
              </a:rPr>
              <a:t>The shortcoming is we need many channels and </a:t>
            </a:r>
            <a:r>
              <a:rPr lang="en-US" altLang="zh-CN" sz="1800" dirty="0" err="1">
                <a:latin typeface="Calibri" panose="020F0502020204030204" pitchFamily="34" charset="0"/>
                <a:ea typeface="Times New Roman" charset="0"/>
                <a:cs typeface="Calibri" panose="020F0502020204030204" pitchFamily="34" charset="0"/>
              </a:rPr>
              <a:t>downsample</a:t>
            </a:r>
            <a:r>
              <a:rPr lang="en-US" altLang="zh-CN" sz="1800" dirty="0">
                <a:latin typeface="Calibri" panose="020F0502020204030204" pitchFamily="34" charset="0"/>
                <a:ea typeface="Times New Roman" charset="0"/>
                <a:cs typeface="Calibri" panose="020F0502020204030204" pitchFamily="34" charset="0"/>
              </a:rPr>
              <a:t> ratio has to be the power of 2</a:t>
            </a: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0" lvl="0" indent="0">
              <a:buNone/>
            </a:pPr>
            <a:endParaRPr lang="en-US" altLang="zh-CN" sz="1300" dirty="0">
              <a:solidFill>
                <a:prstClr val="black"/>
              </a:solidFill>
              <a:latin typeface="Calibri" panose="020F0502020204030204" pitchFamily="34" charset="0"/>
              <a:ea typeface="Times New Roman" charset="0"/>
              <a:cs typeface="Calibri" panose="020F0502020204030204" pitchFamily="34" charset="0"/>
            </a:endParaRPr>
          </a:p>
          <a:p>
            <a:pPr marL="0" lvl="0" indent="0">
              <a:buNone/>
            </a:pPr>
            <a:r>
              <a:rPr lang="en-US" altLang="zh-CN" sz="1200" dirty="0">
                <a:solidFill>
                  <a:prstClr val="black"/>
                </a:solidFill>
                <a:latin typeface="Calibri" panose="020F0502020204030204" pitchFamily="34" charset="0"/>
                <a:ea typeface="Times New Roman" charset="0"/>
                <a:cs typeface="Calibri" panose="020F0502020204030204" pitchFamily="34" charset="0"/>
              </a:rPr>
              <a:t>[7] </a:t>
            </a:r>
            <a:r>
              <a:rPr lang="en-US" altLang="zh-CN" sz="1200" dirty="0" err="1">
                <a:solidFill>
                  <a:prstClr val="black"/>
                </a:solidFill>
                <a:latin typeface="Calibri" panose="020F0502020204030204" pitchFamily="34" charset="0"/>
                <a:ea typeface="Times New Roman" charset="0"/>
                <a:cs typeface="Calibri" panose="020F0502020204030204" pitchFamily="34" charset="0"/>
              </a:rPr>
              <a:t>Ledig</a:t>
            </a:r>
            <a:r>
              <a:rPr lang="en-US" altLang="zh-CN" sz="1200" dirty="0">
                <a:solidFill>
                  <a:prstClr val="black"/>
                </a:solidFill>
                <a:latin typeface="Calibri" panose="020F0502020204030204" pitchFamily="34" charset="0"/>
                <a:ea typeface="Times New Roman" charset="0"/>
                <a:cs typeface="Calibri" panose="020F0502020204030204" pitchFamily="34" charset="0"/>
              </a:rPr>
              <a:t>, Christian, et al. "Photo-realistic single image super-resolution using a generative adversarial network." Proceedings of the IEEE conference on computer vision and pattern recognition. 2017.</a:t>
            </a: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457200" lvl="1" indent="0">
              <a:buNone/>
            </a:pPr>
            <a:endParaRPr lang="en-US" sz="1800" dirty="0">
              <a:latin typeface="Calibri" panose="020F0502020204030204" pitchFamily="34" charset="0"/>
              <a:ea typeface="Times New Roman" charset="0"/>
              <a:cs typeface="Calibri" panose="020F0502020204030204" pitchFamily="34" charset="0"/>
            </a:endParaRPr>
          </a:p>
          <a:p>
            <a:pPr marL="914400" lvl="2" indent="0">
              <a:buNone/>
            </a:pPr>
            <a:endParaRPr lang="en-US" dirty="0">
              <a:latin typeface="Calibri" panose="020F0502020204030204" pitchFamily="34" charset="0"/>
              <a:ea typeface="Times New Roman" charset="0"/>
              <a:cs typeface="Calibri" panose="020F0502020204030204" pitchFamily="34" charset="0"/>
            </a:endParaRPr>
          </a:p>
        </p:txBody>
      </p:sp>
      <p:sp>
        <p:nvSpPr>
          <p:cNvPr id="6" name="Title 3">
            <a:extLst>
              <a:ext uri="{FF2B5EF4-FFF2-40B4-BE49-F238E27FC236}">
                <a16:creationId xmlns:a16="http://schemas.microsoft.com/office/drawing/2014/main" id="{45B1118A-7AE1-42E9-8560-D92BCF9CDE88}"/>
              </a:ext>
            </a:extLst>
          </p:cNvPr>
          <p:cNvSpPr txBox="1">
            <a:spLocks/>
          </p:cNvSpPr>
          <p:nvPr/>
        </p:nvSpPr>
        <p:spPr>
          <a:xfrm>
            <a:off x="333375" y="236200"/>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b="1" dirty="0">
                <a:solidFill>
                  <a:srgbClr val="FF0000"/>
                </a:solidFill>
                <a:latin typeface="Calibri" panose="020F0502020204030204" pitchFamily="34" charset="0"/>
                <a:ea typeface="Times New Roman" charset="0"/>
                <a:cs typeface="Calibri" panose="020F0502020204030204" pitchFamily="34" charset="0"/>
              </a:rPr>
              <a:t>Deep </a:t>
            </a:r>
            <a:r>
              <a:rPr lang="en-US" altLang="zh-CN" sz="3200" b="1" dirty="0" err="1">
                <a:solidFill>
                  <a:srgbClr val="FF0000"/>
                </a:solidFill>
                <a:latin typeface="Calibri" panose="020F0502020204030204" pitchFamily="34" charset="0"/>
                <a:ea typeface="Times New Roman" charset="0"/>
                <a:cs typeface="Calibri" panose="020F0502020204030204" pitchFamily="34" charset="0"/>
              </a:rPr>
              <a:t>Slepian</a:t>
            </a:r>
            <a:r>
              <a:rPr lang="en-US" altLang="zh-CN" sz="3200" b="1" dirty="0">
                <a:solidFill>
                  <a:srgbClr val="FF0000"/>
                </a:solidFill>
                <a:latin typeface="Calibri" panose="020F0502020204030204" pitchFamily="34" charset="0"/>
                <a:ea typeface="Times New Roman" charset="0"/>
                <a:cs typeface="Calibri" panose="020F0502020204030204" pitchFamily="34" charset="0"/>
              </a:rPr>
              <a:t>-Wolf Architecture</a:t>
            </a:r>
          </a:p>
        </p:txBody>
      </p:sp>
      <p:pic>
        <p:nvPicPr>
          <p:cNvPr id="3" name="图片 2">
            <a:extLst>
              <a:ext uri="{FF2B5EF4-FFF2-40B4-BE49-F238E27FC236}">
                <a16:creationId xmlns:a16="http://schemas.microsoft.com/office/drawing/2014/main" id="{D80A82EE-F681-4D0E-B8C9-9CC3BDBC7DC4}"/>
              </a:ext>
            </a:extLst>
          </p:cNvPr>
          <p:cNvPicPr>
            <a:picLocks noChangeAspect="1"/>
          </p:cNvPicPr>
          <p:nvPr/>
        </p:nvPicPr>
        <p:blipFill>
          <a:blip r:embed="rId3"/>
          <a:stretch>
            <a:fillRect/>
          </a:stretch>
        </p:blipFill>
        <p:spPr>
          <a:xfrm>
            <a:off x="2547817" y="3077391"/>
            <a:ext cx="4048366" cy="3273982"/>
          </a:xfrm>
          <a:prstGeom prst="rect">
            <a:avLst/>
          </a:prstGeom>
        </p:spPr>
      </p:pic>
    </p:spTree>
    <p:extLst>
      <p:ext uri="{BB962C8B-B14F-4D97-AF65-F5344CB8AC3E}">
        <p14:creationId xmlns:p14="http://schemas.microsoft.com/office/powerpoint/2010/main" val="2881493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sz="quarter" idx="13"/>
          </p:nvPr>
        </p:nvSpPr>
        <p:spPr>
          <a:xfrm>
            <a:off x="228601" y="848848"/>
            <a:ext cx="8678814" cy="5921229"/>
          </a:xfrm>
          <a:prstGeom prst="rect">
            <a:avLst/>
          </a:prstGeom>
        </p:spPr>
        <p:txBody>
          <a:bodyPr>
            <a:normAutofit fontScale="92500" lnSpcReduction="10000"/>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Compression </a:t>
            </a:r>
            <a:r>
              <a:rPr lang="en-US" altLang="zh-CN" sz="2400" b="1" dirty="0">
                <a:latin typeface="Calibri" panose="020F0502020204030204" pitchFamily="34" charset="0"/>
                <a:ea typeface="Times New Roman" charset="0"/>
                <a:cs typeface="Calibri" panose="020F0502020204030204" pitchFamily="34" charset="0"/>
              </a:rPr>
              <a:t>Module</a:t>
            </a:r>
            <a:endParaRPr lang="en-US" sz="2400" b="1" dirty="0">
              <a:latin typeface="Calibri" panose="020F0502020204030204" pitchFamily="34" charset="0"/>
              <a:ea typeface="Times New Roman" charset="0"/>
              <a:cs typeface="Calibri" panose="020F0502020204030204" pitchFamily="34" charset="0"/>
            </a:endParaRPr>
          </a:p>
          <a:p>
            <a:pPr marL="457200" lvl="1" indent="0">
              <a:buNone/>
            </a:pPr>
            <a:r>
              <a:rPr lang="en-US" sz="2000" dirty="0" err="1">
                <a:latin typeface="Calibri" panose="020F0502020204030204" pitchFamily="34" charset="0"/>
                <a:ea typeface="Times New Roman" charset="0"/>
                <a:cs typeface="Calibri" panose="020F0502020204030204" pitchFamily="34" charset="0"/>
              </a:rPr>
              <a:t>B</a:t>
            </a:r>
            <a:r>
              <a:rPr lang="en-US" altLang="zh-CN" sz="2000" dirty="0" err="1">
                <a:latin typeface="Calibri" panose="020F0502020204030204" pitchFamily="34" charset="0"/>
                <a:ea typeface="Times New Roman" charset="0"/>
                <a:cs typeface="Calibri" panose="020F0502020204030204" pitchFamily="34" charset="0"/>
              </a:rPr>
              <a:t>inarizer</a:t>
            </a: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r>
              <a:rPr lang="en-US" sz="2000" dirty="0">
                <a:latin typeface="Calibri" panose="020F0502020204030204" pitchFamily="34" charset="0"/>
                <a:ea typeface="Times New Roman" charset="0"/>
                <a:cs typeface="Calibri" panose="020F0502020204030204" pitchFamily="34" charset="0"/>
              </a:rPr>
              <a:t>	Images are down-sampled from (3,32,32) to (8,4,4). The input of </a:t>
            </a:r>
            <a:r>
              <a:rPr lang="en-US" sz="2000" dirty="0" err="1">
                <a:latin typeface="Calibri" panose="020F0502020204030204" pitchFamily="34" charset="0"/>
                <a:ea typeface="Times New Roman" charset="0"/>
                <a:cs typeface="Calibri" panose="020F0502020204030204" pitchFamily="34" charset="0"/>
              </a:rPr>
              <a:t>binarizer</a:t>
            </a:r>
            <a:r>
              <a:rPr lang="en-US" sz="2000" dirty="0">
                <a:latin typeface="Calibri" panose="020F0502020204030204" pitchFamily="34" charset="0"/>
                <a:ea typeface="Times New Roman" charset="0"/>
                <a:cs typeface="Calibri" panose="020F0502020204030204" pitchFamily="34" charset="0"/>
              </a:rPr>
              <a:t> is in the range [-1,1] due to </a:t>
            </a:r>
            <a:r>
              <a:rPr lang="en-US" sz="2000" dirty="0" err="1">
                <a:latin typeface="Calibri" panose="020F0502020204030204" pitchFamily="34" charset="0"/>
                <a:ea typeface="Times New Roman" charset="0"/>
                <a:cs typeface="Calibri" panose="020F0502020204030204" pitchFamily="34" charset="0"/>
              </a:rPr>
              <a:t>tanh</a:t>
            </a:r>
            <a:r>
              <a:rPr lang="en-US" sz="2000" dirty="0">
                <a:latin typeface="Calibri" panose="020F0502020204030204" pitchFamily="34" charset="0"/>
                <a:ea typeface="Times New Roman" charset="0"/>
                <a:cs typeface="Calibri" panose="020F0502020204030204" pitchFamily="34" charset="0"/>
              </a:rPr>
              <a:t>(.) activation. Each element in the tensor is binarized with following equations. To approximate the noise from the quantization, we use a stochastic form of binarization during training. </a:t>
            </a: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r>
              <a:rPr lang="en-US" sz="1300" dirty="0">
                <a:solidFill>
                  <a:prstClr val="black"/>
                </a:solidFill>
                <a:latin typeface="Calibri" panose="020F0502020204030204" pitchFamily="34" charset="0"/>
                <a:ea typeface="Times New Roman" charset="0"/>
                <a:cs typeface="Calibri" panose="020F0502020204030204" pitchFamily="34" charset="0"/>
              </a:rPr>
              <a:t>[8] </a:t>
            </a:r>
            <a:r>
              <a:rPr lang="en-US" sz="1300" dirty="0" err="1">
                <a:solidFill>
                  <a:prstClr val="black"/>
                </a:solidFill>
                <a:latin typeface="Calibri" panose="020F0502020204030204" pitchFamily="34" charset="0"/>
                <a:ea typeface="Times New Roman" charset="0"/>
                <a:cs typeface="Calibri" panose="020F0502020204030204" pitchFamily="34" charset="0"/>
              </a:rPr>
              <a:t>Theis</a:t>
            </a:r>
            <a:r>
              <a:rPr lang="en-US" sz="1300" dirty="0">
                <a:solidFill>
                  <a:prstClr val="black"/>
                </a:solidFill>
                <a:latin typeface="Calibri" panose="020F0502020204030204" pitchFamily="34" charset="0"/>
                <a:ea typeface="Times New Roman" charset="0"/>
                <a:cs typeface="Calibri" panose="020F0502020204030204" pitchFamily="34" charset="0"/>
              </a:rPr>
              <a:t>, Lucas, et al. "</a:t>
            </a:r>
            <a:r>
              <a:rPr lang="en-US" sz="1300" dirty="0" err="1">
                <a:solidFill>
                  <a:prstClr val="black"/>
                </a:solidFill>
                <a:latin typeface="Calibri" panose="020F0502020204030204" pitchFamily="34" charset="0"/>
                <a:ea typeface="Times New Roman" charset="0"/>
                <a:cs typeface="Calibri" panose="020F0502020204030204" pitchFamily="34" charset="0"/>
              </a:rPr>
              <a:t>Lossy</a:t>
            </a:r>
            <a:r>
              <a:rPr lang="en-US" sz="1300" dirty="0">
                <a:solidFill>
                  <a:prstClr val="black"/>
                </a:solidFill>
                <a:latin typeface="Calibri" panose="020F0502020204030204" pitchFamily="34" charset="0"/>
                <a:ea typeface="Times New Roman" charset="0"/>
                <a:cs typeface="Calibri" panose="020F0502020204030204" pitchFamily="34" charset="0"/>
              </a:rPr>
              <a:t> image compression with compressive </a:t>
            </a:r>
            <a:r>
              <a:rPr lang="en-US" sz="1300" dirty="0" err="1">
                <a:solidFill>
                  <a:prstClr val="black"/>
                </a:solidFill>
                <a:latin typeface="Calibri" panose="020F0502020204030204" pitchFamily="34" charset="0"/>
                <a:ea typeface="Times New Roman" charset="0"/>
                <a:cs typeface="Calibri" panose="020F0502020204030204" pitchFamily="34" charset="0"/>
              </a:rPr>
              <a:t>autoencoders</a:t>
            </a:r>
            <a:r>
              <a:rPr lang="en-US" sz="1300" dirty="0">
                <a:solidFill>
                  <a:prstClr val="black"/>
                </a:solidFill>
                <a:latin typeface="Calibri" panose="020F0502020204030204" pitchFamily="34" charset="0"/>
                <a:ea typeface="Times New Roman" charset="0"/>
                <a:cs typeface="Calibri" panose="020F0502020204030204" pitchFamily="34" charset="0"/>
              </a:rPr>
              <a:t>." </a:t>
            </a:r>
            <a:r>
              <a:rPr lang="en-US" sz="1300" dirty="0" err="1">
                <a:solidFill>
                  <a:prstClr val="black"/>
                </a:solidFill>
                <a:latin typeface="Calibri" panose="020F0502020204030204" pitchFamily="34" charset="0"/>
                <a:ea typeface="Times New Roman" charset="0"/>
                <a:cs typeface="Calibri" panose="020F0502020204030204" pitchFamily="34" charset="0"/>
              </a:rPr>
              <a:t>arXiv</a:t>
            </a:r>
            <a:r>
              <a:rPr lang="en-US" sz="1300" dirty="0">
                <a:solidFill>
                  <a:prstClr val="black"/>
                </a:solidFill>
                <a:latin typeface="Calibri" panose="020F0502020204030204" pitchFamily="34" charset="0"/>
                <a:ea typeface="Times New Roman" charset="0"/>
                <a:cs typeface="Calibri" panose="020F0502020204030204" pitchFamily="34" charset="0"/>
              </a:rPr>
              <a:t> preprint arXiv:1703.00395 (2017).</a:t>
            </a:r>
          </a:p>
          <a:p>
            <a:pPr marL="457200" lvl="1" indent="0">
              <a:buNone/>
            </a:pPr>
            <a:r>
              <a:rPr lang="en-US" altLang="zh-CN" sz="1300" dirty="0">
                <a:solidFill>
                  <a:prstClr val="black"/>
                </a:solidFill>
                <a:latin typeface="Calibri" panose="020F0502020204030204" pitchFamily="34" charset="0"/>
                <a:ea typeface="Times New Roman" charset="0"/>
                <a:cs typeface="Calibri" panose="020F0502020204030204" pitchFamily="34" charset="0"/>
              </a:rPr>
              <a:t>[9] </a:t>
            </a:r>
            <a:r>
              <a:rPr lang="en-US" altLang="zh-CN" sz="1300" dirty="0" err="1">
                <a:solidFill>
                  <a:prstClr val="black"/>
                </a:solidFill>
                <a:latin typeface="Calibri" panose="020F0502020204030204" pitchFamily="34" charset="0"/>
                <a:ea typeface="Times New Roman" charset="0"/>
                <a:cs typeface="Calibri" panose="020F0502020204030204" pitchFamily="34" charset="0"/>
              </a:rPr>
              <a:t>Toderici</a:t>
            </a:r>
            <a:r>
              <a:rPr lang="en-US" altLang="zh-CN" sz="1300" dirty="0">
                <a:solidFill>
                  <a:prstClr val="black"/>
                </a:solidFill>
                <a:latin typeface="Calibri" panose="020F0502020204030204" pitchFamily="34" charset="0"/>
                <a:ea typeface="Times New Roman" charset="0"/>
                <a:cs typeface="Calibri" panose="020F0502020204030204" pitchFamily="34" charset="0"/>
              </a:rPr>
              <a:t>, George, et al. "Full resolution image compression with recurrent neural networks." Proceedings of the IEEE Conference on Computer Vision and Pattern Recognition. 2017.</a:t>
            </a:r>
          </a:p>
          <a:p>
            <a:pPr marL="457200" lvl="1" indent="0">
              <a:buNone/>
            </a:pPr>
            <a:endParaRPr lang="en-US" sz="1800" dirty="0">
              <a:latin typeface="Calibri" panose="020F0502020204030204" pitchFamily="34" charset="0"/>
              <a:ea typeface="Times New Roman" charset="0"/>
              <a:cs typeface="Calibri" panose="020F0502020204030204" pitchFamily="34" charset="0"/>
            </a:endParaRPr>
          </a:p>
          <a:p>
            <a:pPr marL="914400" lvl="2" indent="0">
              <a:buNone/>
            </a:pPr>
            <a:endParaRPr lang="en-US" dirty="0">
              <a:latin typeface="Calibri" panose="020F0502020204030204" pitchFamily="34" charset="0"/>
              <a:ea typeface="Times New Roman" charset="0"/>
              <a:cs typeface="Calibri" panose="020F0502020204030204" pitchFamily="34" charset="0"/>
            </a:endParaRPr>
          </a:p>
        </p:txBody>
      </p:sp>
      <p:sp>
        <p:nvSpPr>
          <p:cNvPr id="5" name="Title 3">
            <a:extLst>
              <a:ext uri="{FF2B5EF4-FFF2-40B4-BE49-F238E27FC236}">
                <a16:creationId xmlns:a16="http://schemas.microsoft.com/office/drawing/2014/main" id="{3A97B8C4-D80A-426C-96E4-667D0DB05D0E}"/>
              </a:ext>
            </a:extLst>
          </p:cNvPr>
          <p:cNvSpPr txBox="1">
            <a:spLocks/>
          </p:cNvSpPr>
          <p:nvPr/>
        </p:nvSpPr>
        <p:spPr>
          <a:xfrm>
            <a:off x="228601" y="141010"/>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b="1" dirty="0">
                <a:solidFill>
                  <a:srgbClr val="FF0000"/>
                </a:solidFill>
                <a:latin typeface="Calibri" panose="020F0502020204030204" pitchFamily="34" charset="0"/>
                <a:ea typeface="Times New Roman" charset="0"/>
                <a:cs typeface="Calibri" panose="020F0502020204030204" pitchFamily="34" charset="0"/>
              </a:rPr>
              <a:t>Deep </a:t>
            </a:r>
            <a:r>
              <a:rPr lang="en-US" altLang="zh-CN" sz="3200" b="1" dirty="0" err="1">
                <a:solidFill>
                  <a:srgbClr val="FF0000"/>
                </a:solidFill>
                <a:latin typeface="Calibri" panose="020F0502020204030204" pitchFamily="34" charset="0"/>
                <a:ea typeface="Times New Roman" charset="0"/>
                <a:cs typeface="Calibri" panose="020F0502020204030204" pitchFamily="34" charset="0"/>
              </a:rPr>
              <a:t>Slepian</a:t>
            </a:r>
            <a:r>
              <a:rPr lang="en-US" altLang="zh-CN" sz="3200" b="1" dirty="0">
                <a:solidFill>
                  <a:srgbClr val="FF0000"/>
                </a:solidFill>
                <a:latin typeface="Calibri" panose="020F0502020204030204" pitchFamily="34" charset="0"/>
                <a:ea typeface="Times New Roman" charset="0"/>
                <a:cs typeface="Calibri" panose="020F0502020204030204" pitchFamily="34" charset="0"/>
              </a:rPr>
              <a:t>-Wolf Architecture</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345" y="2581069"/>
            <a:ext cx="6747326" cy="3345107"/>
          </a:xfrm>
          <a:prstGeom prst="rect">
            <a:avLst/>
          </a:prstGeom>
        </p:spPr>
      </p:pic>
      <p:sp>
        <p:nvSpPr>
          <p:cNvPr id="2" name="TextBox 1"/>
          <p:cNvSpPr txBox="1"/>
          <p:nvPr/>
        </p:nvSpPr>
        <p:spPr>
          <a:xfrm>
            <a:off x="7315198" y="4271207"/>
            <a:ext cx="617477" cy="369332"/>
          </a:xfrm>
          <a:prstGeom prst="rect">
            <a:avLst/>
          </a:prstGeom>
          <a:noFill/>
        </p:spPr>
        <p:txBody>
          <a:bodyPr wrap="none" rtlCol="0">
            <a:spAutoFit/>
          </a:bodyPr>
          <a:lstStyle/>
          <a:p>
            <a:r>
              <a:rPr lang="en-US" dirty="0"/>
              <a:t>[8,9]</a:t>
            </a:r>
          </a:p>
        </p:txBody>
      </p:sp>
    </p:spTree>
    <p:extLst>
      <p:ext uri="{BB962C8B-B14F-4D97-AF65-F5344CB8AC3E}">
        <p14:creationId xmlns:p14="http://schemas.microsoft.com/office/powerpoint/2010/main" val="331928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33375" y="13554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quarter" idx="13"/>
          </p:nvPr>
        </p:nvSpPr>
        <p:spPr>
          <a:xfrm>
            <a:off x="333375" y="848849"/>
            <a:ext cx="8574039" cy="5384800"/>
          </a:xfrm>
          <a:prstGeom prst="rect">
            <a:avLst/>
          </a:prstGeom>
        </p:spPr>
        <p:txBody>
          <a:bodyPr>
            <a:normAutofit/>
          </a:bodyPr>
          <a:lstStyle/>
          <a:p>
            <a:pPr marL="0" indent="0">
              <a:buNone/>
            </a:pPr>
            <a:r>
              <a:rPr lang="en-US" altLang="zh-CN" sz="2400" b="1" dirty="0">
                <a:latin typeface="Calibri" panose="020F0502020204030204" pitchFamily="34" charset="0"/>
                <a:ea typeface="Times New Roman" charset="0"/>
                <a:cs typeface="Calibri" panose="020F0502020204030204" pitchFamily="34" charset="0"/>
              </a:rPr>
              <a:t>Dataset </a:t>
            </a:r>
            <a:endParaRPr lang="en-US" sz="2400" b="1" dirty="0">
              <a:latin typeface="Calibri" panose="020F0502020204030204" pitchFamily="34" charset="0"/>
              <a:ea typeface="Times New Roman" charset="0"/>
              <a:cs typeface="Calibri" panose="020F0502020204030204" pitchFamily="34" charset="0"/>
            </a:endParaRPr>
          </a:p>
          <a:p>
            <a:pPr lvl="1"/>
            <a:r>
              <a:rPr lang="en-US" sz="2000" dirty="0">
                <a:latin typeface="Calibri" panose="020F0502020204030204" pitchFamily="34" charset="0"/>
                <a:ea typeface="Times New Roman" charset="0"/>
                <a:cs typeface="Calibri" panose="020F0502020204030204" pitchFamily="34" charset="0"/>
              </a:rPr>
              <a:t>MNIST dataset</a:t>
            </a:r>
          </a:p>
          <a:p>
            <a:pPr marL="914400" lvl="2" indent="0">
              <a:buNone/>
            </a:pPr>
            <a:r>
              <a:rPr lang="en-US" sz="1800" dirty="0">
                <a:latin typeface="Calibri" panose="020F0502020204030204" pitchFamily="34" charset="0"/>
                <a:ea typeface="Times New Roman" charset="0"/>
                <a:cs typeface="Calibri" panose="020F0502020204030204" pitchFamily="34" charset="0"/>
              </a:rPr>
              <a:t>60000 handwritten 0-9 digits images for training, 10000 digits for testing, resized to 32x32</a:t>
            </a:r>
          </a:p>
          <a:p>
            <a:pPr lvl="2"/>
            <a:endParaRPr lang="en-US" dirty="0">
              <a:latin typeface="Calibri" panose="020F0502020204030204" pitchFamily="34" charset="0"/>
              <a:ea typeface="Times New Roman" charset="0"/>
              <a:cs typeface="Calibri" panose="020F0502020204030204" pitchFamily="34" charset="0"/>
            </a:endParaRPr>
          </a:p>
          <a:p>
            <a:pPr lvl="2">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a:p>
            <a:pPr lvl="2">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a:p>
            <a:pPr marL="914400" lvl="2" indent="0">
              <a:buNone/>
            </a:pPr>
            <a:endParaRPr lang="en-US" dirty="0">
              <a:latin typeface="Calibri" panose="020F0502020204030204" pitchFamily="34" charset="0"/>
              <a:ea typeface="Times New Roman" charset="0"/>
              <a:cs typeface="Calibri" panose="020F0502020204030204" pitchFamily="34" charset="0"/>
            </a:endParaRPr>
          </a:p>
          <a:p>
            <a:pPr marL="457200" lvl="1" indent="0">
              <a:buNone/>
            </a:pPr>
            <a:endParaRPr lang="en-US" dirty="0">
              <a:latin typeface="Calibri" panose="020F0502020204030204" pitchFamily="34" charset="0"/>
              <a:ea typeface="Times New Roman" charset="0"/>
              <a:cs typeface="Calibri" panose="020F0502020204030204" pitchFamily="34" charset="0"/>
            </a:endParaRPr>
          </a:p>
          <a:p>
            <a:pPr lvl="1"/>
            <a:r>
              <a:rPr lang="en-US" sz="2000" dirty="0">
                <a:latin typeface="Calibri" panose="020F0502020204030204" pitchFamily="34" charset="0"/>
                <a:ea typeface="Times New Roman" charset="0"/>
                <a:cs typeface="Calibri" panose="020F0502020204030204" pitchFamily="34" charset="0"/>
              </a:rPr>
              <a:t>SVHN dataset</a:t>
            </a:r>
          </a:p>
          <a:p>
            <a:pPr marL="914400" lvl="2" indent="0">
              <a:buNone/>
            </a:pPr>
            <a:r>
              <a:rPr lang="en-US" sz="1800" dirty="0">
                <a:latin typeface="Calibri" panose="020F0502020204030204" pitchFamily="34" charset="0"/>
                <a:ea typeface="Times New Roman" charset="0"/>
                <a:cs typeface="Calibri" panose="020F0502020204030204" pitchFamily="34" charset="0"/>
              </a:rPr>
              <a:t>Street View House Numbers data containing 0-9 digits RGB cropped images. 73257 digits for training, 26032 digits for testing</a:t>
            </a:r>
          </a:p>
          <a:p>
            <a:pPr lvl="1">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a:p>
            <a:pPr lvl="1">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p:txBody>
      </p:sp>
      <p:pic>
        <p:nvPicPr>
          <p:cNvPr id="5" name="图片 4">
            <a:extLst>
              <a:ext uri="{FF2B5EF4-FFF2-40B4-BE49-F238E27FC236}">
                <a16:creationId xmlns:a16="http://schemas.microsoft.com/office/drawing/2014/main" id="{0A49C4BA-7CFF-453B-B45D-09DAC84DD46D}"/>
              </a:ext>
            </a:extLst>
          </p:cNvPr>
          <p:cNvPicPr>
            <a:picLocks noChangeAspect="1"/>
          </p:cNvPicPr>
          <p:nvPr/>
        </p:nvPicPr>
        <p:blipFill>
          <a:blip r:embed="rId3"/>
          <a:stretch>
            <a:fillRect/>
          </a:stretch>
        </p:blipFill>
        <p:spPr>
          <a:xfrm>
            <a:off x="3714621" y="4881208"/>
            <a:ext cx="1759423" cy="1759423"/>
          </a:xfrm>
          <a:prstGeom prst="rect">
            <a:avLst/>
          </a:prstGeom>
        </p:spPr>
      </p:pic>
      <p:pic>
        <p:nvPicPr>
          <p:cNvPr id="8" name="图片 7">
            <a:extLst>
              <a:ext uri="{FF2B5EF4-FFF2-40B4-BE49-F238E27FC236}">
                <a16:creationId xmlns:a16="http://schemas.microsoft.com/office/drawing/2014/main" id="{F3385034-A98B-45E2-BE63-CD9C042BD45A}"/>
              </a:ext>
            </a:extLst>
          </p:cNvPr>
          <p:cNvPicPr>
            <a:picLocks noChangeAspect="1"/>
          </p:cNvPicPr>
          <p:nvPr/>
        </p:nvPicPr>
        <p:blipFill>
          <a:blip r:embed="rId4"/>
          <a:stretch>
            <a:fillRect/>
          </a:stretch>
        </p:blipFill>
        <p:spPr>
          <a:xfrm>
            <a:off x="3714621" y="2201116"/>
            <a:ext cx="1714757" cy="1714757"/>
          </a:xfrm>
          <a:prstGeom prst="rect">
            <a:avLst/>
          </a:prstGeom>
        </p:spPr>
      </p:pic>
    </p:spTree>
    <p:extLst>
      <p:ext uri="{BB962C8B-B14F-4D97-AF65-F5344CB8AC3E}">
        <p14:creationId xmlns:p14="http://schemas.microsoft.com/office/powerpoint/2010/main" val="1039880121"/>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13898</TotalTime>
  <Words>1491</Words>
  <Application>Microsoft Office PowerPoint</Application>
  <PresentationFormat>全屏显示(4:3)</PresentationFormat>
  <Paragraphs>323</Paragraphs>
  <Slides>28</Slides>
  <Notes>28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7" baseType="lpstr">
      <vt:lpstr>DengXian</vt:lpstr>
      <vt:lpstr>Arial</vt:lpstr>
      <vt:lpstr>Calibri</vt:lpstr>
      <vt:lpstr>Calibri Light</vt:lpstr>
      <vt:lpstr>Tahoma</vt:lpstr>
      <vt:lpstr>Times New Roman</vt:lpstr>
      <vt:lpstr>Wingdings</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mnoshad@gmail.com</dc:creator>
  <cp:lastModifiedBy>Administrator</cp:lastModifiedBy>
  <cp:revision>1211</cp:revision>
  <cp:lastPrinted>2016-03-31T10:42:14Z</cp:lastPrinted>
  <dcterms:created xsi:type="dcterms:W3CDTF">2016-03-20T00:18:58Z</dcterms:created>
  <dcterms:modified xsi:type="dcterms:W3CDTF">2019-03-19T19:10:20Z</dcterms:modified>
</cp:coreProperties>
</file>