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95" r:id="rId3"/>
    <p:sldId id="306" r:id="rId4"/>
    <p:sldId id="321" r:id="rId5"/>
    <p:sldId id="322" r:id="rId6"/>
    <p:sldId id="296" r:id="rId7"/>
    <p:sldId id="323" r:id="rId8"/>
    <p:sldId id="324" r:id="rId9"/>
    <p:sldId id="312" r:id="rId10"/>
    <p:sldId id="309" r:id="rId11"/>
    <p:sldId id="320" r:id="rId12"/>
    <p:sldId id="304" r:id="rId13"/>
    <p:sldId id="319" r:id="rId14"/>
    <p:sldId id="3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2</a:t>
            </a:fld>
            <a:endParaRPr lang="zh-CN" altLang="en-US"/>
          </a:p>
        </p:txBody>
      </p:sp>
    </p:spTree>
    <p:extLst>
      <p:ext uri="{BB962C8B-B14F-4D97-AF65-F5344CB8AC3E}">
        <p14:creationId xmlns:p14="http://schemas.microsoft.com/office/powerpoint/2010/main" val="73432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54420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6</a:t>
            </a:fld>
            <a:endParaRPr lang="zh-CN" altLang="en-US"/>
          </a:p>
        </p:txBody>
      </p:sp>
    </p:spTree>
    <p:extLst>
      <p:ext uri="{BB962C8B-B14F-4D97-AF65-F5344CB8AC3E}">
        <p14:creationId xmlns:p14="http://schemas.microsoft.com/office/powerpoint/2010/main" val="310617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350666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2021/2/18</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2021/2/18</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nomial_ring"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Formal_derivative" TargetMode="External"/><Relationship Id="rId5" Type="http://schemas.openxmlformats.org/officeDocument/2006/relationships/hyperlink" Target="https://en.wikipedia.org/wiki/Derivative" TargetMode="External"/><Relationship Id="rId4" Type="http://schemas.openxmlformats.org/officeDocument/2006/relationships/hyperlink" Target="https://en.wikipedia.org/wiki/Formal_pow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F</a:t>
            </a:r>
            <a:r>
              <a:rPr lang="en-US" altLang="zh-CN" sz="2000" dirty="0">
                <a:latin typeface="Calibri" charset="0"/>
                <a:ea typeface="Calibri" charset="0"/>
                <a:cs typeface="Calibri" charset="0"/>
              </a:rPr>
              <a:t>eb</a:t>
            </a:r>
            <a:r>
              <a:rPr lang="en-US" sz="2000" dirty="0">
                <a:latin typeface="Calibri" charset="0"/>
                <a:ea typeface="Calibri" charset="0"/>
                <a:cs typeface="Calibri" charset="0"/>
              </a:rPr>
              <a:t> 19, 2020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443630" y="-231167"/>
            <a:ext cx="10515600" cy="1325563"/>
          </a:xfrm>
        </p:spPr>
        <p:txBody>
          <a:bodyPr/>
          <a:lstStyle/>
          <a:p>
            <a:r>
              <a:rPr lang="en-US" altLang="zh-CN" sz="4400" dirty="0"/>
              <a:t>Finite Neural Networks</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552450" y="970898"/>
            <a:ext cx="10515600" cy="5563252"/>
          </a:xfrm>
        </p:spPr>
        <p:txBody>
          <a:bodyPr>
            <a:noAutofit/>
          </a:bodyPr>
          <a:lstStyle/>
          <a:p>
            <a:r>
              <a:rPr lang="en-US" altLang="zh-CN" sz="2400" dirty="0"/>
              <a:t>Input, weights and output are all on finite field</a:t>
            </a:r>
          </a:p>
          <a:p>
            <a:r>
              <a:rPr lang="en-US" altLang="zh-CN" sz="2400" dirty="0"/>
              <a:t>I find formal derivatives can be defined for finite field with product rule of calculus</a:t>
            </a:r>
          </a:p>
          <a:p>
            <a:pPr lvl="1"/>
            <a:r>
              <a:rPr lang="en-US" altLang="zh-CN" sz="1600" b="0" i="0" dirty="0">
                <a:solidFill>
                  <a:srgbClr val="202122"/>
                </a:solidFill>
                <a:effectLst/>
                <a:latin typeface="Arial" panose="020B0604020202020204" pitchFamily="34" charset="0"/>
              </a:rPr>
              <a:t>In </a:t>
            </a:r>
            <a:r>
              <a:rPr lang="en-US" altLang="zh-CN" sz="1600" b="0" i="0" u="none" strike="noStrike" dirty="0">
                <a:solidFill>
                  <a:srgbClr val="0B0080"/>
                </a:solidFill>
                <a:effectLst/>
                <a:latin typeface="Arial" panose="020B0604020202020204" pitchFamily="34" charset="0"/>
                <a:hlinkClick r:id="rId2" tooltip="Mathematics"/>
              </a:rPr>
              <a:t>mathematics</a:t>
            </a:r>
            <a:r>
              <a:rPr lang="en-US" altLang="zh-CN" sz="1600" b="0" i="0" dirty="0">
                <a:solidFill>
                  <a:srgbClr val="202122"/>
                </a:solidFill>
                <a:effectLst/>
                <a:latin typeface="Arial" panose="020B0604020202020204" pitchFamily="34" charset="0"/>
              </a:rPr>
              <a:t>, the </a:t>
            </a:r>
            <a:r>
              <a:rPr lang="en-US" altLang="zh-CN" sz="1600" b="1" i="0" dirty="0">
                <a:solidFill>
                  <a:srgbClr val="202122"/>
                </a:solidFill>
                <a:effectLst/>
                <a:latin typeface="Arial" panose="020B0604020202020204" pitchFamily="34" charset="0"/>
              </a:rPr>
              <a:t>formal derivative</a:t>
            </a:r>
            <a:r>
              <a:rPr lang="en-US" altLang="zh-CN" sz="1600" b="0" i="0" dirty="0">
                <a:solidFill>
                  <a:srgbClr val="202122"/>
                </a:solidFill>
                <a:effectLst/>
                <a:latin typeface="Arial" panose="020B0604020202020204" pitchFamily="34" charset="0"/>
              </a:rPr>
              <a:t> is an operation on elements of a </a:t>
            </a:r>
            <a:r>
              <a:rPr lang="en-US" altLang="zh-CN" sz="1600" b="0" i="0" u="none" strike="noStrike" dirty="0">
                <a:solidFill>
                  <a:srgbClr val="0B0080"/>
                </a:solidFill>
                <a:effectLst/>
                <a:latin typeface="Arial" panose="020B0604020202020204" pitchFamily="34" charset="0"/>
                <a:hlinkClick r:id="rId3" tooltip="Polynomial ring"/>
              </a:rPr>
              <a:t>polynomial ring</a:t>
            </a:r>
            <a:r>
              <a:rPr lang="en-US" altLang="zh-CN" sz="1600" b="0" i="0" dirty="0">
                <a:solidFill>
                  <a:srgbClr val="202122"/>
                </a:solidFill>
                <a:effectLst/>
                <a:latin typeface="Arial" panose="020B0604020202020204" pitchFamily="34" charset="0"/>
              </a:rPr>
              <a:t> or a ring of </a:t>
            </a:r>
            <a:r>
              <a:rPr lang="en-US" altLang="zh-CN" sz="1600" b="0" i="0" u="none" strike="noStrike" dirty="0">
                <a:solidFill>
                  <a:srgbClr val="0B0080"/>
                </a:solidFill>
                <a:effectLst/>
                <a:latin typeface="Arial" panose="020B0604020202020204" pitchFamily="34" charset="0"/>
                <a:hlinkClick r:id="rId4" tooltip="Formal power series"/>
              </a:rPr>
              <a:t>formal power series</a:t>
            </a:r>
            <a:r>
              <a:rPr lang="en-US" altLang="zh-CN" sz="1600" b="0" i="0" dirty="0">
                <a:solidFill>
                  <a:srgbClr val="202122"/>
                </a:solidFill>
                <a:effectLst/>
                <a:latin typeface="Arial" panose="020B0604020202020204" pitchFamily="34" charset="0"/>
              </a:rPr>
              <a:t> that mimics the form of the derivative from </a:t>
            </a:r>
            <a:r>
              <a:rPr lang="en-US" altLang="zh-CN" sz="1600" b="0" i="0" u="none" strike="noStrike" dirty="0">
                <a:solidFill>
                  <a:srgbClr val="0B0080"/>
                </a:solidFill>
                <a:effectLst/>
                <a:latin typeface="Arial" panose="020B0604020202020204" pitchFamily="34" charset="0"/>
                <a:hlinkClick r:id="rId5" tooltip="Derivative"/>
              </a:rPr>
              <a:t>calculus</a:t>
            </a:r>
            <a:r>
              <a:rPr lang="en-US" altLang="zh-CN" sz="1600" b="0" i="0" dirty="0">
                <a:solidFill>
                  <a:srgbClr val="202122"/>
                </a:solidFill>
                <a:effectLst/>
                <a:latin typeface="Arial" panose="020B0604020202020204" pitchFamily="34" charset="0"/>
              </a:rPr>
              <a:t>.</a:t>
            </a:r>
          </a:p>
          <a:p>
            <a:pPr lvl="1"/>
            <a:r>
              <a:rPr lang="en-US" altLang="zh-CN" sz="2000" dirty="0">
                <a:hlinkClick r:id="rId6"/>
              </a:rPr>
              <a:t>https://en.wikipedia.org/wiki/Formal_derivative</a:t>
            </a:r>
            <a:endParaRPr lang="en-US" altLang="zh-CN" sz="2000" dirty="0"/>
          </a:p>
          <a:p>
            <a:pPr lvl="1"/>
            <a:endParaRPr lang="en-US" altLang="zh-CN" sz="2000" dirty="0"/>
          </a:p>
          <a:p>
            <a:r>
              <a:rPr lang="en-US" altLang="zh-CN" sz="2400" dirty="0"/>
              <a:t>For example d(X^5)/dx = 5X^4 which means summation of X^4 5 times. d(f(X)/5)/dx = 1/5 d(f(X))/dx in finite field means find a value that when add 5 times equal d(f(X))/dx.</a:t>
            </a:r>
          </a:p>
          <a:p>
            <a:endParaRPr lang="en-US" altLang="zh-CN" sz="2400" dirty="0"/>
          </a:p>
          <a:p>
            <a:r>
              <a:rPr lang="en-US" altLang="zh-CN" sz="2400" dirty="0"/>
              <a:t>I think it is feasible to implement Finite Neural Networks with these definition.</a:t>
            </a:r>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6524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sz="4400" dirty="0"/>
              <a:t>Model Picking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182506" y="1325563"/>
            <a:ext cx="10515600" cy="4351338"/>
          </a:xfrm>
        </p:spPr>
        <p:txBody>
          <a:bodyPr>
            <a:normAutofit/>
          </a:bodyPr>
          <a:lstStyle/>
          <a:p>
            <a:pPr lvl="1"/>
            <a:r>
              <a:rPr lang="en-US" altLang="zh-CN" sz="2800" dirty="0"/>
              <a:t>Model Picking without knowing training data and target model</a:t>
            </a:r>
          </a:p>
          <a:p>
            <a:pPr lvl="1"/>
            <a:r>
              <a:rPr lang="en-US" altLang="zh-CN" sz="2800" dirty="0"/>
              <a:t>Copy a model by training a generator to efficiently generate query and ask prediction from trained models (MAZE_ Data-Free Model Stealing </a:t>
            </a:r>
            <a:r>
              <a:rPr lang="en-US" altLang="zh-CN" sz="2800" dirty="0" err="1"/>
              <a:t>Attack__Using</a:t>
            </a:r>
            <a:r>
              <a:rPr lang="en-US" altLang="zh-CN" sz="2800" dirty="0"/>
              <a:t> Zeroth-Order Gradient Estimation)</a:t>
            </a:r>
          </a:p>
          <a:p>
            <a:pPr lvl="1"/>
            <a:r>
              <a:rPr lang="en-US" altLang="zh-CN" sz="2800" dirty="0"/>
              <a:t>We carefully seek for new queries and use less budget to pick the model</a:t>
            </a:r>
          </a:p>
          <a:p>
            <a:pPr lvl="1"/>
            <a:r>
              <a:rPr lang="en-US" altLang="zh-CN" sz="2800" dirty="0"/>
              <a:t>We found that</a:t>
            </a:r>
          </a:p>
          <a:p>
            <a:pPr lvl="2"/>
            <a:r>
              <a:rPr lang="en-US" altLang="zh-CN" sz="2400" dirty="0"/>
              <a:t>Naïve data-free knowledge distillation does not work with deep models, noises will have single class output</a:t>
            </a:r>
          </a:p>
          <a:p>
            <a:pPr lvl="2"/>
            <a:r>
              <a:rPr lang="en-US" altLang="zh-CN" sz="2400" dirty="0"/>
              <a:t>White box model can use adversarial loss to facilitate generation of meaningful output (more than one class)</a:t>
            </a:r>
          </a:p>
          <a:p>
            <a:pPr lvl="2"/>
            <a:endParaRPr lang="en-US" altLang="zh-CN" sz="2400" dirty="0"/>
          </a:p>
          <a:p>
            <a:pPr marL="0" indent="0">
              <a:buNone/>
            </a:pPr>
            <a:endParaRPr lang="en-US" altLang="zh-CN" u="sng" dirty="0"/>
          </a:p>
        </p:txBody>
      </p:sp>
    </p:spTree>
    <p:extLst>
      <p:ext uri="{BB962C8B-B14F-4D97-AF65-F5344CB8AC3E}">
        <p14:creationId xmlns:p14="http://schemas.microsoft.com/office/powerpoint/2010/main" val="16837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515600" cy="5940425"/>
          </a:xfrm>
        </p:spPr>
        <p:txBody>
          <a:bodyPr>
            <a:normAutofit/>
          </a:bodyPr>
          <a:lstStyle/>
          <a:p>
            <a:r>
              <a:rPr lang="en-US" altLang="zh-CN" sz="2400" dirty="0"/>
              <a:t>Deep Channel Coding</a:t>
            </a:r>
          </a:p>
          <a:p>
            <a:pPr lvl="1"/>
            <a:r>
              <a:rPr lang="en-US" altLang="zh-CN" dirty="0"/>
              <a:t>Frequency domain or wavelet-based channel coding with Fourier operator</a:t>
            </a:r>
          </a:p>
          <a:p>
            <a:pPr lvl="1"/>
            <a:endParaRPr lang="en-US" altLang="zh-CN" dirty="0"/>
          </a:p>
          <a:p>
            <a:r>
              <a:rPr lang="en-US" altLang="zh-CN" sz="2400" dirty="0"/>
              <a:t>Defend adversarial attacks from intermediate layers</a:t>
            </a:r>
          </a:p>
          <a:p>
            <a:pPr lvl="1"/>
            <a:r>
              <a:rPr lang="en-US" altLang="zh-CN" sz="2000" dirty="0"/>
              <a:t>Hypothesis: Even though we only change very little to the input image and easily attack trained neural network. Intermediate layer features should have a very different distribution from the trained dataset. The change of result cannot happen within one layer. It is the deep nature makes classifier fragile</a:t>
            </a:r>
          </a:p>
          <a:p>
            <a:pPr lvl="1"/>
            <a:r>
              <a:rPr lang="en-US" altLang="zh-CN" sz="2000" dirty="0"/>
              <a:t>Design a simple Defensive </a:t>
            </a:r>
            <a:r>
              <a:rPr lang="en-US" altLang="zh-CN" sz="2000" dirty="0" err="1"/>
              <a:t>BatchNorm</a:t>
            </a:r>
            <a:r>
              <a:rPr lang="en-US" altLang="zh-CN" sz="2000" dirty="0"/>
              <a:t> to check statistics</a:t>
            </a:r>
          </a:p>
          <a:p>
            <a:pPr lvl="1"/>
            <a:endParaRPr lang="en-US" altLang="zh-CN" sz="2000" dirty="0"/>
          </a:p>
          <a:p>
            <a:r>
              <a:rPr lang="en-US" altLang="zh-CN" sz="2400" dirty="0"/>
              <a:t>Neural PDE </a:t>
            </a:r>
            <a:r>
              <a:rPr lang="en-US" altLang="zh-CN" sz="2400" dirty="0" err="1"/>
              <a:t>sover</a:t>
            </a:r>
            <a:endParaRPr lang="en-US" altLang="zh-CN" sz="2400" dirty="0"/>
          </a:p>
          <a:p>
            <a:pPr lvl="1"/>
            <a:r>
              <a:rPr lang="en-US" altLang="zh-CN" sz="2000" dirty="0"/>
              <a:t>Fourier operator</a:t>
            </a:r>
          </a:p>
          <a:p>
            <a:pPr lvl="1"/>
            <a:r>
              <a:rPr lang="en-US" altLang="zh-CN" sz="2000" dirty="0"/>
              <a:t>Wavelet operator</a:t>
            </a:r>
          </a:p>
          <a:p>
            <a:pPr lvl="1"/>
            <a:r>
              <a:rPr lang="en-US" altLang="zh-CN" sz="2000" dirty="0"/>
              <a:t>SIREN network</a:t>
            </a:r>
          </a:p>
          <a:p>
            <a:pPr lvl="1"/>
            <a:endParaRPr lang="en-US" altLang="zh-CN" sz="2400" dirty="0"/>
          </a:p>
          <a:p>
            <a:pPr lvl="1"/>
            <a:endParaRPr lang="en-US" altLang="zh-CN" sz="2000" dirty="0"/>
          </a:p>
          <a:p>
            <a:pPr lvl="1"/>
            <a:endParaRPr lang="en-US" altLang="zh-CN" dirty="0"/>
          </a:p>
        </p:txBody>
      </p:sp>
    </p:spTree>
    <p:extLst>
      <p:ext uri="{BB962C8B-B14F-4D97-AF65-F5344CB8AC3E}">
        <p14:creationId xmlns:p14="http://schemas.microsoft.com/office/powerpoint/2010/main" val="365419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845800" cy="5686425"/>
          </a:xfrm>
        </p:spPr>
        <p:txBody>
          <a:bodyPr>
            <a:normAutofit/>
          </a:bodyPr>
          <a:lstStyle/>
          <a:p>
            <a:r>
              <a:rPr lang="en-US" altLang="zh-CN" sz="2400" dirty="0"/>
              <a:t>Neural Wavelet Transform</a:t>
            </a:r>
          </a:p>
          <a:p>
            <a:pPr lvl="1"/>
            <a:r>
              <a:rPr lang="en-US" altLang="zh-CN" sz="2000" dirty="0"/>
              <a:t>Train the kernel inside wavelet to replace convolution layer to reduce computation and kernel size</a:t>
            </a:r>
          </a:p>
          <a:p>
            <a:pPr lvl="1"/>
            <a:r>
              <a:rPr lang="en-US" altLang="zh-CN" sz="2000" dirty="0"/>
              <a:t>Possible extend to other integral transform</a:t>
            </a:r>
          </a:p>
          <a:p>
            <a:pPr lvl="1"/>
            <a:r>
              <a:rPr lang="en-US" altLang="zh-CN" sz="2000" dirty="0"/>
              <a:t>Apply for compression and classification</a:t>
            </a:r>
          </a:p>
          <a:p>
            <a:pPr marL="457200" lvl="1" indent="0">
              <a:buNone/>
            </a:pPr>
            <a:endParaRPr lang="en-US" altLang="zh-CN" sz="2000" dirty="0"/>
          </a:p>
          <a:p>
            <a:r>
              <a:rPr lang="en-US" altLang="zh-CN" sz="2400" dirty="0"/>
              <a:t>Predictive</a:t>
            </a:r>
            <a:r>
              <a:rPr lang="en-US" altLang="zh-CN" sz="2000" dirty="0"/>
              <a:t> </a:t>
            </a:r>
            <a:r>
              <a:rPr lang="en-US" altLang="zh-CN" sz="2400" dirty="0"/>
              <a:t>gradient descent, meta-learning</a:t>
            </a:r>
          </a:p>
          <a:p>
            <a:pPr lvl="1"/>
            <a:r>
              <a:rPr lang="en-US" altLang="zh-CN" sz="1800" dirty="0"/>
              <a:t>Forget about learning rate. Theoretically there always exists a best gradient step at each iteration. We use learning history as our training data and predict the best gradient step. Deep Learning for optimization.</a:t>
            </a:r>
          </a:p>
          <a:p>
            <a:endParaRPr lang="en-US" altLang="zh-CN" dirty="0"/>
          </a:p>
          <a:p>
            <a:pPr lvl="1"/>
            <a:endParaRPr lang="en-US" altLang="zh-CN" dirty="0"/>
          </a:p>
          <a:p>
            <a:endParaRPr lang="en-US" altLang="zh-CN" dirty="0"/>
          </a:p>
          <a:p>
            <a:pPr lvl="1"/>
            <a:endParaRPr lang="en-US" altLang="zh-CN" dirty="0"/>
          </a:p>
          <a:p>
            <a:endParaRPr lang="en-US" altLang="zh-CN" dirty="0"/>
          </a:p>
          <a:p>
            <a:pPr lvl="1"/>
            <a:endParaRPr lang="en-US" altLang="zh-CN" dirty="0"/>
          </a:p>
          <a:p>
            <a:endParaRPr lang="en-US" altLang="zh-CN" sz="2400" dirty="0"/>
          </a:p>
          <a:p>
            <a:pPr lvl="1"/>
            <a:endParaRPr lang="en-US" altLang="zh-CN" dirty="0"/>
          </a:p>
        </p:txBody>
      </p:sp>
    </p:spTree>
    <p:extLst>
      <p:ext uri="{BB962C8B-B14F-4D97-AF65-F5344CB8AC3E}">
        <p14:creationId xmlns:p14="http://schemas.microsoft.com/office/powerpoint/2010/main" val="100996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Scheduled on Apr 9</a:t>
            </a:r>
            <a:r>
              <a:rPr lang="en-US" altLang="zh-CN" baseline="30000" dirty="0"/>
              <a:t>th</a:t>
            </a:r>
            <a:r>
              <a:rPr lang="en-US" altLang="zh-CN" dirty="0"/>
              <a:t> 2-3pm</a:t>
            </a:r>
          </a:p>
          <a:p>
            <a:r>
              <a:rPr lang="en-US" altLang="zh-CN" dirty="0"/>
              <a:t>Committee:</a:t>
            </a:r>
          </a:p>
          <a:p>
            <a:pPr lvl="1"/>
            <a:r>
              <a:rPr lang="en-US" altLang="zh-CN" dirty="0"/>
              <a:t>Vahid </a:t>
            </a:r>
            <a:r>
              <a:rPr lang="en-US" altLang="zh-CN" dirty="0" err="1"/>
              <a:t>Tarokh</a:t>
            </a:r>
            <a:endParaRPr lang="en-US" altLang="zh-CN" dirty="0"/>
          </a:p>
          <a:p>
            <a:pPr lvl="1"/>
            <a:r>
              <a:rPr lang="en-US" altLang="zh-CN" dirty="0" err="1"/>
              <a:t>Yiran</a:t>
            </a:r>
            <a:r>
              <a:rPr lang="en-US" altLang="zh-CN" dirty="0"/>
              <a:t> Chen (Minor Area Representative)</a:t>
            </a:r>
          </a:p>
          <a:p>
            <a:pPr lvl="1"/>
            <a:r>
              <a:rPr lang="en-US" altLang="zh-CN" dirty="0"/>
              <a:t>Jeffrey Krolik</a:t>
            </a:r>
          </a:p>
          <a:p>
            <a:pPr lvl="1"/>
            <a:r>
              <a:rPr lang="en-US" altLang="zh-CN" dirty="0"/>
              <a:t>David Carlson</a:t>
            </a:r>
          </a:p>
          <a:p>
            <a:pPr lvl="1"/>
            <a:r>
              <a:rPr lang="en-US" altLang="zh-CN" dirty="0"/>
              <a:t>Maria </a:t>
            </a:r>
            <a:r>
              <a:rPr lang="en-US" altLang="zh-CN" dirty="0" err="1"/>
              <a:t>Gorlatova</a:t>
            </a:r>
            <a:endParaRPr lang="en-US" altLang="zh-CN" dirty="0"/>
          </a:p>
          <a:p>
            <a:pPr lvl="1"/>
            <a:endParaRPr lang="en-US" altLang="zh-CN" dirty="0"/>
          </a:p>
          <a:p>
            <a:r>
              <a:rPr lang="en-US" altLang="zh-CN" dirty="0"/>
              <a:t>Aspects of Distributed Learning</a:t>
            </a:r>
          </a:p>
          <a:p>
            <a:pPr lvl="1"/>
            <a:r>
              <a:rPr lang="en-US" altLang="zh-CN" dirty="0" err="1"/>
              <a:t>HeteroFL</a:t>
            </a:r>
            <a:endParaRPr lang="en-US" altLang="zh-CN" dirty="0"/>
          </a:p>
          <a:p>
            <a:pPr lvl="1"/>
            <a:r>
              <a:rPr lang="en-US" altLang="zh-CN" dirty="0"/>
              <a:t>Gradient Assisted Learning</a:t>
            </a:r>
            <a:endParaRPr lang="en-US" altLang="zh-CN" u="sng" dirty="0"/>
          </a:p>
          <a:p>
            <a:pPr lvl="1"/>
            <a:endParaRPr lang="en-US" altLang="zh-CN" dirty="0"/>
          </a:p>
        </p:txBody>
      </p:sp>
    </p:spTree>
    <p:extLst>
      <p:ext uri="{BB962C8B-B14F-4D97-AF65-F5344CB8AC3E}">
        <p14:creationId xmlns:p14="http://schemas.microsoft.com/office/powerpoint/2010/main" val="101286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644047" y="0"/>
            <a:ext cx="10515600" cy="1325563"/>
          </a:xfrm>
        </p:spPr>
        <p:txBody>
          <a:bodyPr/>
          <a:lstStyle/>
          <a:p>
            <a:r>
              <a:rPr lang="en-US" altLang="zh-CN" b="1" dirty="0"/>
              <a:t>Overview</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44047" y="1015336"/>
            <a:ext cx="10515600" cy="5535776"/>
          </a:xfrm>
        </p:spPr>
        <p:txBody>
          <a:bodyPr>
            <a:normAutofit/>
          </a:bodyPr>
          <a:lstStyle/>
          <a:p>
            <a:r>
              <a:rPr lang="en-US" altLang="zh-CN" dirty="0"/>
              <a:t>Heterogeneous Federated Learning</a:t>
            </a:r>
          </a:p>
          <a:p>
            <a:r>
              <a:rPr lang="en-US" altLang="zh-CN" dirty="0"/>
              <a:t>Gradient Assisted Learning</a:t>
            </a:r>
          </a:p>
          <a:p>
            <a:r>
              <a:rPr lang="en-US" altLang="zh-CN" dirty="0"/>
              <a:t>Multimodal Controller for Continual Generative Models</a:t>
            </a:r>
          </a:p>
          <a:p>
            <a:r>
              <a:rPr lang="en-US" altLang="zh-CN" dirty="0"/>
              <a:t>Compressing Turbulence</a:t>
            </a:r>
          </a:p>
          <a:p>
            <a:r>
              <a:rPr lang="en-US" altLang="zh-CN" dirty="0"/>
              <a:t>Finite Neural Networks</a:t>
            </a:r>
          </a:p>
          <a:p>
            <a:r>
              <a:rPr lang="en-US" altLang="zh-CN" dirty="0"/>
              <a:t>Others</a:t>
            </a:r>
          </a:p>
          <a:p>
            <a:r>
              <a:rPr lang="en-US" altLang="zh-CN" dirty="0"/>
              <a:t>Preliminary Exam</a:t>
            </a:r>
          </a:p>
          <a:p>
            <a:r>
              <a:rPr lang="en-US" altLang="zh-CN" dirty="0"/>
              <a:t>Dissertation</a:t>
            </a:r>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2727"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Camera-Ready version submitted to ICLR 2021</a:t>
            </a:r>
          </a:p>
          <a:p>
            <a:endParaRPr lang="en-US" altLang="zh-CN" dirty="0"/>
          </a:p>
        </p:txBody>
      </p:sp>
      <p:pic>
        <p:nvPicPr>
          <p:cNvPr id="4" name="图片 3">
            <a:extLst>
              <a:ext uri="{FF2B5EF4-FFF2-40B4-BE49-F238E27FC236}">
                <a16:creationId xmlns:a16="http://schemas.microsoft.com/office/drawing/2014/main" id="{F1862E9A-875D-4A44-98BE-A58B0015DFE0}"/>
              </a:ext>
            </a:extLst>
          </p:cNvPr>
          <p:cNvPicPr>
            <a:picLocks noChangeAspect="1"/>
          </p:cNvPicPr>
          <p:nvPr/>
        </p:nvPicPr>
        <p:blipFill>
          <a:blip r:embed="rId3"/>
          <a:stretch>
            <a:fillRect/>
          </a:stretch>
        </p:blipFill>
        <p:spPr>
          <a:xfrm>
            <a:off x="432727" y="2801938"/>
            <a:ext cx="4446298" cy="3933739"/>
          </a:xfrm>
          <a:prstGeom prst="rect">
            <a:avLst/>
          </a:prstGeom>
        </p:spPr>
      </p:pic>
      <p:pic>
        <p:nvPicPr>
          <p:cNvPr id="5" name="图片 4">
            <a:extLst>
              <a:ext uri="{FF2B5EF4-FFF2-40B4-BE49-F238E27FC236}">
                <a16:creationId xmlns:a16="http://schemas.microsoft.com/office/drawing/2014/main" id="{7A72BE2D-3E59-4D2D-ACC5-EF486A3E1580}"/>
              </a:ext>
            </a:extLst>
          </p:cNvPr>
          <p:cNvPicPr>
            <a:picLocks noChangeAspect="1"/>
          </p:cNvPicPr>
          <p:nvPr/>
        </p:nvPicPr>
        <p:blipFill>
          <a:blip r:embed="rId4"/>
          <a:stretch>
            <a:fillRect/>
          </a:stretch>
        </p:blipFill>
        <p:spPr>
          <a:xfrm>
            <a:off x="5895976" y="3130291"/>
            <a:ext cx="5800724" cy="3277032"/>
          </a:xfrm>
          <a:prstGeom prst="rect">
            <a:avLst/>
          </a:prstGeom>
        </p:spPr>
      </p:pic>
    </p:spTree>
    <p:extLst>
      <p:ext uri="{BB962C8B-B14F-4D97-AF65-F5344CB8AC3E}">
        <p14:creationId xmlns:p14="http://schemas.microsoft.com/office/powerpoint/2010/main" val="282077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Gradient Assisted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Submitted to ICML 2021</a:t>
            </a:r>
          </a:p>
          <a:p>
            <a:r>
              <a:rPr lang="en-US" altLang="zh-CN" dirty="0"/>
              <a:t>Train vertically split data in model agnostic setting (Assisted Learning A Framework for Multi-Organization Learning)</a:t>
            </a:r>
          </a:p>
          <a:p>
            <a:r>
              <a:rPr lang="en-US" altLang="zh-CN" dirty="0"/>
              <a:t>We combine boosting and ensemble method. Specifically, each iteration each local learner fits a pseudo-residual from gradient boosting and combine the output from broadcasting from other learners</a:t>
            </a:r>
          </a:p>
          <a:p>
            <a:endParaRPr lang="en-US" altLang="zh-CN" dirty="0"/>
          </a:p>
          <a:p>
            <a:endParaRPr lang="en-US" altLang="zh-CN" dirty="0"/>
          </a:p>
          <a:p>
            <a:pPr marL="0" indent="0">
              <a:buNone/>
            </a:pPr>
            <a:endParaRPr lang="en-US" altLang="zh-CN" dirty="0"/>
          </a:p>
          <a:p>
            <a:pPr marL="0" indent="0">
              <a:buNone/>
            </a:pPr>
            <a:endParaRPr lang="en-US" altLang="zh-CN" u="sng" dirty="0"/>
          </a:p>
        </p:txBody>
      </p:sp>
      <p:pic>
        <p:nvPicPr>
          <p:cNvPr id="5" name="图片 4">
            <a:extLst>
              <a:ext uri="{FF2B5EF4-FFF2-40B4-BE49-F238E27FC236}">
                <a16:creationId xmlns:a16="http://schemas.microsoft.com/office/drawing/2014/main" id="{1BBA46DC-090E-45F4-9257-F2CD23721447}"/>
              </a:ext>
            </a:extLst>
          </p:cNvPr>
          <p:cNvPicPr>
            <a:picLocks noChangeAspect="1"/>
          </p:cNvPicPr>
          <p:nvPr/>
        </p:nvPicPr>
        <p:blipFill>
          <a:blip r:embed="rId2"/>
          <a:stretch>
            <a:fillRect/>
          </a:stretch>
        </p:blipFill>
        <p:spPr>
          <a:xfrm>
            <a:off x="1598601" y="4105197"/>
            <a:ext cx="8902700" cy="2505998"/>
          </a:xfrm>
          <a:prstGeom prst="rect">
            <a:avLst/>
          </a:prstGeom>
        </p:spPr>
      </p:pic>
    </p:spTree>
    <p:extLst>
      <p:ext uri="{BB962C8B-B14F-4D97-AF65-F5344CB8AC3E}">
        <p14:creationId xmlns:p14="http://schemas.microsoft.com/office/powerpoint/2010/main" val="159689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Gradient Assisted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Submitted to ICML 2021</a:t>
            </a:r>
          </a:p>
          <a:p>
            <a:r>
              <a:rPr lang="en-US" altLang="zh-CN" dirty="0"/>
              <a:t>Train vertically split data in model agnostic setting (Assisted Learning A Framework for Multi-Organization Learning)</a:t>
            </a:r>
          </a:p>
          <a:p>
            <a:r>
              <a:rPr lang="en-US" altLang="zh-CN" dirty="0"/>
              <a:t>We combine boosting and ensemble method. Specifically, each iteration each local learner fits a pseudo-residual from gradient boosting and combine the output from broadcasting from other learners</a:t>
            </a:r>
          </a:p>
          <a:p>
            <a:endParaRPr lang="en-US" altLang="zh-CN" dirty="0"/>
          </a:p>
          <a:p>
            <a:endParaRPr lang="en-US" altLang="zh-CN" dirty="0"/>
          </a:p>
          <a:p>
            <a:pPr marL="0" indent="0">
              <a:buNone/>
            </a:pPr>
            <a:endParaRPr lang="en-US" altLang="zh-CN" dirty="0"/>
          </a:p>
          <a:p>
            <a:pPr marL="0" indent="0">
              <a:buNone/>
            </a:pPr>
            <a:endParaRPr lang="en-US" altLang="zh-CN" u="sng" dirty="0"/>
          </a:p>
        </p:txBody>
      </p:sp>
      <p:pic>
        <p:nvPicPr>
          <p:cNvPr id="5" name="图片 4">
            <a:extLst>
              <a:ext uri="{FF2B5EF4-FFF2-40B4-BE49-F238E27FC236}">
                <a16:creationId xmlns:a16="http://schemas.microsoft.com/office/drawing/2014/main" id="{1BBA46DC-090E-45F4-9257-F2CD23721447}"/>
              </a:ext>
            </a:extLst>
          </p:cNvPr>
          <p:cNvPicPr>
            <a:picLocks noChangeAspect="1"/>
          </p:cNvPicPr>
          <p:nvPr/>
        </p:nvPicPr>
        <p:blipFill>
          <a:blip r:embed="rId2"/>
          <a:stretch>
            <a:fillRect/>
          </a:stretch>
        </p:blipFill>
        <p:spPr>
          <a:xfrm>
            <a:off x="1598601" y="4105197"/>
            <a:ext cx="8902700" cy="2505998"/>
          </a:xfrm>
          <a:prstGeom prst="rect">
            <a:avLst/>
          </a:prstGeom>
        </p:spPr>
      </p:pic>
    </p:spTree>
    <p:extLst>
      <p:ext uri="{BB962C8B-B14F-4D97-AF65-F5344CB8AC3E}">
        <p14:creationId xmlns:p14="http://schemas.microsoft.com/office/powerpoint/2010/main" val="184700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Continual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Paper submitted to ICASSP got rejected</a:t>
            </a:r>
          </a:p>
          <a:p>
            <a:endParaRPr lang="en-US" altLang="zh-CN" dirty="0"/>
          </a:p>
          <a:p>
            <a:r>
              <a:rPr lang="en-US" altLang="zh-CN" dirty="0"/>
              <a:t>We plan to shift the focus from conditional generative model to continual generative models with subnetworks for various classes coming sequentially</a:t>
            </a:r>
          </a:p>
          <a:p>
            <a:endParaRPr lang="en-US" altLang="zh-CN" dirty="0"/>
          </a:p>
          <a:p>
            <a:r>
              <a:rPr lang="en-US" altLang="zh-CN" dirty="0"/>
              <a:t>Prepare for ICCV (Mar 10) or ACMMM (Apr 03)</a:t>
            </a:r>
          </a:p>
          <a:p>
            <a:endParaRPr lang="en-US" altLang="zh-CN" dirty="0"/>
          </a:p>
          <a:p>
            <a:r>
              <a:rPr lang="en-US" altLang="zh-CN" dirty="0"/>
              <a:t>Supervising a student working on GAN with siren networks </a:t>
            </a:r>
          </a:p>
        </p:txBody>
      </p:sp>
    </p:spTree>
    <p:extLst>
      <p:ext uri="{BB962C8B-B14F-4D97-AF65-F5344CB8AC3E}">
        <p14:creationId xmlns:p14="http://schemas.microsoft.com/office/powerpoint/2010/main" val="227402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Distributed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ECE 590 Edge Computing project</a:t>
            </a:r>
          </a:p>
          <a:p>
            <a:r>
              <a:rPr lang="en-US" altLang="zh-CN" dirty="0"/>
              <a:t>Local Data, Local Model (no transmission of data and model parameters)</a:t>
            </a:r>
          </a:p>
          <a:p>
            <a:r>
              <a:rPr lang="en-US" altLang="zh-CN" dirty="0"/>
              <a:t>Data-Free Federated Distillation (First attempt): Use data-free knowledge distillation as a way of communication and aggregation. Proxy data: related data, intermediate features, random noises.</a:t>
            </a:r>
          </a:p>
          <a:p>
            <a:r>
              <a:rPr lang="en-US" altLang="zh-CN" dirty="0"/>
              <a:t>Boosting on Edge (Second attempt): End, Edge, Cloud each hosts a model to train the residual passing from lower level. End device is the lowest and has all the data. The features and residuals are transmitted to next level. Multiple iteration of boosting may also work.</a:t>
            </a:r>
          </a:p>
          <a:p>
            <a:r>
              <a:rPr lang="en-US" altLang="zh-CN" dirty="0"/>
              <a:t>Prepare for NIPS 2021, AAAI 2021</a:t>
            </a:r>
          </a:p>
          <a:p>
            <a:endParaRPr lang="en-US" altLang="zh-CN" dirty="0"/>
          </a:p>
          <a:p>
            <a:pPr marL="0" indent="0">
              <a:buNone/>
            </a:pPr>
            <a:endParaRPr lang="en-US" altLang="zh-CN" dirty="0"/>
          </a:p>
          <a:p>
            <a:pPr marL="0" indent="0">
              <a:buNone/>
            </a:pPr>
            <a:endParaRPr lang="en-US" altLang="zh-CN" u="sng" dirty="0"/>
          </a:p>
        </p:txBody>
      </p:sp>
    </p:spTree>
    <p:extLst>
      <p:ext uri="{BB962C8B-B14F-4D97-AF65-F5344CB8AC3E}">
        <p14:creationId xmlns:p14="http://schemas.microsoft.com/office/powerpoint/2010/main" val="248917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Assisted recommendation system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Use gradient assisted learning to train vertical-split recommendation data</a:t>
            </a:r>
          </a:p>
          <a:p>
            <a:endParaRPr lang="en-US" altLang="zh-CN" dirty="0"/>
          </a:p>
          <a:p>
            <a:r>
              <a:rPr lang="en-US" altLang="zh-CN" dirty="0"/>
              <a:t>Multiple organization (companies) collaboratively learn a recommendation system</a:t>
            </a:r>
          </a:p>
          <a:p>
            <a:endParaRPr lang="en-US" altLang="zh-CN" dirty="0"/>
          </a:p>
          <a:p>
            <a:r>
              <a:rPr lang="en-US" altLang="zh-CN" dirty="0"/>
              <a:t>Prepare for AAAI 2021, ICDM 2021 (June 11, 2021), KDD2022, WWW 2022</a:t>
            </a:r>
          </a:p>
          <a:p>
            <a:endParaRPr lang="en-US" altLang="zh-CN" dirty="0"/>
          </a:p>
          <a:p>
            <a:pPr marL="0" indent="0">
              <a:buNone/>
            </a:pPr>
            <a:endParaRPr lang="en-US" altLang="zh-CN" dirty="0"/>
          </a:p>
          <a:p>
            <a:pPr marL="0" indent="0">
              <a:buNone/>
            </a:pPr>
            <a:endParaRPr lang="en-US" altLang="zh-CN" u="sng" dirty="0"/>
          </a:p>
        </p:txBody>
      </p:sp>
    </p:spTree>
    <p:extLst>
      <p:ext uri="{BB962C8B-B14F-4D97-AF65-F5344CB8AC3E}">
        <p14:creationId xmlns:p14="http://schemas.microsoft.com/office/powerpoint/2010/main" val="31006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Compressing Turbulence</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We focus on VQ-AE for compressing turbulence data (naïve-stokes)</a:t>
            </a:r>
          </a:p>
          <a:p>
            <a:endParaRPr lang="en-US" altLang="zh-CN" dirty="0"/>
          </a:p>
          <a:p>
            <a:r>
              <a:rPr lang="en-US" altLang="zh-CN" dirty="0"/>
              <a:t>Finalizing VQ-AE architecture</a:t>
            </a:r>
          </a:p>
          <a:p>
            <a:endParaRPr lang="en-US" altLang="zh-CN" dirty="0"/>
          </a:p>
          <a:p>
            <a:r>
              <a:rPr lang="en-US" altLang="zh-CN" dirty="0"/>
              <a:t>Prepare for Physics Review Fluid</a:t>
            </a:r>
          </a:p>
          <a:p>
            <a:endParaRPr lang="en-US" altLang="zh-CN" dirty="0"/>
          </a:p>
          <a:p>
            <a:pPr marL="0" indent="0">
              <a:buNone/>
            </a:pPr>
            <a:endParaRPr lang="en-US" altLang="zh-CN" u="sng" dirty="0"/>
          </a:p>
        </p:txBody>
      </p:sp>
    </p:spTree>
    <p:extLst>
      <p:ext uri="{BB962C8B-B14F-4D97-AF65-F5344CB8AC3E}">
        <p14:creationId xmlns:p14="http://schemas.microsoft.com/office/powerpoint/2010/main" val="1553991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43857</TotalTime>
  <Words>813</Words>
  <Application>Microsoft Office PowerPoint</Application>
  <PresentationFormat>宽屏</PresentationFormat>
  <Paragraphs>114</Paragraphs>
  <Slides>14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Calibri</vt:lpstr>
      <vt:lpstr>Office 主题​​</vt:lpstr>
      <vt:lpstr>Research Progress Record</vt:lpstr>
      <vt:lpstr>Overview</vt:lpstr>
      <vt:lpstr>Heterogeneous Federated Learning</vt:lpstr>
      <vt:lpstr>Gradient Assisted Learning</vt:lpstr>
      <vt:lpstr>Gradient Assisted Learning</vt:lpstr>
      <vt:lpstr>Multimodal Controller for Continual Generative Models</vt:lpstr>
      <vt:lpstr>Distributed Learning</vt:lpstr>
      <vt:lpstr>Assisted recommendation system</vt:lpstr>
      <vt:lpstr>Compressing Turbulence</vt:lpstr>
      <vt:lpstr>Finite Neural Networks</vt:lpstr>
      <vt:lpstr>Model Picking</vt:lpstr>
      <vt:lpstr>Others</vt:lpstr>
      <vt:lpstr>Others</vt:lpstr>
      <vt:lpstr>Preliminary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Enmao Diao</cp:lastModifiedBy>
  <cp:revision>846</cp:revision>
  <dcterms:created xsi:type="dcterms:W3CDTF">2018-08-28T06:30:59Z</dcterms:created>
  <dcterms:modified xsi:type="dcterms:W3CDTF">2021-02-20T00:06:31Z</dcterms:modified>
</cp:coreProperties>
</file>