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0"/>
  </p:notesMasterIdLst>
  <p:sldIdLst>
    <p:sldId id="271" r:id="rId2"/>
    <p:sldId id="272" r:id="rId3"/>
    <p:sldId id="273" r:id="rId4"/>
    <p:sldId id="274" r:id="rId5"/>
    <p:sldId id="275" r:id="rId6"/>
    <p:sldId id="276" r:id="rId7"/>
    <p:sldId id="277" r:id="rId8"/>
    <p:sldId id="278"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3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BE2177-E45B-449F-AE2E-ED4743253C6D}" type="datetimeFigureOut">
              <a:rPr lang="zh-CN" altLang="en-US" smtClean="0"/>
              <a:t>2019/7/15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76D08B-1E4C-4901-ABEC-209650D3181D}" type="slidenum">
              <a:rPr lang="zh-CN" altLang="en-US" smtClean="0"/>
              <a:t>‹#›</a:t>
            </a:fld>
            <a:endParaRPr lang="zh-CN" altLang="en-US"/>
          </a:p>
        </p:txBody>
      </p:sp>
    </p:spTree>
    <p:extLst>
      <p:ext uri="{BB962C8B-B14F-4D97-AF65-F5344CB8AC3E}">
        <p14:creationId xmlns:p14="http://schemas.microsoft.com/office/powerpoint/2010/main" val="1106370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278FEF-B26F-4088-ACF4-86D30CF115B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C851A0A-7E35-41F2-BA5A-C9CEAF1585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C3AA770-9F42-4EDB-ACAC-86BB488BAF12}"/>
              </a:ext>
            </a:extLst>
          </p:cNvPr>
          <p:cNvSpPr>
            <a:spLocks noGrp="1"/>
          </p:cNvSpPr>
          <p:nvPr>
            <p:ph type="dt" sz="half" idx="10"/>
          </p:nvPr>
        </p:nvSpPr>
        <p:spPr/>
        <p:txBody>
          <a:bodyPr/>
          <a:lstStyle/>
          <a:p>
            <a:fld id="{B9614994-C529-43AC-BD2C-52D47B0301A5}" type="datetimeFigureOut">
              <a:rPr lang="zh-CN" altLang="en-US" smtClean="0"/>
              <a:t>2019/7/15</a:t>
            </a:fld>
            <a:endParaRPr lang="zh-CN" altLang="en-US"/>
          </a:p>
        </p:txBody>
      </p:sp>
      <p:sp>
        <p:nvSpPr>
          <p:cNvPr id="5" name="页脚占位符 4">
            <a:extLst>
              <a:ext uri="{FF2B5EF4-FFF2-40B4-BE49-F238E27FC236}">
                <a16:creationId xmlns:a16="http://schemas.microsoft.com/office/drawing/2014/main" id="{67FD4C74-B73D-494F-9416-2802B7FE2E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E876C5-C627-45B9-9F9F-78B975D0701B}"/>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3790421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77652F-D41C-47B2-9F17-60288204DA9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C388010-8B5C-4F9B-BC8C-6FC0BE62591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1BF60FC-6DCB-4653-847A-C07D0FE8A6B0}"/>
              </a:ext>
            </a:extLst>
          </p:cNvPr>
          <p:cNvSpPr>
            <a:spLocks noGrp="1"/>
          </p:cNvSpPr>
          <p:nvPr>
            <p:ph type="dt" sz="half" idx="10"/>
          </p:nvPr>
        </p:nvSpPr>
        <p:spPr/>
        <p:txBody>
          <a:bodyPr/>
          <a:lstStyle/>
          <a:p>
            <a:fld id="{B9614994-C529-43AC-BD2C-52D47B0301A5}" type="datetimeFigureOut">
              <a:rPr lang="zh-CN" altLang="en-US" smtClean="0"/>
              <a:t>2019/7/15</a:t>
            </a:fld>
            <a:endParaRPr lang="zh-CN" altLang="en-US"/>
          </a:p>
        </p:txBody>
      </p:sp>
      <p:sp>
        <p:nvSpPr>
          <p:cNvPr id="5" name="页脚占位符 4">
            <a:extLst>
              <a:ext uri="{FF2B5EF4-FFF2-40B4-BE49-F238E27FC236}">
                <a16:creationId xmlns:a16="http://schemas.microsoft.com/office/drawing/2014/main" id="{B993847A-D4B6-4DBD-9630-4BB7C258E2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407D82-260A-43BC-A6C6-112392A0AE66}"/>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3404931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B4216A1-1A5C-41D2-92DC-A6D07EB636B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97AA18D-F9BF-4158-850E-56DB70A05DB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0EFE467-400E-44F4-A57C-014001DA9891}"/>
              </a:ext>
            </a:extLst>
          </p:cNvPr>
          <p:cNvSpPr>
            <a:spLocks noGrp="1"/>
          </p:cNvSpPr>
          <p:nvPr>
            <p:ph type="dt" sz="half" idx="10"/>
          </p:nvPr>
        </p:nvSpPr>
        <p:spPr/>
        <p:txBody>
          <a:bodyPr/>
          <a:lstStyle/>
          <a:p>
            <a:fld id="{B9614994-C529-43AC-BD2C-52D47B0301A5}" type="datetimeFigureOut">
              <a:rPr lang="zh-CN" altLang="en-US" smtClean="0"/>
              <a:t>2019/7/15</a:t>
            </a:fld>
            <a:endParaRPr lang="zh-CN" altLang="en-US"/>
          </a:p>
        </p:txBody>
      </p:sp>
      <p:sp>
        <p:nvSpPr>
          <p:cNvPr id="5" name="页脚占位符 4">
            <a:extLst>
              <a:ext uri="{FF2B5EF4-FFF2-40B4-BE49-F238E27FC236}">
                <a16:creationId xmlns:a16="http://schemas.microsoft.com/office/drawing/2014/main" id="{3F988B5A-8C24-4313-A609-6790A1167D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E2455E-E4C7-4202-AC06-A8F54B08F14E}"/>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2783226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A8CE68-7A36-47D6-A1DB-01C066D8976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287045E-AED3-44A3-B9F8-635E53137B79}"/>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A49C54B-F00C-4C9B-81DE-7EC606043A85}"/>
              </a:ext>
            </a:extLst>
          </p:cNvPr>
          <p:cNvSpPr>
            <a:spLocks noGrp="1"/>
          </p:cNvSpPr>
          <p:nvPr>
            <p:ph type="dt" sz="half" idx="10"/>
          </p:nvPr>
        </p:nvSpPr>
        <p:spPr/>
        <p:txBody>
          <a:bodyPr/>
          <a:lstStyle/>
          <a:p>
            <a:fld id="{B9614994-C529-43AC-BD2C-52D47B0301A5}" type="datetimeFigureOut">
              <a:rPr lang="zh-CN" altLang="en-US" smtClean="0"/>
              <a:t>2019/7/15</a:t>
            </a:fld>
            <a:endParaRPr lang="zh-CN" altLang="en-US"/>
          </a:p>
        </p:txBody>
      </p:sp>
      <p:sp>
        <p:nvSpPr>
          <p:cNvPr id="5" name="页脚占位符 4">
            <a:extLst>
              <a:ext uri="{FF2B5EF4-FFF2-40B4-BE49-F238E27FC236}">
                <a16:creationId xmlns:a16="http://schemas.microsoft.com/office/drawing/2014/main" id="{328D4CAE-5D3B-4917-9FD3-78A39CF230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93487E-E1E8-442A-9A7B-491C2436D8F4}"/>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3430966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39D65B-3316-4F99-ABEA-C18A51996AA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4FD002A-43E7-47E2-A9FC-C8B7C7AA9E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2D7B54E-EBA5-4B5D-8C88-CE022133FFE9}"/>
              </a:ext>
            </a:extLst>
          </p:cNvPr>
          <p:cNvSpPr>
            <a:spLocks noGrp="1"/>
          </p:cNvSpPr>
          <p:nvPr>
            <p:ph type="dt" sz="half" idx="10"/>
          </p:nvPr>
        </p:nvSpPr>
        <p:spPr/>
        <p:txBody>
          <a:bodyPr/>
          <a:lstStyle/>
          <a:p>
            <a:fld id="{B9614994-C529-43AC-BD2C-52D47B0301A5}" type="datetimeFigureOut">
              <a:rPr lang="zh-CN" altLang="en-US" smtClean="0"/>
              <a:t>2019/7/15</a:t>
            </a:fld>
            <a:endParaRPr lang="zh-CN" altLang="en-US"/>
          </a:p>
        </p:txBody>
      </p:sp>
      <p:sp>
        <p:nvSpPr>
          <p:cNvPr id="5" name="页脚占位符 4">
            <a:extLst>
              <a:ext uri="{FF2B5EF4-FFF2-40B4-BE49-F238E27FC236}">
                <a16:creationId xmlns:a16="http://schemas.microsoft.com/office/drawing/2014/main" id="{7F2DBCC4-8386-4E31-B7CA-5A206E862C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79748C-1EDB-4DD8-990F-130B34F89EBC}"/>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2894311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807698-C5AE-4B45-A382-06B0633565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C08EF9A-3947-452C-B760-ED3C6B15F21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28E1635-6151-4236-AC10-935E43F2A84C}"/>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F4D01C4-A00B-4F83-AC3D-3D113B961734}"/>
              </a:ext>
            </a:extLst>
          </p:cNvPr>
          <p:cNvSpPr>
            <a:spLocks noGrp="1"/>
          </p:cNvSpPr>
          <p:nvPr>
            <p:ph type="dt" sz="half" idx="10"/>
          </p:nvPr>
        </p:nvSpPr>
        <p:spPr/>
        <p:txBody>
          <a:bodyPr/>
          <a:lstStyle/>
          <a:p>
            <a:fld id="{B9614994-C529-43AC-BD2C-52D47B0301A5}" type="datetimeFigureOut">
              <a:rPr lang="zh-CN" altLang="en-US" smtClean="0"/>
              <a:t>2019/7/15</a:t>
            </a:fld>
            <a:endParaRPr lang="zh-CN" altLang="en-US"/>
          </a:p>
        </p:txBody>
      </p:sp>
      <p:sp>
        <p:nvSpPr>
          <p:cNvPr id="6" name="页脚占位符 5">
            <a:extLst>
              <a:ext uri="{FF2B5EF4-FFF2-40B4-BE49-F238E27FC236}">
                <a16:creationId xmlns:a16="http://schemas.microsoft.com/office/drawing/2014/main" id="{317D7AB9-8F7D-4A02-B01B-D89A68E0748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F84B3CD-2C38-4350-B989-A7F0EE136D9D}"/>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1033935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544481-9922-4069-9B99-B0EE0385929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58EA81F-A661-4925-BB0D-AE89CF5598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A5EA6010-CE7D-4003-B591-83346A48FBA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548C265-D79E-4CB5-BB98-D5F5B23413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7BD9FB3-E991-4121-8ADF-BBF40204723A}"/>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7F3B529-BDBD-4AED-B101-6F2C992402B2}"/>
              </a:ext>
            </a:extLst>
          </p:cNvPr>
          <p:cNvSpPr>
            <a:spLocks noGrp="1"/>
          </p:cNvSpPr>
          <p:nvPr>
            <p:ph type="dt" sz="half" idx="10"/>
          </p:nvPr>
        </p:nvSpPr>
        <p:spPr/>
        <p:txBody>
          <a:bodyPr/>
          <a:lstStyle/>
          <a:p>
            <a:fld id="{B9614994-C529-43AC-BD2C-52D47B0301A5}" type="datetimeFigureOut">
              <a:rPr lang="zh-CN" altLang="en-US" smtClean="0"/>
              <a:t>2019/7/15</a:t>
            </a:fld>
            <a:endParaRPr lang="zh-CN" altLang="en-US"/>
          </a:p>
        </p:txBody>
      </p:sp>
      <p:sp>
        <p:nvSpPr>
          <p:cNvPr id="8" name="页脚占位符 7">
            <a:extLst>
              <a:ext uri="{FF2B5EF4-FFF2-40B4-BE49-F238E27FC236}">
                <a16:creationId xmlns:a16="http://schemas.microsoft.com/office/drawing/2014/main" id="{648AE7E0-D45D-4AF3-A1BB-EEE0F3EEC2B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706322A-02F1-4599-9297-88FDF7221E2C}"/>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3808818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B4331D-1313-41EE-BCD0-32B28857BC4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F293BFC-F9E7-4238-95A1-B0981579CB37}"/>
              </a:ext>
            </a:extLst>
          </p:cNvPr>
          <p:cNvSpPr>
            <a:spLocks noGrp="1"/>
          </p:cNvSpPr>
          <p:nvPr>
            <p:ph type="dt" sz="half" idx="10"/>
          </p:nvPr>
        </p:nvSpPr>
        <p:spPr/>
        <p:txBody>
          <a:bodyPr/>
          <a:lstStyle/>
          <a:p>
            <a:fld id="{B9614994-C529-43AC-BD2C-52D47B0301A5}" type="datetimeFigureOut">
              <a:rPr lang="zh-CN" altLang="en-US" smtClean="0"/>
              <a:t>2019/7/15</a:t>
            </a:fld>
            <a:endParaRPr lang="zh-CN" altLang="en-US"/>
          </a:p>
        </p:txBody>
      </p:sp>
      <p:sp>
        <p:nvSpPr>
          <p:cNvPr id="4" name="页脚占位符 3">
            <a:extLst>
              <a:ext uri="{FF2B5EF4-FFF2-40B4-BE49-F238E27FC236}">
                <a16:creationId xmlns:a16="http://schemas.microsoft.com/office/drawing/2014/main" id="{27A2030F-5A89-4856-BE13-C9A8612CC2D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9F6ADC4-1B43-47FA-AB99-608DD5D7ABC5}"/>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3191659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B2B8655-EB26-45A6-BB17-2EE9FC0039C2}"/>
              </a:ext>
            </a:extLst>
          </p:cNvPr>
          <p:cNvSpPr>
            <a:spLocks noGrp="1"/>
          </p:cNvSpPr>
          <p:nvPr>
            <p:ph type="dt" sz="half" idx="10"/>
          </p:nvPr>
        </p:nvSpPr>
        <p:spPr/>
        <p:txBody>
          <a:bodyPr/>
          <a:lstStyle/>
          <a:p>
            <a:fld id="{B9614994-C529-43AC-BD2C-52D47B0301A5}" type="datetimeFigureOut">
              <a:rPr lang="zh-CN" altLang="en-US" smtClean="0"/>
              <a:t>2019/7/15</a:t>
            </a:fld>
            <a:endParaRPr lang="zh-CN" altLang="en-US"/>
          </a:p>
        </p:txBody>
      </p:sp>
      <p:sp>
        <p:nvSpPr>
          <p:cNvPr id="3" name="页脚占位符 2">
            <a:extLst>
              <a:ext uri="{FF2B5EF4-FFF2-40B4-BE49-F238E27FC236}">
                <a16:creationId xmlns:a16="http://schemas.microsoft.com/office/drawing/2014/main" id="{49188CB5-4185-49B3-95D4-2BAC6ECB2F1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D4F1043-7D67-43B4-892E-0ECAD4F86662}"/>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559540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7A7201-2F02-46B9-BE47-A7AF2739F03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6E09CBE-F044-4301-B885-1976210068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11B92AE-8890-408A-9D81-9C6C8E2C88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BF38867-DD19-403E-AEA0-7B5130714BB0}"/>
              </a:ext>
            </a:extLst>
          </p:cNvPr>
          <p:cNvSpPr>
            <a:spLocks noGrp="1"/>
          </p:cNvSpPr>
          <p:nvPr>
            <p:ph type="dt" sz="half" idx="10"/>
          </p:nvPr>
        </p:nvSpPr>
        <p:spPr/>
        <p:txBody>
          <a:bodyPr/>
          <a:lstStyle/>
          <a:p>
            <a:fld id="{B9614994-C529-43AC-BD2C-52D47B0301A5}" type="datetimeFigureOut">
              <a:rPr lang="zh-CN" altLang="en-US" smtClean="0"/>
              <a:t>2019/7/15</a:t>
            </a:fld>
            <a:endParaRPr lang="zh-CN" altLang="en-US"/>
          </a:p>
        </p:txBody>
      </p:sp>
      <p:sp>
        <p:nvSpPr>
          <p:cNvPr id="6" name="页脚占位符 5">
            <a:extLst>
              <a:ext uri="{FF2B5EF4-FFF2-40B4-BE49-F238E27FC236}">
                <a16:creationId xmlns:a16="http://schemas.microsoft.com/office/drawing/2014/main" id="{F3F78D94-523E-4460-A66D-462FA3FF6AF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07C5EE6-C867-4230-A319-ED379A766F77}"/>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268835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EA9DF5-68D4-461B-8A10-64637EB8B5F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8D8036C-F495-46EA-82CF-AB2103F745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6120997-07E7-404D-8A86-63C6CA3DB5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0C93D4E-7114-445A-8412-6321B8AF7BD3}"/>
              </a:ext>
            </a:extLst>
          </p:cNvPr>
          <p:cNvSpPr>
            <a:spLocks noGrp="1"/>
          </p:cNvSpPr>
          <p:nvPr>
            <p:ph type="dt" sz="half" idx="10"/>
          </p:nvPr>
        </p:nvSpPr>
        <p:spPr/>
        <p:txBody>
          <a:bodyPr/>
          <a:lstStyle/>
          <a:p>
            <a:fld id="{B9614994-C529-43AC-BD2C-52D47B0301A5}" type="datetimeFigureOut">
              <a:rPr lang="zh-CN" altLang="en-US" smtClean="0"/>
              <a:t>2019/7/15</a:t>
            </a:fld>
            <a:endParaRPr lang="zh-CN" altLang="en-US"/>
          </a:p>
        </p:txBody>
      </p:sp>
      <p:sp>
        <p:nvSpPr>
          <p:cNvPr id="6" name="页脚占位符 5">
            <a:extLst>
              <a:ext uri="{FF2B5EF4-FFF2-40B4-BE49-F238E27FC236}">
                <a16:creationId xmlns:a16="http://schemas.microsoft.com/office/drawing/2014/main" id="{4CC36E02-C1A2-4C2C-AE41-AB154599C8C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236508D-DBCB-4CEB-8F06-00173BE555D7}"/>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2075662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267C17D-9FD2-4140-85B6-13B76BDBA0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53EBBF7-392A-4898-8EA3-DC3B838BDE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A2B9BA9-623F-4325-A95A-F80D98FF58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14994-C529-43AC-BD2C-52D47B0301A5}" type="datetimeFigureOut">
              <a:rPr lang="zh-CN" altLang="en-US" smtClean="0"/>
              <a:t>2019/7/15</a:t>
            </a:fld>
            <a:endParaRPr lang="zh-CN" altLang="en-US"/>
          </a:p>
        </p:txBody>
      </p:sp>
      <p:sp>
        <p:nvSpPr>
          <p:cNvPr id="5" name="页脚占位符 4">
            <a:extLst>
              <a:ext uri="{FF2B5EF4-FFF2-40B4-BE49-F238E27FC236}">
                <a16:creationId xmlns:a16="http://schemas.microsoft.com/office/drawing/2014/main" id="{742959E2-7A06-40C1-9914-30FD08D785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4234C15-8B00-4100-A8D2-70E50FFF2A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2554537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rxiv.org/pdf/1701.07738.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17463"/>
            <a:ext cx="9144000" cy="1059122"/>
          </a:xfrm>
        </p:spPr>
        <p:txBody>
          <a:bodyPr>
            <a:normAutofit/>
          </a:bodyPr>
          <a:lstStyle/>
          <a:p>
            <a:r>
              <a:rPr lang="en-US" sz="4800" dirty="0">
                <a:latin typeface="Calibri" charset="0"/>
                <a:ea typeface="Calibri" charset="0"/>
                <a:cs typeface="Calibri" charset="0"/>
              </a:rPr>
              <a:t>Neural Network based Block Codes</a:t>
            </a:r>
          </a:p>
        </p:txBody>
      </p:sp>
      <p:sp>
        <p:nvSpPr>
          <p:cNvPr id="3" name="Subtitle 2"/>
          <p:cNvSpPr>
            <a:spLocks noGrp="1"/>
          </p:cNvSpPr>
          <p:nvPr>
            <p:ph type="subTitle" idx="1"/>
          </p:nvPr>
        </p:nvSpPr>
        <p:spPr>
          <a:xfrm>
            <a:off x="2431144" y="3922672"/>
            <a:ext cx="7551057" cy="1549215"/>
          </a:xfrm>
        </p:spPr>
        <p:txBody>
          <a:bodyPr>
            <a:noAutofit/>
          </a:bodyPr>
          <a:lstStyle/>
          <a:p>
            <a:r>
              <a:rPr lang="en-US" sz="2000" dirty="0" err="1">
                <a:latin typeface="Calibri" charset="0"/>
                <a:ea typeface="Calibri" charset="0"/>
                <a:cs typeface="Calibri" charset="0"/>
              </a:rPr>
              <a:t>Enmao</a:t>
            </a:r>
            <a:r>
              <a:rPr lang="en-US" sz="2000" dirty="0">
                <a:latin typeface="Calibri" charset="0"/>
                <a:ea typeface="Calibri" charset="0"/>
                <a:cs typeface="Calibri" charset="0"/>
              </a:rPr>
              <a:t> </a:t>
            </a:r>
            <a:r>
              <a:rPr lang="en-US" sz="2000" dirty="0" err="1">
                <a:latin typeface="Calibri" charset="0"/>
                <a:ea typeface="Calibri" charset="0"/>
                <a:cs typeface="Calibri" charset="0"/>
              </a:rPr>
              <a:t>Diao</a:t>
            </a:r>
            <a:r>
              <a:rPr lang="en-US" sz="2000" dirty="0">
                <a:latin typeface="Calibri" charset="0"/>
                <a:ea typeface="Calibri" charset="0"/>
                <a:cs typeface="Calibri" charset="0"/>
              </a:rPr>
              <a:t>, Yi Feng</a:t>
            </a:r>
          </a:p>
          <a:p>
            <a:r>
              <a:rPr lang="en-US" sz="2000" dirty="0">
                <a:latin typeface="Calibri" charset="0"/>
                <a:ea typeface="Calibri" charset="0"/>
                <a:cs typeface="Calibri" charset="0"/>
              </a:rPr>
              <a:t>J</a:t>
            </a:r>
            <a:r>
              <a:rPr lang="en-US" altLang="zh-CN" sz="2000" dirty="0">
                <a:latin typeface="Calibri" charset="0"/>
                <a:ea typeface="Calibri" charset="0"/>
                <a:cs typeface="Calibri" charset="0"/>
              </a:rPr>
              <a:t>uly</a:t>
            </a:r>
            <a:r>
              <a:rPr lang="en-US" sz="2000" dirty="0">
                <a:latin typeface="Calibri" charset="0"/>
                <a:ea typeface="Calibri" charset="0"/>
                <a:cs typeface="Calibri" charset="0"/>
              </a:rPr>
              <a:t> 15, 2019</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954" y="115451"/>
            <a:ext cx="1492500" cy="1492500"/>
          </a:xfrm>
          <a:prstGeom prst="rect">
            <a:avLst/>
          </a:prstGeom>
        </p:spPr>
      </p:pic>
    </p:spTree>
    <p:extLst>
      <p:ext uri="{BB962C8B-B14F-4D97-AF65-F5344CB8AC3E}">
        <p14:creationId xmlns:p14="http://schemas.microsoft.com/office/powerpoint/2010/main" val="1029193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97546C-E50D-4A5D-8873-0E3728DA6787}"/>
              </a:ext>
            </a:extLst>
          </p:cNvPr>
          <p:cNvSpPr>
            <a:spLocks noGrp="1"/>
          </p:cNvSpPr>
          <p:nvPr>
            <p:ph type="title"/>
          </p:nvPr>
        </p:nvSpPr>
        <p:spPr>
          <a:xfrm>
            <a:off x="682689" y="62389"/>
            <a:ext cx="10515600" cy="1325563"/>
          </a:xfrm>
        </p:spPr>
        <p:txBody>
          <a:bodyPr/>
          <a:lstStyle/>
          <a:p>
            <a:r>
              <a:rPr lang="en-US" altLang="zh-CN" dirty="0">
                <a:latin typeface="Calibri" panose="020F0502020204030204" pitchFamily="34" charset="0"/>
                <a:cs typeface="Calibri" panose="020F0502020204030204" pitchFamily="34" charset="0"/>
              </a:rPr>
              <a:t>Channel Coding</a:t>
            </a:r>
            <a:endParaRPr lang="zh-CN" altLang="en-US"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E969B78F-787A-42A9-A43C-7D3680D1B2F5}"/>
              </a:ext>
            </a:extLst>
          </p:cNvPr>
          <p:cNvSpPr>
            <a:spLocks noGrp="1"/>
          </p:cNvSpPr>
          <p:nvPr>
            <p:ph idx="1"/>
          </p:nvPr>
        </p:nvSpPr>
        <p:spPr/>
        <p:txBody>
          <a:bodyPr/>
          <a:lstStyle/>
          <a:p>
            <a:r>
              <a:rPr lang="en-US" altLang="zh-CN" dirty="0">
                <a:ea typeface="宋体" panose="02010600030101010101" pitchFamily="2" charset="-122"/>
              </a:rPr>
              <a:t>Information is transmitted through channels (</a:t>
            </a:r>
            <a:r>
              <a:rPr lang="en-US" altLang="zh-CN" dirty="0" err="1">
                <a:ea typeface="宋体" panose="02010600030101010101" pitchFamily="2" charset="-122"/>
              </a:rPr>
              <a:t>eg.</a:t>
            </a:r>
            <a:r>
              <a:rPr lang="en-US" altLang="zh-CN" dirty="0">
                <a:ea typeface="宋体" panose="02010600030101010101" pitchFamily="2" charset="-122"/>
              </a:rPr>
              <a:t> Wires, optical </a:t>
            </a:r>
            <a:r>
              <a:rPr lang="en-US" altLang="zh-CN" dirty="0" err="1">
                <a:ea typeface="宋体" panose="02010600030101010101" pitchFamily="2" charset="-122"/>
              </a:rPr>
              <a:t>fibres</a:t>
            </a:r>
            <a:r>
              <a:rPr lang="en-US" altLang="zh-CN" dirty="0">
                <a:ea typeface="宋体" panose="02010600030101010101" pitchFamily="2" charset="-122"/>
              </a:rPr>
              <a:t> and even air)</a:t>
            </a:r>
          </a:p>
          <a:p>
            <a:r>
              <a:rPr lang="en-US" altLang="zh-CN" dirty="0">
                <a:ea typeface="宋体" panose="02010600030101010101" pitchFamily="2" charset="-122"/>
              </a:rPr>
              <a:t>Channels are noisy and we do not receive what was transmitted</a:t>
            </a:r>
          </a:p>
          <a:p>
            <a:endParaRPr lang="zh-CN" altLang="en-US" dirty="0"/>
          </a:p>
        </p:txBody>
      </p:sp>
      <p:pic>
        <p:nvPicPr>
          <p:cNvPr id="5" name="图片 4">
            <a:extLst>
              <a:ext uri="{FF2B5EF4-FFF2-40B4-BE49-F238E27FC236}">
                <a16:creationId xmlns:a16="http://schemas.microsoft.com/office/drawing/2014/main" id="{2DE34E10-F23E-490D-89DC-1BD0CECEF1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6482" y="4158634"/>
            <a:ext cx="9399036" cy="917875"/>
          </a:xfrm>
          <a:prstGeom prst="rect">
            <a:avLst/>
          </a:prstGeom>
        </p:spPr>
      </p:pic>
    </p:spTree>
    <p:extLst>
      <p:ext uri="{BB962C8B-B14F-4D97-AF65-F5344CB8AC3E}">
        <p14:creationId xmlns:p14="http://schemas.microsoft.com/office/powerpoint/2010/main" val="1026363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969B78F-787A-42A9-A43C-7D3680D1B2F5}"/>
              </a:ext>
            </a:extLst>
          </p:cNvPr>
          <p:cNvSpPr>
            <a:spLocks noGrp="1"/>
          </p:cNvSpPr>
          <p:nvPr>
            <p:ph idx="1"/>
          </p:nvPr>
        </p:nvSpPr>
        <p:spPr/>
        <p:txBody>
          <a:bodyPr/>
          <a:lstStyle/>
          <a:p>
            <a:r>
              <a:rPr lang="en-US" altLang="zh-CN" dirty="0"/>
              <a:t>message length </a:t>
            </a:r>
            <a:r>
              <a:rPr lang="en-US" altLang="zh-CN" b="1" dirty="0"/>
              <a:t>k</a:t>
            </a:r>
          </a:p>
          <a:p>
            <a:r>
              <a:rPr lang="en-US" altLang="zh-CN" dirty="0"/>
              <a:t>codeword length </a:t>
            </a:r>
            <a:r>
              <a:rPr lang="en-US" altLang="zh-CN" b="1" dirty="0"/>
              <a:t>n</a:t>
            </a:r>
          </a:p>
          <a:p>
            <a:endParaRPr lang="en-US" altLang="zh-CN" b="1" dirty="0"/>
          </a:p>
          <a:p>
            <a:endParaRPr lang="zh-CN" altLang="en-US" dirty="0"/>
          </a:p>
        </p:txBody>
      </p:sp>
      <p:pic>
        <p:nvPicPr>
          <p:cNvPr id="5" name="图片 4">
            <a:extLst>
              <a:ext uri="{FF2B5EF4-FFF2-40B4-BE49-F238E27FC236}">
                <a16:creationId xmlns:a16="http://schemas.microsoft.com/office/drawing/2014/main" id="{2DE34E10-F23E-490D-89DC-1BD0CECEF1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6482" y="4158634"/>
            <a:ext cx="9399036" cy="917875"/>
          </a:xfrm>
          <a:prstGeom prst="rect">
            <a:avLst/>
          </a:prstGeom>
        </p:spPr>
      </p:pic>
      <p:sp>
        <p:nvSpPr>
          <p:cNvPr id="6" name="标题 1">
            <a:extLst>
              <a:ext uri="{FF2B5EF4-FFF2-40B4-BE49-F238E27FC236}">
                <a16:creationId xmlns:a16="http://schemas.microsoft.com/office/drawing/2014/main" id="{AED8198B-EFE6-4EB9-9A65-5FEE14E4EF51}"/>
              </a:ext>
            </a:extLst>
          </p:cNvPr>
          <p:cNvSpPr txBox="1">
            <a:spLocks/>
          </p:cNvSpPr>
          <p:nvPr/>
        </p:nvSpPr>
        <p:spPr>
          <a:xfrm>
            <a:off x="682689" y="6238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Calibri" panose="020F0502020204030204" pitchFamily="34" charset="0"/>
                <a:cs typeface="Calibri" panose="020F0502020204030204" pitchFamily="34" charset="0"/>
              </a:rPr>
              <a:t>Channel Coding</a:t>
            </a:r>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08277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969B78F-787A-42A9-A43C-7D3680D1B2F5}"/>
              </a:ext>
            </a:extLst>
          </p:cNvPr>
          <p:cNvSpPr>
            <a:spLocks noGrp="1"/>
          </p:cNvSpPr>
          <p:nvPr>
            <p:ph idx="1"/>
          </p:nvPr>
        </p:nvSpPr>
        <p:spPr>
          <a:xfrm>
            <a:off x="682689" y="1166262"/>
            <a:ext cx="10515600" cy="5343395"/>
          </a:xfrm>
        </p:spPr>
        <p:txBody>
          <a:bodyPr/>
          <a:lstStyle/>
          <a:p>
            <a:r>
              <a:rPr lang="en-US" altLang="zh-CN" sz="2400" dirty="0"/>
              <a:t>We use vanilla Neural Network (</a:t>
            </a:r>
            <a:r>
              <a:rPr lang="en-US" altLang="zh-CN" sz="2400" dirty="0" err="1"/>
              <a:t>ReLU</a:t>
            </a:r>
            <a:r>
              <a:rPr lang="en-US" altLang="zh-CN" sz="2400" dirty="0"/>
              <a:t> for hidden layers, and </a:t>
            </a:r>
            <a:r>
              <a:rPr lang="en-US" altLang="zh-CN" sz="2400" dirty="0" err="1"/>
              <a:t>HardTanh</a:t>
            </a:r>
            <a:r>
              <a:rPr lang="en-US" altLang="zh-CN" sz="2400" dirty="0"/>
              <a:t> for binarization) </a:t>
            </a:r>
          </a:p>
          <a:p>
            <a:pPr lvl="1"/>
            <a:r>
              <a:rPr lang="en-US" altLang="zh-CN" dirty="0"/>
              <a:t>100 hidden nodes, number of hidden layer </a:t>
            </a:r>
            <a:r>
              <a:rPr lang="en-US" altLang="zh-CN" b="1" dirty="0"/>
              <a:t>L</a:t>
            </a:r>
          </a:p>
          <a:p>
            <a:endParaRPr lang="en-US" altLang="zh-CN" sz="2400" dirty="0"/>
          </a:p>
          <a:p>
            <a:r>
              <a:rPr lang="en-US" altLang="zh-CN" sz="2400" dirty="0"/>
              <a:t>We do </a:t>
            </a:r>
            <a:r>
              <a:rPr lang="en-US" altLang="zh-CN" sz="2400" b="1" dirty="0"/>
              <a:t>not</a:t>
            </a:r>
            <a:r>
              <a:rPr lang="en-US" altLang="zh-CN" sz="2400" dirty="0"/>
              <a:t> use parametrized decoder as in end-to-end autoencoder framework </a:t>
            </a:r>
            <a:r>
              <a:rPr lang="en-US" altLang="zh-CN" sz="2400" dirty="0">
                <a:hlinkClick r:id="rId2"/>
              </a:rPr>
              <a:t>[1]</a:t>
            </a:r>
            <a:endParaRPr lang="en-US" altLang="zh-CN" sz="2400" dirty="0"/>
          </a:p>
          <a:p>
            <a:endParaRPr lang="en-US" altLang="zh-CN" sz="2400" dirty="0"/>
          </a:p>
          <a:p>
            <a:r>
              <a:rPr lang="en-US" altLang="zh-CN" sz="2400" dirty="0"/>
              <a:t>Instead of using bitwise loss, we use cross entropy loss to classify the received codes. The probability is defined with the Euclidean distance between received codes and codebook (common soft decoding techniques used in classical channel decoding)</a:t>
            </a:r>
          </a:p>
          <a:p>
            <a:endParaRPr lang="en-US" altLang="zh-CN" sz="2400" dirty="0"/>
          </a:p>
          <a:p>
            <a:r>
              <a:rPr lang="en-US" altLang="zh-CN" sz="2400" dirty="0"/>
              <a:t>10 random experiments on AWGN. Train and Test with 200,000 samples. Batch size 5000, and SGD with cosine decay learning rate for 100 epochs</a:t>
            </a:r>
          </a:p>
          <a:p>
            <a:endParaRPr lang="en-US" altLang="zh-CN" sz="2400" dirty="0"/>
          </a:p>
          <a:p>
            <a:endParaRPr lang="en-US" altLang="zh-CN" b="1" dirty="0"/>
          </a:p>
          <a:p>
            <a:endParaRPr lang="zh-CN" altLang="en-US" dirty="0"/>
          </a:p>
        </p:txBody>
      </p:sp>
      <p:sp>
        <p:nvSpPr>
          <p:cNvPr id="6" name="标题 1">
            <a:extLst>
              <a:ext uri="{FF2B5EF4-FFF2-40B4-BE49-F238E27FC236}">
                <a16:creationId xmlns:a16="http://schemas.microsoft.com/office/drawing/2014/main" id="{71160DE9-BF7C-4374-A9E0-97A6D1341DB7}"/>
              </a:ext>
            </a:extLst>
          </p:cNvPr>
          <p:cNvSpPr txBox="1">
            <a:spLocks/>
          </p:cNvSpPr>
          <p:nvPr/>
        </p:nvSpPr>
        <p:spPr>
          <a:xfrm>
            <a:off x="682689" y="6238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Calibri" panose="020F0502020204030204" pitchFamily="34" charset="0"/>
                <a:cs typeface="Calibri" panose="020F0502020204030204" pitchFamily="34" charset="0"/>
              </a:rPr>
              <a:t>Neural Network based Block Codes</a:t>
            </a:r>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71518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97546C-E50D-4A5D-8873-0E3728DA6787}"/>
              </a:ext>
            </a:extLst>
          </p:cNvPr>
          <p:cNvSpPr>
            <a:spLocks noGrp="1"/>
          </p:cNvSpPr>
          <p:nvPr>
            <p:ph type="title"/>
          </p:nvPr>
        </p:nvSpPr>
        <p:spPr/>
        <p:txBody>
          <a:bodyPr/>
          <a:lstStyle/>
          <a:p>
            <a:r>
              <a:rPr lang="en-US" altLang="zh-CN" dirty="0">
                <a:latin typeface="Calibri" panose="020F0502020204030204" pitchFamily="34" charset="0"/>
                <a:cs typeface="Calibri" panose="020F0502020204030204" pitchFamily="34" charset="0"/>
              </a:rPr>
              <a:t>Result</a:t>
            </a:r>
            <a:endParaRPr lang="zh-CN" altLang="en-US" dirty="0">
              <a:latin typeface="Calibri" panose="020F0502020204030204" pitchFamily="34" charset="0"/>
              <a:cs typeface="Calibri" panose="020F0502020204030204" pitchFamily="34" charset="0"/>
            </a:endParaRPr>
          </a:p>
        </p:txBody>
      </p:sp>
      <p:pic>
        <p:nvPicPr>
          <p:cNvPr id="5" name="内容占位符 4">
            <a:extLst>
              <a:ext uri="{FF2B5EF4-FFF2-40B4-BE49-F238E27FC236}">
                <a16:creationId xmlns:a16="http://schemas.microsoft.com/office/drawing/2014/main" id="{FB4A25CB-85D7-46B8-AA84-0DDFBC9209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0959" y="2282249"/>
            <a:ext cx="5184658" cy="3867920"/>
          </a:xfrm>
        </p:spPr>
      </p:pic>
      <p:sp>
        <p:nvSpPr>
          <p:cNvPr id="8" name="内容占位符 2">
            <a:extLst>
              <a:ext uri="{FF2B5EF4-FFF2-40B4-BE49-F238E27FC236}">
                <a16:creationId xmlns:a16="http://schemas.microsoft.com/office/drawing/2014/main" id="{C30CAAD8-9E98-4F59-9A81-AD28388EB782}"/>
              </a:ext>
            </a:extLst>
          </p:cNvPr>
          <p:cNvSpPr txBox="1">
            <a:spLocks/>
          </p:cNvSpPr>
          <p:nvPr/>
        </p:nvSpPr>
        <p:spPr>
          <a:xfrm>
            <a:off x="838200" y="145862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L = 1</a:t>
            </a:r>
            <a:endParaRPr lang="zh-CN" altLang="en-US" dirty="0"/>
          </a:p>
        </p:txBody>
      </p:sp>
      <p:pic>
        <p:nvPicPr>
          <p:cNvPr id="10" name="图片 9">
            <a:extLst>
              <a:ext uri="{FF2B5EF4-FFF2-40B4-BE49-F238E27FC236}">
                <a16:creationId xmlns:a16="http://schemas.microsoft.com/office/drawing/2014/main" id="{79A8D917-D215-4297-B5B5-B946686A30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1042" y="2282249"/>
            <a:ext cx="5184658" cy="3867920"/>
          </a:xfrm>
          <a:prstGeom prst="rect">
            <a:avLst/>
          </a:prstGeom>
        </p:spPr>
      </p:pic>
    </p:spTree>
    <p:extLst>
      <p:ext uri="{BB962C8B-B14F-4D97-AF65-F5344CB8AC3E}">
        <p14:creationId xmlns:p14="http://schemas.microsoft.com/office/powerpoint/2010/main" val="4253514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97546C-E50D-4A5D-8873-0E3728DA6787}"/>
              </a:ext>
            </a:extLst>
          </p:cNvPr>
          <p:cNvSpPr>
            <a:spLocks noGrp="1"/>
          </p:cNvSpPr>
          <p:nvPr>
            <p:ph type="title"/>
          </p:nvPr>
        </p:nvSpPr>
        <p:spPr/>
        <p:txBody>
          <a:bodyPr/>
          <a:lstStyle/>
          <a:p>
            <a:r>
              <a:rPr lang="en-US" altLang="zh-CN" dirty="0">
                <a:latin typeface="Calibri" panose="020F0502020204030204" pitchFamily="34" charset="0"/>
                <a:cs typeface="Calibri" panose="020F0502020204030204" pitchFamily="34" charset="0"/>
              </a:rPr>
              <a:t>Result</a:t>
            </a:r>
            <a:endParaRPr lang="zh-CN" altLang="en-US" dirty="0">
              <a:latin typeface="Calibri" panose="020F0502020204030204" pitchFamily="34" charset="0"/>
              <a:cs typeface="Calibri" panose="020F0502020204030204" pitchFamily="34" charset="0"/>
            </a:endParaRPr>
          </a:p>
        </p:txBody>
      </p:sp>
      <p:sp>
        <p:nvSpPr>
          <p:cNvPr id="8" name="内容占位符 2">
            <a:extLst>
              <a:ext uri="{FF2B5EF4-FFF2-40B4-BE49-F238E27FC236}">
                <a16:creationId xmlns:a16="http://schemas.microsoft.com/office/drawing/2014/main" id="{C30CAAD8-9E98-4F59-9A81-AD28388EB782}"/>
              </a:ext>
            </a:extLst>
          </p:cNvPr>
          <p:cNvSpPr txBox="1">
            <a:spLocks/>
          </p:cNvSpPr>
          <p:nvPr/>
        </p:nvSpPr>
        <p:spPr>
          <a:xfrm>
            <a:off x="838200" y="145862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L = 3</a:t>
            </a:r>
            <a:endParaRPr lang="zh-CN" altLang="en-US" dirty="0"/>
          </a:p>
        </p:txBody>
      </p:sp>
      <p:pic>
        <p:nvPicPr>
          <p:cNvPr id="7" name="内容占位符 6">
            <a:extLst>
              <a:ext uri="{FF2B5EF4-FFF2-40B4-BE49-F238E27FC236}">
                <a16:creationId xmlns:a16="http://schemas.microsoft.com/office/drawing/2014/main" id="{15BFED40-132C-407D-822F-0315DD3A89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300" y="2282249"/>
            <a:ext cx="5184658" cy="3867920"/>
          </a:xfrm>
        </p:spPr>
      </p:pic>
      <p:pic>
        <p:nvPicPr>
          <p:cNvPr id="11" name="图片 10">
            <a:extLst>
              <a:ext uri="{FF2B5EF4-FFF2-40B4-BE49-F238E27FC236}">
                <a16:creationId xmlns:a16="http://schemas.microsoft.com/office/drawing/2014/main" id="{79369063-D794-4B0F-A328-DAD337585D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9142" y="2282249"/>
            <a:ext cx="5184658" cy="3867920"/>
          </a:xfrm>
          <a:prstGeom prst="rect">
            <a:avLst/>
          </a:prstGeom>
        </p:spPr>
      </p:pic>
    </p:spTree>
    <p:extLst>
      <p:ext uri="{BB962C8B-B14F-4D97-AF65-F5344CB8AC3E}">
        <p14:creationId xmlns:p14="http://schemas.microsoft.com/office/powerpoint/2010/main" val="1188290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97546C-E50D-4A5D-8873-0E3728DA6787}"/>
              </a:ext>
            </a:extLst>
          </p:cNvPr>
          <p:cNvSpPr>
            <a:spLocks noGrp="1"/>
          </p:cNvSpPr>
          <p:nvPr>
            <p:ph type="title"/>
          </p:nvPr>
        </p:nvSpPr>
        <p:spPr/>
        <p:txBody>
          <a:bodyPr/>
          <a:lstStyle/>
          <a:p>
            <a:r>
              <a:rPr lang="en-US" altLang="zh-CN" dirty="0">
                <a:latin typeface="Calibri" panose="020F0502020204030204" pitchFamily="34" charset="0"/>
                <a:cs typeface="Calibri" panose="020F0502020204030204" pitchFamily="34" charset="0"/>
              </a:rPr>
              <a:t>Result</a:t>
            </a:r>
            <a:endParaRPr lang="zh-CN" altLang="en-US" dirty="0">
              <a:latin typeface="Calibri" panose="020F0502020204030204" pitchFamily="34" charset="0"/>
              <a:cs typeface="Calibri" panose="020F0502020204030204" pitchFamily="34" charset="0"/>
            </a:endParaRPr>
          </a:p>
        </p:txBody>
      </p:sp>
      <p:sp>
        <p:nvSpPr>
          <p:cNvPr id="8" name="内容占位符 2">
            <a:extLst>
              <a:ext uri="{FF2B5EF4-FFF2-40B4-BE49-F238E27FC236}">
                <a16:creationId xmlns:a16="http://schemas.microsoft.com/office/drawing/2014/main" id="{C30CAAD8-9E98-4F59-9A81-AD28388EB782}"/>
              </a:ext>
            </a:extLst>
          </p:cNvPr>
          <p:cNvSpPr txBox="1">
            <a:spLocks/>
          </p:cNvSpPr>
          <p:nvPr/>
        </p:nvSpPr>
        <p:spPr>
          <a:xfrm>
            <a:off x="838200" y="145862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L = 5</a:t>
            </a:r>
            <a:endParaRPr lang="zh-CN" altLang="en-US" dirty="0"/>
          </a:p>
        </p:txBody>
      </p:sp>
      <p:pic>
        <p:nvPicPr>
          <p:cNvPr id="7" name="内容占位符 6">
            <a:extLst>
              <a:ext uri="{FF2B5EF4-FFF2-40B4-BE49-F238E27FC236}">
                <a16:creationId xmlns:a16="http://schemas.microsoft.com/office/drawing/2014/main" id="{A04F0233-FCF9-4214-A0EA-E3F57A5F24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97489"/>
            <a:ext cx="5184658" cy="3867920"/>
          </a:xfrm>
        </p:spPr>
      </p:pic>
      <p:pic>
        <p:nvPicPr>
          <p:cNvPr id="11" name="图片 10">
            <a:extLst>
              <a:ext uri="{FF2B5EF4-FFF2-40B4-BE49-F238E27FC236}">
                <a16:creationId xmlns:a16="http://schemas.microsoft.com/office/drawing/2014/main" id="{469C47AC-CE97-48D2-A3E2-B5C438F752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7500" y="2297489"/>
            <a:ext cx="5184658" cy="3867920"/>
          </a:xfrm>
          <a:prstGeom prst="rect">
            <a:avLst/>
          </a:prstGeom>
        </p:spPr>
      </p:pic>
    </p:spTree>
    <p:extLst>
      <p:ext uri="{BB962C8B-B14F-4D97-AF65-F5344CB8AC3E}">
        <p14:creationId xmlns:p14="http://schemas.microsoft.com/office/powerpoint/2010/main" val="2900307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97546C-E50D-4A5D-8873-0E3728DA6787}"/>
              </a:ext>
            </a:extLst>
          </p:cNvPr>
          <p:cNvSpPr>
            <a:spLocks noGrp="1"/>
          </p:cNvSpPr>
          <p:nvPr>
            <p:ph type="title"/>
          </p:nvPr>
        </p:nvSpPr>
        <p:spPr/>
        <p:txBody>
          <a:bodyPr/>
          <a:lstStyle/>
          <a:p>
            <a:r>
              <a:rPr lang="en-US" altLang="zh-CN" dirty="0">
                <a:latin typeface="Calibri" panose="020F0502020204030204" pitchFamily="34" charset="0"/>
                <a:cs typeface="Calibri" panose="020F0502020204030204" pitchFamily="34" charset="0"/>
              </a:rPr>
              <a:t>Discussion</a:t>
            </a:r>
            <a:endParaRPr lang="zh-CN" altLang="en-US" dirty="0">
              <a:latin typeface="Calibri" panose="020F0502020204030204" pitchFamily="34" charset="0"/>
              <a:cs typeface="Calibri" panose="020F0502020204030204" pitchFamily="34" charset="0"/>
            </a:endParaRPr>
          </a:p>
        </p:txBody>
      </p:sp>
      <p:sp>
        <p:nvSpPr>
          <p:cNvPr id="8" name="内容占位符 2">
            <a:extLst>
              <a:ext uri="{FF2B5EF4-FFF2-40B4-BE49-F238E27FC236}">
                <a16:creationId xmlns:a16="http://schemas.microsoft.com/office/drawing/2014/main" id="{C30CAAD8-9E98-4F59-9A81-AD28388EB782}"/>
              </a:ext>
            </a:extLst>
          </p:cNvPr>
          <p:cNvSpPr txBox="1">
            <a:spLocks/>
          </p:cNvSpPr>
          <p:nvPr/>
        </p:nvSpPr>
        <p:spPr>
          <a:xfrm>
            <a:off x="838200" y="145862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t>Architecture</a:t>
            </a:r>
          </a:p>
          <a:p>
            <a:pPr lvl="1"/>
            <a:r>
              <a:rPr lang="en-US" altLang="zh-CN" dirty="0"/>
              <a:t>Feed-forward Neural Network hard to converge for over-parametrized models</a:t>
            </a:r>
          </a:p>
          <a:p>
            <a:pPr lvl="2"/>
            <a:r>
              <a:rPr lang="en-US" altLang="zh-CN" sz="2400" dirty="0"/>
              <a:t>residual connection and dropout for deeper layers</a:t>
            </a:r>
          </a:p>
          <a:p>
            <a:pPr lvl="2"/>
            <a:r>
              <a:rPr lang="en-US" altLang="zh-CN" sz="2400" dirty="0"/>
              <a:t>stochastic binarization</a:t>
            </a:r>
          </a:p>
          <a:p>
            <a:pPr lvl="2"/>
            <a:endParaRPr lang="en-US" altLang="zh-CN" sz="2400" dirty="0"/>
          </a:p>
          <a:p>
            <a:pPr lvl="1"/>
            <a:r>
              <a:rPr lang="en-US" altLang="zh-CN" dirty="0"/>
              <a:t>Convolutional Neural Network and</a:t>
            </a:r>
            <a:r>
              <a:rPr lang="zh-CN" altLang="en-US" dirty="0"/>
              <a:t> </a:t>
            </a:r>
            <a:r>
              <a:rPr lang="en-US" altLang="zh-CN" dirty="0"/>
              <a:t>recurrent networks for convolutional codes</a:t>
            </a:r>
          </a:p>
          <a:p>
            <a:pPr lvl="1"/>
            <a:endParaRPr lang="en-US" altLang="zh-CN" sz="2000" dirty="0"/>
          </a:p>
          <a:p>
            <a:r>
              <a:rPr lang="en-US" altLang="zh-CN" sz="2400" dirty="0"/>
              <a:t>Compare the performance with more classical designed block codes under different conditions (code rate and channel noise)</a:t>
            </a:r>
          </a:p>
        </p:txBody>
      </p:sp>
    </p:spTree>
    <p:extLst>
      <p:ext uri="{BB962C8B-B14F-4D97-AF65-F5344CB8AC3E}">
        <p14:creationId xmlns:p14="http://schemas.microsoft.com/office/powerpoint/2010/main" val="399815586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43369</TotalTime>
  <Words>223</Words>
  <Application>Microsoft Office PowerPoint</Application>
  <PresentationFormat>宽屏</PresentationFormat>
  <Paragraphs>34</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等线</vt:lpstr>
      <vt:lpstr>等线 Light</vt:lpstr>
      <vt:lpstr>Arial</vt:lpstr>
      <vt:lpstr>Calibri</vt:lpstr>
      <vt:lpstr>Office 主题​​</vt:lpstr>
      <vt:lpstr>Neural Network based Block Codes</vt:lpstr>
      <vt:lpstr>Channel Coding</vt:lpstr>
      <vt:lpstr>PowerPoint 演示文稿</vt:lpstr>
      <vt:lpstr>PowerPoint 演示文稿</vt:lpstr>
      <vt:lpstr>Result</vt:lpstr>
      <vt:lpstr>Result</vt:lpstr>
      <vt:lpstr>Result</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Progress Record</dc:title>
  <dc:creator>Administrator</dc:creator>
  <cp:lastModifiedBy>Administrator</cp:lastModifiedBy>
  <cp:revision>832</cp:revision>
  <dcterms:created xsi:type="dcterms:W3CDTF">2018-08-28T06:30:59Z</dcterms:created>
  <dcterms:modified xsi:type="dcterms:W3CDTF">2019-07-15T05:59:41Z</dcterms:modified>
</cp:coreProperties>
</file>