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295" r:id="rId3"/>
    <p:sldId id="321" r:id="rId4"/>
    <p:sldId id="325" r:id="rId5"/>
    <p:sldId id="330" r:id="rId6"/>
    <p:sldId id="312" r:id="rId7"/>
    <p:sldId id="324" r:id="rId8"/>
    <p:sldId id="320" r:id="rId9"/>
    <p:sldId id="335" r:id="rId10"/>
    <p:sldId id="336" r:id="rId11"/>
    <p:sldId id="309" r:id="rId12"/>
    <p:sldId id="326" r:id="rId13"/>
    <p:sldId id="328" r:id="rId14"/>
    <p:sldId id="334" r:id="rId15"/>
    <p:sldId id="337" r:id="rId16"/>
    <p:sldId id="304" r:id="rId17"/>
    <p:sldId id="319" r:id="rId18"/>
    <p:sldId id="339" r:id="rId19"/>
    <p:sldId id="33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2177-E45B-449F-AE2E-ED4743253C6D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6D08B-1E4C-4901-ABEC-209650D31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7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2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1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61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9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6D08B-1E4C-4901-ABEC-209650D3181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78FEF-B26F-4088-ACF4-86D30CF11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851A0A-7E35-41F2-BA5A-C9CEAF15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AA770-9F42-4EDB-ACAC-86BB488B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D4C74-B73D-494F-9416-2802B7F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876C5-C627-45B9-9F9F-78B975D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7652F-D41C-47B2-9F17-60288204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388010-8B5C-4F9B-BC8C-6FC0BE625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F60FC-6DCB-4653-847A-C07D0FE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3847A-D4B6-4DBD-9630-4BB7C258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07D82-260A-43BC-A6C6-112392A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3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16A1-1A5C-41D2-92DC-A6D07EB63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AA18D-F9BF-4158-850E-56DB70A0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FE467-400E-44F4-A57C-014001D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88B5A-8C24-4313-A609-6790A11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2455E-E4C7-4202-AC06-A8F54B08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2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8CE68-7A36-47D6-A1DB-01C066D8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7045E-AED3-44A3-B9F8-635E5313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C54B-F00C-4C9B-81DE-7EC60604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4CAE-5D3B-4917-9FD3-78A39CF2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487E-E1E8-442A-9A7B-491C243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9D65B-3316-4F99-ABEA-C18A5199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FD002A-43E7-47E2-A9FC-C8B7C7AA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7B54E-EBA5-4B5D-8C88-CE02213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DBCC4-8386-4E31-B7CA-5A206E86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9748C-1EDB-4DD8-990F-130B34F8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1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7698-C5AE-4B45-A382-06B06335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8EF9A-3947-452C-B760-ED3C6B1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E1635-6151-4236-AC10-935E43F2A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01C4-A00B-4F83-AC3D-3D113B96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D7AB9-8F7D-4A02-B01B-D89A68E0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4B3CD-2C38-4350-B989-A7F0EE1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4481-9922-4069-9B99-B0EE0385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EA81F-A661-4925-BB0D-AE89CF55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A6010-CE7D-4003-B591-83346A48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8C265-D79E-4CB5-BB98-D5F5B2341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D9FB3-E991-4121-8ADF-BBF402047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F3B529-BDBD-4AED-B101-6F2C9924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AE7E0-D45D-4AF3-A1BB-EEE0F3E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6322A-02F1-4599-9297-88FDF722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8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4331D-1313-41EE-BCD0-32B2885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293BFC-F9E7-4238-95A1-B0981579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030F-5A89-4856-BE13-C9A8612C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ADC4-1B43-47FA-AB99-608DD5D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2B8655-EB26-45A6-BB17-2EE9FC00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88CB5-4185-49B3-95D4-2BAC6ECB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F1043-7D67-43B4-892E-0ECAD4F8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54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7201-2F02-46B9-BE47-A7AF2739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09CBE-F044-4301-B885-197621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B92AE-8890-408A-9D81-9C6C8E2C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38867-DD19-403E-AEA0-7B513071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78D94-523E-4460-A66D-462FA3FF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C5EE6-C867-4230-A319-ED379A76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9DF5-68D4-461B-8A10-64637EB8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D8036C-F495-46EA-82CF-AB2103F7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20997-07E7-404D-8A86-63C6CA3D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93D4E-7114-445A-8412-6321B8A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4994-C529-43AC-BD2C-52D47B0301A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36E02-C1A2-4C2C-AE41-AB154599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6508D-DBCB-4CEB-8F06-00173BE5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7C17D-9FD2-4140-85B6-13B76BDB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EBBF7-392A-4898-8EA3-DC3B838B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B9BA9-623F-4325-A95A-F80D98FF5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4994-C529-43AC-BD2C-52D47B0301A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959E2-7A06-40C1-9914-30FD08D78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34C15-8B00-4100-A8D2-70E50FFF2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610D-9BA2-4B4B-B92E-38677F2A1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lynomial_ring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ormal_derivative" TargetMode="External"/><Relationship Id="rId5" Type="http://schemas.openxmlformats.org/officeDocument/2006/relationships/hyperlink" Target="https://en.wikipedia.org/wiki/Derivative" TargetMode="External"/><Relationship Id="rId4" Type="http://schemas.openxmlformats.org/officeDocument/2006/relationships/hyperlink" Target="https://en.wikipedia.org/wiki/Formal_power_seri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17463"/>
            <a:ext cx="9144000" cy="1059122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Research Progress Record</a:t>
            </a:r>
            <a:endParaRPr lang="en-US" sz="4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1144" y="3922672"/>
            <a:ext cx="7551057" cy="154921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Enmao Diao</a:t>
            </a:r>
            <a:endParaRPr lang="en-US" sz="2000" baseline="30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zh-CN" sz="1600" dirty="0">
                <a:latin typeface="Calibri" charset="0"/>
                <a:cs typeface="Calibri" charset="0"/>
              </a:rPr>
              <a:t>June 20 2021</a:t>
            </a:r>
            <a:endParaRPr lang="en-US" sz="1600" dirty="0">
              <a:latin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54" y="115451"/>
            <a:ext cx="1492500" cy="1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BoostFL</a:t>
            </a:r>
            <a:r>
              <a:rPr lang="en-US" altLang="zh-CN" dirty="0"/>
              <a:t>: Personalized Federated Learning with Boosting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96" y="148769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Prepared for ICASSP 2023</a:t>
            </a:r>
          </a:p>
          <a:p>
            <a:r>
              <a:rPr lang="en-US" altLang="zh-CN" dirty="0"/>
              <a:t>Cohort-level personalization</a:t>
            </a:r>
          </a:p>
          <a:p>
            <a:r>
              <a:rPr lang="en-US" altLang="zh-CN" dirty="0"/>
              <a:t>Boosting to flexible incorporating into existing federated learning frameworks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350835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970898"/>
            <a:ext cx="10515600" cy="5563252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Input, weights and output are all on finite field</a:t>
            </a:r>
          </a:p>
          <a:p>
            <a:r>
              <a:rPr lang="en-US" altLang="zh-CN" sz="2400" dirty="0"/>
              <a:t>I find formal derivatives can be defined for finite field with product rule of calculus</a:t>
            </a:r>
          </a:p>
          <a:p>
            <a:pPr lvl="1"/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Mathematics"/>
              </a:rPr>
              <a:t>mathematics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 </a:t>
            </a:r>
            <a:r>
              <a:rPr lang="en-US" altLang="zh-CN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formal derivative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 operation on elements of a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Polynomial ring"/>
              </a:rPr>
              <a:t>polynomial ring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 a ring of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Formal power series"/>
              </a:rPr>
              <a:t>formal power series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mimics the form of the derivative from </a:t>
            </a:r>
            <a:r>
              <a:rPr lang="en-US" altLang="zh-CN" sz="1600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Derivative"/>
              </a:rPr>
              <a:t>calculus</a:t>
            </a:r>
            <a:r>
              <a:rPr lang="en-US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altLang="zh-CN" sz="2000" dirty="0">
                <a:hlinkClick r:id="rId6"/>
              </a:rPr>
              <a:t>https://en.wikipedia.org/wiki/Formal_derivative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For example d(X^5)/dx = 5X^4 which means summation of X^4 5 times. d(f(X)/5)/dx = 1/5 d(f(X))/dx in finite field means find a value that when add 5 times equal d(f(X))/dx.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 think it is feasible to implement Finite Neural Networks with these definition.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8152D98-1114-4FFD-A908-344F7451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Finite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65242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Hscore</a:t>
            </a:r>
            <a:r>
              <a:rPr lang="en-US" altLang="zh-CN" dirty="0"/>
              <a:t> (Suya Wu)</a:t>
            </a:r>
          </a:p>
          <a:p>
            <a:pPr lvl="1"/>
            <a:r>
              <a:rPr lang="en-US" altLang="zh-CN" dirty="0"/>
              <a:t>Fly dataset </a:t>
            </a:r>
          </a:p>
          <a:p>
            <a:pPr lvl="1"/>
            <a:r>
              <a:rPr lang="en-US" altLang="zh-CN" dirty="0"/>
              <a:t>Change point detection</a:t>
            </a:r>
          </a:p>
          <a:p>
            <a:endParaRPr lang="en-US" altLang="zh-CN" dirty="0"/>
          </a:p>
          <a:p>
            <a:r>
              <a:rPr lang="en-US" altLang="zh-CN" dirty="0"/>
              <a:t>Dynamic FL (Qi Le)</a:t>
            </a:r>
          </a:p>
          <a:p>
            <a:pPr lvl="1"/>
            <a:r>
              <a:rPr lang="en-US" altLang="zh-CN" dirty="0"/>
              <a:t>Clients with different number of updates for each communication round</a:t>
            </a:r>
          </a:p>
          <a:p>
            <a:pPr lvl="1"/>
            <a:r>
              <a:rPr lang="en-US" altLang="zh-CN" dirty="0"/>
              <a:t>Mitigate Non-IID issue</a:t>
            </a:r>
          </a:p>
          <a:p>
            <a:pPr lvl="1"/>
            <a:r>
              <a:rPr lang="en-US" altLang="zh-CN" dirty="0"/>
              <a:t>Prepare for ICLR 2023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Federated Autoencoders for Personalized Federated Recommender Systems (Qi Le)</a:t>
            </a:r>
          </a:p>
          <a:p>
            <a:pPr lvl="1"/>
            <a:r>
              <a:rPr lang="en-US" altLang="zh-CN" dirty="0"/>
              <a:t>Personalized Autoencoders with independent encoder</a:t>
            </a:r>
          </a:p>
          <a:p>
            <a:pPr lvl="1"/>
            <a:r>
              <a:rPr lang="en-US" altLang="zh-CN" dirty="0"/>
              <a:t>Prepare for Asilomar 2022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2288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Federated Client Selection against data poisoning with validation data (</a:t>
            </a:r>
            <a:r>
              <a:rPr lang="en-US" altLang="zh-CN" dirty="0" err="1"/>
              <a:t>Xianjian</a:t>
            </a:r>
            <a:r>
              <a:rPr lang="en-US" altLang="zh-CN" dirty="0"/>
              <a:t> </a:t>
            </a:r>
            <a:r>
              <a:rPr lang="en-US" altLang="zh-CN" dirty="0" err="1"/>
              <a:t>Xie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With gradient of validation dataset at server to detect poisoned clients</a:t>
            </a:r>
          </a:p>
          <a:p>
            <a:pPr lvl="1"/>
            <a:r>
              <a:rPr lang="en-US" altLang="zh-CN" dirty="0"/>
              <a:t>Prepare for IEEE Bigdata 2023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Federated Unsupervised Domain Adaptation for Target Clients</a:t>
            </a:r>
          </a:p>
          <a:p>
            <a:pPr lvl="1"/>
            <a:r>
              <a:rPr lang="en-US" altLang="zh-CN" dirty="0"/>
              <a:t>Target (unlabeled data) at clients, and Source (labeled data) at server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Assisted Learning on Time Series forecasting</a:t>
            </a:r>
          </a:p>
          <a:p>
            <a:pPr lvl="1"/>
            <a:r>
              <a:rPr lang="en-US" altLang="zh-CN" dirty="0"/>
              <a:t>Assisted Supply Chain Forecasting, Earthquake prediction, Financial Trading</a:t>
            </a:r>
          </a:p>
          <a:p>
            <a:pPr lvl="2"/>
            <a:r>
              <a:rPr lang="en-US" altLang="zh-CN" dirty="0"/>
              <a:t>Match with timestamp and geographical location (universal ID) for supply chain forecasting</a:t>
            </a:r>
          </a:p>
          <a:p>
            <a:pPr lvl="2"/>
            <a:r>
              <a:rPr lang="en-US" altLang="zh-CN" dirty="0"/>
              <a:t>Noisy alignment</a:t>
            </a:r>
          </a:p>
          <a:p>
            <a:pPr lvl="1"/>
            <a:r>
              <a:rPr lang="en-US" altLang="zh-CN" dirty="0"/>
              <a:t>Distributed Feature Selection for Assisted Learning</a:t>
            </a:r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35822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Fairness</a:t>
            </a:r>
          </a:p>
          <a:p>
            <a:pPr lvl="1"/>
            <a:r>
              <a:rPr lang="en-US" altLang="zh-CN" dirty="0"/>
              <a:t>Fair Federated Learning (Greg Fields, Amazon Intern)</a:t>
            </a:r>
          </a:p>
          <a:p>
            <a:pPr lvl="1"/>
            <a:r>
              <a:rPr lang="en-US" altLang="zh-CN" dirty="0"/>
              <a:t>Fair Assisted Learning for medical data (</a:t>
            </a:r>
            <a:r>
              <a:rPr lang="en-US" altLang="zh-CN" dirty="0" err="1"/>
              <a:t>Yuzhe</a:t>
            </a:r>
            <a:r>
              <a:rPr lang="en-US" altLang="zh-CN" dirty="0"/>
              <a:t> Gu)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Divergence of sample gradient </a:t>
            </a:r>
          </a:p>
          <a:p>
            <a:pPr lvl="1"/>
            <a:r>
              <a:rPr lang="en-US" altLang="zh-CN" dirty="0"/>
              <a:t>Saddle point</a:t>
            </a:r>
          </a:p>
          <a:p>
            <a:pPr lvl="1"/>
            <a:r>
              <a:rPr lang="en-US" altLang="zh-CN" dirty="0"/>
              <a:t>Small residual for small learning rate</a:t>
            </a:r>
          </a:p>
          <a:p>
            <a:pPr lvl="1"/>
            <a:r>
              <a:rPr lang="en-US" altLang="zh-CN" dirty="0"/>
              <a:t>Backpack library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Subnetwork FL (Kamala Varma, Amazon Intern)</a:t>
            </a:r>
          </a:p>
          <a:p>
            <a:pPr lvl="1"/>
            <a:r>
              <a:rPr lang="en-US" altLang="zh-CN" dirty="0"/>
              <a:t>Once-for-all FL </a:t>
            </a:r>
          </a:p>
          <a:p>
            <a:pPr lvl="1"/>
            <a:r>
              <a:rPr lang="en-US" altLang="zh-CN" dirty="0"/>
              <a:t>Pruning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Sample heterogeneous FL (</a:t>
            </a:r>
            <a:r>
              <a:rPr lang="en-US" altLang="zh-CN" dirty="0" err="1"/>
              <a:t>Isidoros</a:t>
            </a:r>
            <a:r>
              <a:rPr lang="en-US" altLang="zh-CN" dirty="0"/>
              <a:t> </a:t>
            </a:r>
            <a:r>
              <a:rPr lang="en-US" altLang="zh-CN" dirty="0" err="1"/>
              <a:t>Tzitotis</a:t>
            </a:r>
            <a:r>
              <a:rPr lang="en-US" altLang="zh-CN" dirty="0"/>
              <a:t>, Amazon Intern)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85094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Personalized FL with embedding (Liam Collins, Amazon Intern)</a:t>
            </a:r>
          </a:p>
          <a:p>
            <a:endParaRPr lang="en-US" altLang="zh-CN" dirty="0"/>
          </a:p>
          <a:p>
            <a:r>
              <a:rPr lang="en-US" altLang="zh-CN" dirty="0"/>
              <a:t>Deep Audio Signal Coding (Emily Shao, </a:t>
            </a:r>
            <a:r>
              <a:rPr lang="en-US" altLang="zh-CN" dirty="0" err="1"/>
              <a:t>Yuzhe</a:t>
            </a:r>
            <a:r>
              <a:rPr lang="en-US" altLang="zh-CN" dirty="0"/>
              <a:t> Gu)</a:t>
            </a:r>
          </a:p>
          <a:p>
            <a:pPr lvl="1"/>
            <a:r>
              <a:rPr lang="en-US" altLang="zh-CN" dirty="0"/>
              <a:t>Compress SDCT, STFT (mag and phase separately)</a:t>
            </a:r>
          </a:p>
          <a:p>
            <a:pPr lvl="1"/>
            <a:r>
              <a:rPr lang="en-US" altLang="zh-CN" dirty="0"/>
              <a:t>Transformer</a:t>
            </a:r>
          </a:p>
          <a:p>
            <a:pPr lvl="1"/>
            <a:r>
              <a:rPr lang="en-US" altLang="zh-CN" dirty="0"/>
              <a:t>Hierarchical residual based </a:t>
            </a:r>
            <a:r>
              <a:rPr lang="en-US" altLang="zh-CN" dirty="0" err="1"/>
              <a:t>Vqvae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Deep Speech Emotion Recognition (</a:t>
            </a:r>
            <a:r>
              <a:rPr lang="en-US" altLang="zh-CN" dirty="0" err="1"/>
              <a:t>Gaoxiang</a:t>
            </a:r>
            <a:r>
              <a:rPr lang="en-US" altLang="zh-CN" dirty="0"/>
              <a:t> Luo)</a:t>
            </a:r>
          </a:p>
          <a:p>
            <a:pPr lvl="1"/>
            <a:r>
              <a:rPr lang="en-US" altLang="zh-CN" dirty="0"/>
              <a:t>Wavelet based feature extraction</a:t>
            </a:r>
          </a:p>
          <a:p>
            <a:pPr lvl="1"/>
            <a:r>
              <a:rPr lang="en-US" altLang="zh-CN" dirty="0"/>
              <a:t>Neural Wavelet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Deep Audio Style Transfer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1235A3A-4005-44A5-ABAA-4A68455325DB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8193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515600" cy="5940425"/>
          </a:xfrm>
        </p:spPr>
        <p:txBody>
          <a:bodyPr>
            <a:normAutofit/>
          </a:bodyPr>
          <a:lstStyle/>
          <a:p>
            <a:r>
              <a:rPr lang="en-US" altLang="zh-CN" dirty="0"/>
              <a:t>Semi-Supervised Learning with mask (Ali </a:t>
            </a:r>
            <a:r>
              <a:rPr lang="en-US" altLang="zh-CN" dirty="0" err="1"/>
              <a:t>Rajabi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/>
              <a:t>UMN PhD)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Federated Reinforcement Learning</a:t>
            </a:r>
          </a:p>
          <a:p>
            <a:endParaRPr lang="en-US" altLang="zh-CN" dirty="0"/>
          </a:p>
          <a:p>
            <a:r>
              <a:rPr lang="en-US" altLang="zh-CN" dirty="0"/>
              <a:t>Weakly Supervised Learning</a:t>
            </a:r>
          </a:p>
          <a:p>
            <a:endParaRPr lang="en-US" altLang="zh-CN" dirty="0"/>
          </a:p>
          <a:p>
            <a:r>
              <a:rPr lang="en-US" altLang="zh-CN" dirty="0"/>
              <a:t>Lifelong Learning</a:t>
            </a:r>
          </a:p>
          <a:p>
            <a:pPr lvl="1"/>
            <a:r>
              <a:rPr lang="en-US" altLang="zh-CN" dirty="0"/>
              <a:t>Online Domain Adaptation</a:t>
            </a:r>
          </a:p>
          <a:p>
            <a:pPr lvl="1"/>
            <a:r>
              <a:rPr lang="en-US" altLang="zh-CN" dirty="0"/>
              <a:t>Online Federated Learning</a:t>
            </a:r>
          </a:p>
          <a:p>
            <a:pPr lvl="1"/>
            <a:r>
              <a:rPr lang="en-US" altLang="zh-CN" dirty="0"/>
              <a:t>Lifelong federated generative model</a:t>
            </a:r>
          </a:p>
          <a:p>
            <a:pPr lvl="1"/>
            <a:r>
              <a:rPr lang="en-US" altLang="zh-CN" dirty="0"/>
              <a:t>Lifelong learning with recalibration of BN</a:t>
            </a:r>
          </a:p>
          <a:p>
            <a:endParaRPr lang="en-US" altLang="zh-CN" dirty="0"/>
          </a:p>
          <a:p>
            <a:pPr lvl="1"/>
            <a:endParaRPr lang="en-US" altLang="zh-CN" sz="2000" dirty="0"/>
          </a:p>
          <a:p>
            <a:pPr lvl="1"/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0CDC887-85BA-4F83-A696-E5D62C917320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65419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845800" cy="5686425"/>
          </a:xfrm>
        </p:spPr>
        <p:txBody>
          <a:bodyPr>
            <a:normAutofit/>
          </a:bodyPr>
          <a:lstStyle/>
          <a:p>
            <a:r>
              <a:rPr lang="en-US" altLang="zh-CN" dirty="0"/>
              <a:t>Predictive gradient descent, meta-learning</a:t>
            </a:r>
          </a:p>
          <a:p>
            <a:pPr lvl="1"/>
            <a:r>
              <a:rPr lang="en-US" altLang="zh-CN" dirty="0"/>
              <a:t>Forget about learning rate. Theoretically there always exists a best gradient step at each iteration. We use learning history as our training data and predict the best gradient step. Deep Learning for optimization</a:t>
            </a:r>
          </a:p>
          <a:p>
            <a:pPr lvl="1"/>
            <a:r>
              <a:rPr lang="en-US" altLang="zh-CN" dirty="0"/>
              <a:t>Reinforcement learning to choose learning rate for faster convergence</a:t>
            </a:r>
          </a:p>
          <a:p>
            <a:pPr lvl="1"/>
            <a:r>
              <a:rPr lang="en-US" altLang="zh-CN" dirty="0"/>
              <a:t>Generator for model parameters to get fast warm-up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Recommender Systems with Autoencoder</a:t>
            </a:r>
          </a:p>
          <a:p>
            <a:endParaRPr lang="en-US" altLang="zh-CN" dirty="0"/>
          </a:p>
          <a:p>
            <a:r>
              <a:rPr lang="en-US" altLang="zh-CN" dirty="0"/>
              <a:t>Deep Communication</a:t>
            </a:r>
          </a:p>
          <a:p>
            <a:pPr lvl="1"/>
            <a:r>
              <a:rPr lang="en-US" altLang="zh-CN" dirty="0"/>
              <a:t>Channel Coding</a:t>
            </a:r>
          </a:p>
          <a:p>
            <a:pPr lvl="1"/>
            <a:r>
              <a:rPr lang="en-US" altLang="zh-CN" dirty="0"/>
              <a:t>MIMO</a:t>
            </a:r>
          </a:p>
          <a:p>
            <a:pPr lvl="1"/>
            <a:r>
              <a:rPr lang="en-US" altLang="zh-CN" dirty="0"/>
              <a:t>Frequency domain or wavelet-based channel coding with Fourier operator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496F6E-C782-404C-9F94-8CB42A568919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009960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845800" cy="5686425"/>
          </a:xfrm>
        </p:spPr>
        <p:txBody>
          <a:bodyPr>
            <a:normAutofit/>
          </a:bodyPr>
          <a:lstStyle/>
          <a:p>
            <a:r>
              <a:rPr lang="en-US" altLang="zh-CN" dirty="0"/>
              <a:t>Defend adversarial attacks from intermediate layers</a:t>
            </a:r>
          </a:p>
          <a:p>
            <a:pPr lvl="1"/>
            <a:r>
              <a:rPr lang="en-US" altLang="zh-CN" dirty="0"/>
              <a:t>Hypothesis: Even though we only change very little to the input image and easily attack trained neural network. Intermediate layer features should have a very different distribution from the trained dataset. The change of result cannot happen within one layer. It is the deep nature makes classifier fragile</a:t>
            </a:r>
          </a:p>
          <a:p>
            <a:pPr lvl="1"/>
            <a:r>
              <a:rPr lang="en-US" altLang="zh-CN" dirty="0"/>
              <a:t>Design a simple Defensive </a:t>
            </a:r>
            <a:r>
              <a:rPr lang="en-US" altLang="zh-CN" dirty="0" err="1"/>
              <a:t>BatchNorm</a:t>
            </a:r>
            <a:r>
              <a:rPr lang="en-US" altLang="zh-CN" dirty="0"/>
              <a:t> to check statistics for adversarial detection</a:t>
            </a:r>
          </a:p>
          <a:p>
            <a:pPr lvl="1"/>
            <a:r>
              <a:rPr lang="en-US" altLang="zh-CN" dirty="0"/>
              <a:t>Recent works use MMD as data to learn detect adversarial attack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Boosting GAN</a:t>
            </a:r>
          </a:p>
          <a:p>
            <a:pPr lvl="1"/>
            <a:r>
              <a:rPr lang="en-US" altLang="zh-CN" dirty="0"/>
              <a:t>Inspired by Progressive GAN</a:t>
            </a:r>
          </a:p>
          <a:p>
            <a:pPr lvl="1"/>
            <a:r>
              <a:rPr lang="en-US" altLang="zh-CN" dirty="0"/>
              <a:t>Each scale is a network and the next network is trained from pseudo-residual</a:t>
            </a:r>
          </a:p>
          <a:p>
            <a:pPr lvl="1"/>
            <a:r>
              <a:rPr lang="en-US" altLang="zh-CN" dirty="0"/>
              <a:t>Transformer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496F6E-C782-404C-9F94-8CB42A568919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201713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962024"/>
            <a:ext cx="10845800" cy="5686425"/>
          </a:xfrm>
        </p:spPr>
        <p:txBody>
          <a:bodyPr>
            <a:normAutofit/>
          </a:bodyPr>
          <a:lstStyle/>
          <a:p>
            <a:r>
              <a:rPr lang="en-US" altLang="zh-CN" dirty="0"/>
              <a:t>Efficient multi-task learning with random mask</a:t>
            </a:r>
          </a:p>
          <a:p>
            <a:pPr lvl="1"/>
            <a:r>
              <a:rPr lang="en-US" altLang="zh-CN" dirty="0"/>
              <a:t>Randomly and train mask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Graph Neural Network</a:t>
            </a:r>
          </a:p>
          <a:p>
            <a:endParaRPr lang="en-US" altLang="zh-CN" dirty="0"/>
          </a:p>
          <a:p>
            <a:r>
              <a:rPr lang="en-US" altLang="zh-CN" dirty="0"/>
              <a:t>Fuse pretrained neural network</a:t>
            </a:r>
          </a:p>
          <a:p>
            <a:pPr lvl="1"/>
            <a:r>
              <a:rPr lang="en-US" altLang="zh-CN" dirty="0"/>
              <a:t>Fuse at certain layer with regularization</a:t>
            </a:r>
          </a:p>
          <a:p>
            <a:pPr lvl="1"/>
            <a:r>
              <a:rPr lang="en-US" altLang="zh-CN" dirty="0"/>
              <a:t>Genetic optimization of mask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Symbolic Neural Network</a:t>
            </a:r>
          </a:p>
          <a:p>
            <a:pPr lvl="1"/>
            <a:r>
              <a:rPr lang="en-US" altLang="zh-CN" dirty="0"/>
              <a:t>Prune</a:t>
            </a:r>
          </a:p>
          <a:p>
            <a:pPr lvl="1"/>
            <a:r>
              <a:rPr lang="en-US" altLang="zh-CN" dirty="0"/>
              <a:t>Finetune</a:t>
            </a:r>
          </a:p>
          <a:p>
            <a:pPr lvl="1"/>
            <a:r>
              <a:rPr lang="en-US" altLang="zh-CN" dirty="0"/>
              <a:t>Genetic optimization of symbolic choice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2400" dirty="0"/>
          </a:p>
          <a:p>
            <a:pPr lvl="1"/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496F6E-C782-404C-9F94-8CB42A568919}"/>
              </a:ext>
            </a:extLst>
          </p:cNvPr>
          <p:cNvSpPr txBox="1">
            <a:spLocks/>
          </p:cNvSpPr>
          <p:nvPr/>
        </p:nvSpPr>
        <p:spPr>
          <a:xfrm>
            <a:off x="79215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60675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47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47" y="1015336"/>
            <a:ext cx="10515600" cy="5535776"/>
          </a:xfrm>
        </p:spPr>
        <p:txBody>
          <a:bodyPr>
            <a:normAutofit/>
          </a:bodyPr>
          <a:lstStyle/>
          <a:p>
            <a:r>
              <a:rPr lang="en-US" altLang="zh-CN" dirty="0"/>
              <a:t>GAL: Gradient Assisted Learning</a:t>
            </a:r>
          </a:p>
          <a:p>
            <a:r>
              <a:rPr lang="en-US" altLang="zh-CN" dirty="0" err="1"/>
              <a:t>SemiFL</a:t>
            </a:r>
            <a:r>
              <a:rPr lang="en-US" altLang="zh-CN" dirty="0"/>
              <a:t>: Semi-Supervised Federated Learning</a:t>
            </a:r>
          </a:p>
          <a:p>
            <a:r>
              <a:rPr lang="en-US" altLang="zh-CN" dirty="0"/>
              <a:t>Semi-Supervised Federated Learning for Keyword Spotting</a:t>
            </a:r>
          </a:p>
          <a:p>
            <a:r>
              <a:rPr lang="en-US" altLang="zh-CN" dirty="0"/>
              <a:t>Compressing Turbulence</a:t>
            </a:r>
          </a:p>
          <a:p>
            <a:r>
              <a:rPr lang="en-US" altLang="zh-CN" dirty="0"/>
              <a:t>Decentralized Multi-Domain Recommender Systems</a:t>
            </a:r>
          </a:p>
          <a:p>
            <a:r>
              <a:rPr lang="en-US" altLang="zh-CN" sz="2800" dirty="0"/>
              <a:t>Mega Learning</a:t>
            </a:r>
          </a:p>
          <a:p>
            <a:r>
              <a:rPr lang="en-US" altLang="zh-CN" dirty="0"/>
              <a:t>Sparsity Index</a:t>
            </a:r>
            <a:endParaRPr lang="en-US" altLang="zh-CN" sz="2800" dirty="0"/>
          </a:p>
          <a:p>
            <a:r>
              <a:rPr lang="en-US" altLang="zh-CN" dirty="0"/>
              <a:t>Finite Neural Networks</a:t>
            </a:r>
          </a:p>
          <a:p>
            <a:r>
              <a:rPr lang="en-US" altLang="zh-CN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52491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GAL: Gradient Assisted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Submitted to </a:t>
            </a:r>
            <a:r>
              <a:rPr lang="en-US" altLang="zh-CN" dirty="0" err="1"/>
              <a:t>NeuraIPS</a:t>
            </a:r>
            <a:r>
              <a:rPr lang="en-US" altLang="zh-CN" dirty="0"/>
              <a:t> 2022</a:t>
            </a:r>
          </a:p>
          <a:p>
            <a:endParaRPr lang="en-US" altLang="zh-CN" dirty="0"/>
          </a:p>
          <a:p>
            <a:r>
              <a:rPr lang="en-US" altLang="zh-CN" dirty="0"/>
              <a:t>We propose Gradient Assisted Learning (GAL), a new method for various entities to assist each other in supervised learning tasks without sharing data, models, and objective functions.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8EB1B2-4FED-4F0B-81D4-AF9BBAA16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56" y="3516363"/>
            <a:ext cx="10287000" cy="28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9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913466" cy="1325563"/>
          </a:xfrm>
        </p:spPr>
        <p:txBody>
          <a:bodyPr/>
          <a:lstStyle/>
          <a:p>
            <a:r>
              <a:rPr lang="en-US" altLang="zh-CN" dirty="0" err="1"/>
              <a:t>SemiFL</a:t>
            </a:r>
            <a:r>
              <a:rPr lang="en-US" altLang="zh-CN" dirty="0"/>
              <a:t>: Semi-Supervised Federated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Submitted to </a:t>
            </a:r>
            <a:r>
              <a:rPr lang="en-US" altLang="zh-CN" dirty="0" err="1"/>
              <a:t>NeuraIPS</a:t>
            </a:r>
            <a:r>
              <a:rPr lang="en-US" altLang="zh-CN" dirty="0"/>
              <a:t> 2022</a:t>
            </a:r>
          </a:p>
          <a:p>
            <a:r>
              <a:rPr lang="en-US" altLang="zh-CN" dirty="0"/>
              <a:t>We propose a new Federated Learning framework referred to as </a:t>
            </a:r>
            <a:r>
              <a:rPr lang="en-US" altLang="zh-CN" dirty="0" err="1"/>
              <a:t>SemiFL</a:t>
            </a:r>
            <a:r>
              <a:rPr lang="en-US" altLang="zh-CN" dirty="0"/>
              <a:t> in order to address the problem of Semi-Supervised Federated Learning (SSFL).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B46EA4EB-C51F-130A-D56F-FA438EFBE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44" y="2908773"/>
            <a:ext cx="104679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1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Semi-Supervised Federated Learning for Keyword Spotting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96" y="148769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Prepared for ICASSP 2023</a:t>
            </a:r>
          </a:p>
          <a:p>
            <a:r>
              <a:rPr lang="en-US" altLang="zh-CN" dirty="0"/>
              <a:t>Previously rejected by </a:t>
            </a:r>
            <a:r>
              <a:rPr lang="en-US" altLang="zh-CN" dirty="0" err="1"/>
              <a:t>InterSpeech</a:t>
            </a:r>
            <a:r>
              <a:rPr lang="en-US" altLang="zh-CN" dirty="0"/>
              <a:t> 2022</a:t>
            </a:r>
          </a:p>
          <a:p>
            <a:r>
              <a:rPr lang="en-US" altLang="zh-CN" dirty="0"/>
              <a:t>Need more novelty</a:t>
            </a:r>
          </a:p>
          <a:p>
            <a:pPr lvl="1"/>
            <a:r>
              <a:rPr lang="en-US" altLang="zh-CN" dirty="0" err="1"/>
              <a:t>Mixup</a:t>
            </a:r>
            <a:r>
              <a:rPr lang="en-US" altLang="zh-CN" dirty="0"/>
              <a:t> background and unknown keyword</a:t>
            </a:r>
          </a:p>
          <a:p>
            <a:pPr lvl="1"/>
            <a:r>
              <a:rPr lang="en-US" altLang="zh-CN" dirty="0"/>
              <a:t>Threshold for binary opposite keyword</a:t>
            </a:r>
          </a:p>
          <a:p>
            <a:pPr lvl="1"/>
            <a:r>
              <a:rPr lang="en-US" altLang="zh-CN" dirty="0"/>
              <a:t>Amazon internal </a:t>
            </a:r>
            <a:r>
              <a:rPr lang="en-US" altLang="zh-CN" dirty="0" err="1"/>
              <a:t>wakeword</a:t>
            </a:r>
            <a:r>
              <a:rPr lang="en-US" altLang="zh-CN" dirty="0"/>
              <a:t> dataset</a:t>
            </a:r>
          </a:p>
          <a:p>
            <a:pPr lvl="1"/>
            <a:r>
              <a:rPr lang="en-US" altLang="zh-CN" dirty="0"/>
              <a:t>Fine tune at server to mitigate Non-IID issue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04021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Compressing Turbulence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56" y="109542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Accepted by Journal of Turbulence</a:t>
            </a:r>
          </a:p>
          <a:p>
            <a:r>
              <a:rPr lang="en-US" altLang="zh-CN" dirty="0"/>
              <a:t>DCC 2022 (accepted main paper)</a:t>
            </a:r>
          </a:p>
          <a:p>
            <a:r>
              <a:rPr lang="en-US" altLang="zh-CN" dirty="0"/>
              <a:t>AAAI-MLPS2 2022 (accepted poster)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  <p:pic>
        <p:nvPicPr>
          <p:cNvPr id="4" name="图片 3" descr="图片包含 游戏机, 文字&#10;&#10;描述已自动生成">
            <a:extLst>
              <a:ext uri="{FF2B5EF4-FFF2-40B4-BE49-F238E27FC236}">
                <a16:creationId xmlns:a16="http://schemas.microsoft.com/office/drawing/2014/main" id="{7C0D4DAB-5836-4195-AE01-6005118B5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56" y="2858311"/>
            <a:ext cx="3435350" cy="3427254"/>
          </a:xfrm>
          <a:prstGeom prst="rect">
            <a:avLst/>
          </a:prstGeom>
        </p:spPr>
      </p:pic>
      <p:pic>
        <p:nvPicPr>
          <p:cNvPr id="5" name="图片 4" descr="水中的地图&#10;&#10;描述已自动生成">
            <a:extLst>
              <a:ext uri="{FF2B5EF4-FFF2-40B4-BE49-F238E27FC236}">
                <a16:creationId xmlns:a16="http://schemas.microsoft.com/office/drawing/2014/main" id="{49BD027E-8824-44A7-BF16-C6C34D512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87" y="2923220"/>
            <a:ext cx="2730194" cy="34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9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Decentralized Multi-Domain Recommender Systems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71" y="1221881"/>
            <a:ext cx="10515600" cy="5636119"/>
          </a:xfrm>
        </p:spPr>
        <p:txBody>
          <a:bodyPr>
            <a:normAutofit/>
          </a:bodyPr>
          <a:lstStyle/>
          <a:p>
            <a:r>
              <a:rPr lang="en-US" altLang="zh-CN" dirty="0"/>
              <a:t>Prepared for WDSM 2023</a:t>
            </a:r>
          </a:p>
          <a:p>
            <a:r>
              <a:rPr lang="en-US" altLang="zh-CN" dirty="0"/>
              <a:t>Multiple organization collaboratively learn a recommendation system</a:t>
            </a:r>
          </a:p>
          <a:p>
            <a:pPr lvl="1"/>
            <a:r>
              <a:rPr lang="en-US" altLang="zh-CN" dirty="0"/>
              <a:t>User/Item align</a:t>
            </a:r>
          </a:p>
          <a:p>
            <a:pPr lvl="1"/>
            <a:r>
              <a:rPr lang="en-US" altLang="zh-CN" dirty="0"/>
              <a:t>Explicit/Implicit feedback</a:t>
            </a:r>
          </a:p>
          <a:p>
            <a:pPr lvl="1"/>
            <a:r>
              <a:rPr lang="en-US" altLang="zh-CN" dirty="0" err="1"/>
              <a:t>AutoEncoder</a:t>
            </a:r>
            <a:endParaRPr lang="en-US" altLang="zh-CN" dirty="0"/>
          </a:p>
          <a:p>
            <a:r>
              <a:rPr lang="en-US" altLang="zh-CN" dirty="0"/>
              <a:t>Use gradient assisted learning to train vertical-split recommendation data</a:t>
            </a:r>
          </a:p>
          <a:p>
            <a:r>
              <a:rPr lang="en-US" altLang="zh-CN" dirty="0"/>
              <a:t>Cold-start problem</a:t>
            </a:r>
          </a:p>
          <a:p>
            <a:r>
              <a:rPr lang="en-US" altLang="zh-CN" dirty="0"/>
              <a:t>ML100K, ML1M, ML10M, Amazon, </a:t>
            </a:r>
            <a:r>
              <a:rPr lang="en-US" altLang="zh-CN" dirty="0" err="1"/>
              <a:t>Douban</a:t>
            </a:r>
            <a:r>
              <a:rPr lang="en-US" altLang="zh-CN" dirty="0"/>
              <a:t> datasets</a:t>
            </a:r>
          </a:p>
          <a:p>
            <a:r>
              <a:rPr lang="en-US" altLang="zh-CN" dirty="0"/>
              <a:t>RMSE and NDCG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31006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Mega Learning</a:t>
            </a:r>
            <a:endParaRPr lang="en-US" altLang="zh-CN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06" y="1325563"/>
            <a:ext cx="10515600" cy="547082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With Jiawei Zhang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Prepare for AAAI 2023, ICLR 2023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Combine multiple heterogenous pre-trained classifier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Round Robin Non-IID data partition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 err="1"/>
              <a:t>Predetect</a:t>
            </a:r>
            <a:r>
              <a:rPr lang="en-US" altLang="zh-CN" sz="2800" dirty="0"/>
              <a:t> classifier and then ensemble distillation</a:t>
            </a:r>
          </a:p>
          <a:p>
            <a:pPr marL="457200" lvl="1" indent="0">
              <a:buNone/>
            </a:pPr>
            <a:endParaRPr lang="en-US" altLang="zh-CN" sz="2800" dirty="0"/>
          </a:p>
          <a:p>
            <a:pPr lvl="1"/>
            <a:endParaRPr lang="en-US" altLang="zh-CN" sz="2800" dirty="0"/>
          </a:p>
          <a:p>
            <a:pPr lvl="2"/>
            <a:endParaRPr lang="en-US" altLang="zh-CN" sz="2400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68376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BEF88-AB35-4942-B1EC-9A54B660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51" y="0"/>
            <a:ext cx="10515600" cy="1325563"/>
          </a:xfrm>
        </p:spPr>
        <p:txBody>
          <a:bodyPr/>
          <a:lstStyle/>
          <a:p>
            <a:r>
              <a:rPr lang="en-US" altLang="zh-CN" dirty="0"/>
              <a:t>Sparsity Index</a:t>
            </a:r>
            <a:endParaRPr lang="en-US" altLang="zh-CN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D2A9E-8667-46D5-9098-4CFA9ED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06" y="1325563"/>
            <a:ext cx="10515600" cy="547082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/>
              <a:t>With Guanghua Wang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Prepare for AAAI 2023, ICLR 2023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Sparsity Index for compressing using a lottery ticket framework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Benefit</a:t>
            </a:r>
          </a:p>
          <a:p>
            <a:pPr lvl="2"/>
            <a:r>
              <a:rPr lang="en-US" altLang="zh-CN" sz="2400" dirty="0"/>
              <a:t>Hungry initial compression</a:t>
            </a:r>
          </a:p>
          <a:p>
            <a:pPr lvl="2"/>
            <a:r>
              <a:rPr lang="en-US" altLang="zh-CN" sz="2400" dirty="0"/>
              <a:t>Early stopping</a:t>
            </a:r>
          </a:p>
          <a:p>
            <a:pPr lvl="2"/>
            <a:endParaRPr lang="en-US" altLang="zh-CN" sz="2400" dirty="0"/>
          </a:p>
          <a:p>
            <a:pPr lvl="1"/>
            <a:r>
              <a:rPr lang="en-US" altLang="zh-CN" sz="2800" dirty="0"/>
              <a:t>Radom </a:t>
            </a:r>
            <a:r>
              <a:rPr lang="en-US" altLang="zh-CN" sz="2800" dirty="0" err="1"/>
              <a:t>init</a:t>
            </a:r>
            <a:r>
              <a:rPr lang="en-US" altLang="zh-CN" sz="2800" dirty="0"/>
              <a:t> with carefully scaled parameters</a:t>
            </a:r>
          </a:p>
          <a:p>
            <a:pPr lvl="1"/>
            <a:r>
              <a:rPr lang="en-US" altLang="zh-CN" sz="2800" dirty="0"/>
              <a:t>Train to maximize SI as </a:t>
            </a:r>
            <a:r>
              <a:rPr lang="en-US" altLang="zh-CN" sz="2800" dirty="0" err="1"/>
              <a:t>regularizer</a:t>
            </a:r>
            <a:endParaRPr lang="en-US" altLang="zh-CN" sz="2800" dirty="0"/>
          </a:p>
          <a:p>
            <a:pPr lvl="2"/>
            <a:endParaRPr lang="en-US" altLang="zh-CN" sz="2400" dirty="0"/>
          </a:p>
          <a:p>
            <a:pPr marL="457200" lvl="1" indent="0">
              <a:buNone/>
            </a:pPr>
            <a:endParaRPr lang="en-US" altLang="zh-CN" sz="2800" dirty="0"/>
          </a:p>
          <a:p>
            <a:pPr lvl="1"/>
            <a:endParaRPr lang="en-US" altLang="zh-CN" sz="2800" dirty="0"/>
          </a:p>
          <a:p>
            <a:pPr lvl="2"/>
            <a:endParaRPr lang="en-US" altLang="zh-CN" sz="2400" dirty="0"/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244815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46172</TotalTime>
  <Words>976</Words>
  <Application>Microsoft Office PowerPoint</Application>
  <PresentationFormat>宽屏</PresentationFormat>
  <Paragraphs>214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Office 主题​​</vt:lpstr>
      <vt:lpstr>Research Progress Record</vt:lpstr>
      <vt:lpstr>Overview</vt:lpstr>
      <vt:lpstr>GAL: Gradient Assisted Learning</vt:lpstr>
      <vt:lpstr>SemiFL: Semi-Supervised Federated Learning</vt:lpstr>
      <vt:lpstr>Semi-Supervised Federated Learning for Keyword Spotting</vt:lpstr>
      <vt:lpstr>Compressing Turbulence</vt:lpstr>
      <vt:lpstr>Decentralized Multi-Domain Recommender Systems</vt:lpstr>
      <vt:lpstr>Mega Learning</vt:lpstr>
      <vt:lpstr>Sparsity Index</vt:lpstr>
      <vt:lpstr>BoostFL: Personalized Federated Learning with Boosting</vt:lpstr>
      <vt:lpstr>Finite Neural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Record</dc:title>
  <dc:creator>Administrator</dc:creator>
  <cp:lastModifiedBy>Enmao Diao</cp:lastModifiedBy>
  <cp:revision>978</cp:revision>
  <dcterms:created xsi:type="dcterms:W3CDTF">2018-08-28T06:30:59Z</dcterms:created>
  <dcterms:modified xsi:type="dcterms:W3CDTF">2022-06-24T00:11:49Z</dcterms:modified>
</cp:coreProperties>
</file>