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1" r:id="rId2"/>
    <p:sldId id="295" r:id="rId3"/>
    <p:sldId id="296" r:id="rId4"/>
    <p:sldId id="306" r:id="rId5"/>
    <p:sldId id="312" r:id="rId6"/>
    <p:sldId id="309" r:id="rId7"/>
    <p:sldId id="308" r:id="rId8"/>
    <p:sldId id="304" r:id="rId9"/>
    <p:sldId id="319" r:id="rId10"/>
    <p:sldId id="310" r:id="rId11"/>
    <p:sldId id="313" r:id="rId12"/>
    <p:sldId id="314" r:id="rId13"/>
    <p:sldId id="316" r:id="rId14"/>
    <p:sldId id="31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E2177-E45B-449F-AE2E-ED4743253C6D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6D08B-1E4C-4901-ABEC-209650D318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370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320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179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202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709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78FEF-B26F-4088-ACF4-86D30CF11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851A0A-7E35-41F2-BA5A-C9CEAF158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3AA770-9F42-4EDB-ACAC-86BB488BA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FD4C74-B73D-494F-9416-2802B7FE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E876C5-C627-45B9-9F9F-78B975D07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421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77652F-D41C-47B2-9F17-60288204D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388010-8B5C-4F9B-BC8C-6FC0BE625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BF60FC-6DCB-4653-847A-C07D0FE8A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93847A-D4B6-4DBD-9630-4BB7C258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407D82-260A-43BC-A6C6-112392A0A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931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4216A1-1A5C-41D2-92DC-A6D07EB63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7AA18D-F9BF-4158-850E-56DB70A05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EFE467-400E-44F4-A57C-014001DA9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988B5A-8C24-4313-A609-6790A1167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E2455E-E4C7-4202-AC06-A8F54B08F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22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8CE68-7A36-47D6-A1DB-01C066D89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87045E-AED3-44A3-B9F8-635E53137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49C54B-F00C-4C9B-81DE-7EC606043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8D4CAE-5D3B-4917-9FD3-78A39CF23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93487E-E1E8-442A-9A7B-491C2436D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966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9D65B-3316-4F99-ABEA-C18A51996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FD002A-43E7-47E2-A9FC-C8B7C7AA9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7B54E-EBA5-4B5D-8C88-CE022133F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2DBCC4-8386-4E31-B7CA-5A206E862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79748C-1EDB-4DD8-990F-130B34F89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311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07698-C5AE-4B45-A382-06B063356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08EF9A-3947-452C-B760-ED3C6B15F2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8E1635-6151-4236-AC10-935E43F2A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4D01C4-A00B-4F83-AC3D-3D113B961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7D7AB9-8F7D-4A02-B01B-D89A68E07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84B3CD-2C38-4350-B989-A7F0EE136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93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544481-9922-4069-9B99-B0EE03859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8EA81F-A661-4925-BB0D-AE89CF559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EA6010-CE7D-4003-B591-83346A48F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48C265-D79E-4CB5-BB98-D5F5B2341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7BD9FB3-E991-4121-8ADF-BBF4020472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F3B529-BDBD-4AED-B101-6F2C99240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8AE7E0-D45D-4AF3-A1BB-EEE0F3EEC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06322A-02F1-4599-9297-88FDF7221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81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B4331D-1313-41EE-BCD0-32B28857B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293BFC-F9E7-4238-95A1-B0981579C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A2030F-5A89-4856-BE13-C9A8612CC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F6ADC4-1B43-47FA-AB99-608DD5D7A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659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2B8655-EB26-45A6-BB17-2EE9FC003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188CB5-4185-49B3-95D4-2BAC6ECB2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4F1043-7D67-43B4-892E-0ECAD4F86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540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A7201-2F02-46B9-BE47-A7AF2739F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09CBE-F044-4301-B885-197621006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1B92AE-8890-408A-9D81-9C6C8E2C8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F38867-DD19-403E-AEA0-7B5130714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F78D94-523E-4460-A66D-462FA3FF6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7C5EE6-C867-4230-A319-ED379A766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35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EA9DF5-68D4-461B-8A10-64637EB8B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D8036C-F495-46EA-82CF-AB2103F745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120997-07E7-404D-8A86-63C6CA3DB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C93D4E-7114-445A-8412-6321B8AF7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C36E02-C1A2-4C2C-AE41-AB154599C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36508D-DBCB-4CEB-8F06-00173BE55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662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67C17D-9FD2-4140-85B6-13B76BDBA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3EBBF7-392A-4898-8EA3-DC3B838BD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2B9BA9-623F-4325-A95A-F80D98FF58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14994-C529-43AC-BD2C-52D47B0301A5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2959E2-7A06-40C1-9914-30FD08D785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234C15-8B00-4100-A8D2-70E50FFF2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53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uke.qualtrics.com/jfe/form/SV_bygP2d2XkuLX1g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olynomial_ring" TargetMode="External"/><Relationship Id="rId2" Type="http://schemas.openxmlformats.org/officeDocument/2006/relationships/hyperlink" Target="https://en.wikipedia.org/wiki/Mathematic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Formal_derivative" TargetMode="External"/><Relationship Id="rId5" Type="http://schemas.openxmlformats.org/officeDocument/2006/relationships/hyperlink" Target="https://en.wikipedia.org/wiki/Derivative" TargetMode="External"/><Relationship Id="rId4" Type="http://schemas.openxmlformats.org/officeDocument/2006/relationships/hyperlink" Target="https://en.wikipedia.org/wiki/Formal_power_series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17463"/>
            <a:ext cx="9144000" cy="1059122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latin typeface="Calibri" charset="0"/>
                <a:ea typeface="Calibri" charset="0"/>
                <a:cs typeface="Calibri" charset="0"/>
              </a:rPr>
              <a:t>Research Progress Record</a:t>
            </a:r>
            <a:endParaRPr lang="en-US" sz="4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1144" y="3922672"/>
            <a:ext cx="7551057" cy="1549215"/>
          </a:xfrm>
        </p:spPr>
        <p:txBody>
          <a:bodyPr>
            <a:noAutofit/>
          </a:bodyPr>
          <a:lstStyle/>
          <a:p>
            <a:r>
              <a:rPr lang="en-US" sz="2000" dirty="0" err="1">
                <a:latin typeface="Calibri" charset="0"/>
                <a:ea typeface="Calibri" charset="0"/>
                <a:cs typeface="Calibri" charset="0"/>
              </a:rPr>
              <a:t>Enmao</a:t>
            </a: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000" dirty="0" err="1">
                <a:latin typeface="Calibri" charset="0"/>
                <a:ea typeface="Calibri" charset="0"/>
                <a:cs typeface="Calibri" charset="0"/>
              </a:rPr>
              <a:t>Diao</a:t>
            </a:r>
            <a:endParaRPr lang="en-US" sz="20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Nov</a:t>
            </a:r>
            <a:r>
              <a:rPr lang="zh-CN" altLang="en-US" sz="20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000" dirty="0">
                <a:latin typeface="Calibri" charset="0"/>
                <a:ea typeface="Calibri" charset="0"/>
                <a:cs typeface="Calibri" charset="0"/>
              </a:rPr>
              <a:t>24</a:t>
            </a: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, 2020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54" y="115451"/>
            <a:ext cx="1492500" cy="1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193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51" y="0"/>
            <a:ext cx="10515600" cy="1325563"/>
          </a:xfrm>
        </p:spPr>
        <p:txBody>
          <a:bodyPr/>
          <a:lstStyle/>
          <a:p>
            <a:r>
              <a:rPr lang="en-US" altLang="zh-CN" dirty="0"/>
              <a:t>Preliminary Exam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956" y="109542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Requirements</a:t>
            </a:r>
          </a:p>
          <a:p>
            <a:pPr lvl="1"/>
            <a:r>
              <a:rPr lang="en-US" altLang="zh-CN" dirty="0"/>
              <a:t>1) a written dissertation research proposal </a:t>
            </a:r>
          </a:p>
          <a:p>
            <a:pPr lvl="1"/>
            <a:r>
              <a:rPr lang="en-US" altLang="zh-CN" dirty="0"/>
              <a:t>2) an oral presentation and defense of this proposal to an approved five-member faculty committee.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The written dissertation research proposal should consist of a 10-page (maximum) report plus appendices providing additional supporting information as well as an anticipated timeline for completion of all PhD degree requirements.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The oral presentation, approximately 45 minutes with extra time allotted for questions posed by the committee throughout and after the presentation, should reflect the contents of the report.</a:t>
            </a:r>
          </a:p>
          <a:p>
            <a:endParaRPr lang="en-US" altLang="zh-CN" u="sng" dirty="0"/>
          </a:p>
        </p:txBody>
      </p:sp>
    </p:spTree>
    <p:extLst>
      <p:ext uri="{BB962C8B-B14F-4D97-AF65-F5344CB8AC3E}">
        <p14:creationId xmlns:p14="http://schemas.microsoft.com/office/powerpoint/2010/main" val="1012866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51" y="0"/>
            <a:ext cx="10515600" cy="1325563"/>
          </a:xfrm>
        </p:spPr>
        <p:txBody>
          <a:bodyPr/>
          <a:lstStyle/>
          <a:p>
            <a:r>
              <a:rPr lang="en-US" altLang="zh-CN" dirty="0"/>
              <a:t>Preliminary Exam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956" y="109542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Requirements</a:t>
            </a:r>
          </a:p>
          <a:p>
            <a:endParaRPr lang="en-US" altLang="zh-CN" u="sng" dirty="0"/>
          </a:p>
        </p:txBody>
      </p:sp>
      <p:pic>
        <p:nvPicPr>
          <p:cNvPr id="5" name="图片 4" descr="手机截图图社交软件的信息&#10;&#10;描述已自动生成">
            <a:extLst>
              <a:ext uri="{FF2B5EF4-FFF2-40B4-BE49-F238E27FC236}">
                <a16:creationId xmlns:a16="http://schemas.microsoft.com/office/drawing/2014/main" id="{4D701B3B-F729-4337-9B23-CF0DE638D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3955"/>
            <a:ext cx="12192000" cy="498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257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51" y="0"/>
            <a:ext cx="10515600" cy="1325563"/>
          </a:xfrm>
        </p:spPr>
        <p:txBody>
          <a:bodyPr/>
          <a:lstStyle/>
          <a:p>
            <a:r>
              <a:rPr lang="en-US" altLang="zh-CN" dirty="0"/>
              <a:t>Preliminary Exam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956" y="109542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Committee</a:t>
            </a:r>
          </a:p>
          <a:p>
            <a:pPr lvl="1"/>
            <a:r>
              <a:rPr lang="en-US" altLang="zh-CN" dirty="0"/>
              <a:t>The Graduate School strictly requires approval (including DGS and Graduate School Dean signatures) at least 30 days prior to the Preliminary Exam. Submit the form 6 weeks prior to ensure time for all required signatures.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Five members </a:t>
            </a:r>
          </a:p>
          <a:p>
            <a:pPr lvl="2"/>
            <a:r>
              <a:rPr lang="en-US" altLang="zh-CN" dirty="0"/>
              <a:t>Academic advisor </a:t>
            </a:r>
          </a:p>
          <a:p>
            <a:pPr lvl="2"/>
            <a:r>
              <a:rPr lang="en-US" altLang="zh-CN" dirty="0"/>
              <a:t>At least one committee member (the Minor Area Representative (MAR)) must be from a department or ECE field outside of the student’s major research area</a:t>
            </a:r>
          </a:p>
          <a:p>
            <a:pPr lvl="2"/>
            <a:r>
              <a:rPr lang="en-US" altLang="zh-CN" dirty="0"/>
              <a:t>Potential candidates:</a:t>
            </a:r>
          </a:p>
          <a:p>
            <a:pPr lvl="3"/>
            <a:r>
              <a:rPr lang="en-US" altLang="zh-CN" dirty="0"/>
              <a:t>Prof. Lawrence Carin</a:t>
            </a:r>
          </a:p>
          <a:p>
            <a:pPr lvl="3"/>
            <a:r>
              <a:rPr lang="en-US" altLang="zh-CN" dirty="0"/>
              <a:t>Prof. Guillermo </a:t>
            </a:r>
            <a:r>
              <a:rPr lang="en-US" altLang="zh-CN" dirty="0" err="1"/>
              <a:t>Sapiro</a:t>
            </a:r>
            <a:endParaRPr lang="en-US" altLang="zh-CN" dirty="0"/>
          </a:p>
          <a:p>
            <a:pPr lvl="3"/>
            <a:r>
              <a:rPr lang="en-US" altLang="zh-CN" dirty="0"/>
              <a:t>Prof. Jeffrey Krolik</a:t>
            </a:r>
          </a:p>
          <a:p>
            <a:pPr lvl="3"/>
            <a:r>
              <a:rPr lang="en-US" altLang="zh-CN" dirty="0"/>
              <a:t>Prof. Robert </a:t>
            </a:r>
            <a:r>
              <a:rPr lang="en-US" altLang="zh-CN" dirty="0" err="1"/>
              <a:t>Calderbank</a:t>
            </a:r>
            <a:endParaRPr lang="en-US" altLang="zh-CN" dirty="0"/>
          </a:p>
          <a:p>
            <a:pPr lvl="3"/>
            <a:r>
              <a:rPr lang="en-US" altLang="zh-CN" dirty="0"/>
              <a:t>Prof. Henry D. Pfister</a:t>
            </a:r>
          </a:p>
          <a:p>
            <a:pPr lvl="3"/>
            <a:r>
              <a:rPr lang="en-US" altLang="zh-CN" dirty="0"/>
              <a:t>Prof. </a:t>
            </a:r>
            <a:r>
              <a:rPr lang="en-US" altLang="zh-CN" dirty="0" err="1"/>
              <a:t>Sina</a:t>
            </a:r>
            <a:r>
              <a:rPr lang="en-US" altLang="zh-CN" dirty="0"/>
              <a:t> </a:t>
            </a:r>
            <a:r>
              <a:rPr lang="en-US" altLang="zh-CN" dirty="0" err="1"/>
              <a:t>Farsiu</a:t>
            </a:r>
            <a:endParaRPr lang="en-US" altLang="zh-CN" dirty="0"/>
          </a:p>
          <a:p>
            <a:pPr lvl="3"/>
            <a:r>
              <a:rPr lang="en-US" altLang="zh-CN" dirty="0"/>
              <a:t>Prof. David Carlson</a:t>
            </a:r>
          </a:p>
          <a:p>
            <a:pPr lvl="3"/>
            <a:r>
              <a:rPr lang="en-US" altLang="zh-CN" dirty="0"/>
              <a:t>Prof. </a:t>
            </a:r>
            <a:r>
              <a:rPr lang="en-US" altLang="zh-CN" dirty="0" err="1"/>
              <a:t>Yiran</a:t>
            </a:r>
            <a:r>
              <a:rPr lang="en-US" altLang="zh-CN" dirty="0"/>
              <a:t> Chen</a:t>
            </a:r>
          </a:p>
          <a:p>
            <a:pPr lvl="3"/>
            <a:r>
              <a:rPr lang="en-US" altLang="zh-CN" dirty="0"/>
              <a:t>Prof. Helen Li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u="sng" dirty="0"/>
          </a:p>
        </p:txBody>
      </p:sp>
    </p:spTree>
    <p:extLst>
      <p:ext uri="{BB962C8B-B14F-4D97-AF65-F5344CB8AC3E}">
        <p14:creationId xmlns:p14="http://schemas.microsoft.com/office/powerpoint/2010/main" val="2883192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51" y="0"/>
            <a:ext cx="10515600" cy="1325563"/>
          </a:xfrm>
        </p:spPr>
        <p:txBody>
          <a:bodyPr/>
          <a:lstStyle/>
          <a:p>
            <a:r>
              <a:rPr lang="en-US" altLang="zh-CN" dirty="0"/>
              <a:t>Preliminary Exam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956" y="1095420"/>
            <a:ext cx="10515600" cy="5400629"/>
          </a:xfrm>
        </p:spPr>
        <p:txBody>
          <a:bodyPr>
            <a:normAutofit/>
          </a:bodyPr>
          <a:lstStyle/>
          <a:p>
            <a:r>
              <a:rPr lang="en-US" altLang="zh-CN" dirty="0"/>
              <a:t>Exam Details Form</a:t>
            </a:r>
          </a:p>
          <a:p>
            <a:pPr lvl="1"/>
            <a:r>
              <a:rPr lang="en-US" altLang="zh-CN" dirty="0"/>
              <a:t>Please enter your exam details at least three weeks prior to your exam here:</a:t>
            </a:r>
          </a:p>
          <a:p>
            <a:pPr lvl="2"/>
            <a:r>
              <a:rPr lang="en-US" altLang="zh-CN" dirty="0">
                <a:hlinkClick r:id="rId2"/>
              </a:rPr>
              <a:t>https://duke.qualtrics.com/jfe/form/SV_bygP2d2XkuLX1gp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I do not use Prelim Exam as MS Exam to earn MS degree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I have completed RCR training requirements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Which work I should present? </a:t>
            </a:r>
          </a:p>
          <a:p>
            <a:pPr lvl="2"/>
            <a:r>
              <a:rPr lang="en-US" altLang="zh-CN" dirty="0" err="1"/>
              <a:t>HeteroFL</a:t>
            </a:r>
            <a:endParaRPr lang="en-US" altLang="zh-CN" dirty="0"/>
          </a:p>
          <a:p>
            <a:pPr lvl="2"/>
            <a:r>
              <a:rPr lang="en-US" altLang="zh-CN" dirty="0"/>
              <a:t>Assisted Learning</a:t>
            </a:r>
          </a:p>
          <a:p>
            <a:pPr lvl="2"/>
            <a:r>
              <a:rPr lang="en-US" altLang="zh-CN" dirty="0"/>
              <a:t>Model Agnostic Decentralized Learning</a:t>
            </a:r>
          </a:p>
          <a:p>
            <a:endParaRPr lang="en-US" altLang="zh-CN" u="sng" dirty="0"/>
          </a:p>
        </p:txBody>
      </p:sp>
    </p:spTree>
    <p:extLst>
      <p:ext uri="{BB962C8B-B14F-4D97-AF65-F5344CB8AC3E}">
        <p14:creationId xmlns:p14="http://schemas.microsoft.com/office/powerpoint/2010/main" val="1969446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51" y="0"/>
            <a:ext cx="10515600" cy="1325563"/>
          </a:xfrm>
        </p:spPr>
        <p:txBody>
          <a:bodyPr/>
          <a:lstStyle/>
          <a:p>
            <a:r>
              <a:rPr lang="en-US" altLang="zh-CN" dirty="0"/>
              <a:t>Preliminary Exam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956" y="109542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Written Document</a:t>
            </a:r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u="sng" dirty="0"/>
          </a:p>
        </p:txBody>
      </p:sp>
      <p:pic>
        <p:nvPicPr>
          <p:cNvPr id="9" name="图片 8" descr="社交网站的手机截图&#10;&#10;描述已自动生成">
            <a:extLst>
              <a:ext uri="{FF2B5EF4-FFF2-40B4-BE49-F238E27FC236}">
                <a16:creationId xmlns:a16="http://schemas.microsoft.com/office/drawing/2014/main" id="{B3D077A1-567E-4049-B0E9-883959975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358" y="1548385"/>
            <a:ext cx="6277185" cy="521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85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047" y="0"/>
            <a:ext cx="10515600" cy="1325563"/>
          </a:xfrm>
        </p:spPr>
        <p:txBody>
          <a:bodyPr/>
          <a:lstStyle/>
          <a:p>
            <a:r>
              <a:rPr lang="en-US" altLang="zh-CN" b="1" dirty="0"/>
              <a:t>Overview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047" y="1015336"/>
            <a:ext cx="10515600" cy="5535776"/>
          </a:xfrm>
        </p:spPr>
        <p:txBody>
          <a:bodyPr>
            <a:normAutofit/>
          </a:bodyPr>
          <a:lstStyle/>
          <a:p>
            <a:r>
              <a:rPr lang="en-US" altLang="zh-CN" dirty="0"/>
              <a:t>Multimodal Controller for Generative Models</a:t>
            </a:r>
          </a:p>
          <a:p>
            <a:r>
              <a:rPr lang="en-US" altLang="zh-CN" dirty="0"/>
              <a:t>Heterogenous Federated Learning</a:t>
            </a:r>
          </a:p>
          <a:p>
            <a:r>
              <a:rPr lang="en-US" altLang="zh-CN" dirty="0"/>
              <a:t>Smart Turbulence</a:t>
            </a:r>
          </a:p>
          <a:p>
            <a:r>
              <a:rPr lang="en-US" altLang="zh-CN" dirty="0"/>
              <a:t>Assisted Learning</a:t>
            </a:r>
          </a:p>
          <a:p>
            <a:r>
              <a:rPr lang="en-US" altLang="zh-CN" dirty="0"/>
              <a:t>Finite Neural Networks</a:t>
            </a:r>
          </a:p>
          <a:p>
            <a:r>
              <a:rPr lang="en-US" altLang="zh-CN" dirty="0"/>
              <a:t>Others</a:t>
            </a:r>
          </a:p>
          <a:p>
            <a:r>
              <a:rPr lang="en-US" altLang="zh-CN" dirty="0"/>
              <a:t>Preliminary Exam</a:t>
            </a:r>
          </a:p>
          <a:p>
            <a:r>
              <a:rPr lang="en-US" altLang="zh-CN" dirty="0"/>
              <a:t>Dissertation</a:t>
            </a:r>
          </a:p>
        </p:txBody>
      </p:sp>
    </p:spTree>
    <p:extLst>
      <p:ext uri="{BB962C8B-B14F-4D97-AF65-F5344CB8AC3E}">
        <p14:creationId xmlns:p14="http://schemas.microsoft.com/office/powerpoint/2010/main" val="1524917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9C676-BE67-4B42-A92E-8789943B2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Multimodal Controller for Generative Models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484329-8554-41A3-8F24-51E1EF45D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Paper submitted to ICASSP</a:t>
            </a:r>
          </a:p>
          <a:p>
            <a:r>
              <a:rPr lang="en-US" altLang="zh-CN" dirty="0"/>
              <a:t>We add experiments of COIL100 dataset since submitted to </a:t>
            </a:r>
            <a:r>
              <a:rPr lang="en-US" altLang="zh-CN" dirty="0" err="1"/>
              <a:t>NeurIPS</a:t>
            </a:r>
            <a:endParaRPr lang="en-US" altLang="zh-CN" dirty="0"/>
          </a:p>
          <a:p>
            <a:r>
              <a:rPr lang="en-US" altLang="zh-CN" dirty="0"/>
              <a:t>We focus more one subnetworks and talk less about data creation</a:t>
            </a:r>
          </a:p>
          <a:p>
            <a:r>
              <a:rPr lang="en-US" altLang="zh-CN" dirty="0"/>
              <a:t>The latest version is mostly finalized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74021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9C676-BE67-4B42-A92E-8789943B2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727" y="150812"/>
            <a:ext cx="10515600" cy="1325563"/>
          </a:xfrm>
        </p:spPr>
        <p:txBody>
          <a:bodyPr/>
          <a:lstStyle/>
          <a:p>
            <a:r>
              <a:rPr lang="en-US" altLang="zh-CN" dirty="0"/>
              <a:t>Heterogeneous Federated Learning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484329-8554-41A3-8F24-51E1EF45D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76375"/>
            <a:ext cx="10515600" cy="4351338"/>
          </a:xfrm>
        </p:spPr>
        <p:txBody>
          <a:bodyPr/>
          <a:lstStyle/>
          <a:p>
            <a:r>
              <a:rPr lang="en-US" altLang="zh-CN" dirty="0"/>
              <a:t>Submitted to ICLR (for now the score indicates a pass)</a:t>
            </a:r>
          </a:p>
          <a:p>
            <a:r>
              <a:rPr lang="en-US" altLang="zh-CN" dirty="0"/>
              <a:t>Enable training local models of different model complexity and produce a single global inference model </a:t>
            </a:r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1862E9A-875D-4A44-98BE-A58B0015D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27" y="2801938"/>
            <a:ext cx="4446298" cy="393373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A72BE2D-3E59-4D2D-ACC5-EF486A3E15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5976" y="3130291"/>
            <a:ext cx="5800724" cy="327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779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51" y="0"/>
            <a:ext cx="10515600" cy="1325563"/>
          </a:xfrm>
        </p:spPr>
        <p:txBody>
          <a:bodyPr/>
          <a:lstStyle/>
          <a:p>
            <a:r>
              <a:rPr lang="en-US" altLang="zh-CN" dirty="0"/>
              <a:t>Smart Turbulence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956" y="109542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Use VQ-VAE to first reduce 3D data (can be used in music and speech synthesis)</a:t>
            </a:r>
          </a:p>
          <a:p>
            <a:r>
              <a:rPr lang="en-US" altLang="zh-CN" dirty="0"/>
              <a:t>Add gradient constraint during training</a:t>
            </a:r>
          </a:p>
          <a:p>
            <a:r>
              <a:rPr lang="en-US" altLang="zh-CN" dirty="0"/>
              <a:t>Time series prediction on coded space using convolutional Transformer </a:t>
            </a:r>
          </a:p>
          <a:p>
            <a:pPr marL="0" indent="0">
              <a:buNone/>
            </a:pPr>
            <a:endParaRPr lang="en-US" altLang="zh-CN" u="sng" dirty="0"/>
          </a:p>
        </p:txBody>
      </p:sp>
      <p:pic>
        <p:nvPicPr>
          <p:cNvPr id="5" name="图片 4" descr="图片包含 游戏机, 文字&#10;&#10;描述已自动生成">
            <a:extLst>
              <a:ext uri="{FF2B5EF4-FFF2-40B4-BE49-F238E27FC236}">
                <a16:creationId xmlns:a16="http://schemas.microsoft.com/office/drawing/2014/main" id="{0FA311B9-9520-46DA-AFAD-3AA66EAF6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800" y="3429000"/>
            <a:ext cx="3435350" cy="3427254"/>
          </a:xfrm>
          <a:prstGeom prst="rect">
            <a:avLst/>
          </a:prstGeom>
        </p:spPr>
      </p:pic>
      <p:pic>
        <p:nvPicPr>
          <p:cNvPr id="7" name="图片 6" descr="水中的地图&#10;&#10;描述已自动生成">
            <a:extLst>
              <a:ext uri="{FF2B5EF4-FFF2-40B4-BE49-F238E27FC236}">
                <a16:creationId xmlns:a16="http://schemas.microsoft.com/office/drawing/2014/main" id="{AEB163E6-5C6F-43A5-B7E3-785F4AFF4C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306" y="3416088"/>
            <a:ext cx="2730194" cy="341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991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630" y="-231167"/>
            <a:ext cx="10515600" cy="1325563"/>
          </a:xfrm>
        </p:spPr>
        <p:txBody>
          <a:bodyPr/>
          <a:lstStyle/>
          <a:p>
            <a:r>
              <a:rPr lang="en-US" altLang="zh-CN" sz="4400" dirty="0"/>
              <a:t>Finite Neural Networks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" y="970898"/>
            <a:ext cx="10515600" cy="5563252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Input, weights and output are all on finite field</a:t>
            </a:r>
          </a:p>
          <a:p>
            <a:r>
              <a:rPr lang="en-US" altLang="zh-CN" sz="2400" dirty="0"/>
              <a:t>I find formal derivatives can be defined for finite field with product rule of calculus</a:t>
            </a:r>
          </a:p>
          <a:p>
            <a:pPr lvl="1"/>
            <a:r>
              <a:rPr lang="en-US" altLang="zh-CN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 </a:t>
            </a:r>
            <a:r>
              <a:rPr lang="en-US" altLang="zh-CN" sz="1600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2" tooltip="Mathematics"/>
              </a:rPr>
              <a:t>mathematics</a:t>
            </a:r>
            <a:r>
              <a:rPr lang="en-US" altLang="zh-CN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the </a:t>
            </a:r>
            <a:r>
              <a:rPr lang="en-US" altLang="zh-CN" sz="16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formal derivative</a:t>
            </a:r>
            <a:r>
              <a:rPr lang="en-US" altLang="zh-CN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an operation on elements of a </a:t>
            </a:r>
            <a:r>
              <a:rPr lang="en-US" altLang="zh-CN" sz="1600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 tooltip="Polynomial ring"/>
              </a:rPr>
              <a:t>polynomial ring</a:t>
            </a:r>
            <a:r>
              <a:rPr lang="en-US" altLang="zh-CN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or a ring of </a:t>
            </a:r>
            <a:r>
              <a:rPr lang="en-US" altLang="zh-CN" sz="1600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4" tooltip="Formal power series"/>
              </a:rPr>
              <a:t>formal power series</a:t>
            </a:r>
            <a:r>
              <a:rPr lang="en-US" altLang="zh-CN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that mimics the form of the derivative from </a:t>
            </a:r>
            <a:r>
              <a:rPr lang="en-US" altLang="zh-CN" sz="1600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5" tooltip="Derivative"/>
              </a:rPr>
              <a:t>calculus</a:t>
            </a:r>
            <a:r>
              <a:rPr lang="en-US" altLang="zh-CN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1"/>
            <a:r>
              <a:rPr lang="en-US" altLang="zh-CN" sz="2000" dirty="0">
                <a:hlinkClick r:id="rId6"/>
              </a:rPr>
              <a:t>https://en.wikipedia.org/wiki/Formal_derivative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r>
              <a:rPr lang="en-US" altLang="zh-CN" sz="2400" dirty="0"/>
              <a:t>For example d(X^5)/dx = 5X^4 which means summation of X^4 5 times. d(f(X)/5)/dx = 1/5 d(f(X))/dx in finite field means find a value that when add 5 times equal d(f(X))/dx.</a:t>
            </a:r>
          </a:p>
          <a:p>
            <a:endParaRPr lang="en-US" altLang="zh-CN" sz="2400" dirty="0"/>
          </a:p>
          <a:p>
            <a:r>
              <a:rPr lang="en-US" altLang="zh-CN" sz="2400" dirty="0"/>
              <a:t>I think it is feasible to implement Finite Neural Networks with these definition.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652424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9C676-BE67-4B42-A92E-8789943B2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67" y="-149748"/>
            <a:ext cx="10515600" cy="1325563"/>
          </a:xfrm>
        </p:spPr>
        <p:txBody>
          <a:bodyPr/>
          <a:lstStyle/>
          <a:p>
            <a:r>
              <a:rPr lang="en-US" altLang="zh-CN" dirty="0"/>
              <a:t>Subnetworks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484329-8554-41A3-8F24-51E1EF45D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369" y="886173"/>
            <a:ext cx="10515600" cy="4351338"/>
          </a:xfrm>
        </p:spPr>
        <p:txBody>
          <a:bodyPr/>
          <a:lstStyle/>
          <a:p>
            <a:r>
              <a:rPr lang="en-US" altLang="zh-CN" dirty="0"/>
              <a:t>Train the masking from controller</a:t>
            </a:r>
          </a:p>
          <a:p>
            <a:endParaRPr lang="en-US" altLang="zh-CN" dirty="0"/>
          </a:p>
          <a:p>
            <a:r>
              <a:rPr lang="en-US" altLang="zh-CN" dirty="0"/>
              <a:t>Compress a network with lottery ticket</a:t>
            </a:r>
          </a:p>
          <a:p>
            <a:endParaRPr lang="en-US" altLang="zh-CN" dirty="0"/>
          </a:p>
          <a:p>
            <a:r>
              <a:rPr lang="en-US" altLang="zh-CN" dirty="0"/>
              <a:t>Compress multiple subnetworks from one network conditional on some extra information</a:t>
            </a:r>
          </a:p>
          <a:p>
            <a:endParaRPr lang="en-US" altLang="zh-CN" dirty="0"/>
          </a:p>
          <a:p>
            <a:r>
              <a:rPr lang="en-US" altLang="zh-CN" dirty="0"/>
              <a:t>Consider a pretrained classifier or generator, we compress it to classify subclasses or to generate data class-conditionally</a:t>
            </a:r>
          </a:p>
        </p:txBody>
      </p:sp>
    </p:spTree>
    <p:extLst>
      <p:ext uri="{BB962C8B-B14F-4D97-AF65-F5344CB8AC3E}">
        <p14:creationId xmlns:p14="http://schemas.microsoft.com/office/powerpoint/2010/main" val="3299975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-79375"/>
            <a:ext cx="10515600" cy="1325563"/>
          </a:xfrm>
        </p:spPr>
        <p:txBody>
          <a:bodyPr/>
          <a:lstStyle/>
          <a:p>
            <a:r>
              <a:rPr lang="en-US" altLang="zh-CN" b="1" dirty="0"/>
              <a:t>Others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962024"/>
            <a:ext cx="10515600" cy="5940425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Deep Channel Coding</a:t>
            </a:r>
          </a:p>
          <a:p>
            <a:pPr lvl="1"/>
            <a:r>
              <a:rPr lang="en-US" altLang="zh-CN" dirty="0"/>
              <a:t>Finished for ECE587, the result is promising</a:t>
            </a:r>
          </a:p>
          <a:p>
            <a:pPr lvl="1"/>
            <a:r>
              <a:rPr lang="en-US" altLang="zh-CN" dirty="0"/>
              <a:t>Frequency domain channel coding with Fourier operator</a:t>
            </a:r>
          </a:p>
          <a:p>
            <a:pPr lvl="1"/>
            <a:endParaRPr lang="en-US" altLang="zh-CN" dirty="0"/>
          </a:p>
          <a:p>
            <a:r>
              <a:rPr lang="en-US" altLang="zh-CN" sz="2400" dirty="0"/>
              <a:t>Defend adversarial attacks from intermediate layers</a:t>
            </a:r>
          </a:p>
          <a:p>
            <a:pPr lvl="1"/>
            <a:r>
              <a:rPr lang="en-US" altLang="zh-CN" sz="2000" dirty="0"/>
              <a:t>Hypothesis: Even though we only change very little to the input image and easily attack trained neural network. Intermediate layer features should have a very different distribution from the trained dataset. The change of result cannot happen within one layer. It is the deep nature makes classifier fragile</a:t>
            </a:r>
          </a:p>
          <a:p>
            <a:pPr lvl="1"/>
            <a:r>
              <a:rPr lang="en-US" altLang="zh-CN" sz="2000" dirty="0"/>
              <a:t>Design a simple Defensive </a:t>
            </a:r>
            <a:r>
              <a:rPr lang="en-US" altLang="zh-CN" sz="2000" dirty="0" err="1"/>
              <a:t>BatchNorm</a:t>
            </a:r>
            <a:r>
              <a:rPr lang="en-US" altLang="zh-CN" sz="2000" dirty="0"/>
              <a:t> to check statistics</a:t>
            </a:r>
          </a:p>
          <a:p>
            <a:pPr lvl="1"/>
            <a:endParaRPr lang="en-US" altLang="zh-CN" sz="2000" dirty="0"/>
          </a:p>
          <a:p>
            <a:r>
              <a:rPr lang="en-US" altLang="zh-CN" sz="2400" dirty="0"/>
              <a:t>Neural PDE </a:t>
            </a:r>
            <a:r>
              <a:rPr lang="en-US" altLang="zh-CN" sz="2400" dirty="0" err="1"/>
              <a:t>sover</a:t>
            </a:r>
            <a:endParaRPr lang="en-US" altLang="zh-CN" sz="2400" dirty="0"/>
          </a:p>
          <a:p>
            <a:pPr lvl="1"/>
            <a:r>
              <a:rPr lang="en-US" altLang="zh-CN" sz="2000" dirty="0"/>
              <a:t>Fourier operator</a:t>
            </a:r>
          </a:p>
          <a:p>
            <a:pPr lvl="1"/>
            <a:r>
              <a:rPr lang="en-US" altLang="zh-CN" sz="2000" dirty="0"/>
              <a:t>SIREN network</a:t>
            </a:r>
          </a:p>
          <a:p>
            <a:pPr lvl="1"/>
            <a:endParaRPr lang="en-US" altLang="zh-CN" sz="2400" dirty="0"/>
          </a:p>
          <a:p>
            <a:pPr lvl="1"/>
            <a:endParaRPr lang="en-US" altLang="zh-CN" sz="2000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54196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-79375"/>
            <a:ext cx="10515600" cy="1325563"/>
          </a:xfrm>
        </p:spPr>
        <p:txBody>
          <a:bodyPr/>
          <a:lstStyle/>
          <a:p>
            <a:r>
              <a:rPr lang="en-US" altLang="zh-CN" b="1" dirty="0"/>
              <a:t>Others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962024"/>
            <a:ext cx="10845800" cy="5686425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Neural Wavelet Transform</a:t>
            </a:r>
          </a:p>
          <a:p>
            <a:pPr lvl="1"/>
            <a:r>
              <a:rPr lang="en-US" altLang="zh-CN" sz="2000" dirty="0"/>
              <a:t>Train the kernel inside wavelet to replace convolution layer to reduce computation and kernel size</a:t>
            </a:r>
          </a:p>
          <a:p>
            <a:pPr lvl="1"/>
            <a:r>
              <a:rPr lang="en-US" altLang="zh-CN" sz="2000" dirty="0"/>
              <a:t>Possible extend to other integral transform</a:t>
            </a:r>
          </a:p>
          <a:p>
            <a:pPr lvl="1"/>
            <a:endParaRPr lang="en-US" altLang="zh-CN" sz="2000" dirty="0"/>
          </a:p>
          <a:p>
            <a:r>
              <a:rPr lang="en-US" altLang="zh-CN" sz="2400" dirty="0"/>
              <a:t>Model Recording without knowing training data</a:t>
            </a:r>
          </a:p>
          <a:p>
            <a:pPr lvl="1"/>
            <a:r>
              <a:rPr lang="en-US" altLang="zh-CN" sz="2000" dirty="0"/>
              <a:t>We may copy a model by training a generator to efficiently generate query and ask prediction from trained models</a:t>
            </a:r>
          </a:p>
          <a:p>
            <a:pPr lvl="1"/>
            <a:r>
              <a:rPr lang="en-US" altLang="zh-CN" sz="2000" dirty="0"/>
              <a:t>The generator is optimized from random noise and then exploit a data space that makes the recording of trained model faster than only using random noise</a:t>
            </a:r>
          </a:p>
          <a:p>
            <a:pPr lvl="1"/>
            <a:endParaRPr lang="en-US" altLang="zh-CN" sz="2000" dirty="0"/>
          </a:p>
          <a:p>
            <a:r>
              <a:rPr lang="en-US" altLang="zh-CN" sz="2400" dirty="0"/>
              <a:t>Predictive</a:t>
            </a:r>
            <a:r>
              <a:rPr lang="en-US" altLang="zh-CN" sz="2000" dirty="0"/>
              <a:t> gradient descent, meta-learning</a:t>
            </a:r>
          </a:p>
          <a:p>
            <a:pPr lvl="1"/>
            <a:r>
              <a:rPr lang="en-US" altLang="zh-CN" sz="1800" dirty="0"/>
              <a:t>Forget about learning rate. Theoretically there always exists a best gradient step at each iteration. We use learning history as our training data and predict the best gradient step. Deep Learning for optimization.</a:t>
            </a:r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sz="2400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09960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42440</TotalTime>
  <Words>813</Words>
  <Application>Microsoft Office PowerPoint</Application>
  <PresentationFormat>宽屏</PresentationFormat>
  <Paragraphs>120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等线 Light</vt:lpstr>
      <vt:lpstr>Arial</vt:lpstr>
      <vt:lpstr>Calibri</vt:lpstr>
      <vt:lpstr>Office 主题​​</vt:lpstr>
      <vt:lpstr>Research Progress Record</vt:lpstr>
      <vt:lpstr>Overview</vt:lpstr>
      <vt:lpstr>Multimodal Controller for Generative Models</vt:lpstr>
      <vt:lpstr>Heterogeneous Federated Learning</vt:lpstr>
      <vt:lpstr>Smart Turbulence</vt:lpstr>
      <vt:lpstr>Finite Neural Networks</vt:lpstr>
      <vt:lpstr>Subnetworks</vt:lpstr>
      <vt:lpstr>Others</vt:lpstr>
      <vt:lpstr>Others</vt:lpstr>
      <vt:lpstr>Preliminary Exam</vt:lpstr>
      <vt:lpstr>Preliminary Exam</vt:lpstr>
      <vt:lpstr>Preliminary Exam</vt:lpstr>
      <vt:lpstr>Preliminary Exam</vt:lpstr>
      <vt:lpstr>Preliminary Exam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Progress Record</dc:title>
  <dc:creator>Administrator</dc:creator>
  <cp:lastModifiedBy>Enmao Diao</cp:lastModifiedBy>
  <cp:revision>785</cp:revision>
  <dcterms:created xsi:type="dcterms:W3CDTF">2018-08-28T06:30:59Z</dcterms:created>
  <dcterms:modified xsi:type="dcterms:W3CDTF">2020-11-25T02:23:05Z</dcterms:modified>
</cp:coreProperties>
</file>