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6"/>
  </p:notesMasterIdLst>
  <p:sldIdLst>
    <p:sldId id="271" r:id="rId2"/>
    <p:sldId id="346" r:id="rId3"/>
    <p:sldId id="347" r:id="rId4"/>
    <p:sldId id="349" r:id="rId5"/>
    <p:sldId id="350" r:id="rId6"/>
    <p:sldId id="351" r:id="rId7"/>
    <p:sldId id="296" r:id="rId8"/>
    <p:sldId id="375" r:id="rId9"/>
    <p:sldId id="339" r:id="rId10"/>
    <p:sldId id="358" r:id="rId11"/>
    <p:sldId id="360" r:id="rId12"/>
    <p:sldId id="361" r:id="rId13"/>
    <p:sldId id="362" r:id="rId14"/>
    <p:sldId id="376" r:id="rId15"/>
    <p:sldId id="370" r:id="rId16"/>
    <p:sldId id="359" r:id="rId17"/>
    <p:sldId id="363" r:id="rId18"/>
    <p:sldId id="371" r:id="rId19"/>
    <p:sldId id="373" r:id="rId20"/>
    <p:sldId id="374" r:id="rId21"/>
    <p:sldId id="368" r:id="rId22"/>
    <p:sldId id="344" r:id="rId23"/>
    <p:sldId id="345" r:id="rId24"/>
    <p:sldId id="36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E2177-E45B-449F-AE2E-ED4743253C6D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6D08B-1E4C-4901-ABEC-209650D31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7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36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78FEF-B26F-4088-ACF4-86D30CF11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851A0A-7E35-41F2-BA5A-C9CEAF158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AA770-9F42-4EDB-ACAC-86BB488B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D4C74-B73D-494F-9416-2802B7FE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876C5-C627-45B9-9F9F-78B975D0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2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7652F-D41C-47B2-9F17-60288204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388010-8B5C-4F9B-BC8C-6FC0BE625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F60FC-6DCB-4653-847A-C07D0FE8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3847A-D4B6-4DBD-9630-4BB7C258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07D82-260A-43BC-A6C6-112392A0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93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4216A1-1A5C-41D2-92DC-A6D07EB63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7AA18D-F9BF-4158-850E-56DB70A05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FE467-400E-44F4-A57C-014001DA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88B5A-8C24-4313-A609-6790A116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2455E-E4C7-4202-AC06-A8F54B08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22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8CE68-7A36-47D6-A1DB-01C066D8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7045E-AED3-44A3-B9F8-635E53137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9C54B-F00C-4C9B-81DE-7EC60604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D4CAE-5D3B-4917-9FD3-78A39CF2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3487E-E1E8-442A-9A7B-491C2436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6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9D65B-3316-4F99-ABEA-C18A51996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FD002A-43E7-47E2-A9FC-C8B7C7AA9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7B54E-EBA5-4B5D-8C88-CE022133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DBCC4-8386-4E31-B7CA-5A206E86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9748C-1EDB-4DD8-990F-130B34F8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1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07698-C5AE-4B45-A382-06B06335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8EF9A-3947-452C-B760-ED3C6B15F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E1635-6151-4236-AC10-935E43F2A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D01C4-A00B-4F83-AC3D-3D113B96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7D7AB9-8F7D-4A02-B01B-D89A68E0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84B3CD-2C38-4350-B989-A7F0EE13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93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44481-9922-4069-9B99-B0EE0385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EA81F-A661-4925-BB0D-AE89CF559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A6010-CE7D-4003-B591-83346A48F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48C265-D79E-4CB5-BB98-D5F5B2341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BD9FB3-E991-4121-8ADF-BBF402047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F3B529-BDBD-4AED-B101-6F2C9924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8AE7E0-D45D-4AF3-A1BB-EEE0F3EE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6322A-02F1-4599-9297-88FDF722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81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4331D-1313-41EE-BCD0-32B28857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293BFC-F9E7-4238-95A1-B0981579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A2030F-5A89-4856-BE13-C9A8612C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F6ADC4-1B43-47FA-AB99-608DD5D7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65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2B8655-EB26-45A6-BB17-2EE9FC00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188CB5-4185-49B3-95D4-2BAC6ECB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F1043-7D67-43B4-892E-0ECAD4F8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54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A7201-2F02-46B9-BE47-A7AF2739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09CBE-F044-4301-B885-19762100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1B92AE-8890-408A-9D81-9C6C8E2C8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F38867-DD19-403E-AEA0-7B513071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78D94-523E-4460-A66D-462FA3FF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7C5EE6-C867-4230-A319-ED379A76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3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A9DF5-68D4-461B-8A10-64637EB8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D8036C-F495-46EA-82CF-AB2103F74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120997-07E7-404D-8A86-63C6CA3D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C93D4E-7114-445A-8412-6321B8AF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C36E02-C1A2-4C2C-AE41-AB154599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6508D-DBCB-4CEB-8F06-00173BE5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6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67C17D-9FD2-4140-85B6-13B76BDB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3EBBF7-392A-4898-8EA3-DC3B838BD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B9BA9-623F-4325-A95A-F80D98FF5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14994-C529-43AC-BD2C-52D47B0301A5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959E2-7A06-40C1-9914-30FD08D78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34C15-8B00-4100-A8D2-70E50FFF2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53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17463"/>
            <a:ext cx="9144000" cy="1059122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Calibri" charset="0"/>
                <a:ea typeface="Calibri" charset="0"/>
                <a:cs typeface="Calibri" charset="0"/>
              </a:rPr>
              <a:t>Research Progress Record</a:t>
            </a:r>
            <a:endParaRPr lang="en-US" sz="4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1144" y="3922672"/>
            <a:ext cx="7551057" cy="1549215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Enmao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Diao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Feb 05, 2019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54" y="115451"/>
            <a:ext cx="1492500" cy="1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9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94CF925-84D7-439B-93DE-A2A34B02793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6408F8-86FA-40EC-9483-E2A026488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B1B3FBD-54E4-4AF5-9673-F76D4E0B031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091" y="1875486"/>
            <a:ext cx="8306618" cy="43014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9012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1330E-C33A-4E5E-85B7-85B4C147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A6701-1405-4DE1-BBE0-38600C0C6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CIFAR10 cannot achieve comparable results</a:t>
            </a:r>
          </a:p>
          <a:p>
            <a:pPr lvl="1"/>
            <a:r>
              <a:rPr lang="en-US" altLang="zh-CN" dirty="0"/>
              <a:t>Data augmentation</a:t>
            </a:r>
          </a:p>
          <a:p>
            <a:pPr lvl="1"/>
            <a:r>
              <a:rPr lang="en-US" altLang="zh-CN" dirty="0"/>
              <a:t>Model complexity is smaller than ResNet18</a:t>
            </a:r>
          </a:p>
          <a:p>
            <a:pPr lvl="1"/>
            <a:r>
              <a:rPr lang="en-US" altLang="zh-CN" dirty="0"/>
              <a:t>Add more convolutional LSTM layer will severely degrade the performance (untrainable)</a:t>
            </a:r>
          </a:p>
          <a:p>
            <a:pPr lvl="1"/>
            <a:r>
              <a:rPr lang="en-US" altLang="zh-CN" dirty="0"/>
              <a:t>Gradient vanishing problem solved by residual connection [1]</a:t>
            </a:r>
          </a:p>
          <a:p>
            <a:pPr marL="0" indent="0">
              <a:buNone/>
            </a:pPr>
            <a:r>
              <a:rPr lang="en-US" altLang="zh-CN" sz="2000" dirty="0"/>
              <a:t>[1] Kim J, El-</a:t>
            </a:r>
            <a:r>
              <a:rPr lang="en-US" altLang="zh-CN" sz="2000" dirty="0" err="1"/>
              <a:t>Khamy</a:t>
            </a:r>
            <a:r>
              <a:rPr lang="en-US" altLang="zh-CN" sz="2000" dirty="0"/>
              <a:t> M, Lee J. Residual LSTM: Design of a deep recurrent architecture for distant speech recognition[J]. </a:t>
            </a:r>
            <a:r>
              <a:rPr lang="en-US" altLang="zh-CN" sz="2000" dirty="0" err="1"/>
              <a:t>arXiv</a:t>
            </a:r>
            <a:r>
              <a:rPr lang="en-US" altLang="zh-CN" sz="2000" dirty="0"/>
              <a:t> preprint arXiv:1701.03360, 2017.</a:t>
            </a:r>
          </a:p>
        </p:txBody>
      </p:sp>
    </p:spTree>
    <p:extLst>
      <p:ext uri="{BB962C8B-B14F-4D97-AF65-F5344CB8AC3E}">
        <p14:creationId xmlns:p14="http://schemas.microsoft.com/office/powerpoint/2010/main" val="2725760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1330E-C33A-4E5E-85B7-85B4C147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A6701-1405-4DE1-BBE0-38600C0C6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MNIST (last milestone)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B00D1D-490F-43E3-B372-8E769D1C3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679" y="2573536"/>
            <a:ext cx="4095567" cy="29671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D22E01E-DCA8-4E86-A1CD-0A629A34B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563" y="2573534"/>
            <a:ext cx="3808736" cy="284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06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1330E-C33A-4E5E-85B7-85B4C147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A6701-1405-4DE1-BBE0-38600C0C6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MNIST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B5AF60F-B799-4231-B005-EF2FBDBEE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233" y="2432812"/>
            <a:ext cx="4479485" cy="330862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E5A0D7C-C8BE-4641-BC89-5C3CDD259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705" y="2432812"/>
            <a:ext cx="4510890" cy="325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40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1330E-C33A-4E5E-85B7-85B4C147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A6701-1405-4DE1-BBE0-38600C0C6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MNIST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E5A0D7C-C8BE-4641-BC89-5C3CDD259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644" y="2373614"/>
            <a:ext cx="4510890" cy="325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92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1330E-C33A-4E5E-85B7-85B4C147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Distributed Codecs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A6701-1405-4DE1-BBE0-38600C0C6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0909CAD-3F17-42D1-911F-99BB80F68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785" y="2378284"/>
            <a:ext cx="7536429" cy="348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79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1330E-C33A-4E5E-85B7-85B4C147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Distributed Codecs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A6701-1405-4DE1-BBE0-38600C0C6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Train on more nodes and test on less nodes</a:t>
            </a:r>
          </a:p>
          <a:p>
            <a:r>
              <a:rPr lang="en-US" altLang="zh-CN" dirty="0"/>
              <a:t>Smaller encoder</a:t>
            </a:r>
          </a:p>
          <a:p>
            <a:r>
              <a:rPr lang="en-US" altLang="zh-CN" dirty="0"/>
              <a:t>Different correlation, e.g. each source contains different classes of data</a:t>
            </a:r>
          </a:p>
          <a:p>
            <a:r>
              <a:rPr lang="en-US" altLang="zh-CN" dirty="0"/>
              <a:t>Distributed Encoder?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1135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1330E-C33A-4E5E-85B7-85B4C147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Distributed Codecs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A6701-1405-4DE1-BBE0-38600C0C6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Train on more nodes and test on less nodes</a:t>
            </a:r>
          </a:p>
          <a:p>
            <a:pPr lvl="1"/>
            <a:r>
              <a:rPr lang="en-US" altLang="zh-CN" dirty="0"/>
              <a:t>Train 2 nodes Test 2 nodes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2F9EED5-5DAF-4636-AC61-17872F727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918" y="2873668"/>
            <a:ext cx="4401814" cy="330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14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1330E-C33A-4E5E-85B7-85B4C147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Distributed Codecs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A6701-1405-4DE1-BBE0-38600C0C6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Train on more nodes and test on less nodes</a:t>
            </a:r>
          </a:p>
          <a:p>
            <a:pPr lvl="1"/>
            <a:r>
              <a:rPr lang="en-US" altLang="zh-CN" dirty="0"/>
              <a:t>Train 4 nodes Test 4, 2 nodes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8F1BC5-D94A-466F-9772-A68569F66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432" y="2924353"/>
            <a:ext cx="4633135" cy="346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01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1330E-C33A-4E5E-85B7-85B4C147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Distributed Codecs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A6701-1405-4DE1-BBE0-38600C0C6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Train on more nodes and test on less nodes</a:t>
            </a:r>
          </a:p>
          <a:p>
            <a:pPr lvl="1"/>
            <a:r>
              <a:rPr lang="en-US" altLang="zh-CN" dirty="0"/>
              <a:t>Train 8 nodes Test 8, 4, 2 nodes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777932-F911-4948-8369-A4B48DC4B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320" y="2605087"/>
            <a:ext cx="54578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0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6BE79-89E0-4CA8-AFC8-DEA508E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General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Better tuning parameter strategy for optimization</a:t>
            </a:r>
          </a:p>
          <a:p>
            <a:pPr lvl="2"/>
            <a:r>
              <a:rPr lang="en-US" altLang="zh-CN" dirty="0">
                <a:solidFill>
                  <a:srgbClr val="FFC000"/>
                </a:solidFill>
              </a:rPr>
              <a:t>Setting a milestone for each objective and adjust tuning parameter based on the distance between the milestone and the current performance</a:t>
            </a:r>
          </a:p>
          <a:p>
            <a:pPr lvl="2"/>
            <a:r>
              <a:rPr lang="en-US" altLang="zh-CN" dirty="0">
                <a:solidFill>
                  <a:srgbClr val="FFC000"/>
                </a:solidFill>
              </a:rPr>
              <a:t>https://arxiv.org/pdf/1810.04650v1.pdf</a:t>
            </a:r>
          </a:p>
          <a:p>
            <a:pPr lvl="1"/>
            <a:r>
              <a:rPr lang="en-US" altLang="zh-CN" dirty="0"/>
              <a:t>Meta Learning</a:t>
            </a:r>
          </a:p>
          <a:p>
            <a:pPr lvl="2"/>
            <a:r>
              <a:rPr lang="en-US" altLang="zh-CN" dirty="0"/>
              <a:t>Use models to learn the learning rate and other hyper parameters (learn to learn)</a:t>
            </a:r>
          </a:p>
          <a:p>
            <a:pPr lvl="1"/>
            <a:r>
              <a:rPr lang="en-US" altLang="zh-CN" dirty="0"/>
              <a:t>Transfer Learning</a:t>
            </a:r>
          </a:p>
          <a:p>
            <a:pPr lvl="2"/>
            <a:r>
              <a:rPr lang="en-US" altLang="zh-CN" dirty="0"/>
              <a:t>Add hidden and memory state for the whole model</a:t>
            </a:r>
          </a:p>
          <a:p>
            <a:pPr lvl="2"/>
            <a:r>
              <a:rPr lang="en-US" altLang="zh-CN" dirty="0"/>
              <a:t>Growing Memory cell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Memory Issue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Test Truncated BPTT and models that consume less memory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4EDC771-F807-4D2B-9214-270BCB8F029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Last Milestones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0382CD-324C-4830-9CA4-7C9673C9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775" y="149289"/>
            <a:ext cx="2420225" cy="253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1330E-C33A-4E5E-85B7-85B4C147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Distributed Codecs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A6701-1405-4DE1-BBE0-38600C0C6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Train on more nodes and test on less nodes</a:t>
            </a:r>
          </a:p>
          <a:p>
            <a:pPr lvl="1"/>
            <a:r>
              <a:rPr lang="en-US" altLang="zh-CN" dirty="0"/>
              <a:t>Train 8,4,2 nodes Test 8,4,2 nodes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E7EE8C-BDCB-4F7B-A320-AD3D37BD2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887" y="2748202"/>
            <a:ext cx="4836271" cy="342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95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1330E-C33A-4E5E-85B7-85B4C147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Distributed Codecs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A6701-1405-4DE1-BBE0-38600C0C6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Smaller encoder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F463C8-145C-444A-89BF-39FB6A819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838" y="2360525"/>
            <a:ext cx="4938324" cy="362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88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6BE79-89E0-4CA8-AFC8-DEA508E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Compression and Clustering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Variational autoencoder for unsupervised classification verified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Extend to convolutional and binary codes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Extend to recurrent networks with variational LSTM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4EDC771-F807-4D2B-9214-270BCB8F029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 Tracks (Active)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212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6BE79-89E0-4CA8-AFC8-DEA508E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Organic Network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Fine-grained Classification</a:t>
            </a:r>
          </a:p>
          <a:p>
            <a:pPr lvl="1"/>
            <a:r>
              <a:rPr lang="en-US" altLang="zh-CN" sz="1900" dirty="0"/>
              <a:t>Fu J, Zheng H, Mei T. Look closer to see better: Recurrent attention convolutional neural network for fine-grained image recognition[C]//CVPR. 2017, 2: 3.</a:t>
            </a:r>
            <a:endParaRPr lang="en-US" altLang="zh-CN" sz="1900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C000"/>
                </a:solidFill>
              </a:rPr>
              <a:t>Image Detection on compressed domain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Image Caption on compressed domain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Hierarchical Classification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Speech Emotion Recognition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Speech Synthesis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Meta Learning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4EDC771-F807-4D2B-9214-270BCB8F029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 Tracks (Idle)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814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1330E-C33A-4E5E-85B7-85B4C147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Milestones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A6701-1405-4DE1-BBE0-38600C0C6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Compression and Classification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Test on ImageNet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Test with Kodak and RAID (raw images) dataset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Test with other metrics and PSNR-HVS and MS-SSIM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Batch support for classic codecs like JPEG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Deep Learning based entropy codec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Experiment attention based Transformer network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Multitask with Organic Network</a:t>
            </a:r>
          </a:p>
          <a:p>
            <a:r>
              <a:rPr lang="en-US" altLang="zh-CN" dirty="0"/>
              <a:t>DSC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Experiment images source from different classes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Distributed Decoder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DSC for classification only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466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6BE79-89E0-4CA8-AFC8-DEA508E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Compression and Classification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Experiment better classification performance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Test on ImageNet and Coco Dataset after memory issue fixed</a:t>
            </a:r>
          </a:p>
          <a:p>
            <a:pPr lvl="1"/>
            <a:r>
              <a:rPr lang="en-US" altLang="zh-CN" dirty="0"/>
              <a:t>Try to add support for varying image size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Test with large image shape with deeper models with ImageNet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Test with Kodak and RAID (raw images) dataset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Test with other metrics and PSNR-HVS and MS-SSIM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Add entropy codec and Compare with other classical codecs like JPG2000, BPG</a:t>
            </a:r>
          </a:p>
          <a:p>
            <a:pPr lvl="1"/>
            <a:r>
              <a:rPr lang="en-US" altLang="zh-CN" dirty="0"/>
              <a:t>Test dynamic functionality and performance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Test more multi-scale model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Test distributed codecs with smaller encoders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Test decoders for different number of nodes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Experiment smaller gap among the number of nodes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Experiment images from different angle for distributed systems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Start Video Compression</a:t>
            </a:r>
          </a:p>
          <a:p>
            <a:pPr lvl="1"/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4EDC771-F807-4D2B-9214-270BCB8F029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Last Milestones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799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6BE79-89E0-4CA8-AFC8-DEA508E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Generative Codec and unsupervised learning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Experiment K-means and GMM for MNIST data with Gaussian VAE</a:t>
            </a:r>
          </a:p>
          <a:p>
            <a:pPr lvl="1"/>
            <a:r>
              <a:rPr lang="en-US" altLang="zh-CN" dirty="0"/>
              <a:t>Experiment Dirichlet Process GMM for gradually growing number of clusters (dictionary building)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Experiment Concrete VAE (Bernoulli distribution reparametrized by Gumbel Trick)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Combine Clustering, Concrete VAE and our codecs</a:t>
            </a:r>
          </a:p>
          <a:p>
            <a:pPr lvl="1"/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4EDC771-F807-4D2B-9214-270BCB8F029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Last Milestones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5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6BE79-89E0-4CA8-AFC8-DEA508E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Compression and Detection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Combine Faster-RCNN with our codecs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4EDC771-F807-4D2B-9214-270BCB8F029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Last Milestones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750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6BE79-89E0-4CA8-AFC8-DEA508E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Other Tracks</a:t>
            </a:r>
          </a:p>
          <a:p>
            <a:pPr lvl="1"/>
            <a:r>
              <a:rPr lang="en-US" altLang="zh-CN" dirty="0"/>
              <a:t>Audio Compression, Music Information Retrieval and Speech Recognition</a:t>
            </a:r>
          </a:p>
          <a:p>
            <a:pPr lvl="1"/>
            <a:r>
              <a:rPr lang="en-US" altLang="zh-CN" dirty="0"/>
              <a:t>Web Crawler for crawling images from URL (data mining)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4EDC771-F807-4D2B-9214-270BCB8F029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Last Milestones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266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CFA14-E8C9-4F79-B31E-7AC8C0F7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773BF-8D7E-447B-99B4-F29841BEF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241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MNIST dataset</a:t>
            </a:r>
          </a:p>
          <a:p>
            <a:pPr lvl="1"/>
            <a:r>
              <a:rPr lang="en-US" altLang="zh-CN" dirty="0"/>
              <a:t>60000 handwritten 0-9 digits images for training, 10000 for test</a:t>
            </a:r>
          </a:p>
          <a:p>
            <a:pPr lvl="1"/>
            <a:r>
              <a:rPr lang="en-US" altLang="zh-CN" dirty="0"/>
              <a:t>Original shape 28x28, resized to 32x32</a:t>
            </a:r>
          </a:p>
          <a:p>
            <a:r>
              <a:rPr lang="en-US" altLang="zh-CN" dirty="0"/>
              <a:t>CIFAR10 dataset (cannot exceed 30 PSNR and 74% accuracy)</a:t>
            </a:r>
          </a:p>
          <a:p>
            <a:pPr lvl="1"/>
            <a:r>
              <a:rPr lang="en-US" altLang="zh-CN" dirty="0"/>
              <a:t>50000 natural images of 10 classes like airplane, automobile, cat, dog, </a:t>
            </a:r>
            <a:r>
              <a:rPr lang="en-US" altLang="zh-CN" dirty="0" err="1"/>
              <a:t>etc</a:t>
            </a:r>
            <a:r>
              <a:rPr lang="en-US" altLang="zh-CN" dirty="0"/>
              <a:t> for training, 10000 for test</a:t>
            </a:r>
          </a:p>
          <a:p>
            <a:pPr lvl="1"/>
            <a:r>
              <a:rPr lang="en-US" altLang="zh-CN" dirty="0"/>
              <a:t>Original shape 32x32</a:t>
            </a:r>
          </a:p>
          <a:p>
            <a:r>
              <a:rPr lang="en-US" altLang="zh-CN" dirty="0"/>
              <a:t>SVHN dataset</a:t>
            </a:r>
          </a:p>
          <a:p>
            <a:pPr lvl="1"/>
            <a:r>
              <a:rPr lang="en-US" altLang="zh-CN" dirty="0"/>
              <a:t>Street View House Numbers data containing 0-9 digits RGB cropped images. 73257 digits for training, 26032 digits for testing, and 531131 additional (not used this time), somewhat less difficult samples, to use as extra training data.</a:t>
            </a:r>
          </a:p>
          <a:p>
            <a:pPr lvl="1"/>
            <a:r>
              <a:rPr lang="en-US" altLang="zh-CN" dirty="0"/>
              <a:t>http://ufldl.stanford.edu/housenumbers/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50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1330E-C33A-4E5E-85B7-85B4C147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A6701-1405-4DE1-BBE0-38600C0C6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Fix bug in classification and DSC from last milestone</a:t>
            </a:r>
          </a:p>
          <a:p>
            <a:r>
              <a:rPr lang="en-US" altLang="zh-CN" sz="2000" dirty="0"/>
              <a:t>No need to tune the tuning parameter as long as we use probability to model the loss function (inspired by the variational inference loss)</a:t>
            </a:r>
          </a:p>
          <a:p>
            <a:r>
              <a:rPr lang="en-US" altLang="zh-CN" sz="2000" dirty="0"/>
              <a:t>Use validation method for learning rate decay, slightly improve the performance</a:t>
            </a:r>
          </a:p>
          <a:p>
            <a:r>
              <a:rPr lang="en-US" altLang="zh-CN" sz="2000" dirty="0"/>
              <a:t>Organic Network is very related to Transfer Learning and Group Convolution</a:t>
            </a:r>
          </a:p>
          <a:p>
            <a:r>
              <a:rPr lang="en-US" altLang="zh-CN" sz="2000" dirty="0"/>
              <a:t>Memory issue is hard to alleviate. Attempted GRU and multilayer convolution LSTM cell</a:t>
            </a:r>
          </a:p>
          <a:p>
            <a:r>
              <a:rPr lang="en-US" altLang="zh-CN" sz="2000" dirty="0"/>
              <a:t>JPEG and other classic codecs support finish with </a:t>
            </a:r>
            <a:r>
              <a:rPr lang="en-US" altLang="zh-CN" sz="2000" dirty="0" err="1"/>
              <a:t>ImageMagick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60024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3C7A9F-FE85-46FC-ADF2-5DFCC6BD5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Google Model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94CF925-84D7-439B-93DE-A2A34B02793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Model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45F244-D5B9-43E5-8FB3-80B362CA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693" y="2958679"/>
            <a:ext cx="8395413" cy="278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91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43318</TotalTime>
  <Words>837</Words>
  <Application>Microsoft Office PowerPoint</Application>
  <PresentationFormat>宽屏</PresentationFormat>
  <Paragraphs>128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等线</vt:lpstr>
      <vt:lpstr>等线 Light</vt:lpstr>
      <vt:lpstr>Arial</vt:lpstr>
      <vt:lpstr>Calibri</vt:lpstr>
      <vt:lpstr>Office 主题​​</vt:lpstr>
      <vt:lpstr>Research Progress Record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Data</vt:lpstr>
      <vt:lpstr>General</vt:lpstr>
      <vt:lpstr>PowerPoint 演示文稿</vt:lpstr>
      <vt:lpstr>PowerPoint 演示文稿</vt:lpstr>
      <vt:lpstr>Compression and Classification</vt:lpstr>
      <vt:lpstr>Compression and Classification</vt:lpstr>
      <vt:lpstr>Compression and Classification</vt:lpstr>
      <vt:lpstr>Compression and Classification</vt:lpstr>
      <vt:lpstr>Distributed Codecs</vt:lpstr>
      <vt:lpstr>Distributed Codecs</vt:lpstr>
      <vt:lpstr>Distributed Codecs</vt:lpstr>
      <vt:lpstr>Distributed Codecs</vt:lpstr>
      <vt:lpstr>Distributed Codecs</vt:lpstr>
      <vt:lpstr>Distributed Codecs</vt:lpstr>
      <vt:lpstr>Distributed Codecs</vt:lpstr>
      <vt:lpstr>PowerPoint 演示文稿</vt:lpstr>
      <vt:lpstr>PowerPoint 演示文稿</vt:lpstr>
      <vt:lpstr>Milestones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 Record</dc:title>
  <dc:creator>Administrator</dc:creator>
  <cp:lastModifiedBy>Administrator</cp:lastModifiedBy>
  <cp:revision>763</cp:revision>
  <dcterms:created xsi:type="dcterms:W3CDTF">2018-08-28T06:30:59Z</dcterms:created>
  <dcterms:modified xsi:type="dcterms:W3CDTF">2019-02-17T22:21:33Z</dcterms:modified>
</cp:coreProperties>
</file>