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95" r:id="rId3"/>
    <p:sldId id="321" r:id="rId4"/>
    <p:sldId id="325" r:id="rId5"/>
    <p:sldId id="330" r:id="rId6"/>
    <p:sldId id="312" r:id="rId7"/>
    <p:sldId id="324" r:id="rId8"/>
    <p:sldId id="320" r:id="rId9"/>
    <p:sldId id="335" r:id="rId10"/>
    <p:sldId id="336" r:id="rId11"/>
    <p:sldId id="309" r:id="rId12"/>
    <p:sldId id="326" r:id="rId13"/>
    <p:sldId id="328" r:id="rId14"/>
    <p:sldId id="334" r:id="rId15"/>
    <p:sldId id="337" r:id="rId16"/>
    <p:sldId id="304" r:id="rId17"/>
    <p:sldId id="319" r:id="rId18"/>
    <p:sldId id="339" r:id="rId19"/>
    <p:sldId id="33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6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9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2022/6/20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ring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derivative" TargetMode="External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hyperlink" Target="https://en.wikipedia.org/wiki/Formal_power_seri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Enmao Diao</a:t>
            </a:r>
            <a:endParaRPr lang="en-US" sz="2000" baseline="30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1600" dirty="0">
                <a:latin typeface="Calibri" charset="0"/>
                <a:cs typeface="Calibri" charset="0"/>
              </a:rPr>
              <a:t>June 20 2021</a:t>
            </a:r>
            <a:endParaRPr lang="en-US" sz="1600" dirty="0">
              <a:latin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BoostFL</a:t>
            </a:r>
            <a:r>
              <a:rPr lang="en-US" altLang="zh-CN" dirty="0"/>
              <a:t>: Personalized Federated Learning with Boosting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6" y="14876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Prepared for ICASSP 2023</a:t>
            </a:r>
          </a:p>
          <a:p>
            <a:r>
              <a:rPr lang="en-US" altLang="zh-CN" dirty="0"/>
              <a:t>Cohort-level personalization</a:t>
            </a:r>
          </a:p>
          <a:p>
            <a:r>
              <a:rPr lang="en-US" altLang="zh-CN" dirty="0"/>
              <a:t>Boosting to flexible incorporating into existing federated learning frameworks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50835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970898"/>
            <a:ext cx="10515600" cy="556325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Input, weights and output are all on finite field</a:t>
            </a:r>
          </a:p>
          <a:p>
            <a:r>
              <a:rPr lang="en-US" altLang="zh-CN" sz="2400" dirty="0"/>
              <a:t>I find formal derivatives can be defined for finite field with product rule of calculus</a:t>
            </a:r>
          </a:p>
          <a:p>
            <a:pPr lvl="1"/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s"/>
              </a:rPr>
              <a:t>mathematics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 derivative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operation on elements of a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olynomial ring"/>
              </a:rPr>
              <a:t>polynomial ring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 ring of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Formal power series"/>
              </a:rPr>
              <a:t>formal power series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mimics the form of the derivative from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erivative"/>
              </a:rPr>
              <a:t>calculus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zh-CN" sz="2000" dirty="0">
                <a:hlinkClick r:id="rId6"/>
              </a:rPr>
              <a:t>https://en.wikipedia.org/wiki/Formal_derivative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For example d(X^5)/dx = 5X^4 which means summation of X^4 5 times. d(f(X)/5)/dx = 1/5 d(f(X))/dx in finite field means find a value that when add 5 times equal d(f(X))/dx.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think it is feasible to implement Finite Neural Networks with these definition.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8152D98-1114-4FFD-A908-344F7451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Finite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5242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Hscore</a:t>
            </a:r>
            <a:r>
              <a:rPr lang="en-US" altLang="zh-CN" dirty="0"/>
              <a:t> (Suya Wu)</a:t>
            </a:r>
          </a:p>
          <a:p>
            <a:pPr lvl="1"/>
            <a:r>
              <a:rPr lang="en-US" altLang="zh-CN" dirty="0"/>
              <a:t>Fly dataset </a:t>
            </a:r>
          </a:p>
          <a:p>
            <a:pPr lvl="1"/>
            <a:r>
              <a:rPr lang="en-US" altLang="zh-CN" dirty="0"/>
              <a:t>Change point detection</a:t>
            </a:r>
          </a:p>
          <a:p>
            <a:endParaRPr lang="en-US" altLang="zh-CN" dirty="0"/>
          </a:p>
          <a:p>
            <a:r>
              <a:rPr lang="en-US" altLang="zh-CN" dirty="0"/>
              <a:t>Dynamic FL (Qi Le)</a:t>
            </a:r>
          </a:p>
          <a:p>
            <a:pPr lvl="1"/>
            <a:r>
              <a:rPr lang="en-US" altLang="zh-CN" dirty="0"/>
              <a:t>Clients with different number of updates for each communication round</a:t>
            </a:r>
          </a:p>
          <a:p>
            <a:pPr lvl="1"/>
            <a:r>
              <a:rPr lang="en-US" altLang="zh-CN" dirty="0"/>
              <a:t>Mitigate Non-IID issue</a:t>
            </a:r>
          </a:p>
          <a:p>
            <a:pPr lvl="1"/>
            <a:r>
              <a:rPr lang="en-US" altLang="zh-CN" dirty="0"/>
              <a:t>Prepare for ICLR 2023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Federated Autoencoders for Personalized Federated Recommender Systems (Qi Le)</a:t>
            </a:r>
          </a:p>
          <a:p>
            <a:pPr lvl="1"/>
            <a:r>
              <a:rPr lang="en-US" altLang="zh-CN" dirty="0"/>
              <a:t>Personalized Autoencoders with independent encoder</a:t>
            </a:r>
          </a:p>
          <a:p>
            <a:pPr lvl="1"/>
            <a:r>
              <a:rPr lang="en-US" altLang="zh-CN" dirty="0"/>
              <a:t>Prepare for Asilomar 2022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2288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Federated Client Selection against data poisoning with validation data (</a:t>
            </a:r>
            <a:r>
              <a:rPr lang="en-US" altLang="zh-CN" dirty="0" err="1"/>
              <a:t>Xianjian</a:t>
            </a:r>
            <a:r>
              <a:rPr lang="en-US" altLang="zh-CN" dirty="0"/>
              <a:t> </a:t>
            </a:r>
            <a:r>
              <a:rPr lang="en-US" altLang="zh-CN" dirty="0" err="1"/>
              <a:t>Xie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With gradient of validation dataset at server to detect poisoned clients</a:t>
            </a:r>
          </a:p>
          <a:p>
            <a:pPr lvl="1"/>
            <a:r>
              <a:rPr lang="en-US" altLang="zh-CN" dirty="0"/>
              <a:t>Prepare for IEEE Bigdata 2023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Federated Unsupervised Domain Adaptation for Target Clients</a:t>
            </a:r>
          </a:p>
          <a:p>
            <a:pPr lvl="1"/>
            <a:r>
              <a:rPr lang="en-US" altLang="zh-CN" dirty="0"/>
              <a:t>Target (unlabeled data) at clients, and Source (labeled data) at server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Assisted Learning on Time Series forecasting</a:t>
            </a:r>
          </a:p>
          <a:p>
            <a:pPr lvl="1"/>
            <a:r>
              <a:rPr lang="en-US" altLang="zh-CN" dirty="0"/>
              <a:t>Assisted Supply Chain Forecasting, Earthquake prediction, Financial Trading</a:t>
            </a:r>
          </a:p>
          <a:p>
            <a:pPr lvl="2"/>
            <a:r>
              <a:rPr lang="en-US" altLang="zh-CN" dirty="0"/>
              <a:t>Match with timestamp and geographical location (universal ID) for supply chain forecasting</a:t>
            </a:r>
          </a:p>
          <a:p>
            <a:pPr lvl="2"/>
            <a:r>
              <a:rPr lang="en-US" altLang="zh-CN" dirty="0"/>
              <a:t>Noisy alignment</a:t>
            </a:r>
          </a:p>
          <a:p>
            <a:pPr lvl="1"/>
            <a:r>
              <a:rPr lang="en-US" altLang="zh-CN" dirty="0"/>
              <a:t>Distributed Feature Selection for Assisted Learning</a:t>
            </a:r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35822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Fairness</a:t>
            </a:r>
          </a:p>
          <a:p>
            <a:pPr lvl="1"/>
            <a:r>
              <a:rPr lang="en-US" altLang="zh-CN" dirty="0"/>
              <a:t>Fair Federated Learning (Greg Fields, Amazon Intern)</a:t>
            </a:r>
          </a:p>
          <a:p>
            <a:pPr lvl="1"/>
            <a:r>
              <a:rPr lang="en-US" altLang="zh-CN" dirty="0"/>
              <a:t>Fair Assisted Learning for medical data (</a:t>
            </a:r>
            <a:r>
              <a:rPr lang="en-US" altLang="zh-CN" dirty="0" err="1"/>
              <a:t>Yuzhe</a:t>
            </a:r>
            <a:r>
              <a:rPr lang="en-US" altLang="zh-CN" dirty="0"/>
              <a:t> Gu)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Divergence of sample gradient </a:t>
            </a:r>
          </a:p>
          <a:p>
            <a:pPr lvl="1"/>
            <a:r>
              <a:rPr lang="en-US" altLang="zh-CN" dirty="0"/>
              <a:t>Saddle point</a:t>
            </a:r>
          </a:p>
          <a:p>
            <a:pPr lvl="1"/>
            <a:r>
              <a:rPr lang="en-US" altLang="zh-CN" dirty="0"/>
              <a:t>Small residual for small learning rate</a:t>
            </a:r>
          </a:p>
          <a:p>
            <a:pPr lvl="1"/>
            <a:r>
              <a:rPr lang="en-US" altLang="zh-CN" dirty="0"/>
              <a:t>Backpack library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Subnetwork FL (Kamala Varma, Amazon Intern)</a:t>
            </a:r>
          </a:p>
          <a:p>
            <a:pPr lvl="1"/>
            <a:r>
              <a:rPr lang="en-US" altLang="zh-CN" dirty="0"/>
              <a:t>Once-for-all FL </a:t>
            </a:r>
          </a:p>
          <a:p>
            <a:pPr lvl="1"/>
            <a:r>
              <a:rPr lang="en-US" altLang="zh-CN" dirty="0"/>
              <a:t>Pruning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Sample heterogeneous FL (</a:t>
            </a:r>
            <a:r>
              <a:rPr lang="en-US" altLang="zh-CN" dirty="0" err="1"/>
              <a:t>Isidoros</a:t>
            </a:r>
            <a:r>
              <a:rPr lang="en-US" altLang="zh-CN" dirty="0"/>
              <a:t> </a:t>
            </a:r>
            <a:r>
              <a:rPr lang="en-US" altLang="zh-CN" dirty="0" err="1"/>
              <a:t>Tzitotis</a:t>
            </a:r>
            <a:r>
              <a:rPr lang="en-US" altLang="zh-CN" dirty="0"/>
              <a:t>, Amazon Intern)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85094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Personalized FL with embedding (Liam Collins, Amazon Intern)</a:t>
            </a:r>
          </a:p>
          <a:p>
            <a:endParaRPr lang="en-US" altLang="zh-CN" dirty="0"/>
          </a:p>
          <a:p>
            <a:r>
              <a:rPr lang="en-US" altLang="zh-CN" dirty="0"/>
              <a:t>Deep Audio Signal Coding (Emily Shao, </a:t>
            </a:r>
            <a:r>
              <a:rPr lang="en-US" altLang="zh-CN" dirty="0" err="1"/>
              <a:t>Yuzhe</a:t>
            </a:r>
            <a:r>
              <a:rPr lang="en-US" altLang="zh-CN" dirty="0"/>
              <a:t> Gu)</a:t>
            </a:r>
          </a:p>
          <a:p>
            <a:pPr lvl="1"/>
            <a:r>
              <a:rPr lang="en-US" altLang="zh-CN" dirty="0"/>
              <a:t>Compress SDCT, STFT (mag and phase separately)</a:t>
            </a:r>
          </a:p>
          <a:p>
            <a:pPr lvl="1"/>
            <a:r>
              <a:rPr lang="en-US" altLang="zh-CN" dirty="0"/>
              <a:t>Transformer</a:t>
            </a:r>
          </a:p>
          <a:p>
            <a:pPr lvl="1"/>
            <a:r>
              <a:rPr lang="en-US" altLang="zh-CN" dirty="0"/>
              <a:t>Hierarchical residual based </a:t>
            </a:r>
            <a:r>
              <a:rPr lang="en-US" altLang="zh-CN" dirty="0" err="1"/>
              <a:t>Vqvae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Deep Speech Emotion Recognition (</a:t>
            </a:r>
            <a:r>
              <a:rPr lang="en-US" altLang="zh-CN" dirty="0" err="1"/>
              <a:t>Gaoxiang</a:t>
            </a:r>
            <a:r>
              <a:rPr lang="en-US" altLang="zh-CN" dirty="0"/>
              <a:t> Luo)</a:t>
            </a:r>
          </a:p>
          <a:p>
            <a:pPr lvl="1"/>
            <a:r>
              <a:rPr lang="en-US" altLang="zh-CN" dirty="0"/>
              <a:t>Wavelet based feature extraction</a:t>
            </a:r>
          </a:p>
          <a:p>
            <a:pPr lvl="1"/>
            <a:r>
              <a:rPr lang="en-US" altLang="zh-CN" dirty="0"/>
              <a:t>Neural Wavelet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Deep Audio Style Transfer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8193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Semi-Supervised Learning with mask</a:t>
            </a:r>
          </a:p>
          <a:p>
            <a:endParaRPr lang="en-US" altLang="zh-CN" dirty="0"/>
          </a:p>
          <a:p>
            <a:r>
              <a:rPr lang="en-US" altLang="zh-CN" dirty="0"/>
              <a:t>Reinforcement learning with Federated Learning</a:t>
            </a:r>
          </a:p>
          <a:p>
            <a:endParaRPr lang="en-US" altLang="zh-CN" dirty="0"/>
          </a:p>
          <a:p>
            <a:r>
              <a:rPr lang="en-US" altLang="zh-CN" dirty="0"/>
              <a:t>Weakly Supervised Learning</a:t>
            </a:r>
          </a:p>
          <a:p>
            <a:endParaRPr lang="en-US" altLang="zh-CN" dirty="0"/>
          </a:p>
          <a:p>
            <a:r>
              <a:rPr lang="en-US" altLang="zh-CN" dirty="0"/>
              <a:t>Lifelong Learning</a:t>
            </a:r>
          </a:p>
          <a:p>
            <a:pPr lvl="1"/>
            <a:r>
              <a:rPr lang="en-US" altLang="zh-CN" dirty="0"/>
              <a:t>Online Domain Adaptation</a:t>
            </a:r>
          </a:p>
          <a:p>
            <a:pPr lvl="1"/>
            <a:r>
              <a:rPr lang="en-US" altLang="zh-CN" dirty="0"/>
              <a:t>Online Federated Learning</a:t>
            </a:r>
          </a:p>
          <a:p>
            <a:pPr lvl="1"/>
            <a:r>
              <a:rPr lang="en-US" altLang="zh-CN" dirty="0"/>
              <a:t>Lifelong federated generative model</a:t>
            </a:r>
          </a:p>
          <a:p>
            <a:pPr lvl="1"/>
            <a:r>
              <a:rPr lang="en-US" altLang="zh-CN" dirty="0"/>
              <a:t>Lifelong learning with recalibration of BN</a:t>
            </a:r>
          </a:p>
          <a:p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CDC887-85BA-4F83-A696-E5D62C917320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Predictive gradient descent, meta-learning</a:t>
            </a:r>
          </a:p>
          <a:p>
            <a:pPr lvl="1"/>
            <a:r>
              <a:rPr lang="en-US" altLang="zh-CN" dirty="0"/>
              <a:t>Forget about learning rate. Theoretically there always exists a best gradient step at each iteration. We use learning history as our training data and predict the best gradient step. Deep Learning for optimization</a:t>
            </a:r>
          </a:p>
          <a:p>
            <a:pPr lvl="1"/>
            <a:r>
              <a:rPr lang="en-US" altLang="zh-CN" dirty="0"/>
              <a:t>Reinforcement learning to choose learning rate for faster convergence</a:t>
            </a:r>
          </a:p>
          <a:p>
            <a:pPr lvl="1"/>
            <a:r>
              <a:rPr lang="en-US" altLang="zh-CN" dirty="0"/>
              <a:t>Generator for model parameters to get fast warm-up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Recommender Systems with Autoencoder</a:t>
            </a:r>
          </a:p>
          <a:p>
            <a:endParaRPr lang="en-US" altLang="zh-CN" dirty="0"/>
          </a:p>
          <a:p>
            <a:r>
              <a:rPr lang="en-US" altLang="zh-CN" dirty="0"/>
              <a:t>Deep Communication</a:t>
            </a:r>
          </a:p>
          <a:p>
            <a:pPr lvl="1"/>
            <a:r>
              <a:rPr lang="en-US" altLang="zh-CN" dirty="0"/>
              <a:t>Channel Coding</a:t>
            </a:r>
          </a:p>
          <a:p>
            <a:pPr lvl="1"/>
            <a:r>
              <a:rPr lang="en-US" altLang="zh-CN" dirty="0"/>
              <a:t>MIMO</a:t>
            </a:r>
          </a:p>
          <a:p>
            <a:pPr lvl="1"/>
            <a:r>
              <a:rPr lang="en-US" altLang="zh-CN" dirty="0"/>
              <a:t>Frequency domain or wavelet-based channel coding with Fourier operator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00996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Defend adversarial attacks from intermediate layers</a:t>
            </a:r>
          </a:p>
          <a:p>
            <a:pPr lvl="1"/>
            <a:r>
              <a:rPr lang="en-US" altLang="zh-CN" dirty="0"/>
              <a:t>Hypothesis: Even though we only change very little to the input image and easily attack trained neural network. Intermediate layer features should have a very different distribution from the trained dataset. The change of result cannot happen within one layer. It is the deep nature makes classifier fragile</a:t>
            </a:r>
          </a:p>
          <a:p>
            <a:pPr lvl="1"/>
            <a:r>
              <a:rPr lang="en-US" altLang="zh-CN" dirty="0"/>
              <a:t>Design a simple Defensive </a:t>
            </a:r>
            <a:r>
              <a:rPr lang="en-US" altLang="zh-CN" dirty="0" err="1"/>
              <a:t>BatchNorm</a:t>
            </a:r>
            <a:r>
              <a:rPr lang="en-US" altLang="zh-CN" dirty="0"/>
              <a:t> to check statistics for adversarial detection</a:t>
            </a:r>
          </a:p>
          <a:p>
            <a:pPr lvl="1"/>
            <a:r>
              <a:rPr lang="en-US" altLang="zh-CN" dirty="0"/>
              <a:t>Recent works use MMD as data to learn detect adversarial attack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Boosting GAN</a:t>
            </a:r>
          </a:p>
          <a:p>
            <a:pPr lvl="1"/>
            <a:r>
              <a:rPr lang="en-US" altLang="zh-CN" dirty="0"/>
              <a:t>Inspired by Progressive GAN</a:t>
            </a:r>
          </a:p>
          <a:p>
            <a:pPr lvl="1"/>
            <a:r>
              <a:rPr lang="en-US" altLang="zh-CN" dirty="0"/>
              <a:t>Each scale is a network and the next network is trained from pseudo-residual</a:t>
            </a:r>
          </a:p>
          <a:p>
            <a:pPr lvl="1"/>
            <a:r>
              <a:rPr lang="en-US" altLang="zh-CN"/>
              <a:t>Transformer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20171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Efficient multi-task learning with random mask</a:t>
            </a:r>
          </a:p>
          <a:p>
            <a:pPr lvl="1"/>
            <a:r>
              <a:rPr lang="en-US" altLang="zh-CN" dirty="0"/>
              <a:t>Randomly and train mask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Graph Neural Network</a:t>
            </a:r>
          </a:p>
          <a:p>
            <a:endParaRPr lang="en-US" altLang="zh-CN" dirty="0"/>
          </a:p>
          <a:p>
            <a:r>
              <a:rPr lang="en-US" altLang="zh-CN" dirty="0"/>
              <a:t>Fuse pretrained neural network</a:t>
            </a:r>
          </a:p>
          <a:p>
            <a:pPr lvl="1"/>
            <a:r>
              <a:rPr lang="en-US" altLang="zh-CN" dirty="0"/>
              <a:t>Fuse at certain layer with regularization</a:t>
            </a:r>
          </a:p>
          <a:p>
            <a:pPr lvl="1"/>
            <a:r>
              <a:rPr lang="en-US" altLang="zh-CN" dirty="0"/>
              <a:t>Genetic optimization of mask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Symbolic Neural Network</a:t>
            </a:r>
          </a:p>
          <a:p>
            <a:pPr lvl="1"/>
            <a:r>
              <a:rPr lang="en-US" altLang="zh-CN" dirty="0"/>
              <a:t>Prune</a:t>
            </a:r>
          </a:p>
          <a:p>
            <a:pPr lvl="1"/>
            <a:r>
              <a:rPr lang="en-US" altLang="zh-CN" dirty="0"/>
              <a:t>Finetune</a:t>
            </a:r>
          </a:p>
          <a:p>
            <a:pPr lvl="1"/>
            <a:r>
              <a:rPr lang="en-US" altLang="zh-CN" dirty="0"/>
              <a:t>Genetic optimization of symbolic choice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60675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GAL: Gradient Assisted Learning</a:t>
            </a:r>
          </a:p>
          <a:p>
            <a:r>
              <a:rPr lang="en-US" altLang="zh-CN" dirty="0" err="1"/>
              <a:t>SemiFL</a:t>
            </a:r>
            <a:r>
              <a:rPr lang="en-US" altLang="zh-CN" dirty="0"/>
              <a:t>: Semi-Supervised Federated Learning</a:t>
            </a:r>
          </a:p>
          <a:p>
            <a:r>
              <a:rPr lang="en-US" altLang="zh-CN" dirty="0"/>
              <a:t>Semi-Supervised Federated Learning for Keyword Spotting</a:t>
            </a:r>
          </a:p>
          <a:p>
            <a:r>
              <a:rPr lang="en-US" altLang="zh-CN" dirty="0"/>
              <a:t>Compressing Turbulence</a:t>
            </a:r>
          </a:p>
          <a:p>
            <a:r>
              <a:rPr lang="en-US" altLang="zh-CN" dirty="0"/>
              <a:t>Decentralized Multi-Domain Recommender Systems</a:t>
            </a:r>
          </a:p>
          <a:p>
            <a:r>
              <a:rPr lang="en-US" altLang="zh-CN" sz="2800" dirty="0"/>
              <a:t>Mega Learning</a:t>
            </a:r>
          </a:p>
          <a:p>
            <a:r>
              <a:rPr lang="en-US" altLang="zh-CN" dirty="0"/>
              <a:t>Sparsity Index</a:t>
            </a:r>
            <a:endParaRPr lang="en-US" altLang="zh-CN" sz="2800" dirty="0"/>
          </a:p>
          <a:p>
            <a:r>
              <a:rPr lang="en-US" altLang="zh-CN" dirty="0"/>
              <a:t>Finite Neural Networks</a:t>
            </a:r>
          </a:p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GAL: Gradient 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Submitted to </a:t>
            </a:r>
            <a:r>
              <a:rPr lang="en-US" altLang="zh-CN" dirty="0" err="1"/>
              <a:t>NeuraIPS</a:t>
            </a:r>
            <a:r>
              <a:rPr lang="en-US" altLang="zh-CN" dirty="0"/>
              <a:t> 2022</a:t>
            </a:r>
          </a:p>
          <a:p>
            <a:endParaRPr lang="en-US" altLang="zh-CN" dirty="0"/>
          </a:p>
          <a:p>
            <a:r>
              <a:rPr lang="en-US" altLang="zh-CN" dirty="0"/>
              <a:t>We propose Gradient Assisted Learning (GAL), a new method for various entities to assist each other in supervised learning tasks without sharing data, models, and objective functions.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8EB1B2-4FED-4F0B-81D4-AF9BBAA1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6" y="3516363"/>
            <a:ext cx="10287000" cy="28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913466" cy="1325563"/>
          </a:xfrm>
        </p:spPr>
        <p:txBody>
          <a:bodyPr/>
          <a:lstStyle/>
          <a:p>
            <a:r>
              <a:rPr lang="en-US" altLang="zh-CN" dirty="0" err="1"/>
              <a:t>SemiFL</a:t>
            </a:r>
            <a:r>
              <a:rPr lang="en-US" altLang="zh-CN" dirty="0"/>
              <a:t>: Semi-Supervised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Submitted to </a:t>
            </a:r>
            <a:r>
              <a:rPr lang="en-US" altLang="zh-CN" dirty="0" err="1"/>
              <a:t>NeuraIPS</a:t>
            </a:r>
            <a:r>
              <a:rPr lang="en-US" altLang="zh-CN" dirty="0"/>
              <a:t> 2022</a:t>
            </a:r>
          </a:p>
          <a:p>
            <a:r>
              <a:rPr lang="en-US" altLang="zh-CN" dirty="0"/>
              <a:t>We propose a new Federated Learning framework referred to as </a:t>
            </a:r>
            <a:r>
              <a:rPr lang="en-US" altLang="zh-CN" dirty="0" err="1"/>
              <a:t>SemiFL</a:t>
            </a:r>
            <a:r>
              <a:rPr lang="en-US" altLang="zh-CN" dirty="0"/>
              <a:t> in order to address the problem of Semi-Supervised Federated Learning (SSFL).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B46EA4EB-C51F-130A-D56F-FA438EFBE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44" y="2908773"/>
            <a:ext cx="104679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 for Keyword Spotting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6" y="14876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Prepared for ICASSP 2023</a:t>
            </a:r>
          </a:p>
          <a:p>
            <a:r>
              <a:rPr lang="en-US" altLang="zh-CN" dirty="0"/>
              <a:t>Previously rejected by </a:t>
            </a:r>
            <a:r>
              <a:rPr lang="en-US" altLang="zh-CN" dirty="0" err="1"/>
              <a:t>InterSpeech</a:t>
            </a:r>
            <a:r>
              <a:rPr lang="en-US" altLang="zh-CN" dirty="0"/>
              <a:t> 2022</a:t>
            </a:r>
          </a:p>
          <a:p>
            <a:r>
              <a:rPr lang="en-US" altLang="zh-CN" dirty="0"/>
              <a:t>Need more novelty</a:t>
            </a:r>
          </a:p>
          <a:p>
            <a:pPr lvl="1"/>
            <a:r>
              <a:rPr lang="en-US" altLang="zh-CN" dirty="0" err="1"/>
              <a:t>Mixup</a:t>
            </a:r>
            <a:r>
              <a:rPr lang="en-US" altLang="zh-CN" dirty="0"/>
              <a:t> background and unknown keyword</a:t>
            </a:r>
          </a:p>
          <a:p>
            <a:pPr lvl="1"/>
            <a:r>
              <a:rPr lang="en-US" altLang="zh-CN" dirty="0"/>
              <a:t>Threshold for binary opposite keyword</a:t>
            </a:r>
          </a:p>
          <a:p>
            <a:pPr lvl="1"/>
            <a:r>
              <a:rPr lang="en-US" altLang="zh-CN" dirty="0"/>
              <a:t>Amazon internal </a:t>
            </a:r>
            <a:r>
              <a:rPr lang="en-US" altLang="zh-CN" dirty="0" err="1"/>
              <a:t>wakeword</a:t>
            </a:r>
            <a:r>
              <a:rPr lang="en-US" altLang="zh-CN" dirty="0"/>
              <a:t> dataset</a:t>
            </a:r>
          </a:p>
          <a:p>
            <a:pPr lvl="1"/>
            <a:r>
              <a:rPr lang="en-US" altLang="zh-CN" dirty="0"/>
              <a:t>Fine tune at server to mitigate Non-IID issue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04021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Compressing Turbulence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Accepted by Journal of Turbulence</a:t>
            </a:r>
          </a:p>
          <a:p>
            <a:r>
              <a:rPr lang="en-US" altLang="zh-CN" dirty="0"/>
              <a:t>DCC 2022 (accepted main paper)</a:t>
            </a:r>
          </a:p>
          <a:p>
            <a:r>
              <a:rPr lang="en-US" altLang="zh-CN" dirty="0"/>
              <a:t>AAAI-MLPS2 2022 (accepted poster)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7C0D4DAB-5836-4195-AE01-6005118B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56" y="2858311"/>
            <a:ext cx="3435350" cy="3427254"/>
          </a:xfrm>
          <a:prstGeom prst="rect">
            <a:avLst/>
          </a:prstGeom>
        </p:spPr>
      </p:pic>
      <p:pic>
        <p:nvPicPr>
          <p:cNvPr id="5" name="图片 4" descr="水中的地图&#10;&#10;描述已自动生成">
            <a:extLst>
              <a:ext uri="{FF2B5EF4-FFF2-40B4-BE49-F238E27FC236}">
                <a16:creationId xmlns:a16="http://schemas.microsoft.com/office/drawing/2014/main" id="{49BD027E-8824-44A7-BF16-C6C34D512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87" y="2923220"/>
            <a:ext cx="2730194" cy="34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Decentralized Multi-Domain Recommender Systems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71" y="1221881"/>
            <a:ext cx="10515600" cy="5636119"/>
          </a:xfrm>
        </p:spPr>
        <p:txBody>
          <a:bodyPr>
            <a:normAutofit/>
          </a:bodyPr>
          <a:lstStyle/>
          <a:p>
            <a:r>
              <a:rPr lang="en-US" altLang="zh-CN" dirty="0"/>
              <a:t>Prepared for WDSM 2023</a:t>
            </a:r>
          </a:p>
          <a:p>
            <a:r>
              <a:rPr lang="en-US" altLang="zh-CN" dirty="0"/>
              <a:t>Multiple organization collaboratively learn a recommendation system</a:t>
            </a:r>
          </a:p>
          <a:p>
            <a:pPr lvl="1"/>
            <a:r>
              <a:rPr lang="en-US" altLang="zh-CN" dirty="0"/>
              <a:t>User/Item align</a:t>
            </a:r>
          </a:p>
          <a:p>
            <a:pPr lvl="1"/>
            <a:r>
              <a:rPr lang="en-US" altLang="zh-CN" dirty="0"/>
              <a:t>Explicit/Implicit feedback</a:t>
            </a:r>
          </a:p>
          <a:p>
            <a:pPr lvl="1"/>
            <a:r>
              <a:rPr lang="en-US" altLang="zh-CN" dirty="0" err="1"/>
              <a:t>AutoEncoder</a:t>
            </a:r>
            <a:endParaRPr lang="en-US" altLang="zh-CN" dirty="0"/>
          </a:p>
          <a:p>
            <a:r>
              <a:rPr lang="en-US" altLang="zh-CN" dirty="0"/>
              <a:t>Use gradient assisted learning to train vertical-split recommendation data</a:t>
            </a:r>
          </a:p>
          <a:p>
            <a:r>
              <a:rPr lang="en-US" altLang="zh-CN" dirty="0"/>
              <a:t>Cold-start problem</a:t>
            </a:r>
          </a:p>
          <a:p>
            <a:r>
              <a:rPr lang="en-US" altLang="zh-CN" dirty="0"/>
              <a:t>ML100K, ML1M, ML10M, Amazon, </a:t>
            </a:r>
            <a:r>
              <a:rPr lang="en-US" altLang="zh-CN" dirty="0" err="1"/>
              <a:t>Douban</a:t>
            </a:r>
            <a:r>
              <a:rPr lang="en-US" altLang="zh-CN" dirty="0"/>
              <a:t> datasets</a:t>
            </a:r>
          </a:p>
          <a:p>
            <a:r>
              <a:rPr lang="en-US" altLang="zh-CN" dirty="0"/>
              <a:t>RMSE and NDCG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1006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Mega Learning</a:t>
            </a:r>
            <a:endParaRPr lang="en-US" altLang="zh-CN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547082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With Jiawei Zhang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Prepare for AAAI 2023, ICLR 2023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Combine multiple heterogenous pre-trained classifier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Round Robin Non-IID data partition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 err="1"/>
              <a:t>Predetect</a:t>
            </a:r>
            <a:r>
              <a:rPr lang="en-US" altLang="zh-CN" sz="2800" dirty="0"/>
              <a:t> classifier and then ensemble distillation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68376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Sparsity Index</a:t>
            </a:r>
            <a:endParaRPr lang="en-US" altLang="zh-CN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547082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With Guanghua Wang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Prepare for AAAI 2023, ICLR 2023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Sparsity Index for compressing using a lottery ticket framework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Benefit</a:t>
            </a:r>
          </a:p>
          <a:p>
            <a:pPr lvl="2"/>
            <a:r>
              <a:rPr lang="en-US" altLang="zh-CN" sz="2400" dirty="0"/>
              <a:t>Hungry initial compression</a:t>
            </a:r>
          </a:p>
          <a:p>
            <a:pPr lvl="2"/>
            <a:r>
              <a:rPr lang="en-US" altLang="zh-CN" sz="2400" dirty="0"/>
              <a:t>Early stopping</a:t>
            </a:r>
          </a:p>
          <a:p>
            <a:pPr lvl="2"/>
            <a:endParaRPr lang="en-US" altLang="zh-CN" sz="2400" dirty="0"/>
          </a:p>
          <a:p>
            <a:pPr lvl="1"/>
            <a:r>
              <a:rPr lang="en-US" altLang="zh-CN" sz="2800" dirty="0"/>
              <a:t>Radom 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 with carefully scaled parameters</a:t>
            </a:r>
          </a:p>
          <a:p>
            <a:pPr lvl="1"/>
            <a:r>
              <a:rPr lang="en-US" altLang="zh-CN" sz="2800" dirty="0"/>
              <a:t>Train to maximize SI as </a:t>
            </a:r>
            <a:r>
              <a:rPr lang="en-US" altLang="zh-CN" sz="2800" dirty="0" err="1"/>
              <a:t>regularizer</a:t>
            </a:r>
            <a:endParaRPr lang="en-US" altLang="zh-CN" sz="2800" dirty="0"/>
          </a:p>
          <a:p>
            <a:pPr lvl="2"/>
            <a:endParaRPr lang="en-US" altLang="zh-CN" sz="24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44815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46158</TotalTime>
  <Words>971</Words>
  <Application>Microsoft Office PowerPoint</Application>
  <PresentationFormat>宽屏</PresentationFormat>
  <Paragraphs>214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GAL: Gradient Assisted Learning</vt:lpstr>
      <vt:lpstr>SemiFL: Semi-Supervised Federated Learning</vt:lpstr>
      <vt:lpstr>Semi-Supervised Federated Learning for Keyword Spotting</vt:lpstr>
      <vt:lpstr>Compressing Turbulence</vt:lpstr>
      <vt:lpstr>Decentralized Multi-Domain Recommender Systems</vt:lpstr>
      <vt:lpstr>Mega Learning</vt:lpstr>
      <vt:lpstr>Sparsity Index</vt:lpstr>
      <vt:lpstr>BoostFL: Personalized Federated Learning with Boosting</vt:lpstr>
      <vt:lpstr>Finite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977</cp:revision>
  <dcterms:created xsi:type="dcterms:W3CDTF">2018-08-28T06:30:59Z</dcterms:created>
  <dcterms:modified xsi:type="dcterms:W3CDTF">2022-06-21T00:31:42Z</dcterms:modified>
</cp:coreProperties>
</file>