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95" r:id="rId3"/>
    <p:sldId id="321" r:id="rId4"/>
    <p:sldId id="329" r:id="rId5"/>
    <p:sldId id="325" r:id="rId6"/>
    <p:sldId id="330" r:id="rId7"/>
    <p:sldId id="312" r:id="rId8"/>
    <p:sldId id="324" r:id="rId9"/>
    <p:sldId id="332" r:id="rId10"/>
    <p:sldId id="320" r:id="rId11"/>
    <p:sldId id="323" r:id="rId12"/>
    <p:sldId id="309" r:id="rId13"/>
    <p:sldId id="328" r:id="rId14"/>
    <p:sldId id="334" r:id="rId15"/>
    <p:sldId id="326" r:id="rId16"/>
    <p:sldId id="304" r:id="rId17"/>
    <p:sldId id="31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9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Jan </a:t>
            </a:r>
            <a:r>
              <a:rPr lang="en-US" altLang="zh-CN" sz="1600">
                <a:latin typeface="Calibri" charset="0"/>
                <a:cs typeface="Calibri" charset="0"/>
              </a:rPr>
              <a:t>29 2022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Knowledge</a:t>
            </a:r>
            <a:r>
              <a:rPr lang="en-US" altLang="zh-CN" sz="4400" dirty="0"/>
              <a:t> Distillation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Data-Free Ensemble Distillation (DFED)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Data-Free Federated distillation for Non-IID data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 efficiency of KD and Sparsity Index 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Theoretical work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CVPR 2022, </a:t>
            </a:r>
            <a:r>
              <a:rPr lang="en-US" altLang="zh-CN" sz="2800" dirty="0" err="1"/>
              <a:t>NeurIPS</a:t>
            </a:r>
            <a:r>
              <a:rPr lang="en-US" altLang="zh-CN" sz="2800" dirty="0"/>
              <a:t> 2022</a:t>
            </a:r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Decentralized Neural Network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on Edge</a:t>
            </a:r>
          </a:p>
          <a:p>
            <a:pPr lvl="1"/>
            <a:r>
              <a:rPr lang="en-US" altLang="zh-CN" dirty="0"/>
              <a:t>End, Edge, Cloud each hosts a model to train the residual passing from lower level. End device is the lowest and has all the data. The features and residuals are transmitted to next level</a:t>
            </a:r>
          </a:p>
          <a:p>
            <a:pPr lvl="1"/>
            <a:r>
              <a:rPr lang="en-US" altLang="zh-CN" dirty="0"/>
              <a:t>Multiple iteration of boosting may also work</a:t>
            </a:r>
          </a:p>
          <a:p>
            <a:r>
              <a:rPr lang="en-US" altLang="zh-CN" dirty="0"/>
              <a:t>Prepare for ICML2022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8AED0C-EC11-4782-943F-AE760D75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91" y="3624226"/>
            <a:ext cx="4003330" cy="30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Generalized Assisted Learning</a:t>
            </a:r>
          </a:p>
          <a:p>
            <a:pPr lvl="1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Organization Selection</a:t>
            </a:r>
          </a:p>
          <a:p>
            <a:endParaRPr lang="en-US" altLang="zh-CN" dirty="0"/>
          </a:p>
          <a:p>
            <a:r>
              <a:rPr lang="en-US" altLang="zh-CN" dirty="0"/>
              <a:t>Federated recommendation system</a:t>
            </a:r>
          </a:p>
          <a:p>
            <a:pPr lvl="1"/>
            <a:r>
              <a:rPr lang="en-US" altLang="zh-CN" dirty="0"/>
              <a:t>Autoencoder</a:t>
            </a:r>
          </a:p>
          <a:p>
            <a:pPr lvl="1"/>
            <a:r>
              <a:rPr lang="en-US" altLang="zh-CN" dirty="0"/>
              <a:t>Separate encoder, but upload decoder for federated learning (horizontal and vertical)</a:t>
            </a:r>
          </a:p>
          <a:p>
            <a:pPr lvl="1"/>
            <a:r>
              <a:rPr lang="en-US" altLang="zh-CN" dirty="0"/>
              <a:t>Prepare for </a:t>
            </a:r>
            <a:r>
              <a:rPr lang="en-US" altLang="zh-CN" dirty="0" err="1"/>
              <a:t>RecSys</a:t>
            </a:r>
            <a:r>
              <a:rPr lang="en-US" altLang="zh-CN" dirty="0"/>
              <a:t> 2022</a:t>
            </a:r>
          </a:p>
          <a:p>
            <a:endParaRPr lang="en-US" altLang="zh-CN" sz="2400" dirty="0"/>
          </a:p>
          <a:p>
            <a:r>
              <a:rPr lang="en-US" altLang="zh-CN" sz="2400" dirty="0"/>
              <a:t>Federated Unsupervised Domain Adaptation for Target Clients</a:t>
            </a:r>
          </a:p>
          <a:p>
            <a:pPr lvl="1"/>
            <a:r>
              <a:rPr lang="en-US" altLang="zh-CN" dirty="0"/>
              <a:t>Target (unlabeled data) at clients, and Source (labeled data) at server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Assisted Supply Chain Forecasting</a:t>
            </a:r>
          </a:p>
          <a:p>
            <a:pPr lvl="1"/>
            <a:r>
              <a:rPr lang="en-US" altLang="zh-CN" dirty="0"/>
              <a:t>Match with timestamp and geographical location (universal ID) for supply chain forecasting</a:t>
            </a:r>
          </a:p>
          <a:p>
            <a:endParaRPr lang="en-US" altLang="zh-CN" dirty="0"/>
          </a:p>
          <a:p>
            <a:r>
              <a:rPr lang="en-US" altLang="zh-CN" dirty="0"/>
              <a:t>Fairness</a:t>
            </a:r>
          </a:p>
          <a:p>
            <a:pPr lvl="1"/>
            <a:r>
              <a:rPr lang="en-US" altLang="zh-CN" dirty="0"/>
              <a:t>Fairness with Federated Learning and Assisted Learning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Deep Hypothesis Test</a:t>
            </a:r>
          </a:p>
          <a:p>
            <a:pPr lvl="1"/>
            <a:r>
              <a:rPr lang="en-US" altLang="zh-CN" dirty="0"/>
              <a:t>Fisher Score for hypothesis test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8509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/>
              <a:t>Transformer</a:t>
            </a:r>
            <a:endParaRPr lang="en-US" altLang="zh-CN" dirty="0"/>
          </a:p>
          <a:p>
            <a:r>
              <a:rPr lang="en-US" altLang="zh-CN" dirty="0" err="1"/>
              <a:t>WNet</a:t>
            </a:r>
            <a:endParaRPr lang="en-US" altLang="zh-CN" dirty="0"/>
          </a:p>
          <a:p>
            <a:pPr lvl="1"/>
            <a:r>
              <a:rPr lang="en-US" altLang="zh-CN" dirty="0"/>
              <a:t>Use Wavelet to replace Fourier Transform in </a:t>
            </a:r>
            <a:r>
              <a:rPr lang="en-US" altLang="zh-CN" dirty="0" err="1"/>
              <a:t>FNet</a:t>
            </a:r>
            <a:endParaRPr lang="en-US" altLang="zh-CN" dirty="0"/>
          </a:p>
          <a:p>
            <a:pPr lvl="1"/>
            <a:r>
              <a:rPr lang="en-US" altLang="zh-CN" dirty="0"/>
              <a:t>For time series prediction, classification problem</a:t>
            </a:r>
          </a:p>
          <a:p>
            <a:pPr lvl="1"/>
            <a:r>
              <a:rPr lang="en-US" altLang="zh-CN" dirty="0"/>
              <a:t>AETA earthquake competition</a:t>
            </a:r>
          </a:p>
          <a:p>
            <a:pPr lvl="1"/>
            <a:r>
              <a:rPr lang="en-US" altLang="zh-CN" dirty="0"/>
              <a:t>Computer Audio processing</a:t>
            </a:r>
          </a:p>
          <a:p>
            <a:pPr lvl="1"/>
            <a:r>
              <a:rPr lang="en-US" altLang="zh-CN" sz="24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400" dirty="0"/>
              <a:t>Possible extend to other integral transform</a:t>
            </a:r>
          </a:p>
          <a:p>
            <a:pPr lvl="1"/>
            <a:r>
              <a:rPr lang="en-US" altLang="zh-CN" sz="2400" dirty="0"/>
              <a:t>Apply for compression and classification</a:t>
            </a:r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Deep Channel Coding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 for adversarial detection</a:t>
            </a:r>
          </a:p>
          <a:p>
            <a:pPr lvl="1"/>
            <a:r>
              <a:rPr lang="en-US" altLang="zh-CN" dirty="0"/>
              <a:t>Recent works use MMD as data to learn detect adversarial attack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Predictive gradient descent, meta-learning</a:t>
            </a:r>
          </a:p>
          <a:p>
            <a:pPr lvl="1"/>
            <a:r>
              <a:rPr lang="en-US" altLang="zh-CN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endParaRPr lang="en-US" altLang="zh-CN" dirty="0"/>
          </a:p>
          <a:p>
            <a:r>
              <a:rPr lang="en-US" altLang="zh-CN" dirty="0"/>
              <a:t>Lifelong Learning</a:t>
            </a:r>
          </a:p>
          <a:p>
            <a:pPr lvl="1"/>
            <a:r>
              <a:rPr lang="en-US" altLang="zh-CN" dirty="0"/>
              <a:t>Lifelong federated generative model</a:t>
            </a:r>
          </a:p>
          <a:p>
            <a:pPr lvl="1"/>
            <a:r>
              <a:rPr lang="en-US" altLang="zh-CN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Gradient Assisted Learning</a:t>
            </a:r>
          </a:p>
          <a:p>
            <a:r>
              <a:rPr lang="en-US" altLang="zh-CN" dirty="0"/>
              <a:t>Semi-Supervised Federated Learning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Assisted Recommendation System</a:t>
            </a:r>
          </a:p>
          <a:p>
            <a:r>
              <a:rPr lang="en-US" altLang="zh-CN" sz="2800" dirty="0"/>
              <a:t>Federated Distillation</a:t>
            </a:r>
          </a:p>
          <a:p>
            <a:r>
              <a:rPr lang="en-US" altLang="zh-CN" dirty="0"/>
              <a:t>Gradient Decentralized Neural Network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ICML 2022 </a:t>
            </a:r>
          </a:p>
          <a:p>
            <a:endParaRPr lang="en-US" altLang="zh-CN" dirty="0"/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VAFL experimental results (Abandoned)</a:t>
            </a:r>
          </a:p>
          <a:p>
            <a:r>
              <a:rPr lang="en-US" altLang="zh-CN" dirty="0"/>
              <a:t>Experiments mixing models to show model autonomous (UCI)</a:t>
            </a:r>
          </a:p>
          <a:p>
            <a:r>
              <a:rPr lang="en-US" altLang="zh-CN" dirty="0"/>
              <a:t>Deep model generalization (MNIST, CIFAR10)</a:t>
            </a:r>
          </a:p>
          <a:p>
            <a:r>
              <a:rPr lang="en-US" altLang="zh-CN" dirty="0"/>
              <a:t>Case study (Multi-view 3d Object Recognition (ModelNet40, ShapNet55), Hospital Division(MIMICL, MIMICM</a:t>
            </a:r>
          </a:p>
          <a:p>
            <a:r>
              <a:rPr lang="en-US" altLang="zh-CN" dirty="0"/>
              <a:t>Experiments on Privacy</a:t>
            </a:r>
          </a:p>
          <a:p>
            <a:r>
              <a:rPr lang="en-US" altLang="zh-CN" dirty="0"/>
              <a:t>Further theoretical Analysis (move to main paper)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4310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ICML 2022 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98593-C43B-482B-A45D-49B2BF13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45" y="3429000"/>
            <a:ext cx="7956509" cy="33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 for unifying models and experimental setup for baselines</a:t>
            </a:r>
          </a:p>
          <a:p>
            <a:endParaRPr lang="en-US" altLang="zh-CN" dirty="0"/>
          </a:p>
          <a:p>
            <a:r>
              <a:rPr lang="en-US" altLang="zh-CN" dirty="0"/>
              <a:t>Labeled data on client (later for journal)</a:t>
            </a:r>
          </a:p>
          <a:p>
            <a:endParaRPr lang="en-US" altLang="zh-CN" dirty="0"/>
          </a:p>
          <a:p>
            <a:r>
              <a:rPr lang="en-US" altLang="zh-CN" dirty="0"/>
              <a:t>Case study (later for journal)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Further theoretical Analysis (Abandoned)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4021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Under review by Journal of Turbulence</a:t>
            </a:r>
          </a:p>
          <a:p>
            <a:endParaRPr lang="en-US" altLang="zh-CN" dirty="0"/>
          </a:p>
          <a:p>
            <a:r>
              <a:rPr lang="en-US" altLang="zh-CN" dirty="0" err="1"/>
              <a:t>Submittted</a:t>
            </a:r>
            <a:r>
              <a:rPr lang="en-US" altLang="zh-CN" dirty="0"/>
              <a:t> a conference or workshop paper</a:t>
            </a:r>
          </a:p>
          <a:p>
            <a:pPr lvl="1"/>
            <a:r>
              <a:rPr lang="en-US" altLang="zh-CN" dirty="0"/>
              <a:t>DCC 2022 (accepted main paper)</a:t>
            </a:r>
          </a:p>
          <a:p>
            <a:pPr lvl="1"/>
            <a:r>
              <a:rPr lang="en-US" altLang="zh-CN" dirty="0"/>
              <a:t>AAAI-MLPS2 2022 (accepted poster)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7C0D4DAB-5836-4195-AE01-6005118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429000"/>
            <a:ext cx="3435350" cy="3427254"/>
          </a:xfrm>
          <a:prstGeom prst="rect">
            <a:avLst/>
          </a:prstGeom>
        </p:spPr>
      </p:pic>
      <p:pic>
        <p:nvPicPr>
          <p:cNvPr id="5" name="图片 4" descr="水中的地图&#10;&#10;描述已自动生成">
            <a:extLst>
              <a:ext uri="{FF2B5EF4-FFF2-40B4-BE49-F238E27FC236}">
                <a16:creationId xmlns:a16="http://schemas.microsoft.com/office/drawing/2014/main" id="{49BD027E-8824-44A7-BF16-C6C34D51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06" y="3416088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 with Amazon Reviews</a:t>
            </a:r>
          </a:p>
          <a:p>
            <a:endParaRPr lang="en-US" altLang="zh-CN" dirty="0"/>
          </a:p>
          <a:p>
            <a:r>
              <a:rPr lang="en-US" altLang="zh-CN" dirty="0"/>
              <a:t>Experiments on privacy</a:t>
            </a:r>
          </a:p>
          <a:p>
            <a:endParaRPr lang="en-US" altLang="zh-CN" dirty="0"/>
          </a:p>
          <a:p>
            <a:r>
              <a:rPr lang="en-US" altLang="zh-CN" dirty="0"/>
              <a:t>Prepared for KDD 2022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9322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45941</TotalTime>
  <Words>803</Words>
  <Application>Microsoft Office PowerPoint</Application>
  <PresentationFormat>宽屏</PresentationFormat>
  <Paragraphs>145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Gradient Assisted Learning</vt:lpstr>
      <vt:lpstr>Gradient Assisted Learning</vt:lpstr>
      <vt:lpstr>Semi-Supervised Federated Learning</vt:lpstr>
      <vt:lpstr>Semi-Supervised Federated Learning</vt:lpstr>
      <vt:lpstr>Compressing Turbulence</vt:lpstr>
      <vt:lpstr>Assisted recommendation system</vt:lpstr>
      <vt:lpstr>Assisted recommendation system</vt:lpstr>
      <vt:lpstr>Knowledge Distillation</vt:lpstr>
      <vt:lpstr>Gradient Decentralized Neural Network</vt:lpstr>
      <vt:lpstr>Finite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945</cp:revision>
  <dcterms:created xsi:type="dcterms:W3CDTF">2018-08-28T06:30:59Z</dcterms:created>
  <dcterms:modified xsi:type="dcterms:W3CDTF">2022-10-01T18:54:11Z</dcterms:modified>
</cp:coreProperties>
</file>