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95" r:id="rId3"/>
    <p:sldId id="321" r:id="rId4"/>
    <p:sldId id="325" r:id="rId5"/>
    <p:sldId id="335" r:id="rId6"/>
    <p:sldId id="330" r:id="rId7"/>
    <p:sldId id="324" r:id="rId8"/>
    <p:sldId id="320" r:id="rId9"/>
    <p:sldId id="309" r:id="rId10"/>
    <p:sldId id="326" r:id="rId11"/>
    <p:sldId id="340" r:id="rId12"/>
    <p:sldId id="334" r:id="rId13"/>
    <p:sldId id="328" r:id="rId14"/>
    <p:sldId id="304" r:id="rId15"/>
    <p:sldId id="319" r:id="rId16"/>
    <p:sldId id="339" r:id="rId17"/>
    <p:sldId id="33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8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Oct 01 2022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Hscore</a:t>
            </a:r>
            <a:r>
              <a:rPr lang="en-US" altLang="zh-CN" dirty="0"/>
              <a:t> (Suya Wu)</a:t>
            </a:r>
          </a:p>
          <a:p>
            <a:pPr lvl="1"/>
            <a:r>
              <a:rPr lang="en-US" altLang="zh-CN" dirty="0"/>
              <a:t>Change point detection (AISTATS)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Dynamic FL (Qi Le)</a:t>
            </a:r>
          </a:p>
          <a:p>
            <a:pPr lvl="1"/>
            <a:r>
              <a:rPr lang="en-US" altLang="zh-CN" dirty="0"/>
              <a:t>Clients with different number of updates for each communication round</a:t>
            </a:r>
          </a:p>
          <a:p>
            <a:pPr lvl="1"/>
            <a:r>
              <a:rPr lang="en-US" altLang="zh-CN" dirty="0"/>
              <a:t>Mitigate Non-IID issue</a:t>
            </a:r>
          </a:p>
          <a:p>
            <a:pPr lvl="1"/>
            <a:r>
              <a:rPr lang="en-US" altLang="zh-CN" dirty="0"/>
              <a:t>Prepare for CVPR 2023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Federated Autoencoders for Personalized Federated Recommender Systems (Qi Le)</a:t>
            </a:r>
          </a:p>
          <a:p>
            <a:pPr lvl="1"/>
            <a:r>
              <a:rPr lang="en-US" altLang="zh-CN" dirty="0"/>
              <a:t>Personalized Autoencoders with independent encoder</a:t>
            </a:r>
          </a:p>
          <a:p>
            <a:pPr lvl="1"/>
            <a:r>
              <a:rPr lang="en-US" altLang="zh-CN" dirty="0"/>
              <a:t>Accepted in Asilomar 2022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Federated Client Selection against data poisoning with validation data (</a:t>
            </a:r>
            <a:r>
              <a:rPr lang="en-US" altLang="zh-CN" dirty="0" err="1"/>
              <a:t>Xianjian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With gradient of validation dataset at server to detect poisoned clients</a:t>
            </a:r>
          </a:p>
          <a:p>
            <a:pPr lvl="1"/>
            <a:r>
              <a:rPr lang="en-US" altLang="zh-CN" dirty="0"/>
              <a:t>Prepare for CVPR 2023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AutoAL</a:t>
            </a:r>
            <a:r>
              <a:rPr lang="en-US" altLang="zh-CN" dirty="0"/>
              <a:t> (</a:t>
            </a:r>
            <a:r>
              <a:rPr lang="en-US" altLang="zh-CN" dirty="0" err="1"/>
              <a:t>Xianjian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AutoML</a:t>
            </a:r>
            <a:r>
              <a:rPr lang="en-US" altLang="zh-CN" dirty="0"/>
              <a:t> with Assisted Learning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FairAL</a:t>
            </a:r>
            <a:r>
              <a:rPr lang="en-US" altLang="zh-CN" dirty="0"/>
              <a:t> (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r>
              <a:rPr lang="en-US" altLang="zh-CN" dirty="0"/>
              <a:t>Fair Assisted Learning for medical data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Subnetwork FL (Kamala Varma, Amazon Intern)</a:t>
            </a:r>
          </a:p>
          <a:p>
            <a:pPr lvl="1"/>
            <a:r>
              <a:rPr lang="en-US" altLang="zh-CN" dirty="0"/>
              <a:t>Once-for-all FL </a:t>
            </a:r>
          </a:p>
          <a:p>
            <a:pPr lvl="1"/>
            <a:r>
              <a:rPr lang="en-US" altLang="zh-CN" dirty="0"/>
              <a:t>Pruning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Sample heterogeneous FL (</a:t>
            </a:r>
            <a:r>
              <a:rPr lang="en-US" altLang="zh-CN" dirty="0" err="1"/>
              <a:t>Isidoros</a:t>
            </a:r>
            <a:r>
              <a:rPr lang="en-US" altLang="zh-CN" dirty="0"/>
              <a:t> </a:t>
            </a:r>
            <a:r>
              <a:rPr lang="en-US" altLang="zh-CN" dirty="0" err="1"/>
              <a:t>Tzitotis</a:t>
            </a:r>
            <a:r>
              <a:rPr lang="en-US" altLang="zh-CN" dirty="0"/>
              <a:t>, Amazon Intern)</a:t>
            </a:r>
          </a:p>
          <a:p>
            <a:endParaRPr lang="en-US" altLang="zh-CN" dirty="0"/>
          </a:p>
          <a:p>
            <a:r>
              <a:rPr lang="en-US" altLang="zh-CN" dirty="0"/>
              <a:t>Personalized FL with embedding (Liam Collins, Amazon Intern)</a:t>
            </a:r>
          </a:p>
          <a:p>
            <a:endParaRPr lang="en-US" altLang="zh-CN" dirty="0"/>
          </a:p>
          <a:p>
            <a:r>
              <a:rPr lang="en-US" altLang="zh-CN" dirty="0"/>
              <a:t>Deep Audio Signal Coding (Emily Shao, 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r>
              <a:rPr lang="en-US" altLang="zh-CN" dirty="0"/>
              <a:t>Compress SDCT, STFT (mag and phase separately)</a:t>
            </a:r>
          </a:p>
          <a:p>
            <a:pPr lvl="1"/>
            <a:r>
              <a:rPr lang="en-US" altLang="zh-CN" dirty="0"/>
              <a:t>Transformer</a:t>
            </a:r>
          </a:p>
          <a:p>
            <a:pPr lvl="1"/>
            <a:r>
              <a:rPr lang="en-US" altLang="zh-CN" dirty="0"/>
              <a:t>Hierarchical residual based </a:t>
            </a:r>
            <a:r>
              <a:rPr lang="en-US" altLang="zh-CN" dirty="0" err="1"/>
              <a:t>Vqvae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64454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Semi-Supervised Learning with mask (</a:t>
            </a:r>
            <a:r>
              <a:rPr lang="en-US" altLang="zh-CN" dirty="0" err="1"/>
              <a:t>Qishen</a:t>
            </a:r>
            <a:r>
              <a:rPr lang="en-US" altLang="zh-CN" dirty="0"/>
              <a:t> Cheng)</a:t>
            </a:r>
          </a:p>
          <a:p>
            <a:endParaRPr lang="en-US" altLang="zh-CN" dirty="0"/>
          </a:p>
          <a:p>
            <a:r>
              <a:rPr lang="en-US" altLang="zh-CN" dirty="0"/>
              <a:t>Reinforcement Learning for Radar (Yan Zhang)</a:t>
            </a:r>
          </a:p>
          <a:p>
            <a:endParaRPr lang="en-US" altLang="zh-CN" dirty="0"/>
          </a:p>
          <a:p>
            <a:r>
              <a:rPr lang="en-US" altLang="zh-CN" dirty="0"/>
              <a:t>Earthquake forecasting with Tectonics (Shang Zeng)</a:t>
            </a:r>
          </a:p>
          <a:p>
            <a:pPr lvl="1"/>
            <a:r>
              <a:rPr lang="en-US" altLang="zh-CN" dirty="0"/>
              <a:t>Graph Neural Network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Chemistry with AI (</a:t>
            </a:r>
            <a:r>
              <a:rPr lang="en-US" altLang="zh-CN" dirty="0" err="1"/>
              <a:t>Qixuan</a:t>
            </a:r>
            <a:r>
              <a:rPr lang="en-US" altLang="zh-CN" dirty="0"/>
              <a:t> Yu)</a:t>
            </a:r>
          </a:p>
          <a:p>
            <a:pPr lvl="1"/>
            <a:r>
              <a:rPr lang="en-US" altLang="zh-CN" dirty="0"/>
              <a:t>Time series forecasting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Quantum with AI (Omid </a:t>
            </a:r>
            <a:r>
              <a:rPr lang="en-US" altLang="zh-CN" dirty="0" err="1"/>
              <a:t>Khosravani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Time series denoising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Diffusive Recommender Systems with Autoencoder (Bo Peng)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Federated Unsupervised Domain Adaptation for Target Clients</a:t>
            </a:r>
          </a:p>
          <a:p>
            <a:pPr lvl="1"/>
            <a:r>
              <a:rPr lang="en-US" altLang="zh-CN" sz="2800" dirty="0"/>
              <a:t>Target (unlabeled data) at clients, and Source (labeled data) at server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BoostFL</a:t>
            </a:r>
            <a:r>
              <a:rPr lang="en-US" altLang="zh-CN" dirty="0"/>
              <a:t>: Personalized Federated Learning with Boosting</a:t>
            </a:r>
          </a:p>
          <a:p>
            <a:pPr lvl="1"/>
            <a:r>
              <a:rPr lang="en-US" altLang="zh-CN" dirty="0"/>
              <a:t>Cohort-level personalization</a:t>
            </a:r>
          </a:p>
          <a:p>
            <a:pPr lvl="1"/>
            <a:r>
              <a:rPr lang="en-US" altLang="zh-CN" dirty="0"/>
              <a:t>Boosting to flexible incorporating into existing federated learning frameworks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Assisted Learning on Time Series forecasting</a:t>
            </a:r>
          </a:p>
          <a:p>
            <a:pPr lvl="1"/>
            <a:r>
              <a:rPr lang="en-US" altLang="zh-CN" dirty="0"/>
              <a:t>Assisted Supply Chain Forecasting, Earthquake prediction, Financial Trading</a:t>
            </a:r>
          </a:p>
          <a:p>
            <a:pPr lvl="2"/>
            <a:r>
              <a:rPr lang="en-US" altLang="zh-CN" dirty="0"/>
              <a:t>Match with timestamp and geographical location (universal ID) for supply chain forecasting</a:t>
            </a:r>
          </a:p>
          <a:p>
            <a:pPr lvl="2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Distributed Feature Selection for Assisted Learning</a:t>
            </a:r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300" dirty="0"/>
              <a:t>Divergence of sample gradient </a:t>
            </a:r>
          </a:p>
          <a:p>
            <a:pPr lvl="1"/>
            <a:r>
              <a:rPr lang="en-US" altLang="zh-CN" sz="3300" dirty="0"/>
              <a:t>Saddle point</a:t>
            </a:r>
          </a:p>
          <a:p>
            <a:pPr lvl="1"/>
            <a:r>
              <a:rPr lang="en-US" altLang="zh-CN" sz="3300" dirty="0"/>
              <a:t>Small residual for small learning rate</a:t>
            </a:r>
          </a:p>
          <a:p>
            <a:pPr lvl="1"/>
            <a:r>
              <a:rPr lang="en-US" altLang="zh-CN" sz="3300" dirty="0"/>
              <a:t>Backpack library</a:t>
            </a:r>
          </a:p>
          <a:p>
            <a:pPr lvl="1"/>
            <a:endParaRPr lang="en-US" altLang="zh-CN" sz="3300" dirty="0"/>
          </a:p>
          <a:p>
            <a:r>
              <a:rPr lang="en-US" altLang="zh-CN" sz="3300" dirty="0"/>
              <a:t>Deep Speech Emotion Recognition </a:t>
            </a:r>
          </a:p>
          <a:p>
            <a:pPr lvl="1"/>
            <a:r>
              <a:rPr lang="en-US" altLang="zh-CN" sz="3300" dirty="0"/>
              <a:t>Wavelet based feature extraction</a:t>
            </a:r>
          </a:p>
          <a:p>
            <a:pPr lvl="1"/>
            <a:r>
              <a:rPr lang="en-US" altLang="zh-CN" sz="3300" dirty="0"/>
              <a:t>Neural Wavelet</a:t>
            </a:r>
          </a:p>
          <a:p>
            <a:pPr lvl="1"/>
            <a:endParaRPr lang="en-US" altLang="zh-CN" sz="3300" dirty="0"/>
          </a:p>
          <a:p>
            <a:r>
              <a:rPr lang="en-US" altLang="zh-CN" sz="3300" dirty="0"/>
              <a:t>Deep Audio Style Transfer</a:t>
            </a:r>
          </a:p>
          <a:p>
            <a:endParaRPr lang="en-US" altLang="zh-CN" sz="3300" dirty="0"/>
          </a:p>
          <a:p>
            <a:r>
              <a:rPr lang="en-US" altLang="zh-CN" sz="3300" dirty="0"/>
              <a:t>Lifelong Learning</a:t>
            </a:r>
          </a:p>
          <a:p>
            <a:pPr lvl="1"/>
            <a:r>
              <a:rPr lang="en-US" altLang="zh-CN" sz="3300" dirty="0"/>
              <a:t>Online Domain Adaptation</a:t>
            </a:r>
          </a:p>
          <a:p>
            <a:pPr lvl="1"/>
            <a:r>
              <a:rPr lang="en-US" altLang="zh-CN" sz="3300" dirty="0"/>
              <a:t>Online Federated Learning</a:t>
            </a:r>
          </a:p>
          <a:p>
            <a:pPr lvl="1"/>
            <a:r>
              <a:rPr lang="en-US" altLang="zh-CN" sz="3300" dirty="0"/>
              <a:t>Lifelong federated generative model</a:t>
            </a:r>
          </a:p>
          <a:p>
            <a:pPr lvl="1"/>
            <a:r>
              <a:rPr lang="en-US" altLang="zh-CN" sz="3300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9600" dirty="0"/>
              <a:t>Predictive gradient descent, meta-learning</a:t>
            </a:r>
          </a:p>
          <a:p>
            <a:pPr lvl="1"/>
            <a:r>
              <a:rPr lang="en-US" altLang="zh-CN" sz="9600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pPr lvl="1"/>
            <a:r>
              <a:rPr lang="en-US" altLang="zh-CN" sz="9600" dirty="0"/>
              <a:t>Reinforcement learning to choose learning rate for faster convergence</a:t>
            </a:r>
          </a:p>
          <a:p>
            <a:pPr lvl="1"/>
            <a:r>
              <a:rPr lang="en-US" altLang="zh-CN" sz="9600" dirty="0"/>
              <a:t>Generator for model parameters to get fast warm-up</a:t>
            </a:r>
          </a:p>
          <a:p>
            <a:pPr lvl="1"/>
            <a:r>
              <a:rPr lang="en-US" altLang="zh-CN" sz="9600" dirty="0"/>
              <a:t>Mechanics-informed optimization</a:t>
            </a:r>
          </a:p>
          <a:p>
            <a:pPr marL="0" indent="0">
              <a:buNone/>
            </a:pPr>
            <a:endParaRPr lang="en-US" altLang="zh-CN" sz="9600" dirty="0"/>
          </a:p>
          <a:p>
            <a:r>
              <a:rPr lang="en-US" altLang="zh-CN" sz="9600" dirty="0"/>
              <a:t>Deep Communication</a:t>
            </a:r>
          </a:p>
          <a:p>
            <a:pPr lvl="1"/>
            <a:r>
              <a:rPr lang="en-US" altLang="zh-CN" sz="9600" dirty="0"/>
              <a:t>Channel Coding</a:t>
            </a:r>
          </a:p>
          <a:p>
            <a:pPr lvl="1"/>
            <a:r>
              <a:rPr lang="en-US" altLang="zh-CN" sz="9600" dirty="0"/>
              <a:t>MIMO</a:t>
            </a:r>
          </a:p>
          <a:p>
            <a:pPr lvl="1"/>
            <a:r>
              <a:rPr lang="en-US" altLang="zh-CN" sz="9600" dirty="0"/>
              <a:t>Frequency domain or wavelet-based channel coding with Fourier operator</a:t>
            </a:r>
          </a:p>
          <a:p>
            <a:pPr marL="0" indent="0">
              <a:buNone/>
            </a:pPr>
            <a:endParaRPr lang="en-US" altLang="zh-CN" sz="9600" dirty="0"/>
          </a:p>
          <a:p>
            <a:r>
              <a:rPr lang="en-US" altLang="zh-CN" sz="9600" dirty="0"/>
              <a:t>Federated Reinforcement Learning</a:t>
            </a:r>
          </a:p>
          <a:p>
            <a:endParaRPr lang="en-US" altLang="zh-CN" sz="9600" dirty="0"/>
          </a:p>
          <a:p>
            <a:r>
              <a:rPr lang="en-US" altLang="zh-CN" sz="9600" dirty="0"/>
              <a:t>Unified Supervised Learning</a:t>
            </a:r>
          </a:p>
          <a:p>
            <a:pPr lvl="1"/>
            <a:r>
              <a:rPr lang="en-US" altLang="zh-CN" sz="9600" dirty="0"/>
              <a:t>Semi, weak, un, self, 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 dirty="0"/>
              <a:t>Transformer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0171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Efficient multi-task learning with random mask</a:t>
            </a:r>
          </a:p>
          <a:p>
            <a:pPr lvl="1"/>
            <a:r>
              <a:rPr lang="en-US" altLang="zh-CN" dirty="0"/>
              <a:t>Randomly and train mask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Fuse pretrained neural network</a:t>
            </a:r>
          </a:p>
          <a:p>
            <a:pPr lvl="1"/>
            <a:r>
              <a:rPr lang="en-US" altLang="zh-CN" dirty="0"/>
              <a:t>Fuse at certain layer with regularization</a:t>
            </a:r>
          </a:p>
          <a:p>
            <a:pPr lvl="1"/>
            <a:r>
              <a:rPr lang="en-US" altLang="zh-CN" dirty="0"/>
              <a:t>Genetic optimization of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Symbolic Neural Network</a:t>
            </a:r>
          </a:p>
          <a:p>
            <a:pPr lvl="1"/>
            <a:r>
              <a:rPr lang="en-US" altLang="zh-CN" dirty="0"/>
              <a:t>Prune</a:t>
            </a:r>
          </a:p>
          <a:p>
            <a:pPr lvl="1"/>
            <a:r>
              <a:rPr lang="en-US" altLang="zh-CN" dirty="0"/>
              <a:t>Finetune</a:t>
            </a:r>
          </a:p>
          <a:p>
            <a:pPr lvl="1"/>
            <a:r>
              <a:rPr lang="en-US" altLang="zh-CN" dirty="0"/>
              <a:t>Genetic optimization of symbolic choice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0675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GAL: Gradient Assisted Learning for Decentralized Multi-Organization Collaborations</a:t>
            </a:r>
          </a:p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 with Alternate Training</a:t>
            </a:r>
          </a:p>
          <a:p>
            <a:r>
              <a:rPr lang="en-US" altLang="zh-CN" dirty="0"/>
              <a:t>Pruning Neural Networks from a Sparsity Perspective</a:t>
            </a:r>
          </a:p>
          <a:p>
            <a:r>
              <a:rPr lang="en-US" altLang="zh-CN" dirty="0"/>
              <a:t>Semi-Supervised Federated Learning for Keyword Spotting</a:t>
            </a:r>
          </a:p>
          <a:p>
            <a:r>
              <a:rPr lang="en-US" altLang="zh-CN" dirty="0"/>
              <a:t>Decentralized Multi-Target Multi-Domain Recommender Systems</a:t>
            </a:r>
          </a:p>
          <a:p>
            <a:r>
              <a:rPr lang="en-US" altLang="zh-CN" sz="2800" dirty="0"/>
              <a:t>Mega Learning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GAL: Gradient Assisted Learning for Decentralized Multi-Organization Collaborations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Submitted to </a:t>
            </a:r>
            <a:r>
              <a:rPr lang="en-US" altLang="zh-CN" sz="1800" dirty="0" err="1"/>
              <a:t>NeuraIPS</a:t>
            </a:r>
            <a:r>
              <a:rPr lang="en-US" altLang="zh-CN" sz="1800" dirty="0"/>
              <a:t> 2022 (Accepted)</a:t>
            </a:r>
          </a:p>
          <a:p>
            <a:endParaRPr lang="en-US" altLang="zh-CN" sz="1800" dirty="0"/>
          </a:p>
          <a:p>
            <a:r>
              <a:rPr lang="en-US" altLang="zh-CN" sz="1800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730372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913466" cy="1325563"/>
          </a:xfrm>
        </p:spPr>
        <p:txBody>
          <a:bodyPr/>
          <a:lstStyle/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 with Alternate 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41" y="138076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Submitted to </a:t>
            </a:r>
            <a:r>
              <a:rPr lang="en-US" altLang="zh-CN" sz="1800" dirty="0" err="1"/>
              <a:t>NeuraIPS</a:t>
            </a:r>
            <a:r>
              <a:rPr lang="en-US" altLang="zh-CN" sz="1800" dirty="0"/>
              <a:t> 2022 (Accepted)</a:t>
            </a:r>
          </a:p>
          <a:p>
            <a:r>
              <a:rPr lang="en-US" altLang="zh-CN" sz="1800" dirty="0"/>
              <a:t>We propose a new Federated Learning framework referred to as </a:t>
            </a:r>
            <a:r>
              <a:rPr lang="en-US" altLang="zh-CN" sz="1800" dirty="0" err="1"/>
              <a:t>SemiFL</a:t>
            </a:r>
            <a:r>
              <a:rPr lang="en-US" altLang="zh-CN" sz="1800" dirty="0"/>
              <a:t> in order to address the problem of Semi-Supervised Federated Learning (SSFL).</a:t>
            </a:r>
          </a:p>
          <a:p>
            <a:r>
              <a:rPr lang="en-US" altLang="zh-CN" sz="1800" dirty="0"/>
              <a:t>Extension to labeled data at clients, weak supervision, domain adaptation, etc.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46EA4EB-C51F-130A-D56F-FA438EFB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3045497"/>
            <a:ext cx="9612526" cy="3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Pruning Neural Networks from a Sparsity Perspective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Guanghua Wang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Submitted to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PQ Index for compressing using a lottery ticket framework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Benefit</a:t>
            </a:r>
          </a:p>
          <a:p>
            <a:pPr lvl="2"/>
            <a:r>
              <a:rPr lang="en-US" altLang="zh-CN" sz="2400" dirty="0"/>
              <a:t>Hungry initial compression</a:t>
            </a:r>
          </a:p>
          <a:p>
            <a:pPr lvl="2"/>
            <a:r>
              <a:rPr lang="en-US" altLang="zh-CN" sz="2400" dirty="0"/>
              <a:t>Early stopping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Random 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 with carefully scaled parameters</a:t>
            </a:r>
          </a:p>
          <a:p>
            <a:pPr lvl="1"/>
            <a:r>
              <a:rPr lang="en-US" altLang="zh-CN" sz="2800" dirty="0"/>
              <a:t>Train to maximize PQI as </a:t>
            </a:r>
            <a:r>
              <a:rPr lang="en-US" altLang="zh-CN" sz="2800" dirty="0" err="1"/>
              <a:t>regularizer</a:t>
            </a:r>
            <a:endParaRPr lang="en-US" altLang="zh-CN" sz="28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481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 for Keyword Spotting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endParaRPr lang="en-US" altLang="zh-CN" dirty="0"/>
          </a:p>
          <a:p>
            <a:r>
              <a:rPr lang="en-US" altLang="zh-CN" dirty="0"/>
              <a:t>Previously rejected by </a:t>
            </a:r>
            <a:r>
              <a:rPr lang="en-US" altLang="zh-CN" dirty="0" err="1"/>
              <a:t>InterSpeech</a:t>
            </a:r>
            <a:r>
              <a:rPr lang="en-US" altLang="zh-CN" dirty="0"/>
              <a:t> 2022</a:t>
            </a:r>
          </a:p>
          <a:p>
            <a:endParaRPr lang="en-US" altLang="zh-CN" dirty="0"/>
          </a:p>
          <a:p>
            <a:r>
              <a:rPr lang="en-US" altLang="zh-CN" dirty="0"/>
              <a:t>Need more novelty (finished)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background and unknown keyword</a:t>
            </a:r>
          </a:p>
          <a:p>
            <a:pPr lvl="1"/>
            <a:r>
              <a:rPr lang="en-US" altLang="zh-CN" dirty="0"/>
              <a:t>Threshold for binary opposite keyword</a:t>
            </a:r>
          </a:p>
          <a:p>
            <a:pPr lvl="1"/>
            <a:r>
              <a:rPr lang="en-US" altLang="zh-CN" dirty="0"/>
              <a:t>Amazon internal </a:t>
            </a:r>
            <a:r>
              <a:rPr lang="en-US" altLang="zh-CN" dirty="0" err="1"/>
              <a:t>wakeword</a:t>
            </a:r>
            <a:r>
              <a:rPr lang="en-US" altLang="zh-CN" dirty="0"/>
              <a:t> dataset</a:t>
            </a:r>
          </a:p>
          <a:p>
            <a:pPr lvl="1"/>
            <a:r>
              <a:rPr lang="en-US" altLang="zh-CN" dirty="0"/>
              <a:t>Fine tune at server to mitigate Non-IID issue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Decentralized Multi-Target Multi-Domain Recommender Systems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1" y="1221881"/>
            <a:ext cx="10515600" cy="5636119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WWW 2023</a:t>
            </a:r>
          </a:p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r>
              <a:rPr lang="en-US" altLang="zh-CN" dirty="0"/>
              <a:t>Cold-start problem</a:t>
            </a:r>
          </a:p>
          <a:p>
            <a:r>
              <a:rPr lang="en-US" altLang="zh-CN" dirty="0"/>
              <a:t>ML100K, ML1M, ML10M, Amazon, </a:t>
            </a:r>
            <a:r>
              <a:rPr lang="en-US" altLang="zh-CN" dirty="0" err="1"/>
              <a:t>Douban</a:t>
            </a:r>
            <a:r>
              <a:rPr lang="en-US" altLang="zh-CN" dirty="0"/>
              <a:t> datasets</a:t>
            </a:r>
          </a:p>
          <a:p>
            <a:r>
              <a:rPr lang="en-US" altLang="zh-CN" dirty="0"/>
              <a:t>RMSE and NDCG</a:t>
            </a:r>
          </a:p>
          <a:p>
            <a:r>
              <a:rPr lang="en-US" altLang="zh-CN" dirty="0"/>
              <a:t>Remove side information and revise paper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Mega Learning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Jiawei Zhang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Combine multiple heterogenous pre-trained classifier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Round Robin Non-IID data partition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err="1"/>
              <a:t>Predetect</a:t>
            </a:r>
            <a:r>
              <a:rPr lang="en-US" altLang="zh-CN" sz="2800" dirty="0"/>
              <a:t> classifier and then ensemble distillation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46197</TotalTime>
  <Words>1044</Words>
  <Application>Microsoft Office PowerPoint</Application>
  <PresentationFormat>宽屏</PresentationFormat>
  <Paragraphs>223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GAL: Gradient Assisted Learning for Decentralized Multi-Organization Collaborations</vt:lpstr>
      <vt:lpstr>SemiFL: Semi-Supervised Federated Learning with Alternate Training</vt:lpstr>
      <vt:lpstr>Pruning Neural Networks from a Sparsity Perspective</vt:lpstr>
      <vt:lpstr>Semi-Supervised Federated Learning for Keyword Spotting</vt:lpstr>
      <vt:lpstr>Decentralized Multi-Target Multi-Domain Recommender Systems</vt:lpstr>
      <vt:lpstr>Mega Learning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989</cp:revision>
  <dcterms:created xsi:type="dcterms:W3CDTF">2018-08-28T06:30:59Z</dcterms:created>
  <dcterms:modified xsi:type="dcterms:W3CDTF">2022-10-01T19:12:40Z</dcterms:modified>
</cp:coreProperties>
</file>