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0"/>
    <p:restoredTop sz="94745"/>
  </p:normalViewPr>
  <p:slideViewPr>
    <p:cSldViewPr snapToGrid="0" snapToObjects="1">
      <p:cViewPr>
        <p:scale>
          <a:sx n="121" d="100"/>
          <a:sy n="121" d="100"/>
        </p:scale>
        <p:origin x="5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A007C-EE7D-C24A-BC80-F5AF8AF79B6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297F6-4409-254B-AB1D-6A9043F7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04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A2B-2AB6-D949-B4BD-9FA86763CD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8EB8-8DDA-8442-83BC-85A3B4AD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A2B-2AB6-D949-B4BD-9FA86763CD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8EB8-8DDA-8442-83BC-85A3B4AD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4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A2B-2AB6-D949-B4BD-9FA86763CD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8EB8-8DDA-8442-83BC-85A3B4AD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2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A2B-2AB6-D949-B4BD-9FA86763CD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8EB8-8DDA-8442-83BC-85A3B4AD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A2B-2AB6-D949-B4BD-9FA86763CD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8EB8-8DDA-8442-83BC-85A3B4AD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A2B-2AB6-D949-B4BD-9FA86763CD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8EB8-8DDA-8442-83BC-85A3B4AD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5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A2B-2AB6-D949-B4BD-9FA86763CD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8EB8-8DDA-8442-83BC-85A3B4AD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A2B-2AB6-D949-B4BD-9FA86763CD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8EB8-8DDA-8442-83BC-85A3B4AD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A2B-2AB6-D949-B4BD-9FA86763CD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8EB8-8DDA-8442-83BC-85A3B4AD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A2B-2AB6-D949-B4BD-9FA86763CD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8EB8-8DDA-8442-83BC-85A3B4AD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A2B-2AB6-D949-B4BD-9FA86763CD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8EB8-8DDA-8442-83BC-85A3B4AD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FEA2B-2AB6-D949-B4BD-9FA86763CD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8EB8-8DDA-8442-83BC-85A3B4AD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1789152" y="1172309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1789153" y="1547446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1800875" y="1887418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1836045" y="3036277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832022" y="2321168"/>
            <a:ext cx="67116" cy="369476"/>
            <a:chOff x="2015742" y="3177875"/>
            <a:chExt cx="67116" cy="369476"/>
          </a:xfrm>
        </p:grpSpPr>
        <p:sp>
          <p:nvSpPr>
            <p:cNvPr id="8" name="Oval 7"/>
            <p:cNvSpPr/>
            <p:nvPr/>
          </p:nvSpPr>
          <p:spPr>
            <a:xfrm flipV="1">
              <a:off x="2015742" y="3177875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flipV="1">
              <a:off x="2015743" y="3318552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flipV="1">
              <a:off x="2015743" y="3470951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1885176" y="1223153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61729" y="1598290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85176" y="1942215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34308" y="3087121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flipV="1">
            <a:off x="3700012" y="1160587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V="1">
            <a:off x="3700013" y="1535724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V="1">
            <a:off x="3711735" y="1875696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V="1">
            <a:off x="3746905" y="3024555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42882" y="2309446"/>
            <a:ext cx="67116" cy="369476"/>
            <a:chOff x="2015742" y="3177875"/>
            <a:chExt cx="67116" cy="369476"/>
          </a:xfrm>
        </p:grpSpPr>
        <p:sp>
          <p:nvSpPr>
            <p:cNvPr id="23" name="Oval 22"/>
            <p:cNvSpPr/>
            <p:nvPr/>
          </p:nvSpPr>
          <p:spPr>
            <a:xfrm flipV="1">
              <a:off x="2015742" y="3177875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2015743" y="3318552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2015743" y="3470951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Circular Arrow 30"/>
          <p:cNvSpPr/>
          <p:nvPr/>
        </p:nvSpPr>
        <p:spPr>
          <a:xfrm rot="5861258">
            <a:off x="3479947" y="1106670"/>
            <a:ext cx="887906" cy="859998"/>
          </a:xfrm>
          <a:prstGeom prst="circularArrow">
            <a:avLst>
              <a:gd name="adj1" fmla="val 9648"/>
              <a:gd name="adj2" fmla="val 1287994"/>
              <a:gd name="adj3" fmla="val 20347680"/>
              <a:gd name="adj4" fmla="val 9500794"/>
              <a:gd name="adj5" fmla="val 13838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ircular Arrow 32"/>
          <p:cNvSpPr/>
          <p:nvPr/>
        </p:nvSpPr>
        <p:spPr>
          <a:xfrm rot="5861258">
            <a:off x="3479947" y="2350155"/>
            <a:ext cx="887906" cy="859998"/>
          </a:xfrm>
          <a:prstGeom prst="circularArrow">
            <a:avLst>
              <a:gd name="adj1" fmla="val 9648"/>
              <a:gd name="adj2" fmla="val 1287994"/>
              <a:gd name="adj3" fmla="val 20347680"/>
              <a:gd name="adj4" fmla="val 9500794"/>
              <a:gd name="adj5" fmla="val 13838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 flipV="1">
            <a:off x="5922972" y="1160586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V="1">
            <a:off x="5922973" y="1535723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V="1">
            <a:off x="5934695" y="1875695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V="1">
            <a:off x="5969865" y="3024554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965842" y="2309445"/>
            <a:ext cx="67116" cy="369476"/>
            <a:chOff x="2015742" y="3177875"/>
            <a:chExt cx="67116" cy="369476"/>
          </a:xfrm>
        </p:grpSpPr>
        <p:sp>
          <p:nvSpPr>
            <p:cNvPr id="39" name="Oval 38"/>
            <p:cNvSpPr/>
            <p:nvPr/>
          </p:nvSpPr>
          <p:spPr>
            <a:xfrm flipV="1">
              <a:off x="2015742" y="3177875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 flipV="1">
              <a:off x="2015743" y="3318552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 flipV="1">
              <a:off x="2015743" y="3470951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Circular Arrow 41"/>
          <p:cNvSpPr/>
          <p:nvPr/>
        </p:nvSpPr>
        <p:spPr>
          <a:xfrm rot="16502155">
            <a:off x="5316048" y="1165284"/>
            <a:ext cx="887906" cy="859998"/>
          </a:xfrm>
          <a:prstGeom prst="circularArrow">
            <a:avLst>
              <a:gd name="adj1" fmla="val 9648"/>
              <a:gd name="adj2" fmla="val 1287994"/>
              <a:gd name="adj3" fmla="val 20347680"/>
              <a:gd name="adj4" fmla="val 9500794"/>
              <a:gd name="adj5" fmla="val 13838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ircular Arrow 42"/>
          <p:cNvSpPr/>
          <p:nvPr/>
        </p:nvSpPr>
        <p:spPr>
          <a:xfrm rot="16200000">
            <a:off x="5339494" y="2314985"/>
            <a:ext cx="887906" cy="859998"/>
          </a:xfrm>
          <a:prstGeom prst="circularArrow">
            <a:avLst>
              <a:gd name="adj1" fmla="val 9648"/>
              <a:gd name="adj2" fmla="val 1287994"/>
              <a:gd name="adj3" fmla="val 20347680"/>
              <a:gd name="adj4" fmla="val 9500794"/>
              <a:gd name="adj5" fmla="val 13838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23613" y="3462258"/>
            <a:ext cx="49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(a)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60866" y="3438606"/>
            <a:ext cx="49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43353" y="3438606"/>
            <a:ext cx="49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6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6154" y="1511287"/>
            <a:ext cx="1554305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 expert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38130" y="2585080"/>
            <a:ext cx="1796761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flow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2852" y="1531790"/>
            <a:ext cx="217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(level </a:t>
            </a:r>
            <a:r>
              <a:rPr lang="en-US" dirty="0" smtClean="0"/>
              <a:t>2)</a:t>
            </a:r>
            <a:endParaRPr lang="en-US" dirty="0"/>
          </a:p>
          <a:p>
            <a:pPr algn="ctr"/>
            <a:r>
              <a:rPr lang="en-US" dirty="0" smtClean="0"/>
              <a:t>Compound expert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274429" y="2585088"/>
            <a:ext cx="2039215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 of flow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7413037" y="2670548"/>
            <a:ext cx="634305" cy="28338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338130" y="1524388"/>
            <a:ext cx="210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(level 1)</a:t>
            </a:r>
          </a:p>
          <a:p>
            <a:pPr algn="ctr"/>
            <a:r>
              <a:rPr lang="en-US" dirty="0" smtClean="0"/>
              <a:t>Compound expert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28918" y="2542216"/>
            <a:ext cx="1796761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735102" y="3515993"/>
                <a:ext cx="1694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𝜀</m:t>
                    </m:r>
                  </m:oMath>
                </a14:m>
                <a:r>
                  <a:rPr lang="en-US" dirty="0" smtClean="0"/>
                  <a:t>-net in function space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2" y="3515993"/>
                <a:ext cx="1694030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585891" y="3473128"/>
            <a:ext cx="165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Patterns of local transition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4474797" y="2669853"/>
            <a:ext cx="634305" cy="26194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447021" y="3398761"/>
            <a:ext cx="169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Variations of  patterns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75565" y="2546286"/>
            <a:ext cx="15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Prediction of functions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47077" y="3760612"/>
            <a:ext cx="1554305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Interpretation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79980" y="1442199"/>
            <a:ext cx="1597618" cy="5545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74210" y="154305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Expert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902301" y="2461935"/>
            <a:ext cx="1597618" cy="729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11770" y="3613080"/>
            <a:ext cx="145238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1807440" y="1190597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1807441" y="1602310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1826901" y="3072853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2878" y="2248016"/>
            <a:ext cx="67116" cy="369476"/>
            <a:chOff x="2015742" y="3177875"/>
            <a:chExt cx="67116" cy="369476"/>
          </a:xfrm>
        </p:grpSpPr>
        <p:sp>
          <p:nvSpPr>
            <p:cNvPr id="9" name="Oval 8"/>
            <p:cNvSpPr/>
            <p:nvPr/>
          </p:nvSpPr>
          <p:spPr>
            <a:xfrm flipV="1">
              <a:off x="2015742" y="3177875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flipV="1">
              <a:off x="2015743" y="3318552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flipV="1">
              <a:off x="2015743" y="3470951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4" idx="5"/>
            <a:endCxn id="18" idx="3"/>
          </p:cNvCxnSpPr>
          <p:nvPr/>
        </p:nvCxnSpPr>
        <p:spPr>
          <a:xfrm flipV="1">
            <a:off x="1891313" y="1193297"/>
            <a:ext cx="988173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19" idx="2"/>
          </p:cNvCxnSpPr>
          <p:nvPr/>
        </p:nvCxnSpPr>
        <p:spPr>
          <a:xfrm flipV="1">
            <a:off x="1905704" y="1640962"/>
            <a:ext cx="959393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21" idx="1"/>
          </p:cNvCxnSpPr>
          <p:nvPr/>
        </p:nvCxnSpPr>
        <p:spPr>
          <a:xfrm flipV="1">
            <a:off x="1925164" y="3120025"/>
            <a:ext cx="1019503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61859" y="3329353"/>
                <a:ext cx="1563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𝑡</m:t>
                    </m:r>
                    <m:r>
                      <a:rPr lang="en-US" b="0" i="1" dirty="0" smtClean="0">
                        <a:latin typeface="Cambria Math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59" y="3329353"/>
                <a:ext cx="156363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50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35452" y="3329353"/>
                <a:ext cx="1057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452" y="3329353"/>
                <a:ext cx="105791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5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 flipV="1">
            <a:off x="2865096" y="1178405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V="1">
            <a:off x="2865097" y="1590118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V="1">
            <a:off x="2930277" y="3033229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898822" y="2244968"/>
            <a:ext cx="67116" cy="369476"/>
            <a:chOff x="2015742" y="3177875"/>
            <a:chExt cx="67116" cy="369476"/>
          </a:xfrm>
        </p:grpSpPr>
        <p:sp>
          <p:nvSpPr>
            <p:cNvPr id="23" name="Oval 22"/>
            <p:cNvSpPr/>
            <p:nvPr/>
          </p:nvSpPr>
          <p:spPr>
            <a:xfrm flipV="1">
              <a:off x="2015742" y="3177875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2015743" y="3318552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2015743" y="3470951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>
            <a:stCxn id="4" idx="6"/>
            <a:endCxn id="19" idx="3"/>
          </p:cNvCxnSpPr>
          <p:nvPr/>
        </p:nvCxnSpPr>
        <p:spPr>
          <a:xfrm>
            <a:off x="1905703" y="1241441"/>
            <a:ext cx="973784" cy="36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8" idx="1"/>
          </p:cNvCxnSpPr>
          <p:nvPr/>
        </p:nvCxnSpPr>
        <p:spPr>
          <a:xfrm flipV="1">
            <a:off x="1876033" y="1265201"/>
            <a:ext cx="1003453" cy="180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7"/>
            <a:endCxn id="21" idx="3"/>
          </p:cNvCxnSpPr>
          <p:nvPr/>
        </p:nvCxnSpPr>
        <p:spPr>
          <a:xfrm>
            <a:off x="1891313" y="1277393"/>
            <a:ext cx="1053354" cy="177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5"/>
            <a:endCxn id="18" idx="2"/>
          </p:cNvCxnSpPr>
          <p:nvPr/>
        </p:nvCxnSpPr>
        <p:spPr>
          <a:xfrm flipV="1">
            <a:off x="1891314" y="1229249"/>
            <a:ext cx="973782" cy="38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7"/>
            <a:endCxn id="21" idx="2"/>
          </p:cNvCxnSpPr>
          <p:nvPr/>
        </p:nvCxnSpPr>
        <p:spPr>
          <a:xfrm>
            <a:off x="1891314" y="1689106"/>
            <a:ext cx="1038963" cy="139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" idx="5"/>
            <a:endCxn id="19" idx="1"/>
          </p:cNvCxnSpPr>
          <p:nvPr/>
        </p:nvCxnSpPr>
        <p:spPr>
          <a:xfrm flipV="1">
            <a:off x="1910774" y="1676914"/>
            <a:ext cx="968713" cy="141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67604" y="603347"/>
            <a:ext cx="213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</a:t>
            </a:r>
            <a:r>
              <a:rPr lang="en-US" smtClean="0"/>
              <a:t>) All-way switch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 flipV="1">
            <a:off x="4794480" y="1205837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flipV="1">
            <a:off x="4794481" y="1617550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flipV="1">
            <a:off x="4813941" y="3088093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4809918" y="2263256"/>
            <a:ext cx="67116" cy="369476"/>
            <a:chOff x="2015742" y="3177875"/>
            <a:chExt cx="67116" cy="369476"/>
          </a:xfrm>
        </p:grpSpPr>
        <p:sp>
          <p:nvSpPr>
            <p:cNvPr id="86" name="Oval 85"/>
            <p:cNvSpPr/>
            <p:nvPr/>
          </p:nvSpPr>
          <p:spPr>
            <a:xfrm flipV="1">
              <a:off x="2015742" y="3177875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 flipV="1">
              <a:off x="2015743" y="3318552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 flipV="1">
              <a:off x="2015743" y="3470951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89" name="Straight Arrow Connector 88"/>
          <p:cNvCxnSpPr>
            <a:stCxn id="84" idx="5"/>
            <a:endCxn id="98" idx="3"/>
          </p:cNvCxnSpPr>
          <p:nvPr/>
        </p:nvCxnSpPr>
        <p:spPr>
          <a:xfrm flipV="1">
            <a:off x="4878353" y="1208537"/>
            <a:ext cx="988173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99" idx="2"/>
          </p:cNvCxnSpPr>
          <p:nvPr/>
        </p:nvCxnSpPr>
        <p:spPr>
          <a:xfrm flipV="1">
            <a:off x="4892744" y="1656202"/>
            <a:ext cx="959393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6"/>
            <a:endCxn id="101" idx="1"/>
          </p:cNvCxnSpPr>
          <p:nvPr/>
        </p:nvCxnSpPr>
        <p:spPr>
          <a:xfrm flipV="1">
            <a:off x="4912204" y="3135265"/>
            <a:ext cx="1019503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248899" y="3344593"/>
                <a:ext cx="1563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𝑡</m:t>
                    </m:r>
                    <m:r>
                      <a:rPr lang="en-US" b="0" i="1" dirty="0" smtClean="0">
                        <a:latin typeface="Cambria Math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899" y="3344593"/>
                <a:ext cx="1563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50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622492" y="3344593"/>
                <a:ext cx="1057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492" y="3344593"/>
                <a:ext cx="105791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5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/>
          <p:cNvSpPr/>
          <p:nvPr/>
        </p:nvSpPr>
        <p:spPr>
          <a:xfrm flipV="1">
            <a:off x="5852136" y="1193645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flipV="1">
            <a:off x="5852137" y="1605358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flipV="1">
            <a:off x="5917317" y="3048469"/>
            <a:ext cx="98263" cy="101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5885862" y="2260208"/>
            <a:ext cx="67116" cy="369476"/>
            <a:chOff x="2015742" y="3177875"/>
            <a:chExt cx="67116" cy="369476"/>
          </a:xfrm>
        </p:grpSpPr>
        <p:sp>
          <p:nvSpPr>
            <p:cNvPr id="98" name="Oval 97"/>
            <p:cNvSpPr/>
            <p:nvPr/>
          </p:nvSpPr>
          <p:spPr>
            <a:xfrm flipV="1">
              <a:off x="2015742" y="3177875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 flipV="1">
              <a:off x="2015743" y="3318552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 flipV="1">
              <a:off x="2015743" y="3470951"/>
              <a:ext cx="67115" cy="7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01" name="Straight Arrow Connector 100"/>
          <p:cNvCxnSpPr>
            <a:stCxn id="84" idx="6"/>
            <a:endCxn id="99" idx="3"/>
          </p:cNvCxnSpPr>
          <p:nvPr/>
        </p:nvCxnSpPr>
        <p:spPr>
          <a:xfrm>
            <a:off x="4892743" y="1256681"/>
            <a:ext cx="973784" cy="36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878354" y="1704346"/>
            <a:ext cx="953002" cy="27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96" idx="3"/>
          </p:cNvCxnSpPr>
          <p:nvPr/>
        </p:nvCxnSpPr>
        <p:spPr>
          <a:xfrm>
            <a:off x="4892743" y="2843784"/>
            <a:ext cx="1038964" cy="21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356806" y="620207"/>
            <a:ext cx="225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Directional switch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3063249" y="4469691"/>
            <a:ext cx="803634" cy="181917"/>
            <a:chOff x="1875918" y="3303177"/>
            <a:chExt cx="358417" cy="102402"/>
          </a:xfrm>
        </p:grpSpPr>
        <p:sp>
          <p:nvSpPr>
            <p:cNvPr id="52" name="Oval 51"/>
            <p:cNvSpPr/>
            <p:nvPr/>
          </p:nvSpPr>
          <p:spPr>
            <a:xfrm flipV="1">
              <a:off x="1875918" y="3309566"/>
              <a:ext cx="67115" cy="924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 flipV="1">
              <a:off x="2021569" y="3303177"/>
              <a:ext cx="67115" cy="924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 flipV="1">
              <a:off x="2167219" y="3303889"/>
              <a:ext cx="67116" cy="1016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20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05676" y="1016787"/>
                <a:ext cx="3007618" cy="53394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⋅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𝜽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76" y="1016787"/>
                <a:ext cx="3007618" cy="533943"/>
              </a:xfrm>
              <a:prstGeom prst="rect">
                <a:avLst/>
              </a:prstGeom>
              <a:blipFill rotWithShape="0">
                <a:blip r:embed="rId2"/>
                <a:stretch>
                  <a:fillRect r="-1207" b="-1648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857" y="1728858"/>
                <a:ext cx="16074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0" dirty="0" smtClean="0"/>
                  <a:t>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𝒛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𝒛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" y="1728858"/>
                <a:ext cx="1607457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894" t="-5172" r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89897" y="2508149"/>
                <a:ext cx="2662325" cy="1724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 smtClean="0"/>
                  <a:t>Prediction </a:t>
                </a:r>
                <a:r>
                  <a:rPr lang="en-US" sz="2000" i="1" dirty="0"/>
                  <a:t>loss </a:t>
                </a:r>
                <a:endParaRPr lang="en-US" sz="2000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ℓ(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i="1" dirty="0" smtClean="0"/>
                  <a:t>Expected prediction 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ℓ(</m:t>
                      </m:r>
                      <m:r>
                        <a:rPr lang="en-US" sz="2000" b="1" i="1" smtClean="0">
                          <a:latin typeface="Cambria Math" charset="0"/>
                        </a:rPr>
                        <m:t>⋅</m:t>
                      </m:r>
                      <m:r>
                        <a:rPr lang="en-US" sz="20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897" y="2508149"/>
                <a:ext cx="2662325" cy="1724831"/>
              </a:xfrm>
              <a:prstGeom prst="rect">
                <a:avLst/>
              </a:prstGeom>
              <a:blipFill rotWithShape="0">
                <a:blip r:embed="rId4"/>
                <a:stretch>
                  <a:fillRect l="-2059" t="-1767" r="-2288" b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92801" y="3477605"/>
                <a:ext cx="11756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Future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charset="0"/>
                      </a:rPr>
                      <m:t>𝒛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801" y="3477605"/>
                <a:ext cx="1175658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518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45910" y="1039732"/>
                <a:ext cx="667657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10" y="1039732"/>
                <a:ext cx="667657" cy="481478"/>
              </a:xfrm>
              <a:prstGeom prst="rect">
                <a:avLst/>
              </a:prstGeom>
              <a:blipFill rotWithShape="0">
                <a:blip r:embed="rId6"/>
                <a:stretch>
                  <a:fillRect l="-2727" t="-8861" r="-68182" b="-17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5590576" y="1757182"/>
            <a:ext cx="601250" cy="3773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628678" y="1757182"/>
            <a:ext cx="841829" cy="3773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0507" y="4004969"/>
            <a:ext cx="2963641" cy="7474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 data generating process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19" idx="3"/>
            <a:endCxn id="74" idx="4"/>
          </p:cNvCxnSpPr>
          <p:nvPr/>
        </p:nvCxnSpPr>
        <p:spPr>
          <a:xfrm flipV="1">
            <a:off x="5434148" y="3394046"/>
            <a:ext cx="2150171" cy="9846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505677" y="1701669"/>
                <a:ext cx="3017865" cy="53394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⋅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𝜽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77" y="1701669"/>
                <a:ext cx="3017865" cy="533943"/>
              </a:xfrm>
              <a:prstGeom prst="rect">
                <a:avLst/>
              </a:prstGeom>
              <a:blipFill rotWithShape="0">
                <a:blip r:embed="rId7"/>
                <a:stretch>
                  <a:fillRect r="-1403" b="-1521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58973" y="1647613"/>
                <a:ext cx="667657" cy="477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73" y="1647613"/>
                <a:ext cx="667657" cy="477631"/>
              </a:xfrm>
              <a:prstGeom prst="rect">
                <a:avLst/>
              </a:prstGeom>
              <a:blipFill rotWithShape="0">
                <a:blip r:embed="rId8"/>
                <a:stretch>
                  <a:fillRect l="-2727" t="-8861" r="-69091"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3631239" y="2323500"/>
            <a:ext cx="142359" cy="659450"/>
            <a:chOff x="4824023" y="2252774"/>
            <a:chExt cx="142359" cy="659450"/>
          </a:xfrm>
        </p:grpSpPr>
        <p:sp>
          <p:nvSpPr>
            <p:cNvPr id="46" name="Oval 45"/>
            <p:cNvSpPr/>
            <p:nvPr/>
          </p:nvSpPr>
          <p:spPr>
            <a:xfrm flipV="1">
              <a:off x="4824027" y="2500985"/>
              <a:ext cx="142355" cy="136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 flipV="1">
              <a:off x="4824023" y="2252774"/>
              <a:ext cx="142355" cy="136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flipV="1">
              <a:off x="4824023" y="2775290"/>
              <a:ext cx="142355" cy="136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69369" y="2271924"/>
            <a:ext cx="142359" cy="659450"/>
            <a:chOff x="4824023" y="2252774"/>
            <a:chExt cx="142359" cy="659450"/>
          </a:xfrm>
        </p:grpSpPr>
        <p:sp>
          <p:nvSpPr>
            <p:cNvPr id="53" name="Oval 52"/>
            <p:cNvSpPr/>
            <p:nvPr/>
          </p:nvSpPr>
          <p:spPr>
            <a:xfrm flipV="1">
              <a:off x="4824027" y="2500985"/>
              <a:ext cx="142355" cy="136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 flipV="1">
              <a:off x="4824023" y="2252774"/>
              <a:ext cx="142355" cy="136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 flipV="1">
              <a:off x="4824023" y="2775290"/>
              <a:ext cx="142355" cy="136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519181" y="511178"/>
            <a:ext cx="1254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Models</a:t>
            </a:r>
            <a:endParaRPr lang="en-US" sz="2200" dirty="0"/>
          </a:p>
        </p:txBody>
      </p:sp>
      <p:cxnSp>
        <p:nvCxnSpPr>
          <p:cNvPr id="59" name="Elbow Connector 58"/>
          <p:cNvCxnSpPr>
            <a:stCxn id="19" idx="1"/>
            <a:endCxn id="13" idx="2"/>
          </p:cNvCxnSpPr>
          <p:nvPr/>
        </p:nvCxnSpPr>
        <p:spPr>
          <a:xfrm rot="10800000">
            <a:off x="872587" y="2436744"/>
            <a:ext cx="1597921" cy="19419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74" idx="0"/>
          </p:cNvCxnSpPr>
          <p:nvPr/>
        </p:nvCxnSpPr>
        <p:spPr>
          <a:xfrm>
            <a:off x="7089381" y="1886429"/>
            <a:ext cx="494938" cy="12327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mming Junction 73"/>
          <p:cNvSpPr/>
          <p:nvPr/>
        </p:nvSpPr>
        <p:spPr>
          <a:xfrm>
            <a:off x="7434096" y="3119220"/>
            <a:ext cx="300446" cy="27482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734542" y="3256633"/>
            <a:ext cx="7511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533506" y="2604522"/>
                <a:ext cx="667657" cy="515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06" y="2604522"/>
                <a:ext cx="667657" cy="515398"/>
              </a:xfrm>
              <a:prstGeom prst="rect">
                <a:avLst/>
              </a:prstGeom>
              <a:blipFill rotWithShape="0">
                <a:blip r:embed="rId9"/>
                <a:stretch>
                  <a:fillRect r="-36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71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05676" y="1016787"/>
                <a:ext cx="3007618" cy="53394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⋅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𝜽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76" y="1016787"/>
                <a:ext cx="3007618" cy="533943"/>
              </a:xfrm>
              <a:prstGeom prst="rect">
                <a:avLst/>
              </a:prstGeom>
              <a:blipFill rotWithShape="0">
                <a:blip r:embed="rId2"/>
                <a:stretch>
                  <a:fillRect r="-1207" b="-1648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857" y="1728858"/>
                <a:ext cx="16074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0" dirty="0" smtClean="0"/>
                  <a:t>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𝒛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𝒛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" y="1728858"/>
                <a:ext cx="1607457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894" t="-5172" r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189897" y="2508149"/>
                <a:ext cx="2662325" cy="165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 smtClean="0"/>
                  <a:t>Prediction </a:t>
                </a:r>
                <a:r>
                  <a:rPr lang="en-US" sz="2000" i="1" dirty="0"/>
                  <a:t>loss </a:t>
                </a:r>
                <a:endParaRPr lang="en-US" sz="2000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ℓ(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𝛼</m:t>
                          </m:r>
                        </m:e>
                      </m:d>
                      <m:r>
                        <a:rPr lang="en-US" sz="2000" b="0" i="0" smtClean="0">
                          <a:latin typeface="Cambria Math" charset="0"/>
                        </a:rPr>
                        <m:t>;</m:t>
                      </m:r>
                      <m:r>
                        <a:rPr lang="en-US" sz="2000" i="1">
                          <a:latin typeface="Cambria Math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i="1" dirty="0" smtClean="0"/>
                  <a:t>Expected prediction 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ℓ(</m:t>
                      </m:r>
                      <m:r>
                        <a:rPr lang="en-US" sz="2000" b="1" i="1" smtClean="0">
                          <a:latin typeface="Cambria Math" charset="0"/>
                        </a:rPr>
                        <m:t>⋅</m:t>
                      </m:r>
                      <m:r>
                        <a:rPr lang="en-US" sz="20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𝛼</m:t>
                          </m:r>
                        </m:e>
                      </m:d>
                      <m:r>
                        <a:rPr lang="en-US" sz="2000">
                          <a:latin typeface="Cambria Math" charset="0"/>
                        </a:rPr>
                        <m:t>;</m:t>
                      </m:r>
                      <m:r>
                        <a:rPr lang="en-US" sz="2000" i="1">
                          <a:latin typeface="Cambria Math" charset="0"/>
                        </a:rPr>
                        <m:t>𝛼</m:t>
                      </m:r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897" y="2508149"/>
                <a:ext cx="2662325" cy="1657120"/>
              </a:xfrm>
              <a:prstGeom prst="rect">
                <a:avLst/>
              </a:prstGeom>
              <a:blipFill rotWithShape="0">
                <a:blip r:embed="rId4"/>
                <a:stretch>
                  <a:fillRect l="-2059" t="-1838" r="-2288" b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92801" y="3477605"/>
                <a:ext cx="11756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Future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charset="0"/>
                      </a:rPr>
                      <m:t>𝒛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801" y="3477605"/>
                <a:ext cx="1175658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518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45910" y="1039732"/>
                <a:ext cx="667657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10" y="1039732"/>
                <a:ext cx="667657" cy="481478"/>
              </a:xfrm>
              <a:prstGeom prst="rect">
                <a:avLst/>
              </a:prstGeom>
              <a:blipFill rotWithShape="0">
                <a:blip r:embed="rId6"/>
                <a:stretch>
                  <a:fillRect l="-2727" t="-8861" r="-68182" b="-17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5590576" y="1757182"/>
            <a:ext cx="601250" cy="3773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628678" y="1757182"/>
            <a:ext cx="841829" cy="3773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0507" y="4004969"/>
            <a:ext cx="2963641" cy="7474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 data generating process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19" idx="3"/>
            <a:endCxn id="74" idx="4"/>
          </p:cNvCxnSpPr>
          <p:nvPr/>
        </p:nvCxnSpPr>
        <p:spPr>
          <a:xfrm flipV="1">
            <a:off x="5434148" y="3394046"/>
            <a:ext cx="2150171" cy="9846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505677" y="1701669"/>
                <a:ext cx="3017865" cy="53394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⋅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𝜽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77" y="1701669"/>
                <a:ext cx="3017865" cy="533943"/>
              </a:xfrm>
              <a:prstGeom prst="rect">
                <a:avLst/>
              </a:prstGeom>
              <a:blipFill rotWithShape="0">
                <a:blip r:embed="rId7"/>
                <a:stretch>
                  <a:fillRect r="-1403" b="-1521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58973" y="1647613"/>
                <a:ext cx="667657" cy="477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73" y="1647613"/>
                <a:ext cx="667657" cy="477631"/>
              </a:xfrm>
              <a:prstGeom prst="rect">
                <a:avLst/>
              </a:prstGeom>
              <a:blipFill rotWithShape="0">
                <a:blip r:embed="rId8"/>
                <a:stretch>
                  <a:fillRect l="-2727" t="-8861" r="-69091"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3631239" y="2323500"/>
            <a:ext cx="142359" cy="659450"/>
            <a:chOff x="4824023" y="2252774"/>
            <a:chExt cx="142359" cy="659450"/>
          </a:xfrm>
        </p:grpSpPr>
        <p:sp>
          <p:nvSpPr>
            <p:cNvPr id="46" name="Oval 45"/>
            <p:cNvSpPr/>
            <p:nvPr/>
          </p:nvSpPr>
          <p:spPr>
            <a:xfrm flipV="1">
              <a:off x="4824027" y="2500985"/>
              <a:ext cx="142355" cy="136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 flipV="1">
              <a:off x="4824023" y="2252774"/>
              <a:ext cx="142355" cy="136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flipV="1">
              <a:off x="4824023" y="2775290"/>
              <a:ext cx="142355" cy="136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69369" y="2271924"/>
            <a:ext cx="142359" cy="659450"/>
            <a:chOff x="4824023" y="2252774"/>
            <a:chExt cx="142359" cy="659450"/>
          </a:xfrm>
        </p:grpSpPr>
        <p:sp>
          <p:nvSpPr>
            <p:cNvPr id="53" name="Oval 52"/>
            <p:cNvSpPr/>
            <p:nvPr/>
          </p:nvSpPr>
          <p:spPr>
            <a:xfrm flipV="1">
              <a:off x="4824027" y="2500985"/>
              <a:ext cx="142355" cy="136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 flipV="1">
              <a:off x="4824023" y="2252774"/>
              <a:ext cx="142355" cy="136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 flipV="1">
              <a:off x="4824023" y="2775290"/>
              <a:ext cx="142355" cy="1369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519181" y="511178"/>
            <a:ext cx="1254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Models</a:t>
            </a:r>
            <a:endParaRPr lang="en-US" sz="2200" dirty="0"/>
          </a:p>
        </p:txBody>
      </p:sp>
      <p:cxnSp>
        <p:nvCxnSpPr>
          <p:cNvPr id="59" name="Elbow Connector 58"/>
          <p:cNvCxnSpPr>
            <a:stCxn id="19" idx="1"/>
            <a:endCxn id="13" idx="2"/>
          </p:cNvCxnSpPr>
          <p:nvPr/>
        </p:nvCxnSpPr>
        <p:spPr>
          <a:xfrm rot="10800000">
            <a:off x="872587" y="2436744"/>
            <a:ext cx="1597921" cy="19419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74" idx="0"/>
          </p:cNvCxnSpPr>
          <p:nvPr/>
        </p:nvCxnSpPr>
        <p:spPr>
          <a:xfrm>
            <a:off x="7089381" y="1886429"/>
            <a:ext cx="494938" cy="12327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mming Junction 73"/>
          <p:cNvSpPr/>
          <p:nvPr/>
        </p:nvSpPr>
        <p:spPr>
          <a:xfrm>
            <a:off x="7434096" y="3119220"/>
            <a:ext cx="300446" cy="27482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734542" y="3256633"/>
            <a:ext cx="7511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6533506" y="2604522"/>
                <a:ext cx="667657" cy="477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[</m:t>
                      </m:r>
                      <m:r>
                        <a:rPr lang="en-US" sz="2400" i="1" smtClean="0">
                          <a:latin typeface="Cambria Math" charset="0"/>
                        </a:rPr>
                        <m:t>𝛼</m:t>
                      </m:r>
                      <m:r>
                        <a:rPr lang="en-US" sz="2400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06" y="2604522"/>
                <a:ext cx="667657" cy="477631"/>
              </a:xfrm>
              <a:prstGeom prst="rect">
                <a:avLst/>
              </a:prstGeom>
              <a:blipFill rotWithShape="0">
                <a:blip r:embed="rId9"/>
                <a:stretch>
                  <a:fillRect l="-2752" t="-8861" r="-50459"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601689" y="255761"/>
            <a:ext cx="469320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6793" y="1008243"/>
            <a:ext cx="2707364" cy="230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617" y="1008243"/>
            <a:ext cx="2707364" cy="230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8618" y="1012128"/>
            <a:ext cx="2707364" cy="230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723" y="3556937"/>
            <a:ext cx="2461240" cy="135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9329" y="3558828"/>
            <a:ext cx="2458016" cy="135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916424" y="3558828"/>
            <a:ext cx="2458016" cy="135818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3456595" y="1979725"/>
            <a:ext cx="779700" cy="25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7727847" y="1979725"/>
            <a:ext cx="715500" cy="25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961470" y="6163962"/>
            <a:ext cx="6788320" cy="12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omic Sans MS"/>
              </a:rPr>
              <a:t>Similar to a human brain,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omic Sans MS"/>
              </a:rPr>
              <a:t>neurons are activated to adapt to the currently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Comic Sans MS"/>
              </a:rPr>
              <a:t>observed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omic Sans MS"/>
              </a:rPr>
              <a:t>data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Comic Sans MS"/>
              </a:rPr>
              <a:t>in an online fashion.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141407" y="1226486"/>
            <a:ext cx="1410076" cy="8587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latin typeface="Bree Serif"/>
                <a:ea typeface="Bree Serif"/>
                <a:cs typeface="Bree Serif"/>
                <a:sym typeface="Bree Serif"/>
              </a:rPr>
              <a:t>see </a:t>
            </a:r>
            <a:r>
              <a:rPr lang="en-US" sz="2000" dirty="0">
                <a:latin typeface="Bree Serif"/>
                <a:ea typeface="Bree Serif"/>
                <a:cs typeface="Bree Serif"/>
                <a:sym typeface="Bree Serif"/>
              </a:rPr>
              <a:t>something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451350" y="1226486"/>
            <a:ext cx="1189848" cy="687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>
                <a:latin typeface="Bree Serif"/>
                <a:ea typeface="Bree Serif"/>
                <a:cs typeface="Bree Serif"/>
                <a:sym typeface="Bree Serif"/>
              </a:rPr>
              <a:t>see more things </a:t>
            </a:r>
          </a:p>
        </p:txBody>
      </p:sp>
      <p:sp>
        <p:nvSpPr>
          <p:cNvPr id="103" name="Shape 103"/>
          <p:cNvSpPr/>
          <p:nvPr/>
        </p:nvSpPr>
        <p:spPr>
          <a:xfrm>
            <a:off x="3504445" y="4108075"/>
            <a:ext cx="779700" cy="25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7695745" y="4108075"/>
            <a:ext cx="779700" cy="25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456595" y="3528957"/>
            <a:ext cx="779700" cy="3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latin typeface="Bree Serif"/>
                <a:ea typeface="Bree Serif"/>
                <a:cs typeface="Bree Serif"/>
                <a:sym typeface="Bree Serif"/>
              </a:rPr>
              <a:t>data</a:t>
            </a:r>
            <a:endParaRPr lang="en-US" sz="2000" dirty="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7451350" y="3593263"/>
            <a:ext cx="1292600" cy="5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latin typeface="Bree Serif"/>
                <a:ea typeface="Bree Serif"/>
                <a:cs typeface="Bree Serif"/>
                <a:sym typeface="Bree Serif"/>
              </a:rPr>
              <a:t>more data</a:t>
            </a:r>
          </a:p>
        </p:txBody>
      </p:sp>
    </p:spTree>
    <p:extLst>
      <p:ext uri="{BB962C8B-B14F-4D97-AF65-F5344CB8AC3E}">
        <p14:creationId xmlns:p14="http://schemas.microsoft.com/office/powerpoint/2010/main" val="51396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132</Words>
  <Application>Microsoft Macintosh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Bree Serif</vt:lpstr>
      <vt:lpstr>Calibri</vt:lpstr>
      <vt:lpstr>Calibri Light</vt:lpstr>
      <vt:lpstr>Cambria Math</vt:lpstr>
      <vt:lpstr>Comic Sans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Jie</dc:creator>
  <cp:lastModifiedBy>Ding, Jie</cp:lastModifiedBy>
  <cp:revision>28</cp:revision>
  <dcterms:created xsi:type="dcterms:W3CDTF">2016-12-05T03:53:47Z</dcterms:created>
  <dcterms:modified xsi:type="dcterms:W3CDTF">2017-06-23T14:23:52Z</dcterms:modified>
</cp:coreProperties>
</file>