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1" r:id="rId2"/>
    <p:sldId id="295" r:id="rId3"/>
    <p:sldId id="272" r:id="rId4"/>
    <p:sldId id="274" r:id="rId5"/>
    <p:sldId id="276" r:id="rId6"/>
    <p:sldId id="304" r:id="rId7"/>
    <p:sldId id="305" r:id="rId8"/>
    <p:sldId id="275" r:id="rId9"/>
    <p:sldId id="306" r:id="rId10"/>
    <p:sldId id="307" r:id="rId11"/>
    <p:sldId id="308" r:id="rId12"/>
    <p:sldId id="30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17E89-CFA1-451D-B40C-9FA94E2853E7}" type="datetimeFigureOut">
              <a:rPr lang="zh-CN" altLang="en-US" smtClean="0"/>
              <a:t>2018/7/28/Sat</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F6BED-9BF4-416E-9C58-E2E524635506}" type="slidenum">
              <a:rPr lang="zh-CN" altLang="en-US" smtClean="0"/>
              <a:t>‹#›</a:t>
            </a:fld>
            <a:endParaRPr lang="zh-CN" altLang="en-US"/>
          </a:p>
        </p:txBody>
      </p:sp>
    </p:spTree>
    <p:extLst>
      <p:ext uri="{BB962C8B-B14F-4D97-AF65-F5344CB8AC3E}">
        <p14:creationId xmlns:p14="http://schemas.microsoft.com/office/powerpoint/2010/main" val="3640815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5E9EE-9A2A-437A-BAF9-977C02783D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45FFBD7-C2D4-4BA2-A938-9A5E4915C7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C6767DE-96C0-4131-BB12-6DC2314E09A3}"/>
              </a:ext>
            </a:extLst>
          </p:cNvPr>
          <p:cNvSpPr>
            <a:spLocks noGrp="1"/>
          </p:cNvSpPr>
          <p:nvPr>
            <p:ph type="dt" sz="half" idx="10"/>
          </p:nvPr>
        </p:nvSpPr>
        <p:spPr/>
        <p:txBody>
          <a:bodyPr/>
          <a:lstStyle/>
          <a:p>
            <a:fld id="{295AA69A-EDD2-499A-A502-B3F56E1A0983}" type="datetimeFigureOut">
              <a:rPr lang="zh-CN" altLang="en-US" smtClean="0"/>
              <a:t>2018/7/28/Sat</a:t>
            </a:fld>
            <a:endParaRPr lang="zh-CN" altLang="en-US"/>
          </a:p>
        </p:txBody>
      </p:sp>
      <p:sp>
        <p:nvSpPr>
          <p:cNvPr id="5" name="页脚占位符 4">
            <a:extLst>
              <a:ext uri="{FF2B5EF4-FFF2-40B4-BE49-F238E27FC236}">
                <a16:creationId xmlns:a16="http://schemas.microsoft.com/office/drawing/2014/main" id="{9D5119F9-31A3-46C8-A13F-6ECC21026D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E4AC5D-67EE-4838-BB69-9A021C43B96E}"/>
              </a:ext>
            </a:extLst>
          </p:cNvPr>
          <p:cNvSpPr>
            <a:spLocks noGrp="1"/>
          </p:cNvSpPr>
          <p:nvPr>
            <p:ph type="sldNum" sz="quarter" idx="12"/>
          </p:nvPr>
        </p:nvSpPr>
        <p:spPr/>
        <p:txBody>
          <a:bodyPr/>
          <a:lstStyle/>
          <a:p>
            <a:fld id="{1806FC39-6F2C-4452-B646-7A26CB0B03FA}" type="slidenum">
              <a:rPr lang="zh-CN" altLang="en-US" smtClean="0"/>
              <a:t>‹#›</a:t>
            </a:fld>
            <a:endParaRPr lang="zh-CN" altLang="en-US"/>
          </a:p>
        </p:txBody>
      </p:sp>
    </p:spTree>
    <p:extLst>
      <p:ext uri="{BB962C8B-B14F-4D97-AF65-F5344CB8AC3E}">
        <p14:creationId xmlns:p14="http://schemas.microsoft.com/office/powerpoint/2010/main" val="37874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DB338-A85B-4A80-B098-BD9E2B11D0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AA8DBA8-2C6C-4C33-8A83-508AAF164CD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AD01C4-65A8-4E3F-96C1-49BFAD1D6AA6}"/>
              </a:ext>
            </a:extLst>
          </p:cNvPr>
          <p:cNvSpPr>
            <a:spLocks noGrp="1"/>
          </p:cNvSpPr>
          <p:nvPr>
            <p:ph type="dt" sz="half" idx="10"/>
          </p:nvPr>
        </p:nvSpPr>
        <p:spPr/>
        <p:txBody>
          <a:bodyPr/>
          <a:lstStyle/>
          <a:p>
            <a:fld id="{295AA69A-EDD2-499A-A502-B3F56E1A0983}" type="datetimeFigureOut">
              <a:rPr lang="zh-CN" altLang="en-US" smtClean="0"/>
              <a:t>2018/7/28/Sat</a:t>
            </a:fld>
            <a:endParaRPr lang="zh-CN" altLang="en-US"/>
          </a:p>
        </p:txBody>
      </p:sp>
      <p:sp>
        <p:nvSpPr>
          <p:cNvPr id="5" name="页脚占位符 4">
            <a:extLst>
              <a:ext uri="{FF2B5EF4-FFF2-40B4-BE49-F238E27FC236}">
                <a16:creationId xmlns:a16="http://schemas.microsoft.com/office/drawing/2014/main" id="{49618909-6FDF-4796-A596-F2DD91329D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EAD2B1-4BC9-455F-A995-B9FC66FC0F57}"/>
              </a:ext>
            </a:extLst>
          </p:cNvPr>
          <p:cNvSpPr>
            <a:spLocks noGrp="1"/>
          </p:cNvSpPr>
          <p:nvPr>
            <p:ph type="sldNum" sz="quarter" idx="12"/>
          </p:nvPr>
        </p:nvSpPr>
        <p:spPr/>
        <p:txBody>
          <a:bodyPr/>
          <a:lstStyle/>
          <a:p>
            <a:fld id="{1806FC39-6F2C-4452-B646-7A26CB0B03FA}" type="slidenum">
              <a:rPr lang="zh-CN" altLang="en-US" smtClean="0"/>
              <a:t>‹#›</a:t>
            </a:fld>
            <a:endParaRPr lang="zh-CN" altLang="en-US"/>
          </a:p>
        </p:txBody>
      </p:sp>
    </p:spTree>
    <p:extLst>
      <p:ext uri="{BB962C8B-B14F-4D97-AF65-F5344CB8AC3E}">
        <p14:creationId xmlns:p14="http://schemas.microsoft.com/office/powerpoint/2010/main" val="382405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E690537-EB44-4C6A-9E5C-9CB3CBF9978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80A421-AE67-452C-9F64-A136202D43F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6F1A713-9B0A-4754-855E-B47A25ABBD3C}"/>
              </a:ext>
            </a:extLst>
          </p:cNvPr>
          <p:cNvSpPr>
            <a:spLocks noGrp="1"/>
          </p:cNvSpPr>
          <p:nvPr>
            <p:ph type="dt" sz="half" idx="10"/>
          </p:nvPr>
        </p:nvSpPr>
        <p:spPr/>
        <p:txBody>
          <a:bodyPr/>
          <a:lstStyle/>
          <a:p>
            <a:fld id="{295AA69A-EDD2-499A-A502-B3F56E1A0983}" type="datetimeFigureOut">
              <a:rPr lang="zh-CN" altLang="en-US" smtClean="0"/>
              <a:t>2018/7/28/Sat</a:t>
            </a:fld>
            <a:endParaRPr lang="zh-CN" altLang="en-US"/>
          </a:p>
        </p:txBody>
      </p:sp>
      <p:sp>
        <p:nvSpPr>
          <p:cNvPr id="5" name="页脚占位符 4">
            <a:extLst>
              <a:ext uri="{FF2B5EF4-FFF2-40B4-BE49-F238E27FC236}">
                <a16:creationId xmlns:a16="http://schemas.microsoft.com/office/drawing/2014/main" id="{C69975E5-31A0-4A28-A5CA-BE147EBDF7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86D74E-C19B-43DE-9FE4-D80FFDF35F2F}"/>
              </a:ext>
            </a:extLst>
          </p:cNvPr>
          <p:cNvSpPr>
            <a:spLocks noGrp="1"/>
          </p:cNvSpPr>
          <p:nvPr>
            <p:ph type="sldNum" sz="quarter" idx="12"/>
          </p:nvPr>
        </p:nvSpPr>
        <p:spPr/>
        <p:txBody>
          <a:bodyPr/>
          <a:lstStyle/>
          <a:p>
            <a:fld id="{1806FC39-6F2C-4452-B646-7A26CB0B03FA}" type="slidenum">
              <a:rPr lang="zh-CN" altLang="en-US" smtClean="0"/>
              <a:t>‹#›</a:t>
            </a:fld>
            <a:endParaRPr lang="zh-CN" altLang="en-US"/>
          </a:p>
        </p:txBody>
      </p:sp>
    </p:spTree>
    <p:extLst>
      <p:ext uri="{BB962C8B-B14F-4D97-AF65-F5344CB8AC3E}">
        <p14:creationId xmlns:p14="http://schemas.microsoft.com/office/powerpoint/2010/main" val="156768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D000C-9044-45A7-AED8-9CACB6DDFE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535BDF-1FAE-4F5D-AC32-7C1C1BACDDA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FEBE0F8-E0E4-4865-868D-8899B5B84D3D}"/>
              </a:ext>
            </a:extLst>
          </p:cNvPr>
          <p:cNvSpPr>
            <a:spLocks noGrp="1"/>
          </p:cNvSpPr>
          <p:nvPr>
            <p:ph type="dt" sz="half" idx="10"/>
          </p:nvPr>
        </p:nvSpPr>
        <p:spPr/>
        <p:txBody>
          <a:bodyPr/>
          <a:lstStyle/>
          <a:p>
            <a:fld id="{295AA69A-EDD2-499A-A502-B3F56E1A0983}" type="datetimeFigureOut">
              <a:rPr lang="zh-CN" altLang="en-US" smtClean="0"/>
              <a:t>2018/7/28/Sat</a:t>
            </a:fld>
            <a:endParaRPr lang="zh-CN" altLang="en-US"/>
          </a:p>
        </p:txBody>
      </p:sp>
      <p:sp>
        <p:nvSpPr>
          <p:cNvPr id="5" name="页脚占位符 4">
            <a:extLst>
              <a:ext uri="{FF2B5EF4-FFF2-40B4-BE49-F238E27FC236}">
                <a16:creationId xmlns:a16="http://schemas.microsoft.com/office/drawing/2014/main" id="{3032A87D-B805-41A4-B289-3B81528F20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80F3F5-44D6-402F-BB7B-7744BF2F423D}"/>
              </a:ext>
            </a:extLst>
          </p:cNvPr>
          <p:cNvSpPr>
            <a:spLocks noGrp="1"/>
          </p:cNvSpPr>
          <p:nvPr>
            <p:ph type="sldNum" sz="quarter" idx="12"/>
          </p:nvPr>
        </p:nvSpPr>
        <p:spPr/>
        <p:txBody>
          <a:bodyPr/>
          <a:lstStyle/>
          <a:p>
            <a:fld id="{1806FC39-6F2C-4452-B646-7A26CB0B03FA}" type="slidenum">
              <a:rPr lang="zh-CN" altLang="en-US" smtClean="0"/>
              <a:t>‹#›</a:t>
            </a:fld>
            <a:endParaRPr lang="zh-CN" altLang="en-US"/>
          </a:p>
        </p:txBody>
      </p:sp>
    </p:spTree>
    <p:extLst>
      <p:ext uri="{BB962C8B-B14F-4D97-AF65-F5344CB8AC3E}">
        <p14:creationId xmlns:p14="http://schemas.microsoft.com/office/powerpoint/2010/main" val="1665526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EB6D3-B6B4-4BDD-BC03-93C334B069C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CECB425-A79B-4AD2-9946-0E2937CF19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DEC8F30-A40F-4A94-8019-205FD4139D9D}"/>
              </a:ext>
            </a:extLst>
          </p:cNvPr>
          <p:cNvSpPr>
            <a:spLocks noGrp="1"/>
          </p:cNvSpPr>
          <p:nvPr>
            <p:ph type="dt" sz="half" idx="10"/>
          </p:nvPr>
        </p:nvSpPr>
        <p:spPr/>
        <p:txBody>
          <a:bodyPr/>
          <a:lstStyle/>
          <a:p>
            <a:fld id="{295AA69A-EDD2-499A-A502-B3F56E1A0983}" type="datetimeFigureOut">
              <a:rPr lang="zh-CN" altLang="en-US" smtClean="0"/>
              <a:t>2018/7/28/Sat</a:t>
            </a:fld>
            <a:endParaRPr lang="zh-CN" altLang="en-US"/>
          </a:p>
        </p:txBody>
      </p:sp>
      <p:sp>
        <p:nvSpPr>
          <p:cNvPr id="5" name="页脚占位符 4">
            <a:extLst>
              <a:ext uri="{FF2B5EF4-FFF2-40B4-BE49-F238E27FC236}">
                <a16:creationId xmlns:a16="http://schemas.microsoft.com/office/drawing/2014/main" id="{01F1E9D7-3769-460C-B28D-E15EB416E7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616FD0-828F-4A84-9CEF-B24F12649C40}"/>
              </a:ext>
            </a:extLst>
          </p:cNvPr>
          <p:cNvSpPr>
            <a:spLocks noGrp="1"/>
          </p:cNvSpPr>
          <p:nvPr>
            <p:ph type="sldNum" sz="quarter" idx="12"/>
          </p:nvPr>
        </p:nvSpPr>
        <p:spPr/>
        <p:txBody>
          <a:bodyPr/>
          <a:lstStyle/>
          <a:p>
            <a:fld id="{1806FC39-6F2C-4452-B646-7A26CB0B03FA}" type="slidenum">
              <a:rPr lang="zh-CN" altLang="en-US" smtClean="0"/>
              <a:t>‹#›</a:t>
            </a:fld>
            <a:endParaRPr lang="zh-CN" altLang="en-US"/>
          </a:p>
        </p:txBody>
      </p:sp>
    </p:spTree>
    <p:extLst>
      <p:ext uri="{BB962C8B-B14F-4D97-AF65-F5344CB8AC3E}">
        <p14:creationId xmlns:p14="http://schemas.microsoft.com/office/powerpoint/2010/main" val="147281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46AAD-9901-424D-A17D-4FAD25AF42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5A085A-910C-44A3-9024-FF0A4CE802F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03B3D0E-0B91-40BB-9F08-11403B9760F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EFF07E2-2953-4768-B481-C04AE8176F21}"/>
              </a:ext>
            </a:extLst>
          </p:cNvPr>
          <p:cNvSpPr>
            <a:spLocks noGrp="1"/>
          </p:cNvSpPr>
          <p:nvPr>
            <p:ph type="dt" sz="half" idx="10"/>
          </p:nvPr>
        </p:nvSpPr>
        <p:spPr/>
        <p:txBody>
          <a:bodyPr/>
          <a:lstStyle/>
          <a:p>
            <a:fld id="{295AA69A-EDD2-499A-A502-B3F56E1A0983}" type="datetimeFigureOut">
              <a:rPr lang="zh-CN" altLang="en-US" smtClean="0"/>
              <a:t>2018/7/28/Sat</a:t>
            </a:fld>
            <a:endParaRPr lang="zh-CN" altLang="en-US"/>
          </a:p>
        </p:txBody>
      </p:sp>
      <p:sp>
        <p:nvSpPr>
          <p:cNvPr id="6" name="页脚占位符 5">
            <a:extLst>
              <a:ext uri="{FF2B5EF4-FFF2-40B4-BE49-F238E27FC236}">
                <a16:creationId xmlns:a16="http://schemas.microsoft.com/office/drawing/2014/main" id="{58A29C1D-A452-4109-9E03-AB4BF37CAE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0B033B-34E2-46BE-95E2-94766048CBA2}"/>
              </a:ext>
            </a:extLst>
          </p:cNvPr>
          <p:cNvSpPr>
            <a:spLocks noGrp="1"/>
          </p:cNvSpPr>
          <p:nvPr>
            <p:ph type="sldNum" sz="quarter" idx="12"/>
          </p:nvPr>
        </p:nvSpPr>
        <p:spPr/>
        <p:txBody>
          <a:bodyPr/>
          <a:lstStyle/>
          <a:p>
            <a:fld id="{1806FC39-6F2C-4452-B646-7A26CB0B03FA}" type="slidenum">
              <a:rPr lang="zh-CN" altLang="en-US" smtClean="0"/>
              <a:t>‹#›</a:t>
            </a:fld>
            <a:endParaRPr lang="zh-CN" altLang="en-US"/>
          </a:p>
        </p:txBody>
      </p:sp>
    </p:spTree>
    <p:extLst>
      <p:ext uri="{BB962C8B-B14F-4D97-AF65-F5344CB8AC3E}">
        <p14:creationId xmlns:p14="http://schemas.microsoft.com/office/powerpoint/2010/main" val="361813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7A0A9-4D7F-4DF2-9B8B-BF461FD631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C2F72B-08F0-45D1-8E29-ED347DCAA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3100499-E6BD-4491-ADA2-BAEB42C6FF4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95007D-CCCD-4943-9399-E7EB944AB4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75B51C0-D8C8-4D24-8F62-52536D7B5BF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22603F2-D60E-4B99-BBC6-BAE0DA9F8967}"/>
              </a:ext>
            </a:extLst>
          </p:cNvPr>
          <p:cNvSpPr>
            <a:spLocks noGrp="1"/>
          </p:cNvSpPr>
          <p:nvPr>
            <p:ph type="dt" sz="half" idx="10"/>
          </p:nvPr>
        </p:nvSpPr>
        <p:spPr/>
        <p:txBody>
          <a:bodyPr/>
          <a:lstStyle/>
          <a:p>
            <a:fld id="{295AA69A-EDD2-499A-A502-B3F56E1A0983}" type="datetimeFigureOut">
              <a:rPr lang="zh-CN" altLang="en-US" smtClean="0"/>
              <a:t>2018/7/28/Sat</a:t>
            </a:fld>
            <a:endParaRPr lang="zh-CN" altLang="en-US"/>
          </a:p>
        </p:txBody>
      </p:sp>
      <p:sp>
        <p:nvSpPr>
          <p:cNvPr id="8" name="页脚占位符 7">
            <a:extLst>
              <a:ext uri="{FF2B5EF4-FFF2-40B4-BE49-F238E27FC236}">
                <a16:creationId xmlns:a16="http://schemas.microsoft.com/office/drawing/2014/main" id="{D6E080FE-DCD8-430F-BB23-8507D0E297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E5C21E-5D56-4ED7-A05B-B873C0584AF8}"/>
              </a:ext>
            </a:extLst>
          </p:cNvPr>
          <p:cNvSpPr>
            <a:spLocks noGrp="1"/>
          </p:cNvSpPr>
          <p:nvPr>
            <p:ph type="sldNum" sz="quarter" idx="12"/>
          </p:nvPr>
        </p:nvSpPr>
        <p:spPr/>
        <p:txBody>
          <a:bodyPr/>
          <a:lstStyle/>
          <a:p>
            <a:fld id="{1806FC39-6F2C-4452-B646-7A26CB0B03FA}" type="slidenum">
              <a:rPr lang="zh-CN" altLang="en-US" smtClean="0"/>
              <a:t>‹#›</a:t>
            </a:fld>
            <a:endParaRPr lang="zh-CN" altLang="en-US"/>
          </a:p>
        </p:txBody>
      </p:sp>
    </p:spTree>
    <p:extLst>
      <p:ext uri="{BB962C8B-B14F-4D97-AF65-F5344CB8AC3E}">
        <p14:creationId xmlns:p14="http://schemas.microsoft.com/office/powerpoint/2010/main" val="4289164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CB7FF-CA0D-4AF4-BC6A-12B5D0347BA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8CE9B2-2AA3-46F4-B2E2-DA30022A577C}"/>
              </a:ext>
            </a:extLst>
          </p:cNvPr>
          <p:cNvSpPr>
            <a:spLocks noGrp="1"/>
          </p:cNvSpPr>
          <p:nvPr>
            <p:ph type="dt" sz="half" idx="10"/>
          </p:nvPr>
        </p:nvSpPr>
        <p:spPr/>
        <p:txBody>
          <a:bodyPr/>
          <a:lstStyle/>
          <a:p>
            <a:fld id="{295AA69A-EDD2-499A-A502-B3F56E1A0983}" type="datetimeFigureOut">
              <a:rPr lang="zh-CN" altLang="en-US" smtClean="0"/>
              <a:t>2018/7/28/Sat</a:t>
            </a:fld>
            <a:endParaRPr lang="zh-CN" altLang="en-US"/>
          </a:p>
        </p:txBody>
      </p:sp>
      <p:sp>
        <p:nvSpPr>
          <p:cNvPr id="4" name="页脚占位符 3">
            <a:extLst>
              <a:ext uri="{FF2B5EF4-FFF2-40B4-BE49-F238E27FC236}">
                <a16:creationId xmlns:a16="http://schemas.microsoft.com/office/drawing/2014/main" id="{97367B87-C00C-4232-860F-CC836B932FF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77C4D5-106E-4367-869D-97CCE34F5D91}"/>
              </a:ext>
            </a:extLst>
          </p:cNvPr>
          <p:cNvSpPr>
            <a:spLocks noGrp="1"/>
          </p:cNvSpPr>
          <p:nvPr>
            <p:ph type="sldNum" sz="quarter" idx="12"/>
          </p:nvPr>
        </p:nvSpPr>
        <p:spPr/>
        <p:txBody>
          <a:bodyPr/>
          <a:lstStyle/>
          <a:p>
            <a:fld id="{1806FC39-6F2C-4452-B646-7A26CB0B03FA}" type="slidenum">
              <a:rPr lang="zh-CN" altLang="en-US" smtClean="0"/>
              <a:t>‹#›</a:t>
            </a:fld>
            <a:endParaRPr lang="zh-CN" altLang="en-US"/>
          </a:p>
        </p:txBody>
      </p:sp>
    </p:spTree>
    <p:extLst>
      <p:ext uri="{BB962C8B-B14F-4D97-AF65-F5344CB8AC3E}">
        <p14:creationId xmlns:p14="http://schemas.microsoft.com/office/powerpoint/2010/main" val="61937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BBD2EAB-13F2-44E0-B7F4-750066ACAAF7}"/>
              </a:ext>
            </a:extLst>
          </p:cNvPr>
          <p:cNvSpPr>
            <a:spLocks noGrp="1"/>
          </p:cNvSpPr>
          <p:nvPr>
            <p:ph type="dt" sz="half" idx="10"/>
          </p:nvPr>
        </p:nvSpPr>
        <p:spPr/>
        <p:txBody>
          <a:bodyPr/>
          <a:lstStyle/>
          <a:p>
            <a:fld id="{295AA69A-EDD2-499A-A502-B3F56E1A0983}" type="datetimeFigureOut">
              <a:rPr lang="zh-CN" altLang="en-US" smtClean="0"/>
              <a:t>2018/7/28/Sat</a:t>
            </a:fld>
            <a:endParaRPr lang="zh-CN" altLang="en-US"/>
          </a:p>
        </p:txBody>
      </p:sp>
      <p:sp>
        <p:nvSpPr>
          <p:cNvPr id="3" name="页脚占位符 2">
            <a:extLst>
              <a:ext uri="{FF2B5EF4-FFF2-40B4-BE49-F238E27FC236}">
                <a16:creationId xmlns:a16="http://schemas.microsoft.com/office/drawing/2014/main" id="{78BED3B6-2A88-4256-B0EF-94DD08C72C5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25562C-A12E-4D03-9836-43C1501F1CE3}"/>
              </a:ext>
            </a:extLst>
          </p:cNvPr>
          <p:cNvSpPr>
            <a:spLocks noGrp="1"/>
          </p:cNvSpPr>
          <p:nvPr>
            <p:ph type="sldNum" sz="quarter" idx="12"/>
          </p:nvPr>
        </p:nvSpPr>
        <p:spPr/>
        <p:txBody>
          <a:bodyPr/>
          <a:lstStyle/>
          <a:p>
            <a:fld id="{1806FC39-6F2C-4452-B646-7A26CB0B03FA}" type="slidenum">
              <a:rPr lang="zh-CN" altLang="en-US" smtClean="0"/>
              <a:t>‹#›</a:t>
            </a:fld>
            <a:endParaRPr lang="zh-CN" altLang="en-US"/>
          </a:p>
        </p:txBody>
      </p:sp>
    </p:spTree>
    <p:extLst>
      <p:ext uri="{BB962C8B-B14F-4D97-AF65-F5344CB8AC3E}">
        <p14:creationId xmlns:p14="http://schemas.microsoft.com/office/powerpoint/2010/main" val="391146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3B457-23FF-47EC-A5DB-5AE012B47C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A1FA11-FC38-42C2-A11E-952BCEF071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63F8EAA-88AB-4E55-AC28-10BFD78F9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EBA6E98-3517-4751-BD57-43D2EFE35CD9}"/>
              </a:ext>
            </a:extLst>
          </p:cNvPr>
          <p:cNvSpPr>
            <a:spLocks noGrp="1"/>
          </p:cNvSpPr>
          <p:nvPr>
            <p:ph type="dt" sz="half" idx="10"/>
          </p:nvPr>
        </p:nvSpPr>
        <p:spPr/>
        <p:txBody>
          <a:bodyPr/>
          <a:lstStyle/>
          <a:p>
            <a:fld id="{295AA69A-EDD2-499A-A502-B3F56E1A0983}" type="datetimeFigureOut">
              <a:rPr lang="zh-CN" altLang="en-US" smtClean="0"/>
              <a:t>2018/7/28/Sat</a:t>
            </a:fld>
            <a:endParaRPr lang="zh-CN" altLang="en-US"/>
          </a:p>
        </p:txBody>
      </p:sp>
      <p:sp>
        <p:nvSpPr>
          <p:cNvPr id="6" name="页脚占位符 5">
            <a:extLst>
              <a:ext uri="{FF2B5EF4-FFF2-40B4-BE49-F238E27FC236}">
                <a16:creationId xmlns:a16="http://schemas.microsoft.com/office/drawing/2014/main" id="{A6335A26-295A-42B4-BF74-F46F61CDA2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8AAAAD-1494-4AEA-8D4B-630D48748E39}"/>
              </a:ext>
            </a:extLst>
          </p:cNvPr>
          <p:cNvSpPr>
            <a:spLocks noGrp="1"/>
          </p:cNvSpPr>
          <p:nvPr>
            <p:ph type="sldNum" sz="quarter" idx="12"/>
          </p:nvPr>
        </p:nvSpPr>
        <p:spPr/>
        <p:txBody>
          <a:bodyPr/>
          <a:lstStyle/>
          <a:p>
            <a:fld id="{1806FC39-6F2C-4452-B646-7A26CB0B03FA}" type="slidenum">
              <a:rPr lang="zh-CN" altLang="en-US" smtClean="0"/>
              <a:t>‹#›</a:t>
            </a:fld>
            <a:endParaRPr lang="zh-CN" altLang="en-US"/>
          </a:p>
        </p:txBody>
      </p:sp>
    </p:spTree>
    <p:extLst>
      <p:ext uri="{BB962C8B-B14F-4D97-AF65-F5344CB8AC3E}">
        <p14:creationId xmlns:p14="http://schemas.microsoft.com/office/powerpoint/2010/main" val="4121869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D1652-D94F-470A-A4DA-8FC593A0ED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FEF439-E345-494C-985D-1119986489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86A8CAF-0A8B-4363-AC5C-133155C64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E477838-0360-405A-AB96-156833FCC32E}"/>
              </a:ext>
            </a:extLst>
          </p:cNvPr>
          <p:cNvSpPr>
            <a:spLocks noGrp="1"/>
          </p:cNvSpPr>
          <p:nvPr>
            <p:ph type="dt" sz="half" idx="10"/>
          </p:nvPr>
        </p:nvSpPr>
        <p:spPr/>
        <p:txBody>
          <a:bodyPr/>
          <a:lstStyle/>
          <a:p>
            <a:fld id="{295AA69A-EDD2-499A-A502-B3F56E1A0983}" type="datetimeFigureOut">
              <a:rPr lang="zh-CN" altLang="en-US" smtClean="0"/>
              <a:t>2018/7/28/Sat</a:t>
            </a:fld>
            <a:endParaRPr lang="zh-CN" altLang="en-US"/>
          </a:p>
        </p:txBody>
      </p:sp>
      <p:sp>
        <p:nvSpPr>
          <p:cNvPr id="6" name="页脚占位符 5">
            <a:extLst>
              <a:ext uri="{FF2B5EF4-FFF2-40B4-BE49-F238E27FC236}">
                <a16:creationId xmlns:a16="http://schemas.microsoft.com/office/drawing/2014/main" id="{DD9867AD-673B-49C7-A428-3E5F0844A4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FFECA1-C3DF-43FE-96F2-7056178B868E}"/>
              </a:ext>
            </a:extLst>
          </p:cNvPr>
          <p:cNvSpPr>
            <a:spLocks noGrp="1"/>
          </p:cNvSpPr>
          <p:nvPr>
            <p:ph type="sldNum" sz="quarter" idx="12"/>
          </p:nvPr>
        </p:nvSpPr>
        <p:spPr/>
        <p:txBody>
          <a:bodyPr/>
          <a:lstStyle/>
          <a:p>
            <a:fld id="{1806FC39-6F2C-4452-B646-7A26CB0B03FA}" type="slidenum">
              <a:rPr lang="zh-CN" altLang="en-US" smtClean="0"/>
              <a:t>‹#›</a:t>
            </a:fld>
            <a:endParaRPr lang="zh-CN" altLang="en-US"/>
          </a:p>
        </p:txBody>
      </p:sp>
    </p:spTree>
    <p:extLst>
      <p:ext uri="{BB962C8B-B14F-4D97-AF65-F5344CB8AC3E}">
        <p14:creationId xmlns:p14="http://schemas.microsoft.com/office/powerpoint/2010/main" val="402401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4E0A7B-8917-4460-8F48-DD3B054BC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043A6F-59B3-4FE0-819C-8BF89E265E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5E7B72-5CFC-4E7D-AD03-248A8CD32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AA69A-EDD2-499A-A502-B3F56E1A0983}" type="datetimeFigureOut">
              <a:rPr lang="zh-CN" altLang="en-US" smtClean="0"/>
              <a:t>2018/7/28/Sat</a:t>
            </a:fld>
            <a:endParaRPr lang="zh-CN" altLang="en-US"/>
          </a:p>
        </p:txBody>
      </p:sp>
      <p:sp>
        <p:nvSpPr>
          <p:cNvPr id="5" name="页脚占位符 4">
            <a:extLst>
              <a:ext uri="{FF2B5EF4-FFF2-40B4-BE49-F238E27FC236}">
                <a16:creationId xmlns:a16="http://schemas.microsoft.com/office/drawing/2014/main" id="{B66C6152-2300-4B60-B3BB-0DB71DE05B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0F3896-11B8-4666-BAFB-019434E959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6FC39-6F2C-4452-B646-7A26CB0B03FA}" type="slidenum">
              <a:rPr lang="zh-CN" altLang="en-US" smtClean="0"/>
              <a:t>‹#›</a:t>
            </a:fld>
            <a:endParaRPr lang="zh-CN" altLang="en-US"/>
          </a:p>
        </p:txBody>
      </p:sp>
    </p:spTree>
    <p:extLst>
      <p:ext uri="{BB962C8B-B14F-4D97-AF65-F5344CB8AC3E}">
        <p14:creationId xmlns:p14="http://schemas.microsoft.com/office/powerpoint/2010/main" val="688754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17463"/>
            <a:ext cx="9144000" cy="1059122"/>
          </a:xfrm>
        </p:spPr>
        <p:txBody>
          <a:bodyPr>
            <a:normAutofit/>
          </a:bodyPr>
          <a:lstStyle/>
          <a:p>
            <a:r>
              <a:rPr lang="en-US" altLang="zh-CN" sz="4800" dirty="0">
                <a:latin typeface="Calibri" charset="0"/>
                <a:ea typeface="Calibri" charset="0"/>
                <a:cs typeface="Calibri" charset="0"/>
              </a:rPr>
              <a:t>Research Progress Record</a:t>
            </a:r>
            <a:endParaRPr lang="en-US" sz="4800" dirty="0">
              <a:latin typeface="Calibri" charset="0"/>
              <a:ea typeface="Calibri" charset="0"/>
              <a:cs typeface="Calibri" charset="0"/>
            </a:endParaRPr>
          </a:p>
        </p:txBody>
      </p:sp>
      <p:sp>
        <p:nvSpPr>
          <p:cNvPr id="3" name="Subtitle 2"/>
          <p:cNvSpPr>
            <a:spLocks noGrp="1"/>
          </p:cNvSpPr>
          <p:nvPr>
            <p:ph type="subTitle" idx="1"/>
          </p:nvPr>
        </p:nvSpPr>
        <p:spPr>
          <a:xfrm>
            <a:off x="2431144" y="3922672"/>
            <a:ext cx="7551057" cy="1549215"/>
          </a:xfrm>
        </p:spPr>
        <p:txBody>
          <a:bodyPr>
            <a:noAutofit/>
          </a:bodyPr>
          <a:lstStyle/>
          <a:p>
            <a:r>
              <a:rPr lang="en-US" sz="2000" dirty="0" err="1">
                <a:latin typeface="Calibri" charset="0"/>
                <a:ea typeface="Calibri" charset="0"/>
                <a:cs typeface="Calibri" charset="0"/>
              </a:rPr>
              <a:t>Enmao</a:t>
            </a:r>
            <a:r>
              <a:rPr lang="en-US" sz="2000" dirty="0">
                <a:latin typeface="Calibri" charset="0"/>
                <a:ea typeface="Calibri" charset="0"/>
                <a:cs typeface="Calibri" charset="0"/>
              </a:rPr>
              <a:t> </a:t>
            </a:r>
            <a:r>
              <a:rPr lang="en-US" sz="2000" dirty="0" err="1">
                <a:latin typeface="Calibri" charset="0"/>
                <a:ea typeface="Calibri" charset="0"/>
                <a:cs typeface="Calibri" charset="0"/>
              </a:rPr>
              <a:t>Diao</a:t>
            </a:r>
            <a:endParaRPr lang="en-US" sz="2000" dirty="0">
              <a:latin typeface="Calibri" charset="0"/>
              <a:ea typeface="Calibri" charset="0"/>
              <a:cs typeface="Calibri" charset="0"/>
            </a:endParaRPr>
          </a:p>
          <a:p>
            <a:r>
              <a:rPr lang="en-US" sz="2000" dirty="0">
                <a:latin typeface="Calibri" charset="0"/>
                <a:ea typeface="Calibri" charset="0"/>
                <a:cs typeface="Calibri" charset="0"/>
              </a:rPr>
              <a:t>July 28, 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54" y="115451"/>
            <a:ext cx="1492500" cy="1492500"/>
          </a:xfrm>
          <a:prstGeom prst="rect">
            <a:avLst/>
          </a:prstGeom>
        </p:spPr>
      </p:pic>
    </p:spTree>
    <p:extLst>
      <p:ext uri="{BB962C8B-B14F-4D97-AF65-F5344CB8AC3E}">
        <p14:creationId xmlns:p14="http://schemas.microsoft.com/office/powerpoint/2010/main" val="102919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5C5FB-90F2-4A11-A134-E17F23063C04}"/>
              </a:ext>
            </a:extLst>
          </p:cNvPr>
          <p:cNvSpPr>
            <a:spLocks noGrp="1"/>
          </p:cNvSpPr>
          <p:nvPr>
            <p:ph type="title"/>
          </p:nvPr>
        </p:nvSpPr>
        <p:spPr/>
        <p:txBody>
          <a:bodyPr/>
          <a:lstStyle/>
          <a:p>
            <a:r>
              <a:rPr lang="en-US" altLang="zh-CN" dirty="0"/>
              <a:t>Metric</a:t>
            </a:r>
            <a:endParaRPr lang="zh-CN" altLang="en-US" dirty="0"/>
          </a:p>
        </p:txBody>
      </p:sp>
      <p:sp>
        <p:nvSpPr>
          <p:cNvPr id="7" name="内容占位符 6">
            <a:extLst>
              <a:ext uri="{FF2B5EF4-FFF2-40B4-BE49-F238E27FC236}">
                <a16:creationId xmlns:a16="http://schemas.microsoft.com/office/drawing/2014/main" id="{A03FDB34-426D-44E3-BE34-82CDEAD5CB6A}"/>
              </a:ext>
            </a:extLst>
          </p:cNvPr>
          <p:cNvSpPr>
            <a:spLocks noGrp="1"/>
          </p:cNvSpPr>
          <p:nvPr>
            <p:ph idx="1"/>
          </p:nvPr>
        </p:nvSpPr>
        <p:spPr/>
        <p:txBody>
          <a:bodyPr/>
          <a:lstStyle/>
          <a:p>
            <a:r>
              <a:rPr lang="en-US" altLang="zh-CN" dirty="0"/>
              <a:t>Standard TRECVID evaluation metric</a:t>
            </a:r>
          </a:p>
          <a:p>
            <a:pPr lvl="1"/>
            <a:r>
              <a:rPr lang="en-US" altLang="zh-CN" dirty="0"/>
              <a:t>A transition is detected if it overlaps with the annotations</a:t>
            </a:r>
            <a:br>
              <a:rPr lang="en-US" altLang="zh-CN" dirty="0"/>
            </a:br>
            <a:r>
              <a:rPr lang="en-US" altLang="zh-CN" dirty="0"/>
              <a:t>by at least one frame. </a:t>
            </a:r>
          </a:p>
          <a:p>
            <a:r>
              <a:rPr lang="en-US" altLang="zh-CN" dirty="0"/>
              <a:t>Classification</a:t>
            </a:r>
          </a:p>
          <a:p>
            <a:pPr lvl="1"/>
            <a:r>
              <a:rPr lang="en-US" altLang="zh-CN" dirty="0"/>
              <a:t>Each frame has a label indicating whether current frame is in a transition or not</a:t>
            </a:r>
          </a:p>
          <a:p>
            <a:r>
              <a:rPr lang="en-US" altLang="zh-CN" dirty="0"/>
              <a:t>F1 score should be reported since change is rare.</a:t>
            </a:r>
          </a:p>
          <a:p>
            <a:pPr lvl="1"/>
            <a:endParaRPr lang="en-US" altLang="zh-CN" dirty="0"/>
          </a:p>
          <a:p>
            <a:pPr lvl="1"/>
            <a:endParaRPr lang="zh-CN" altLang="en-US" dirty="0"/>
          </a:p>
        </p:txBody>
      </p:sp>
    </p:spTree>
    <p:extLst>
      <p:ext uri="{BB962C8B-B14F-4D97-AF65-F5344CB8AC3E}">
        <p14:creationId xmlns:p14="http://schemas.microsoft.com/office/powerpoint/2010/main" val="128450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F4779-C38E-4803-81E4-2E8CF9973925}"/>
              </a:ext>
            </a:extLst>
          </p:cNvPr>
          <p:cNvSpPr>
            <a:spLocks noGrp="1"/>
          </p:cNvSpPr>
          <p:nvPr>
            <p:ph type="title"/>
          </p:nvPr>
        </p:nvSpPr>
        <p:spPr/>
        <p:txBody>
          <a:bodyPr/>
          <a:lstStyle/>
          <a:p>
            <a:r>
              <a:rPr lang="en-US" altLang="zh-CN" dirty="0"/>
              <a:t>Our Approach</a:t>
            </a:r>
            <a:endParaRPr lang="zh-CN" altLang="en-US" dirty="0"/>
          </a:p>
        </p:txBody>
      </p:sp>
      <p:sp>
        <p:nvSpPr>
          <p:cNvPr id="3" name="内容占位符 2">
            <a:extLst>
              <a:ext uri="{FF2B5EF4-FFF2-40B4-BE49-F238E27FC236}">
                <a16:creationId xmlns:a16="http://schemas.microsoft.com/office/drawing/2014/main" id="{FCAF2D03-109B-43AA-BCD2-9C1FF68AA4A4}"/>
              </a:ext>
            </a:extLst>
          </p:cNvPr>
          <p:cNvSpPr>
            <a:spLocks noGrp="1"/>
          </p:cNvSpPr>
          <p:nvPr>
            <p:ph idx="1"/>
          </p:nvPr>
        </p:nvSpPr>
        <p:spPr/>
        <p:txBody>
          <a:bodyPr/>
          <a:lstStyle/>
          <a:p>
            <a:r>
              <a:rPr lang="en-US" altLang="zh-CN" dirty="0"/>
              <a:t>Step 1:</a:t>
            </a:r>
          </a:p>
          <a:p>
            <a:pPr lvl="1"/>
            <a:r>
              <a:rPr lang="en-US" altLang="zh-CN" dirty="0"/>
              <a:t>Use Deep Model to extract features. Since Conv3D has been done, we can try LSTM_Conv2D or use off-the-shelf model</a:t>
            </a:r>
          </a:p>
          <a:p>
            <a:r>
              <a:rPr lang="en-US" altLang="zh-CN" dirty="0"/>
              <a:t>Step 2:</a:t>
            </a:r>
          </a:p>
          <a:p>
            <a:pPr lvl="1"/>
            <a:r>
              <a:rPr lang="en-US" altLang="zh-CN" dirty="0"/>
              <a:t>Instead of add SoftMax and do classification, we can use features from Step 1 to do time-series change point detection. With a proper distance metric, we can conduct hypothesis test.</a:t>
            </a:r>
          </a:p>
          <a:p>
            <a:r>
              <a:rPr lang="en-US" altLang="zh-CN" dirty="0"/>
              <a:t>Step 3: </a:t>
            </a:r>
          </a:p>
          <a:p>
            <a:pPr lvl="1"/>
            <a:r>
              <a:rPr lang="en-US" altLang="zh-CN" dirty="0"/>
              <a:t>Build a dictionary of transition state and in Step 2 we can determine newly arrived frame is inside the existing state or not.</a:t>
            </a:r>
            <a:endParaRPr lang="zh-CN" altLang="en-US" dirty="0"/>
          </a:p>
        </p:txBody>
      </p:sp>
    </p:spTree>
    <p:extLst>
      <p:ext uri="{BB962C8B-B14F-4D97-AF65-F5344CB8AC3E}">
        <p14:creationId xmlns:p14="http://schemas.microsoft.com/office/powerpoint/2010/main" val="4286703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E78A5-5ECA-47F2-BC37-D2BB101F0157}"/>
              </a:ext>
            </a:extLst>
          </p:cNvPr>
          <p:cNvSpPr>
            <a:spLocks noGrp="1"/>
          </p:cNvSpPr>
          <p:nvPr>
            <p:ph type="title"/>
          </p:nvPr>
        </p:nvSpPr>
        <p:spPr/>
        <p:txBody>
          <a:bodyPr/>
          <a:lstStyle/>
          <a:p>
            <a:r>
              <a:rPr lang="en-US" altLang="zh-CN" dirty="0"/>
              <a:t>Our Approach</a:t>
            </a:r>
            <a:endParaRPr lang="zh-CN" altLang="en-US" dirty="0"/>
          </a:p>
        </p:txBody>
      </p:sp>
      <p:sp>
        <p:nvSpPr>
          <p:cNvPr id="3" name="内容占位符 2">
            <a:extLst>
              <a:ext uri="{FF2B5EF4-FFF2-40B4-BE49-F238E27FC236}">
                <a16:creationId xmlns:a16="http://schemas.microsoft.com/office/drawing/2014/main" id="{B0603167-36AC-4F06-AE99-0F76CC16B5E7}"/>
              </a:ext>
            </a:extLst>
          </p:cNvPr>
          <p:cNvSpPr>
            <a:spLocks noGrp="1"/>
          </p:cNvSpPr>
          <p:nvPr>
            <p:ph idx="1"/>
          </p:nvPr>
        </p:nvSpPr>
        <p:spPr/>
        <p:txBody>
          <a:bodyPr/>
          <a:lstStyle/>
          <a:p>
            <a:r>
              <a:rPr lang="en-US" altLang="zh-CN" sz="2000" dirty="0"/>
              <a:t>We can either use labeled data to train the feature extractor in Step 1 or use off-the-shelf model. Since the classification step is omitted in our approach, we are not restricted to retrain the model with labeled data.</a:t>
            </a:r>
          </a:p>
          <a:p>
            <a:r>
              <a:rPr lang="en-US" altLang="zh-CN" sz="2000" dirty="0"/>
              <a:t>With different threshold in the hypothesis test, we can control the sensitivity of change</a:t>
            </a:r>
          </a:p>
          <a:p>
            <a:r>
              <a:rPr lang="en-US" altLang="zh-CN" sz="2000" dirty="0"/>
              <a:t>We can have multiple state representing abrupt shots, gradual shots and scenes. Using Classification, we need to prescribe and label specific type of transition. Without classification(fully-connected) layer we are able to dynamically adjust our dictionary which indicates possible state or class in the video</a:t>
            </a:r>
          </a:p>
          <a:p>
            <a:pPr marL="457200" lvl="1" indent="0">
              <a:buNone/>
            </a:pPr>
            <a:endParaRPr lang="zh-CN" altLang="en-US" dirty="0"/>
          </a:p>
        </p:txBody>
      </p:sp>
    </p:spTree>
    <p:extLst>
      <p:ext uri="{BB962C8B-B14F-4D97-AF65-F5344CB8AC3E}">
        <p14:creationId xmlns:p14="http://schemas.microsoft.com/office/powerpoint/2010/main" val="2415210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DBEF88-AB35-4942-B1EC-9A54B6604D04}"/>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CE6D2A9E-8667-46D5-9098-4CFA9ED274CB}"/>
              </a:ext>
            </a:extLst>
          </p:cNvPr>
          <p:cNvSpPr>
            <a:spLocks noGrp="1"/>
          </p:cNvSpPr>
          <p:nvPr>
            <p:ph idx="1"/>
          </p:nvPr>
        </p:nvSpPr>
        <p:spPr/>
        <p:txBody>
          <a:bodyPr/>
          <a:lstStyle/>
          <a:p>
            <a:r>
              <a:rPr lang="en-US" altLang="zh-CN" dirty="0"/>
              <a:t>Video Change Detection</a:t>
            </a:r>
          </a:p>
          <a:p>
            <a:pPr lvl="1"/>
            <a:r>
              <a:rPr lang="en-US" altLang="zh-CN" dirty="0"/>
              <a:t>Data</a:t>
            </a:r>
          </a:p>
          <a:p>
            <a:pPr lvl="1"/>
            <a:r>
              <a:rPr lang="en-US" altLang="zh-CN" dirty="0"/>
              <a:t>Method</a:t>
            </a:r>
          </a:p>
          <a:p>
            <a:pPr lvl="1"/>
            <a:r>
              <a:rPr lang="en-US" altLang="zh-CN"/>
              <a:t>Metric</a:t>
            </a:r>
            <a:endParaRPr lang="en-US" altLang="zh-CN" dirty="0"/>
          </a:p>
          <a:p>
            <a:pPr lvl="1"/>
            <a:endParaRPr lang="en-US" altLang="zh-CN" dirty="0"/>
          </a:p>
        </p:txBody>
      </p:sp>
    </p:spTree>
    <p:extLst>
      <p:ext uri="{BB962C8B-B14F-4D97-AF65-F5344CB8AC3E}">
        <p14:creationId xmlns:p14="http://schemas.microsoft.com/office/powerpoint/2010/main" val="152491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D0E0D-4BEC-4013-A29C-98E3E19E1783}"/>
              </a:ext>
            </a:extLst>
          </p:cNvPr>
          <p:cNvSpPr>
            <a:spLocks noGrp="1"/>
          </p:cNvSpPr>
          <p:nvPr>
            <p:ph type="title"/>
          </p:nvPr>
        </p:nvSpPr>
        <p:spPr/>
        <p:txBody>
          <a:bodyPr/>
          <a:lstStyle/>
          <a:p>
            <a:r>
              <a:rPr lang="en-US" altLang="zh-CN" dirty="0"/>
              <a:t>Video Change Detection</a:t>
            </a:r>
            <a:endParaRPr lang="zh-CN" altLang="en-US" dirty="0"/>
          </a:p>
        </p:txBody>
      </p:sp>
      <p:sp>
        <p:nvSpPr>
          <p:cNvPr id="5" name="文本框 4">
            <a:extLst>
              <a:ext uri="{FF2B5EF4-FFF2-40B4-BE49-F238E27FC236}">
                <a16:creationId xmlns:a16="http://schemas.microsoft.com/office/drawing/2014/main" id="{0F06AB3D-28F1-441D-B84D-7B3AE5794095}"/>
              </a:ext>
            </a:extLst>
          </p:cNvPr>
          <p:cNvSpPr txBox="1"/>
          <p:nvPr/>
        </p:nvSpPr>
        <p:spPr>
          <a:xfrm>
            <a:off x="838200" y="1623527"/>
            <a:ext cx="9871788" cy="1200329"/>
          </a:xfrm>
          <a:prstGeom prst="rect">
            <a:avLst/>
          </a:prstGeom>
          <a:noFill/>
        </p:spPr>
        <p:txBody>
          <a:bodyPr wrap="square" rtlCol="0">
            <a:spAutoFit/>
          </a:bodyPr>
          <a:lstStyle/>
          <a:p>
            <a:r>
              <a:rPr lang="en-US" altLang="zh-CN" b="1" dirty="0"/>
              <a:t>Shot Boundary Detection </a:t>
            </a:r>
            <a:r>
              <a:rPr lang="en-US" altLang="zh-CN" dirty="0"/>
              <a:t>is important overall for scene change detection.</a:t>
            </a:r>
          </a:p>
          <a:p>
            <a:r>
              <a:rPr lang="en-US" altLang="zh-CN" b="1" dirty="0"/>
              <a:t>Shot</a:t>
            </a:r>
            <a:r>
              <a:rPr lang="en-US" altLang="zh-CN" dirty="0"/>
              <a:t> is defined as a part of the video that results from one continuous recording by a single camera. The gap between two shots is called a shot boundary. </a:t>
            </a:r>
            <a:br>
              <a:rPr lang="en-US" altLang="zh-CN" dirty="0"/>
            </a:br>
            <a:endParaRPr lang="zh-CN" altLang="en-US" dirty="0"/>
          </a:p>
        </p:txBody>
      </p:sp>
      <p:pic>
        <p:nvPicPr>
          <p:cNvPr id="8" name="图片 7">
            <a:extLst>
              <a:ext uri="{FF2B5EF4-FFF2-40B4-BE49-F238E27FC236}">
                <a16:creationId xmlns:a16="http://schemas.microsoft.com/office/drawing/2014/main" id="{E4A7531A-4205-4EFF-BED8-80C9B35E9CD0}"/>
              </a:ext>
            </a:extLst>
          </p:cNvPr>
          <p:cNvPicPr>
            <a:picLocks noChangeAspect="1"/>
          </p:cNvPicPr>
          <p:nvPr/>
        </p:nvPicPr>
        <p:blipFill>
          <a:blip r:embed="rId2"/>
          <a:stretch>
            <a:fillRect/>
          </a:stretch>
        </p:blipFill>
        <p:spPr>
          <a:xfrm>
            <a:off x="2652712" y="2910917"/>
            <a:ext cx="6886575" cy="3162300"/>
          </a:xfrm>
          <a:prstGeom prst="rect">
            <a:avLst/>
          </a:prstGeom>
        </p:spPr>
      </p:pic>
    </p:spTree>
    <p:extLst>
      <p:ext uri="{BB962C8B-B14F-4D97-AF65-F5344CB8AC3E}">
        <p14:creationId xmlns:p14="http://schemas.microsoft.com/office/powerpoint/2010/main" val="175190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D0E0D-4BEC-4013-A29C-98E3E19E1783}"/>
              </a:ext>
            </a:extLst>
          </p:cNvPr>
          <p:cNvSpPr>
            <a:spLocks noGrp="1"/>
          </p:cNvSpPr>
          <p:nvPr>
            <p:ph type="title"/>
          </p:nvPr>
        </p:nvSpPr>
        <p:spPr/>
        <p:txBody>
          <a:bodyPr/>
          <a:lstStyle/>
          <a:p>
            <a:r>
              <a:rPr lang="en-US" altLang="zh-CN" dirty="0"/>
              <a:t>Types</a:t>
            </a:r>
            <a:endParaRPr lang="zh-CN" altLang="en-US" dirty="0"/>
          </a:p>
        </p:txBody>
      </p:sp>
      <p:sp>
        <p:nvSpPr>
          <p:cNvPr id="5" name="内容占位符 4">
            <a:extLst>
              <a:ext uri="{FF2B5EF4-FFF2-40B4-BE49-F238E27FC236}">
                <a16:creationId xmlns:a16="http://schemas.microsoft.com/office/drawing/2014/main" id="{998D43C3-71F2-4932-98AA-9F58087889AF}"/>
              </a:ext>
            </a:extLst>
          </p:cNvPr>
          <p:cNvSpPr>
            <a:spLocks noGrp="1"/>
          </p:cNvSpPr>
          <p:nvPr>
            <p:ph idx="1"/>
          </p:nvPr>
        </p:nvSpPr>
        <p:spPr/>
        <p:txBody>
          <a:bodyPr>
            <a:normAutofit fontScale="62500" lnSpcReduction="20000"/>
          </a:bodyPr>
          <a:lstStyle/>
          <a:p>
            <a:r>
              <a:rPr lang="en-US" altLang="zh-CN" dirty="0"/>
              <a:t>1. </a:t>
            </a:r>
            <a:r>
              <a:rPr lang="en-US" altLang="zh-CN" b="1" dirty="0"/>
              <a:t>Abrupt-</a:t>
            </a:r>
            <a:r>
              <a:rPr lang="en-US" altLang="zh-CN" dirty="0"/>
              <a:t>Abrupt transition occurs in a single frame.</a:t>
            </a:r>
          </a:p>
          <a:p>
            <a:br>
              <a:rPr lang="en-US" altLang="zh-CN" dirty="0"/>
            </a:br>
            <a:r>
              <a:rPr lang="en-US" altLang="zh-CN" dirty="0"/>
              <a:t>2. </a:t>
            </a:r>
            <a:r>
              <a:rPr lang="en-US" altLang="zh-CN" b="1" dirty="0"/>
              <a:t>Gradual-</a:t>
            </a:r>
            <a:r>
              <a:rPr lang="en-US" altLang="zh-CN" dirty="0"/>
              <a:t>Gradual transitions are more difficult to detect as the difference between frames</a:t>
            </a:r>
            <a:br>
              <a:rPr lang="en-US" altLang="zh-CN" dirty="0"/>
            </a:br>
            <a:r>
              <a:rPr lang="en-US" altLang="zh-CN" dirty="0"/>
              <a:t>corresponding to two successive shots is substantially reduced</a:t>
            </a:r>
          </a:p>
          <a:p>
            <a:endParaRPr lang="en-US" altLang="zh-CN" dirty="0"/>
          </a:p>
          <a:p>
            <a:pPr lvl="1"/>
            <a:r>
              <a:rPr lang="en-US" altLang="zh-CN" dirty="0"/>
              <a:t>a.	</a:t>
            </a:r>
            <a:r>
              <a:rPr lang="en-US" altLang="zh-CN" b="1" i="1" dirty="0"/>
              <a:t>Fade: </a:t>
            </a:r>
            <a:r>
              <a:rPr lang="en-US" altLang="zh-CN" dirty="0"/>
              <a:t>Two different kinds of fades are used: The fade-in and the fade-out. The fade-out emerges when the image fades to a black screen or a dot. The fade-in appears when the image is displayed from a black image. Both effects last a few frames.</a:t>
            </a:r>
          </a:p>
          <a:p>
            <a:pPr lvl="1"/>
            <a:endParaRPr lang="en-US" altLang="zh-CN" dirty="0"/>
          </a:p>
          <a:p>
            <a:pPr lvl="1"/>
            <a:r>
              <a:rPr lang="en-US" altLang="zh-CN" dirty="0"/>
              <a:t>b. </a:t>
            </a:r>
            <a:r>
              <a:rPr lang="en-US" altLang="zh-CN" b="1" i="1" dirty="0"/>
              <a:t>Dissolve</a:t>
            </a:r>
            <a:r>
              <a:rPr lang="en-US" altLang="zh-CN" dirty="0"/>
              <a:t>: It is a synchronous occurrence of a fade-in and</a:t>
            </a:r>
            <a:br>
              <a:rPr lang="en-US" altLang="zh-CN" dirty="0"/>
            </a:br>
            <a:r>
              <a:rPr lang="en-US" altLang="zh-CN" dirty="0"/>
              <a:t>a fade-out. The two effects are layered for a fixed period</a:t>
            </a:r>
            <a:br>
              <a:rPr lang="en-US" altLang="zh-CN" dirty="0"/>
            </a:br>
            <a:r>
              <a:rPr lang="en-US" altLang="zh-CN" dirty="0"/>
              <a:t>of time e.g. 0.5 seconds (12 frames). It is mainly used in</a:t>
            </a:r>
            <a:br>
              <a:rPr lang="en-US" altLang="zh-CN" dirty="0"/>
            </a:br>
            <a:r>
              <a:rPr lang="en-US" altLang="zh-CN" dirty="0"/>
              <a:t>live in-studio transmissions.</a:t>
            </a:r>
          </a:p>
          <a:p>
            <a:pPr lvl="1"/>
            <a:endParaRPr lang="en-US" altLang="zh-CN" dirty="0"/>
          </a:p>
          <a:p>
            <a:pPr lvl="1"/>
            <a:r>
              <a:rPr lang="en-US" altLang="zh-CN" dirty="0"/>
              <a:t>c</a:t>
            </a:r>
            <a:r>
              <a:rPr lang="en-US" altLang="zh-CN" i="1" dirty="0"/>
              <a:t>.</a:t>
            </a:r>
            <a:r>
              <a:rPr lang="en-US" altLang="zh-CN" b="1" i="1" dirty="0"/>
              <a:t> Wipe</a:t>
            </a:r>
            <a:r>
              <a:rPr lang="en-US" altLang="zh-CN" b="1" dirty="0"/>
              <a:t>: </a:t>
            </a:r>
            <a:r>
              <a:rPr lang="en-US" altLang="zh-CN" dirty="0"/>
              <a:t>This is a virtual line going across the screen</a:t>
            </a:r>
            <a:br>
              <a:rPr lang="en-US" altLang="zh-CN" dirty="0"/>
            </a:br>
            <a:r>
              <a:rPr lang="en-US" altLang="zh-CN" dirty="0"/>
              <a:t>clearing the old scene and displaying a new scene. It also</a:t>
            </a:r>
            <a:br>
              <a:rPr lang="en-US" altLang="zh-CN" dirty="0"/>
            </a:br>
            <a:r>
              <a:rPr lang="en-US" altLang="zh-CN" dirty="0"/>
              <a:t>occurs over more frames. It is commonly used in films</a:t>
            </a:r>
            <a:br>
              <a:rPr lang="en-US" altLang="zh-CN" dirty="0"/>
            </a:br>
            <a:r>
              <a:rPr lang="en-US" altLang="zh-CN" dirty="0"/>
              <a:t>such as </a:t>
            </a:r>
            <a:r>
              <a:rPr lang="en-US" altLang="zh-CN" i="1" dirty="0"/>
              <a:t>Star Wars </a:t>
            </a:r>
            <a:r>
              <a:rPr lang="en-US" altLang="zh-CN" dirty="0"/>
              <a:t>and TV shows. </a:t>
            </a:r>
          </a:p>
          <a:p>
            <a:pPr lvl="1"/>
            <a:endParaRPr lang="en-US" altLang="zh-CN" dirty="0"/>
          </a:p>
          <a:p>
            <a:pPr lvl="1"/>
            <a:r>
              <a:rPr lang="en-US" altLang="zh-CN" dirty="0"/>
              <a:t>d. Maybe more?</a:t>
            </a:r>
            <a:endParaRPr lang="zh-CN" altLang="en-US" dirty="0"/>
          </a:p>
        </p:txBody>
      </p:sp>
    </p:spTree>
    <p:extLst>
      <p:ext uri="{BB962C8B-B14F-4D97-AF65-F5344CB8AC3E}">
        <p14:creationId xmlns:p14="http://schemas.microsoft.com/office/powerpoint/2010/main" val="295824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07B3C-CACA-4534-BE0C-C6FFBFC69FFD}"/>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2EE49F18-296B-4045-8234-F1F894D9FC34}"/>
              </a:ext>
            </a:extLst>
          </p:cNvPr>
          <p:cNvSpPr>
            <a:spLocks noGrp="1"/>
          </p:cNvSpPr>
          <p:nvPr>
            <p:ph idx="1"/>
          </p:nvPr>
        </p:nvSpPr>
        <p:spPr/>
        <p:txBody>
          <a:bodyPr>
            <a:normAutofit lnSpcReduction="10000"/>
          </a:bodyPr>
          <a:lstStyle/>
          <a:p>
            <a:r>
              <a:rPr lang="en-US" altLang="zh-CN" dirty="0"/>
              <a:t>TRECVID</a:t>
            </a:r>
          </a:p>
          <a:p>
            <a:pPr lvl="1"/>
            <a:r>
              <a:rPr lang="en-US" altLang="zh-CN" dirty="0"/>
              <a:t>seven TRECVID releases, from 2003 to 2007. They have a total of 3,831,648 frames, with 8,545 gradual and 14,602 abrupt transitions.[1]</a:t>
            </a:r>
          </a:p>
          <a:p>
            <a:pPr lvl="1"/>
            <a:r>
              <a:rPr lang="en-US" altLang="zh-CN" dirty="0"/>
              <a:t>Data link</a:t>
            </a:r>
          </a:p>
          <a:p>
            <a:pPr lvl="2"/>
            <a:r>
              <a:rPr lang="en-US" altLang="zh-CN" dirty="0"/>
              <a:t>https://www-nlpir.nist.gov/projects/trecvid/past.data.table.html</a:t>
            </a:r>
          </a:p>
          <a:p>
            <a:pPr lvl="1"/>
            <a:r>
              <a:rPr lang="en-US" altLang="zh-CN" dirty="0"/>
              <a:t>Abundant dataset. Old, hard to get, hard to preprocess(?)</a:t>
            </a:r>
          </a:p>
          <a:p>
            <a:pPr lvl="1"/>
            <a:endParaRPr lang="en-US" altLang="zh-CN" dirty="0"/>
          </a:p>
          <a:p>
            <a:pPr lvl="1"/>
            <a:endParaRPr lang="en-US" altLang="zh-CN" dirty="0"/>
          </a:p>
          <a:p>
            <a:pPr lvl="1"/>
            <a:endParaRPr lang="en-US" altLang="zh-CN" dirty="0"/>
          </a:p>
          <a:p>
            <a:pPr lvl="1"/>
            <a:endParaRPr lang="en-US" altLang="zh-CN" dirty="0"/>
          </a:p>
          <a:p>
            <a:pPr lvl="1"/>
            <a:r>
              <a:rPr lang="en-US" altLang="zh-CN" sz="1600" dirty="0"/>
              <a:t>[1] A. F. Smeaton, P. Over, and A. R. Doherty, “Video shot boundary detection: Seven years of </a:t>
            </a:r>
            <a:r>
              <a:rPr lang="en-US" altLang="zh-CN" sz="1600" dirty="0" err="1"/>
              <a:t>trecvid</a:t>
            </a:r>
            <a:r>
              <a:rPr lang="en-US" altLang="zh-CN" sz="1600" dirty="0"/>
              <a:t> activity,” Computer Vision and Image Understanding (CVIU) ), vol. 114, no. 4, pp. 411–418, 2010.</a:t>
            </a:r>
          </a:p>
          <a:p>
            <a:pPr lvl="1"/>
            <a:endParaRPr lang="en-US" altLang="zh-CN" dirty="0"/>
          </a:p>
        </p:txBody>
      </p:sp>
    </p:spTree>
    <p:extLst>
      <p:ext uri="{BB962C8B-B14F-4D97-AF65-F5344CB8AC3E}">
        <p14:creationId xmlns:p14="http://schemas.microsoft.com/office/powerpoint/2010/main" val="111981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8E7B9-EB9F-4C4E-AEFB-9A4942B3521C}"/>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3A078A64-731E-46C5-A361-B52F577C34AF}"/>
              </a:ext>
            </a:extLst>
          </p:cNvPr>
          <p:cNvSpPr>
            <a:spLocks noGrp="1"/>
          </p:cNvSpPr>
          <p:nvPr>
            <p:ph idx="1"/>
          </p:nvPr>
        </p:nvSpPr>
        <p:spPr/>
        <p:txBody>
          <a:bodyPr>
            <a:normAutofit lnSpcReduction="10000"/>
          </a:bodyPr>
          <a:lstStyle/>
          <a:p>
            <a:r>
              <a:rPr lang="en-US" altLang="zh-CN" dirty="0"/>
              <a:t>BBC Planet Earth dataset</a:t>
            </a:r>
          </a:p>
          <a:p>
            <a:pPr lvl="1"/>
            <a:r>
              <a:rPr lang="en-US" altLang="zh-CN" dirty="0"/>
              <a:t>ground truth shots and scene annotation for each of the 11 episodes of the BBC Planet Earth educational TV Series. Each shot and scene has been manually annotated and verified by a set of human experts.[2]</a:t>
            </a:r>
          </a:p>
          <a:p>
            <a:pPr lvl="1"/>
            <a:r>
              <a:rPr lang="en-US" altLang="zh-CN" dirty="0"/>
              <a:t>Each has about 50 minutes. Abundant, ready to use.</a:t>
            </a:r>
          </a:p>
          <a:p>
            <a:r>
              <a:rPr lang="en-US" altLang="zh-CN" dirty="0"/>
              <a:t>RAI(Rai </a:t>
            </a:r>
            <a:r>
              <a:rPr lang="en-US" altLang="zh-CN" dirty="0" err="1"/>
              <a:t>Scuola</a:t>
            </a:r>
            <a:r>
              <a:rPr lang="en-US" altLang="zh-CN" dirty="0"/>
              <a:t> video archive)</a:t>
            </a:r>
          </a:p>
          <a:p>
            <a:pPr lvl="1"/>
            <a:r>
              <a:rPr lang="en-US" altLang="zh-CN" dirty="0"/>
              <a:t>987 shot boundaries, 724 of them being hard cuts and 263 gradual transitions, 10 episodes. [3]</a:t>
            </a:r>
          </a:p>
          <a:p>
            <a:pPr lvl="1"/>
            <a:r>
              <a:rPr lang="en-US" altLang="zh-CN" dirty="0"/>
              <a:t>Each has about 10 minutes. Small, ready to use.</a:t>
            </a:r>
          </a:p>
          <a:p>
            <a:pPr lvl="1"/>
            <a:endParaRPr lang="en-US" altLang="zh-CN" dirty="0"/>
          </a:p>
          <a:p>
            <a:pPr marL="0" indent="0">
              <a:buNone/>
            </a:pPr>
            <a:r>
              <a:rPr lang="en-US" altLang="zh-CN" sz="1400" dirty="0"/>
              <a:t>[2] </a:t>
            </a:r>
            <a:r>
              <a:rPr lang="en-US" altLang="zh-CN" sz="1400" dirty="0" err="1"/>
              <a:t>Baraldi</a:t>
            </a:r>
            <a:r>
              <a:rPr lang="en-US" altLang="zh-CN" sz="1400" dirty="0"/>
              <a:t>, Lorenzo, Costantino Grana, and Rita </a:t>
            </a:r>
            <a:r>
              <a:rPr lang="en-US" altLang="zh-CN" sz="1400" dirty="0" err="1"/>
              <a:t>Cucchiara</a:t>
            </a:r>
            <a:r>
              <a:rPr lang="en-US" altLang="zh-CN" sz="1400" dirty="0"/>
              <a:t>. "A Deep Siamese Network for Scene Detection in Broadcast Videos." In Proceedings of the 23rd Annual ACM Conference on Multimedia Conference, pp. 1199-1202. ACM, 2015.</a:t>
            </a:r>
          </a:p>
          <a:p>
            <a:pPr marL="0" indent="0">
              <a:buNone/>
            </a:pPr>
            <a:r>
              <a:rPr lang="en-US" altLang="zh-CN" sz="1400" dirty="0"/>
              <a:t>[3] L. </a:t>
            </a:r>
            <a:r>
              <a:rPr lang="en-US" altLang="zh-CN" sz="1400" dirty="0" err="1"/>
              <a:t>Baraldi</a:t>
            </a:r>
            <a:r>
              <a:rPr lang="en-US" altLang="zh-CN" sz="1400" dirty="0"/>
              <a:t>, C. Grana, R. </a:t>
            </a:r>
            <a:r>
              <a:rPr lang="en-US" altLang="zh-CN" sz="1400" dirty="0" err="1"/>
              <a:t>Cucchiara</a:t>
            </a:r>
            <a:r>
              <a:rPr lang="en-US" altLang="zh-CN" sz="1400" dirty="0"/>
              <a:t>, Shot and scene detection via hierarchical clustering for re-using broadcast video, CAIP 2015</a:t>
            </a:r>
            <a:endParaRPr lang="zh-CN" altLang="en-US" sz="1400" dirty="0"/>
          </a:p>
          <a:p>
            <a:endParaRPr lang="zh-CN" altLang="en-US" dirty="0"/>
          </a:p>
        </p:txBody>
      </p:sp>
    </p:spTree>
    <p:extLst>
      <p:ext uri="{BB962C8B-B14F-4D97-AF65-F5344CB8AC3E}">
        <p14:creationId xmlns:p14="http://schemas.microsoft.com/office/powerpoint/2010/main" val="169924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80F82-4DE5-46BA-ACAF-69A83A01EC54}"/>
              </a:ext>
            </a:extLst>
          </p:cNvPr>
          <p:cNvSpPr>
            <a:spLocks noGrp="1"/>
          </p:cNvSpPr>
          <p:nvPr>
            <p:ph type="title"/>
          </p:nvPr>
        </p:nvSpPr>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C5C0C62E-A467-45A3-B08F-2EBBA7E16303}"/>
              </a:ext>
            </a:extLst>
          </p:cNvPr>
          <p:cNvSpPr>
            <a:spLocks noGrp="1"/>
          </p:cNvSpPr>
          <p:nvPr>
            <p:ph idx="1"/>
          </p:nvPr>
        </p:nvSpPr>
        <p:spPr/>
        <p:txBody>
          <a:bodyPr>
            <a:normAutofit fontScale="85000" lnSpcReduction="20000"/>
          </a:bodyPr>
          <a:lstStyle/>
          <a:p>
            <a:r>
              <a:rPr lang="en-US" altLang="zh-CN" dirty="0"/>
              <a:t>OSVD(</a:t>
            </a:r>
            <a:r>
              <a:rPr lang="nn-NO" altLang="zh-CN" dirty="0"/>
              <a:t>Open Video Scene Detection Dataset)</a:t>
            </a:r>
          </a:p>
          <a:p>
            <a:pPr lvl="1"/>
            <a:r>
              <a:rPr lang="en-US" altLang="zh-CN" dirty="0"/>
              <a:t>6 episodes with shot annotation and plus 15 episodes with scene annotation. Each has about 10 minutes.</a:t>
            </a:r>
          </a:p>
          <a:p>
            <a:pPr lvl="1"/>
            <a:r>
              <a:rPr lang="en-US" altLang="zh-CN" dirty="0"/>
              <a:t>Data link</a:t>
            </a:r>
          </a:p>
          <a:p>
            <a:pPr lvl="2"/>
            <a:r>
              <a:rPr lang="en-US" altLang="zh-CN" dirty="0"/>
              <a:t>https://www.research.ibm.com/haifa/projects/imt/video/Video_DataSet.shtml</a:t>
            </a:r>
          </a:p>
          <a:p>
            <a:endParaRPr lang="en-US" altLang="zh-CN" dirty="0"/>
          </a:p>
          <a:p>
            <a:endParaRPr lang="en-US" altLang="zh-CN" dirty="0"/>
          </a:p>
          <a:p>
            <a:endParaRPr lang="en-US" altLang="zh-CN" dirty="0"/>
          </a:p>
          <a:p>
            <a:endParaRPr lang="en-US" altLang="zh-CN" dirty="0"/>
          </a:p>
          <a:p>
            <a:endParaRPr lang="en-US" altLang="zh-CN" dirty="0"/>
          </a:p>
          <a:p>
            <a:endParaRPr lang="en-US" altLang="zh-CN" sz="1400" dirty="0"/>
          </a:p>
          <a:p>
            <a:endParaRPr lang="en-US" altLang="zh-CN" sz="1400" dirty="0"/>
          </a:p>
          <a:p>
            <a:r>
              <a:rPr lang="en-US" altLang="zh-CN" sz="1400" dirty="0"/>
              <a:t>[4] Daniel </a:t>
            </a:r>
            <a:r>
              <a:rPr lang="en-US" altLang="zh-CN" sz="1400" dirty="0" err="1"/>
              <a:t>Rotman</a:t>
            </a:r>
            <a:r>
              <a:rPr lang="en-US" altLang="zh-CN" sz="1400" dirty="0"/>
              <a:t>, </a:t>
            </a:r>
            <a:r>
              <a:rPr lang="en-US" altLang="zh-CN" sz="1400" dirty="0" err="1"/>
              <a:t>Dror</a:t>
            </a:r>
            <a:r>
              <a:rPr lang="en-US" altLang="zh-CN" sz="1400" dirty="0"/>
              <a:t> </a:t>
            </a:r>
            <a:r>
              <a:rPr lang="en-US" altLang="zh-CN" sz="1400" dirty="0" err="1"/>
              <a:t>Porat</a:t>
            </a:r>
            <a:r>
              <a:rPr lang="en-US" altLang="zh-CN" sz="1400" dirty="0"/>
              <a:t>, and Gal Ashour. "Robust and Efficient Video Scene Detection Using Optimal Sequential Grouping." IEEE International Symposium on Multimedia (ISM). IEEE, 2016. (pp. 275-280).</a:t>
            </a:r>
            <a:endParaRPr lang="zh-CN" altLang="en-US" sz="1400" dirty="0"/>
          </a:p>
        </p:txBody>
      </p:sp>
    </p:spTree>
    <p:extLst>
      <p:ext uri="{BB962C8B-B14F-4D97-AF65-F5344CB8AC3E}">
        <p14:creationId xmlns:p14="http://schemas.microsoft.com/office/powerpoint/2010/main" val="1240452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D0E0D-4BEC-4013-A29C-98E3E19E1783}"/>
              </a:ext>
            </a:extLst>
          </p:cNvPr>
          <p:cNvSpPr>
            <a:spLocks noGrp="1"/>
          </p:cNvSpPr>
          <p:nvPr>
            <p:ph type="title"/>
          </p:nvPr>
        </p:nvSpPr>
        <p:spPr/>
        <p:txBody>
          <a:bodyPr/>
          <a:lstStyle/>
          <a:p>
            <a:r>
              <a:rPr lang="en-US" altLang="zh-CN" dirty="0"/>
              <a:t>Methods</a:t>
            </a:r>
            <a:endParaRPr lang="zh-CN" altLang="en-US" dirty="0"/>
          </a:p>
        </p:txBody>
      </p:sp>
      <p:sp>
        <p:nvSpPr>
          <p:cNvPr id="5" name="内容占位符 4">
            <a:extLst>
              <a:ext uri="{FF2B5EF4-FFF2-40B4-BE49-F238E27FC236}">
                <a16:creationId xmlns:a16="http://schemas.microsoft.com/office/drawing/2014/main" id="{998D43C3-71F2-4932-98AA-9F58087889AF}"/>
              </a:ext>
            </a:extLst>
          </p:cNvPr>
          <p:cNvSpPr>
            <a:spLocks noGrp="1"/>
          </p:cNvSpPr>
          <p:nvPr>
            <p:ph idx="1"/>
          </p:nvPr>
        </p:nvSpPr>
        <p:spPr/>
        <p:txBody>
          <a:bodyPr>
            <a:normAutofit fontScale="85000" lnSpcReduction="20000"/>
          </a:bodyPr>
          <a:lstStyle/>
          <a:p>
            <a:r>
              <a:rPr lang="en-US" altLang="zh-CN" dirty="0"/>
              <a:t>Classical [4]</a:t>
            </a:r>
          </a:p>
          <a:p>
            <a:pPr lvl="1"/>
            <a:r>
              <a:rPr lang="en-US" altLang="zh-CN" dirty="0"/>
              <a:t>Color Histograms</a:t>
            </a:r>
          </a:p>
          <a:p>
            <a:pPr lvl="2"/>
            <a:r>
              <a:rPr lang="en-US" altLang="zh-CN" dirty="0"/>
              <a:t>frame-to-frame similarities based on colors which appeared within them</a:t>
            </a:r>
          </a:p>
          <a:p>
            <a:pPr lvl="1"/>
            <a:r>
              <a:rPr lang="en-US" altLang="zh-CN" dirty="0"/>
              <a:t>Edge Detection</a:t>
            </a:r>
          </a:p>
          <a:p>
            <a:pPr lvl="2"/>
            <a:r>
              <a:rPr lang="en-US" altLang="zh-CN" dirty="0"/>
              <a:t>detecting edges in two neighboring images and comparing</a:t>
            </a:r>
            <a:br>
              <a:rPr lang="en-US" altLang="zh-CN" dirty="0"/>
            </a:br>
            <a:r>
              <a:rPr lang="en-US" altLang="zh-CN" dirty="0"/>
              <a:t>these images</a:t>
            </a:r>
          </a:p>
          <a:p>
            <a:pPr lvl="1"/>
            <a:r>
              <a:rPr lang="en-US" altLang="zh-CN" dirty="0" err="1"/>
              <a:t>etc</a:t>
            </a:r>
            <a:endParaRPr lang="en-US" altLang="zh-CN" dirty="0"/>
          </a:p>
          <a:p>
            <a:r>
              <a:rPr lang="en-US" altLang="zh-CN" dirty="0"/>
              <a:t>Deep Learning</a:t>
            </a:r>
          </a:p>
          <a:p>
            <a:pPr lvl="1"/>
            <a:r>
              <a:rPr lang="en-US" altLang="zh-CN" dirty="0"/>
              <a:t>CNN-based [5][6]</a:t>
            </a:r>
          </a:p>
          <a:p>
            <a:r>
              <a:rPr lang="en-US" altLang="zh-CN" dirty="0"/>
              <a:t>Metric</a:t>
            </a:r>
          </a:p>
          <a:p>
            <a:pPr lvl="1"/>
            <a:r>
              <a:rPr lang="en-US" altLang="zh-CN" dirty="0"/>
              <a:t>[1]</a:t>
            </a:r>
          </a:p>
          <a:p>
            <a:pPr lvl="1"/>
            <a:endParaRPr lang="en-US" altLang="zh-CN" dirty="0"/>
          </a:p>
          <a:p>
            <a:pPr marL="0" indent="0">
              <a:buNone/>
            </a:pPr>
            <a:r>
              <a:rPr lang="en-US" altLang="zh-CN" sz="1400" dirty="0"/>
              <a:t>[4] </a:t>
            </a:r>
            <a:r>
              <a:rPr lang="en-US" altLang="zh-CN" sz="1400" dirty="0" err="1"/>
              <a:t>Mithlesh</a:t>
            </a:r>
            <a:r>
              <a:rPr lang="en-US" altLang="zh-CN" sz="1400" dirty="0"/>
              <a:t>, Chandra Shekhar, and </a:t>
            </a:r>
            <a:r>
              <a:rPr lang="en-US" altLang="zh-CN" sz="1400" dirty="0" err="1"/>
              <a:t>Dolley</a:t>
            </a:r>
            <a:r>
              <a:rPr lang="en-US" altLang="zh-CN" sz="1400" dirty="0"/>
              <a:t> Shukla. "Detection of Scene Change in Video. " 2013</a:t>
            </a:r>
          </a:p>
          <a:p>
            <a:pPr marL="0" indent="0">
              <a:buNone/>
            </a:pPr>
            <a:r>
              <a:rPr lang="en-US" altLang="zh-CN" sz="1400" dirty="0"/>
              <a:t>[5] </a:t>
            </a:r>
            <a:r>
              <a:rPr lang="en-US" altLang="zh-CN" sz="1400" dirty="0" err="1"/>
              <a:t>Hassanien</a:t>
            </a:r>
            <a:r>
              <a:rPr lang="en-US" altLang="zh-CN" sz="1400" dirty="0"/>
              <a:t>, Ahmed, et al. "Large-scale, fast and accurate shot boundary detection through </a:t>
            </a:r>
            <a:r>
              <a:rPr lang="en-US" altLang="zh-CN" sz="1400" dirty="0" err="1"/>
              <a:t>spatio</a:t>
            </a:r>
            <a:r>
              <a:rPr lang="en-US" altLang="zh-CN" sz="1400" dirty="0"/>
              <a:t>-temporal convolutional neural networks." </a:t>
            </a:r>
            <a:r>
              <a:rPr lang="en-US" altLang="zh-CN" sz="1400" dirty="0" err="1"/>
              <a:t>arXiv</a:t>
            </a:r>
            <a:r>
              <a:rPr lang="en-US" altLang="zh-CN" sz="1400" dirty="0"/>
              <a:t> preprint arXiv:1705.03281 (2017).</a:t>
            </a:r>
          </a:p>
          <a:p>
            <a:pPr marL="0" indent="0">
              <a:buNone/>
            </a:pPr>
            <a:r>
              <a:rPr lang="en-US" altLang="zh-CN" sz="1400" dirty="0"/>
              <a:t>[6] </a:t>
            </a:r>
            <a:r>
              <a:rPr lang="en-US" altLang="zh-CN" sz="1400" dirty="0" err="1"/>
              <a:t>Gygli</a:t>
            </a:r>
            <a:r>
              <a:rPr lang="en-US" altLang="zh-CN" sz="1400" dirty="0"/>
              <a:t>, Michael. "Ridiculously fast shot boundary detection with fully convolutional neural networks." </a:t>
            </a:r>
            <a:r>
              <a:rPr lang="en-US" altLang="zh-CN" sz="1400" dirty="0" err="1"/>
              <a:t>arXiv</a:t>
            </a:r>
            <a:r>
              <a:rPr lang="en-US" altLang="zh-CN" sz="1400" dirty="0"/>
              <a:t> preprint arXiv:1705.08214 (2017).</a:t>
            </a:r>
            <a:endParaRPr lang="zh-CN" altLang="en-US" sz="1400" dirty="0"/>
          </a:p>
          <a:p>
            <a:pPr lvl="1"/>
            <a:endParaRPr lang="zh-CN" altLang="en-US" dirty="0"/>
          </a:p>
        </p:txBody>
      </p:sp>
    </p:spTree>
    <p:extLst>
      <p:ext uri="{BB962C8B-B14F-4D97-AF65-F5344CB8AC3E}">
        <p14:creationId xmlns:p14="http://schemas.microsoft.com/office/powerpoint/2010/main" val="330765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D0E0D-4BEC-4013-A29C-98E3E19E1783}"/>
              </a:ext>
            </a:extLst>
          </p:cNvPr>
          <p:cNvSpPr>
            <a:spLocks noGrp="1"/>
          </p:cNvSpPr>
          <p:nvPr>
            <p:ph type="title"/>
          </p:nvPr>
        </p:nvSpPr>
        <p:spPr/>
        <p:txBody>
          <a:bodyPr/>
          <a:lstStyle/>
          <a:p>
            <a:r>
              <a:rPr lang="en-US" altLang="zh-CN" dirty="0"/>
              <a:t>Methods</a:t>
            </a:r>
            <a:endParaRPr lang="zh-CN" altLang="en-US" dirty="0"/>
          </a:p>
        </p:txBody>
      </p:sp>
      <p:sp>
        <p:nvSpPr>
          <p:cNvPr id="5" name="内容占位符 4">
            <a:extLst>
              <a:ext uri="{FF2B5EF4-FFF2-40B4-BE49-F238E27FC236}">
                <a16:creationId xmlns:a16="http://schemas.microsoft.com/office/drawing/2014/main" id="{998D43C3-71F2-4932-98AA-9F58087889AF}"/>
              </a:ext>
            </a:extLst>
          </p:cNvPr>
          <p:cNvSpPr>
            <a:spLocks noGrp="1"/>
          </p:cNvSpPr>
          <p:nvPr>
            <p:ph idx="1"/>
          </p:nvPr>
        </p:nvSpPr>
        <p:spPr/>
        <p:txBody>
          <a:bodyPr>
            <a:normAutofit fontScale="25000" lnSpcReduction="20000"/>
          </a:bodyPr>
          <a:lstStyle/>
          <a:p>
            <a:r>
              <a:rPr lang="en-US" altLang="zh-CN" sz="6000" dirty="0"/>
              <a:t>3D-CNN[5][6]</a:t>
            </a:r>
          </a:p>
          <a:p>
            <a:pPr lvl="1"/>
            <a:r>
              <a:rPr lang="en-US" altLang="zh-CN" sz="6200" dirty="0"/>
              <a:t>The network is given an input of 10 frames, and trained to predict if frame 6 is part of the same shot as frame 5. By providing 20 frames, the network would predict labels for frames 6 to 16[5]</a:t>
            </a:r>
          </a:p>
          <a:p>
            <a:pPr lvl="1"/>
            <a:r>
              <a:rPr lang="en-US" altLang="zh-CN" sz="6200" dirty="0"/>
              <a:t>If a frame is part of a transition such as a dissolve, it is labelled as </a:t>
            </a:r>
            <a:r>
              <a:rPr lang="en-US" altLang="zh-CN" sz="6200" i="1" dirty="0"/>
              <a:t>not </a:t>
            </a:r>
            <a:r>
              <a:rPr lang="en-US" altLang="zh-CN" sz="6200" dirty="0"/>
              <a:t>the same shot as the previous, as it is part of a transition, not a shot. [5]</a:t>
            </a:r>
          </a:p>
          <a:p>
            <a:pPr lvl="1"/>
            <a:r>
              <a:rPr lang="en-US" altLang="zh-CN" sz="6200" dirty="0"/>
              <a:t>Each segment is assigned one of three labels: 1) sharp transition, 2) gradual transition or 3) no transition. [6]</a:t>
            </a:r>
          </a:p>
          <a:p>
            <a:pPr lvl="1"/>
            <a:endParaRPr lang="en-US" altLang="zh-CN" sz="2800" dirty="0"/>
          </a:p>
          <a:p>
            <a:pPr lvl="1"/>
            <a:endParaRPr lang="en-US" altLang="zh-CN" sz="2000" dirty="0"/>
          </a:p>
          <a:p>
            <a:pPr lvl="1"/>
            <a:endParaRPr lang="en-US" altLang="zh-CN" sz="2000"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endParaRPr lang="en-US" altLang="zh-CN" sz="2200" dirty="0"/>
          </a:p>
          <a:p>
            <a:pPr marL="0" indent="0">
              <a:buNone/>
            </a:pPr>
            <a:r>
              <a:rPr lang="en-US" altLang="zh-CN" sz="4300" dirty="0"/>
              <a:t>[5] </a:t>
            </a:r>
            <a:r>
              <a:rPr lang="en-US" altLang="zh-CN" sz="4300" dirty="0" err="1"/>
              <a:t>Hassanien</a:t>
            </a:r>
            <a:r>
              <a:rPr lang="en-US" altLang="zh-CN" sz="4300" dirty="0"/>
              <a:t>, Ahmed, et al. "Large-scale, fast and accurate shot boundary detection through </a:t>
            </a:r>
            <a:r>
              <a:rPr lang="en-US" altLang="zh-CN" sz="4300" dirty="0" err="1"/>
              <a:t>spatio</a:t>
            </a:r>
            <a:r>
              <a:rPr lang="en-US" altLang="zh-CN" sz="4300" dirty="0"/>
              <a:t>-temporal convolutional neural networks." </a:t>
            </a:r>
            <a:r>
              <a:rPr lang="en-US" altLang="zh-CN" sz="4300" i="1" dirty="0" err="1"/>
              <a:t>arXiv</a:t>
            </a:r>
            <a:r>
              <a:rPr lang="en-US" altLang="zh-CN" sz="4300" i="1" dirty="0"/>
              <a:t> preprint arXiv:1705.03281</a:t>
            </a:r>
            <a:r>
              <a:rPr lang="en-US" altLang="zh-CN" sz="4300" dirty="0"/>
              <a:t> (2017).</a:t>
            </a:r>
          </a:p>
          <a:p>
            <a:pPr marL="0" indent="0">
              <a:buNone/>
            </a:pPr>
            <a:r>
              <a:rPr lang="en-US" altLang="zh-CN" sz="4300" dirty="0"/>
              <a:t>[6] </a:t>
            </a:r>
            <a:r>
              <a:rPr lang="en-US" altLang="zh-CN" sz="4300" dirty="0" err="1"/>
              <a:t>Gygli</a:t>
            </a:r>
            <a:r>
              <a:rPr lang="en-US" altLang="zh-CN" sz="4300" dirty="0"/>
              <a:t>, Michael. "Ridiculously fast shot boundary detection with fully convolutional neural networks." </a:t>
            </a:r>
            <a:r>
              <a:rPr lang="en-US" altLang="zh-CN" sz="4300" dirty="0" err="1"/>
              <a:t>arXiv</a:t>
            </a:r>
            <a:r>
              <a:rPr lang="en-US" altLang="zh-CN" sz="4300" dirty="0"/>
              <a:t> preprint arXiv:1705.08214 (2017).</a:t>
            </a:r>
            <a:br>
              <a:rPr lang="en-US" altLang="zh-CN" sz="5500" dirty="0"/>
            </a:br>
            <a:br>
              <a:rPr lang="en-US" altLang="zh-CN" dirty="0"/>
            </a:br>
            <a:br>
              <a:rPr lang="en-US" altLang="zh-CN" dirty="0"/>
            </a:br>
            <a:endParaRPr lang="zh-CN" altLang="en-US" dirty="0"/>
          </a:p>
        </p:txBody>
      </p:sp>
      <p:pic>
        <p:nvPicPr>
          <p:cNvPr id="4" name="图片 3">
            <a:extLst>
              <a:ext uri="{FF2B5EF4-FFF2-40B4-BE49-F238E27FC236}">
                <a16:creationId xmlns:a16="http://schemas.microsoft.com/office/drawing/2014/main" id="{929B9266-32DA-4075-A012-F0F09C3E5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967" y="3221742"/>
            <a:ext cx="3559920" cy="1949668"/>
          </a:xfrm>
          <a:prstGeom prst="rect">
            <a:avLst/>
          </a:prstGeom>
        </p:spPr>
      </p:pic>
      <p:pic>
        <p:nvPicPr>
          <p:cNvPr id="7" name="图片 6">
            <a:extLst>
              <a:ext uri="{FF2B5EF4-FFF2-40B4-BE49-F238E27FC236}">
                <a16:creationId xmlns:a16="http://schemas.microsoft.com/office/drawing/2014/main" id="{2573FD25-F65E-47F1-9A40-509B9F8BE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229" y="3077889"/>
            <a:ext cx="3107239" cy="2237374"/>
          </a:xfrm>
          <a:prstGeom prst="rect">
            <a:avLst/>
          </a:prstGeom>
        </p:spPr>
      </p:pic>
    </p:spTree>
    <p:extLst>
      <p:ext uri="{BB962C8B-B14F-4D97-AF65-F5344CB8AC3E}">
        <p14:creationId xmlns:p14="http://schemas.microsoft.com/office/powerpoint/2010/main" val="5212989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3218</TotalTime>
  <Words>841</Words>
  <Application>Microsoft Office PowerPoint</Application>
  <PresentationFormat>宽屏</PresentationFormat>
  <Paragraphs>110</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等线 Light</vt:lpstr>
      <vt:lpstr>Arial</vt:lpstr>
      <vt:lpstr>Calibri</vt:lpstr>
      <vt:lpstr>Office 主题​​</vt:lpstr>
      <vt:lpstr>Research Progress Record</vt:lpstr>
      <vt:lpstr>Abstract</vt:lpstr>
      <vt:lpstr>Video Change Detection</vt:lpstr>
      <vt:lpstr>Types</vt:lpstr>
      <vt:lpstr>Data</vt:lpstr>
      <vt:lpstr>Data</vt:lpstr>
      <vt:lpstr>Data</vt:lpstr>
      <vt:lpstr>Methods</vt:lpstr>
      <vt:lpstr>Methods</vt:lpstr>
      <vt:lpstr>Metric</vt:lpstr>
      <vt:lpstr>Our Approach</vt:lpstr>
      <vt:lpstr>Our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Organic Neural Learning Progress Log</dc:title>
  <dc:creator>Administrator</dc:creator>
  <cp:lastModifiedBy>Administrator</cp:lastModifiedBy>
  <cp:revision>380</cp:revision>
  <dcterms:created xsi:type="dcterms:W3CDTF">2018-07-12T07:20:42Z</dcterms:created>
  <dcterms:modified xsi:type="dcterms:W3CDTF">2018-07-28T15:41:29Z</dcterms:modified>
</cp:coreProperties>
</file>