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5"/>
  </p:notesMasterIdLst>
  <p:sldIdLst>
    <p:sldId id="271" r:id="rId2"/>
    <p:sldId id="295" r:id="rId3"/>
    <p:sldId id="308" r:id="rId4"/>
    <p:sldId id="296" r:id="rId5"/>
    <p:sldId id="302" r:id="rId6"/>
    <p:sldId id="320" r:id="rId7"/>
    <p:sldId id="305" r:id="rId8"/>
    <p:sldId id="309" r:id="rId9"/>
    <p:sldId id="314" r:id="rId10"/>
    <p:sldId id="319" r:id="rId11"/>
    <p:sldId id="310" r:id="rId12"/>
    <p:sldId id="317" r:id="rId13"/>
    <p:sldId id="318" r:id="rId14"/>
    <p:sldId id="321" r:id="rId15"/>
    <p:sldId id="322" r:id="rId16"/>
    <p:sldId id="330" r:id="rId17"/>
    <p:sldId id="323" r:id="rId18"/>
    <p:sldId id="329" r:id="rId19"/>
    <p:sldId id="324" r:id="rId20"/>
    <p:sldId id="306" r:id="rId21"/>
    <p:sldId id="325" r:id="rId22"/>
    <p:sldId id="326" r:id="rId23"/>
    <p:sldId id="32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E2177-E45B-449F-AE2E-ED4743253C6D}" type="datetimeFigureOut">
              <a:rPr lang="zh-CN" altLang="en-US" smtClean="0"/>
              <a:t>2018/10/4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6D08B-1E4C-4901-ABEC-209650D3181D}" type="slidenum">
              <a:rPr lang="zh-CN" altLang="en-US" smtClean="0"/>
              <a:t>‹#›</a:t>
            </a:fld>
            <a:endParaRPr lang="zh-CN" altLang="en-US"/>
          </a:p>
        </p:txBody>
      </p:sp>
    </p:spTree>
    <p:extLst>
      <p:ext uri="{BB962C8B-B14F-4D97-AF65-F5344CB8AC3E}">
        <p14:creationId xmlns:p14="http://schemas.microsoft.com/office/powerpoint/2010/main" val="1106370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3</a:t>
            </a:fld>
            <a:endParaRPr lang="zh-CN" altLang="en-US"/>
          </a:p>
        </p:txBody>
      </p:sp>
    </p:spTree>
    <p:extLst>
      <p:ext uri="{BB962C8B-B14F-4D97-AF65-F5344CB8AC3E}">
        <p14:creationId xmlns:p14="http://schemas.microsoft.com/office/powerpoint/2010/main" val="2823439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16</a:t>
            </a:fld>
            <a:endParaRPr lang="zh-CN" altLang="en-US"/>
          </a:p>
        </p:txBody>
      </p:sp>
    </p:spTree>
    <p:extLst>
      <p:ext uri="{BB962C8B-B14F-4D97-AF65-F5344CB8AC3E}">
        <p14:creationId xmlns:p14="http://schemas.microsoft.com/office/powerpoint/2010/main" val="2119403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17</a:t>
            </a:fld>
            <a:endParaRPr lang="zh-CN" altLang="en-US"/>
          </a:p>
        </p:txBody>
      </p:sp>
    </p:spTree>
    <p:extLst>
      <p:ext uri="{BB962C8B-B14F-4D97-AF65-F5344CB8AC3E}">
        <p14:creationId xmlns:p14="http://schemas.microsoft.com/office/powerpoint/2010/main" val="4021244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18</a:t>
            </a:fld>
            <a:endParaRPr lang="zh-CN" altLang="en-US"/>
          </a:p>
        </p:txBody>
      </p:sp>
    </p:spTree>
    <p:extLst>
      <p:ext uri="{BB962C8B-B14F-4D97-AF65-F5344CB8AC3E}">
        <p14:creationId xmlns:p14="http://schemas.microsoft.com/office/powerpoint/2010/main" val="2348306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19</a:t>
            </a:fld>
            <a:endParaRPr lang="zh-CN" altLang="en-US"/>
          </a:p>
        </p:txBody>
      </p:sp>
    </p:spTree>
    <p:extLst>
      <p:ext uri="{BB962C8B-B14F-4D97-AF65-F5344CB8AC3E}">
        <p14:creationId xmlns:p14="http://schemas.microsoft.com/office/powerpoint/2010/main" val="2928689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20</a:t>
            </a:fld>
            <a:endParaRPr lang="zh-CN" altLang="en-US"/>
          </a:p>
        </p:txBody>
      </p:sp>
    </p:spTree>
    <p:extLst>
      <p:ext uri="{BB962C8B-B14F-4D97-AF65-F5344CB8AC3E}">
        <p14:creationId xmlns:p14="http://schemas.microsoft.com/office/powerpoint/2010/main" val="2768591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21</a:t>
            </a:fld>
            <a:endParaRPr lang="zh-CN" altLang="en-US"/>
          </a:p>
        </p:txBody>
      </p:sp>
    </p:spTree>
    <p:extLst>
      <p:ext uri="{BB962C8B-B14F-4D97-AF65-F5344CB8AC3E}">
        <p14:creationId xmlns:p14="http://schemas.microsoft.com/office/powerpoint/2010/main" val="3132672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22</a:t>
            </a:fld>
            <a:endParaRPr lang="zh-CN" altLang="en-US"/>
          </a:p>
        </p:txBody>
      </p:sp>
    </p:spTree>
    <p:extLst>
      <p:ext uri="{BB962C8B-B14F-4D97-AF65-F5344CB8AC3E}">
        <p14:creationId xmlns:p14="http://schemas.microsoft.com/office/powerpoint/2010/main" val="104709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23</a:t>
            </a:fld>
            <a:endParaRPr lang="zh-CN" altLang="en-US"/>
          </a:p>
        </p:txBody>
      </p:sp>
    </p:spTree>
    <p:extLst>
      <p:ext uri="{BB962C8B-B14F-4D97-AF65-F5344CB8AC3E}">
        <p14:creationId xmlns:p14="http://schemas.microsoft.com/office/powerpoint/2010/main" val="2314548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8</a:t>
            </a:fld>
            <a:endParaRPr lang="zh-CN" altLang="en-US"/>
          </a:p>
        </p:txBody>
      </p:sp>
    </p:spTree>
    <p:extLst>
      <p:ext uri="{BB962C8B-B14F-4D97-AF65-F5344CB8AC3E}">
        <p14:creationId xmlns:p14="http://schemas.microsoft.com/office/powerpoint/2010/main" val="1152025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9</a:t>
            </a:fld>
            <a:endParaRPr lang="zh-CN" altLang="en-US"/>
          </a:p>
        </p:txBody>
      </p:sp>
    </p:spTree>
    <p:extLst>
      <p:ext uri="{BB962C8B-B14F-4D97-AF65-F5344CB8AC3E}">
        <p14:creationId xmlns:p14="http://schemas.microsoft.com/office/powerpoint/2010/main" val="745126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10</a:t>
            </a:fld>
            <a:endParaRPr lang="zh-CN" altLang="en-US"/>
          </a:p>
        </p:txBody>
      </p:sp>
    </p:spTree>
    <p:extLst>
      <p:ext uri="{BB962C8B-B14F-4D97-AF65-F5344CB8AC3E}">
        <p14:creationId xmlns:p14="http://schemas.microsoft.com/office/powerpoint/2010/main" val="1559773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11</a:t>
            </a:fld>
            <a:endParaRPr lang="zh-CN" altLang="en-US"/>
          </a:p>
        </p:txBody>
      </p:sp>
    </p:spTree>
    <p:extLst>
      <p:ext uri="{BB962C8B-B14F-4D97-AF65-F5344CB8AC3E}">
        <p14:creationId xmlns:p14="http://schemas.microsoft.com/office/powerpoint/2010/main" val="308378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12</a:t>
            </a:fld>
            <a:endParaRPr lang="zh-CN" altLang="en-US"/>
          </a:p>
        </p:txBody>
      </p:sp>
    </p:spTree>
    <p:extLst>
      <p:ext uri="{BB962C8B-B14F-4D97-AF65-F5344CB8AC3E}">
        <p14:creationId xmlns:p14="http://schemas.microsoft.com/office/powerpoint/2010/main" val="1333311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13</a:t>
            </a:fld>
            <a:endParaRPr lang="zh-CN" altLang="en-US"/>
          </a:p>
        </p:txBody>
      </p:sp>
    </p:spTree>
    <p:extLst>
      <p:ext uri="{BB962C8B-B14F-4D97-AF65-F5344CB8AC3E}">
        <p14:creationId xmlns:p14="http://schemas.microsoft.com/office/powerpoint/2010/main" val="4141394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14</a:t>
            </a:fld>
            <a:endParaRPr lang="zh-CN" altLang="en-US"/>
          </a:p>
        </p:txBody>
      </p:sp>
    </p:spTree>
    <p:extLst>
      <p:ext uri="{BB962C8B-B14F-4D97-AF65-F5344CB8AC3E}">
        <p14:creationId xmlns:p14="http://schemas.microsoft.com/office/powerpoint/2010/main" val="1397947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15</a:t>
            </a:fld>
            <a:endParaRPr lang="zh-CN" altLang="en-US"/>
          </a:p>
        </p:txBody>
      </p:sp>
    </p:spTree>
    <p:extLst>
      <p:ext uri="{BB962C8B-B14F-4D97-AF65-F5344CB8AC3E}">
        <p14:creationId xmlns:p14="http://schemas.microsoft.com/office/powerpoint/2010/main" val="3850208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78FEF-B26F-4088-ACF4-86D30CF115B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851A0A-7E35-41F2-BA5A-C9CEAF1585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C3AA770-9F42-4EDB-ACAC-86BB488BAF12}"/>
              </a:ext>
            </a:extLst>
          </p:cNvPr>
          <p:cNvSpPr>
            <a:spLocks noGrp="1"/>
          </p:cNvSpPr>
          <p:nvPr>
            <p:ph type="dt" sz="half" idx="10"/>
          </p:nvPr>
        </p:nvSpPr>
        <p:spPr/>
        <p:txBody>
          <a:bodyPr/>
          <a:lstStyle/>
          <a:p>
            <a:fld id="{B9614994-C529-43AC-BD2C-52D47B0301A5}" type="datetimeFigureOut">
              <a:rPr lang="zh-CN" altLang="en-US" smtClean="0"/>
              <a:t>2018/10/4</a:t>
            </a:fld>
            <a:endParaRPr lang="zh-CN" altLang="en-US"/>
          </a:p>
        </p:txBody>
      </p:sp>
      <p:sp>
        <p:nvSpPr>
          <p:cNvPr id="5" name="页脚占位符 4">
            <a:extLst>
              <a:ext uri="{FF2B5EF4-FFF2-40B4-BE49-F238E27FC236}">
                <a16:creationId xmlns:a16="http://schemas.microsoft.com/office/drawing/2014/main" id="{67FD4C74-B73D-494F-9416-2802B7FE2E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E876C5-C627-45B9-9F9F-78B975D0701B}"/>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79042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7652F-D41C-47B2-9F17-60288204DA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388010-8B5C-4F9B-BC8C-6FC0BE6259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BF60FC-6DCB-4653-847A-C07D0FE8A6B0}"/>
              </a:ext>
            </a:extLst>
          </p:cNvPr>
          <p:cNvSpPr>
            <a:spLocks noGrp="1"/>
          </p:cNvSpPr>
          <p:nvPr>
            <p:ph type="dt" sz="half" idx="10"/>
          </p:nvPr>
        </p:nvSpPr>
        <p:spPr/>
        <p:txBody>
          <a:bodyPr/>
          <a:lstStyle/>
          <a:p>
            <a:fld id="{B9614994-C529-43AC-BD2C-52D47B0301A5}" type="datetimeFigureOut">
              <a:rPr lang="zh-CN" altLang="en-US" smtClean="0"/>
              <a:t>2018/10/4</a:t>
            </a:fld>
            <a:endParaRPr lang="zh-CN" altLang="en-US"/>
          </a:p>
        </p:txBody>
      </p:sp>
      <p:sp>
        <p:nvSpPr>
          <p:cNvPr id="5" name="页脚占位符 4">
            <a:extLst>
              <a:ext uri="{FF2B5EF4-FFF2-40B4-BE49-F238E27FC236}">
                <a16:creationId xmlns:a16="http://schemas.microsoft.com/office/drawing/2014/main" id="{B993847A-D4B6-4DBD-9630-4BB7C258E2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407D82-260A-43BC-A6C6-112392A0AE66}"/>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40493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B4216A1-1A5C-41D2-92DC-A6D07EB636B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7AA18D-F9BF-4158-850E-56DB70A05D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0EFE467-400E-44F4-A57C-014001DA9891}"/>
              </a:ext>
            </a:extLst>
          </p:cNvPr>
          <p:cNvSpPr>
            <a:spLocks noGrp="1"/>
          </p:cNvSpPr>
          <p:nvPr>
            <p:ph type="dt" sz="half" idx="10"/>
          </p:nvPr>
        </p:nvSpPr>
        <p:spPr/>
        <p:txBody>
          <a:bodyPr/>
          <a:lstStyle/>
          <a:p>
            <a:fld id="{B9614994-C529-43AC-BD2C-52D47B0301A5}" type="datetimeFigureOut">
              <a:rPr lang="zh-CN" altLang="en-US" smtClean="0"/>
              <a:t>2018/10/4</a:t>
            </a:fld>
            <a:endParaRPr lang="zh-CN" altLang="en-US"/>
          </a:p>
        </p:txBody>
      </p:sp>
      <p:sp>
        <p:nvSpPr>
          <p:cNvPr id="5" name="页脚占位符 4">
            <a:extLst>
              <a:ext uri="{FF2B5EF4-FFF2-40B4-BE49-F238E27FC236}">
                <a16:creationId xmlns:a16="http://schemas.microsoft.com/office/drawing/2014/main" id="{3F988B5A-8C24-4313-A609-6790A1167D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E2455E-E4C7-4202-AC06-A8F54B08F14E}"/>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78322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8CE68-7A36-47D6-A1DB-01C066D897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87045E-AED3-44A3-B9F8-635E53137B7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49C54B-F00C-4C9B-81DE-7EC606043A85}"/>
              </a:ext>
            </a:extLst>
          </p:cNvPr>
          <p:cNvSpPr>
            <a:spLocks noGrp="1"/>
          </p:cNvSpPr>
          <p:nvPr>
            <p:ph type="dt" sz="half" idx="10"/>
          </p:nvPr>
        </p:nvSpPr>
        <p:spPr/>
        <p:txBody>
          <a:bodyPr/>
          <a:lstStyle/>
          <a:p>
            <a:fld id="{B9614994-C529-43AC-BD2C-52D47B0301A5}" type="datetimeFigureOut">
              <a:rPr lang="zh-CN" altLang="en-US" smtClean="0"/>
              <a:t>2018/10/4</a:t>
            </a:fld>
            <a:endParaRPr lang="zh-CN" altLang="en-US"/>
          </a:p>
        </p:txBody>
      </p:sp>
      <p:sp>
        <p:nvSpPr>
          <p:cNvPr id="5" name="页脚占位符 4">
            <a:extLst>
              <a:ext uri="{FF2B5EF4-FFF2-40B4-BE49-F238E27FC236}">
                <a16:creationId xmlns:a16="http://schemas.microsoft.com/office/drawing/2014/main" id="{328D4CAE-5D3B-4917-9FD3-78A39CF230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93487E-E1E8-442A-9A7B-491C2436D8F4}"/>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43096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9D65B-3316-4F99-ABEA-C18A51996AA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FD002A-43E7-47E2-A9FC-C8B7C7AA9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2D7B54E-EBA5-4B5D-8C88-CE022133FFE9}"/>
              </a:ext>
            </a:extLst>
          </p:cNvPr>
          <p:cNvSpPr>
            <a:spLocks noGrp="1"/>
          </p:cNvSpPr>
          <p:nvPr>
            <p:ph type="dt" sz="half" idx="10"/>
          </p:nvPr>
        </p:nvSpPr>
        <p:spPr/>
        <p:txBody>
          <a:bodyPr/>
          <a:lstStyle/>
          <a:p>
            <a:fld id="{B9614994-C529-43AC-BD2C-52D47B0301A5}" type="datetimeFigureOut">
              <a:rPr lang="zh-CN" altLang="en-US" smtClean="0"/>
              <a:t>2018/10/4</a:t>
            </a:fld>
            <a:endParaRPr lang="zh-CN" altLang="en-US"/>
          </a:p>
        </p:txBody>
      </p:sp>
      <p:sp>
        <p:nvSpPr>
          <p:cNvPr id="5" name="页脚占位符 4">
            <a:extLst>
              <a:ext uri="{FF2B5EF4-FFF2-40B4-BE49-F238E27FC236}">
                <a16:creationId xmlns:a16="http://schemas.microsoft.com/office/drawing/2014/main" id="{7F2DBCC4-8386-4E31-B7CA-5A206E862C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79748C-1EDB-4DD8-990F-130B34F89EBC}"/>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894311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07698-C5AE-4B45-A382-06B0633565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08EF9A-3947-452C-B760-ED3C6B15F21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28E1635-6151-4236-AC10-935E43F2A84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F4D01C4-A00B-4F83-AC3D-3D113B961734}"/>
              </a:ext>
            </a:extLst>
          </p:cNvPr>
          <p:cNvSpPr>
            <a:spLocks noGrp="1"/>
          </p:cNvSpPr>
          <p:nvPr>
            <p:ph type="dt" sz="half" idx="10"/>
          </p:nvPr>
        </p:nvSpPr>
        <p:spPr/>
        <p:txBody>
          <a:bodyPr/>
          <a:lstStyle/>
          <a:p>
            <a:fld id="{B9614994-C529-43AC-BD2C-52D47B0301A5}" type="datetimeFigureOut">
              <a:rPr lang="zh-CN" altLang="en-US" smtClean="0"/>
              <a:t>2018/10/4</a:t>
            </a:fld>
            <a:endParaRPr lang="zh-CN" altLang="en-US"/>
          </a:p>
        </p:txBody>
      </p:sp>
      <p:sp>
        <p:nvSpPr>
          <p:cNvPr id="6" name="页脚占位符 5">
            <a:extLst>
              <a:ext uri="{FF2B5EF4-FFF2-40B4-BE49-F238E27FC236}">
                <a16:creationId xmlns:a16="http://schemas.microsoft.com/office/drawing/2014/main" id="{317D7AB9-8F7D-4A02-B01B-D89A68E074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84B3CD-2C38-4350-B989-A7F0EE136D9D}"/>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103393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44481-9922-4069-9B99-B0EE038592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8EA81F-A661-4925-BB0D-AE89CF5598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5EA6010-CE7D-4003-B591-83346A48FBA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548C265-D79E-4CB5-BB98-D5F5B2341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7BD9FB3-E991-4121-8ADF-BBF40204723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7F3B529-BDBD-4AED-B101-6F2C992402B2}"/>
              </a:ext>
            </a:extLst>
          </p:cNvPr>
          <p:cNvSpPr>
            <a:spLocks noGrp="1"/>
          </p:cNvSpPr>
          <p:nvPr>
            <p:ph type="dt" sz="half" idx="10"/>
          </p:nvPr>
        </p:nvSpPr>
        <p:spPr/>
        <p:txBody>
          <a:bodyPr/>
          <a:lstStyle/>
          <a:p>
            <a:fld id="{B9614994-C529-43AC-BD2C-52D47B0301A5}" type="datetimeFigureOut">
              <a:rPr lang="zh-CN" altLang="en-US" smtClean="0"/>
              <a:t>2018/10/4</a:t>
            </a:fld>
            <a:endParaRPr lang="zh-CN" altLang="en-US"/>
          </a:p>
        </p:txBody>
      </p:sp>
      <p:sp>
        <p:nvSpPr>
          <p:cNvPr id="8" name="页脚占位符 7">
            <a:extLst>
              <a:ext uri="{FF2B5EF4-FFF2-40B4-BE49-F238E27FC236}">
                <a16:creationId xmlns:a16="http://schemas.microsoft.com/office/drawing/2014/main" id="{648AE7E0-D45D-4AF3-A1BB-EEE0F3EEC2B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06322A-02F1-4599-9297-88FDF7221E2C}"/>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80881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4331D-1313-41EE-BCD0-32B28857BC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293BFC-F9E7-4238-95A1-B0981579CB37}"/>
              </a:ext>
            </a:extLst>
          </p:cNvPr>
          <p:cNvSpPr>
            <a:spLocks noGrp="1"/>
          </p:cNvSpPr>
          <p:nvPr>
            <p:ph type="dt" sz="half" idx="10"/>
          </p:nvPr>
        </p:nvSpPr>
        <p:spPr/>
        <p:txBody>
          <a:bodyPr/>
          <a:lstStyle/>
          <a:p>
            <a:fld id="{B9614994-C529-43AC-BD2C-52D47B0301A5}" type="datetimeFigureOut">
              <a:rPr lang="zh-CN" altLang="en-US" smtClean="0"/>
              <a:t>2018/10/4</a:t>
            </a:fld>
            <a:endParaRPr lang="zh-CN" altLang="en-US"/>
          </a:p>
        </p:txBody>
      </p:sp>
      <p:sp>
        <p:nvSpPr>
          <p:cNvPr id="4" name="页脚占位符 3">
            <a:extLst>
              <a:ext uri="{FF2B5EF4-FFF2-40B4-BE49-F238E27FC236}">
                <a16:creationId xmlns:a16="http://schemas.microsoft.com/office/drawing/2014/main" id="{27A2030F-5A89-4856-BE13-C9A8612CC2D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F6ADC4-1B43-47FA-AB99-608DD5D7ABC5}"/>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19165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2B8655-EB26-45A6-BB17-2EE9FC0039C2}"/>
              </a:ext>
            </a:extLst>
          </p:cNvPr>
          <p:cNvSpPr>
            <a:spLocks noGrp="1"/>
          </p:cNvSpPr>
          <p:nvPr>
            <p:ph type="dt" sz="half" idx="10"/>
          </p:nvPr>
        </p:nvSpPr>
        <p:spPr/>
        <p:txBody>
          <a:bodyPr/>
          <a:lstStyle/>
          <a:p>
            <a:fld id="{B9614994-C529-43AC-BD2C-52D47B0301A5}" type="datetimeFigureOut">
              <a:rPr lang="zh-CN" altLang="en-US" smtClean="0"/>
              <a:t>2018/10/4</a:t>
            </a:fld>
            <a:endParaRPr lang="zh-CN" altLang="en-US"/>
          </a:p>
        </p:txBody>
      </p:sp>
      <p:sp>
        <p:nvSpPr>
          <p:cNvPr id="3" name="页脚占位符 2">
            <a:extLst>
              <a:ext uri="{FF2B5EF4-FFF2-40B4-BE49-F238E27FC236}">
                <a16:creationId xmlns:a16="http://schemas.microsoft.com/office/drawing/2014/main" id="{49188CB5-4185-49B3-95D4-2BAC6ECB2F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4F1043-7D67-43B4-892E-0ECAD4F86662}"/>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55954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A7201-2F02-46B9-BE47-A7AF2739F0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6E09CBE-F044-4301-B885-197621006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11B92AE-8890-408A-9D81-9C6C8E2C8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BF38867-DD19-403E-AEA0-7B5130714BB0}"/>
              </a:ext>
            </a:extLst>
          </p:cNvPr>
          <p:cNvSpPr>
            <a:spLocks noGrp="1"/>
          </p:cNvSpPr>
          <p:nvPr>
            <p:ph type="dt" sz="half" idx="10"/>
          </p:nvPr>
        </p:nvSpPr>
        <p:spPr/>
        <p:txBody>
          <a:bodyPr/>
          <a:lstStyle/>
          <a:p>
            <a:fld id="{B9614994-C529-43AC-BD2C-52D47B0301A5}" type="datetimeFigureOut">
              <a:rPr lang="zh-CN" altLang="en-US" smtClean="0"/>
              <a:t>2018/10/4</a:t>
            </a:fld>
            <a:endParaRPr lang="zh-CN" altLang="en-US"/>
          </a:p>
        </p:txBody>
      </p:sp>
      <p:sp>
        <p:nvSpPr>
          <p:cNvPr id="6" name="页脚占位符 5">
            <a:extLst>
              <a:ext uri="{FF2B5EF4-FFF2-40B4-BE49-F238E27FC236}">
                <a16:creationId xmlns:a16="http://schemas.microsoft.com/office/drawing/2014/main" id="{F3F78D94-523E-4460-A66D-462FA3FF6A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7C5EE6-C867-4230-A319-ED379A766F77}"/>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6883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A9DF5-68D4-461B-8A10-64637EB8B5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D8036C-F495-46EA-82CF-AB2103F74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120997-07E7-404D-8A86-63C6CA3DB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0C93D4E-7114-445A-8412-6321B8AF7BD3}"/>
              </a:ext>
            </a:extLst>
          </p:cNvPr>
          <p:cNvSpPr>
            <a:spLocks noGrp="1"/>
          </p:cNvSpPr>
          <p:nvPr>
            <p:ph type="dt" sz="half" idx="10"/>
          </p:nvPr>
        </p:nvSpPr>
        <p:spPr/>
        <p:txBody>
          <a:bodyPr/>
          <a:lstStyle/>
          <a:p>
            <a:fld id="{B9614994-C529-43AC-BD2C-52D47B0301A5}" type="datetimeFigureOut">
              <a:rPr lang="zh-CN" altLang="en-US" smtClean="0"/>
              <a:t>2018/10/4</a:t>
            </a:fld>
            <a:endParaRPr lang="zh-CN" altLang="en-US"/>
          </a:p>
        </p:txBody>
      </p:sp>
      <p:sp>
        <p:nvSpPr>
          <p:cNvPr id="6" name="页脚占位符 5">
            <a:extLst>
              <a:ext uri="{FF2B5EF4-FFF2-40B4-BE49-F238E27FC236}">
                <a16:creationId xmlns:a16="http://schemas.microsoft.com/office/drawing/2014/main" id="{4CC36E02-C1A2-4C2C-AE41-AB154599C8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36508D-DBCB-4CEB-8F06-00173BE555D7}"/>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07566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67C17D-9FD2-4140-85B6-13B76BDBA0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53EBBF7-392A-4898-8EA3-DC3B838BD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A2B9BA9-623F-4325-A95A-F80D98FF5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14994-C529-43AC-BD2C-52D47B0301A5}" type="datetimeFigureOut">
              <a:rPr lang="zh-CN" altLang="en-US" smtClean="0"/>
              <a:t>2018/10/4</a:t>
            </a:fld>
            <a:endParaRPr lang="zh-CN" altLang="en-US"/>
          </a:p>
        </p:txBody>
      </p:sp>
      <p:sp>
        <p:nvSpPr>
          <p:cNvPr id="5" name="页脚占位符 4">
            <a:extLst>
              <a:ext uri="{FF2B5EF4-FFF2-40B4-BE49-F238E27FC236}">
                <a16:creationId xmlns:a16="http://schemas.microsoft.com/office/drawing/2014/main" id="{742959E2-7A06-40C1-9914-30FD08D78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234C15-8B00-4100-A8D2-70E50FFF2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55453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17463"/>
            <a:ext cx="9144000" cy="1059122"/>
          </a:xfrm>
        </p:spPr>
        <p:txBody>
          <a:bodyPr>
            <a:normAutofit/>
          </a:bodyPr>
          <a:lstStyle/>
          <a:p>
            <a:r>
              <a:rPr lang="en-US" altLang="zh-CN" sz="4800" dirty="0">
                <a:latin typeface="Calibri" charset="0"/>
                <a:ea typeface="Calibri" charset="0"/>
                <a:cs typeface="Calibri" charset="0"/>
              </a:rPr>
              <a:t>Research Progress Record</a:t>
            </a:r>
            <a:endParaRPr lang="en-US" sz="4800" dirty="0">
              <a:latin typeface="Calibri" charset="0"/>
              <a:ea typeface="Calibri" charset="0"/>
              <a:cs typeface="Calibri" charset="0"/>
            </a:endParaRPr>
          </a:p>
        </p:txBody>
      </p:sp>
      <p:sp>
        <p:nvSpPr>
          <p:cNvPr id="3" name="Subtitle 2"/>
          <p:cNvSpPr>
            <a:spLocks noGrp="1"/>
          </p:cNvSpPr>
          <p:nvPr>
            <p:ph type="subTitle" idx="1"/>
          </p:nvPr>
        </p:nvSpPr>
        <p:spPr>
          <a:xfrm>
            <a:off x="2431144" y="3922672"/>
            <a:ext cx="7551057" cy="1549215"/>
          </a:xfrm>
        </p:spPr>
        <p:txBody>
          <a:bodyPr>
            <a:noAutofit/>
          </a:bodyPr>
          <a:lstStyle/>
          <a:p>
            <a:r>
              <a:rPr lang="en-US" sz="2000" dirty="0" err="1">
                <a:latin typeface="Calibri" charset="0"/>
                <a:ea typeface="Calibri" charset="0"/>
                <a:cs typeface="Calibri" charset="0"/>
              </a:rPr>
              <a:t>Enmao</a:t>
            </a:r>
            <a:r>
              <a:rPr lang="en-US" sz="2000" dirty="0">
                <a:latin typeface="Calibri" charset="0"/>
                <a:ea typeface="Calibri" charset="0"/>
                <a:cs typeface="Calibri" charset="0"/>
              </a:rPr>
              <a:t> </a:t>
            </a:r>
            <a:r>
              <a:rPr lang="en-US" sz="2000" dirty="0" err="1">
                <a:latin typeface="Calibri" charset="0"/>
                <a:ea typeface="Calibri" charset="0"/>
                <a:cs typeface="Calibri" charset="0"/>
              </a:rPr>
              <a:t>Diao</a:t>
            </a:r>
            <a:endParaRPr lang="en-US" sz="2000" dirty="0">
              <a:latin typeface="Calibri" charset="0"/>
              <a:ea typeface="Calibri" charset="0"/>
              <a:cs typeface="Calibri" charset="0"/>
            </a:endParaRPr>
          </a:p>
          <a:p>
            <a:r>
              <a:rPr lang="en-US" sz="2000" dirty="0">
                <a:latin typeface="Calibri" charset="0"/>
                <a:ea typeface="Calibri" charset="0"/>
                <a:cs typeface="Calibri" charset="0"/>
              </a:rPr>
              <a:t>S</a:t>
            </a:r>
            <a:r>
              <a:rPr lang="en-US" altLang="zh-CN" sz="2000" dirty="0">
                <a:latin typeface="Calibri" charset="0"/>
                <a:ea typeface="Calibri" charset="0"/>
                <a:cs typeface="Calibri" charset="0"/>
              </a:rPr>
              <a:t>ep</a:t>
            </a:r>
            <a:r>
              <a:rPr lang="en-US" sz="2000" dirty="0">
                <a:latin typeface="Calibri" charset="0"/>
                <a:ea typeface="Calibri" charset="0"/>
                <a:cs typeface="Calibri" charset="0"/>
              </a:rPr>
              <a:t> 26, 2018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54" y="115451"/>
            <a:ext cx="1492500" cy="1492500"/>
          </a:xfrm>
          <a:prstGeom prst="rect">
            <a:avLst/>
          </a:prstGeom>
        </p:spPr>
      </p:pic>
    </p:spTree>
    <p:extLst>
      <p:ext uri="{BB962C8B-B14F-4D97-AF65-F5344CB8AC3E}">
        <p14:creationId xmlns:p14="http://schemas.microsoft.com/office/powerpoint/2010/main" val="102919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Batch-based Network</a:t>
            </a:r>
          </a:p>
          <a:p>
            <a:pPr lvl="1"/>
            <a:r>
              <a:rPr lang="en-US" altLang="zh-CN" dirty="0"/>
              <a:t>SVHN</a:t>
            </a:r>
          </a:p>
        </p:txBody>
      </p:sp>
      <p:sp>
        <p:nvSpPr>
          <p:cNvPr id="6" name="文本框 5">
            <a:extLst>
              <a:ext uri="{FF2B5EF4-FFF2-40B4-BE49-F238E27FC236}">
                <a16:creationId xmlns:a16="http://schemas.microsoft.com/office/drawing/2014/main" id="{39A89B76-AD8E-4475-8542-A3E3FC245196}"/>
              </a:ext>
            </a:extLst>
          </p:cNvPr>
          <p:cNvSpPr txBox="1"/>
          <p:nvPr/>
        </p:nvSpPr>
        <p:spPr>
          <a:xfrm>
            <a:off x="5393093" y="5235412"/>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5" name="图片 4">
            <a:extLst>
              <a:ext uri="{FF2B5EF4-FFF2-40B4-BE49-F238E27FC236}">
                <a16:creationId xmlns:a16="http://schemas.microsoft.com/office/drawing/2014/main" id="{3D1E56CA-D28D-4C56-86C7-CEBAD5D57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657" y="2746667"/>
            <a:ext cx="3152612" cy="2353808"/>
          </a:xfrm>
          <a:prstGeom prst="rect">
            <a:avLst/>
          </a:prstGeom>
        </p:spPr>
      </p:pic>
      <p:pic>
        <p:nvPicPr>
          <p:cNvPr id="9" name="图片 8">
            <a:extLst>
              <a:ext uri="{FF2B5EF4-FFF2-40B4-BE49-F238E27FC236}">
                <a16:creationId xmlns:a16="http://schemas.microsoft.com/office/drawing/2014/main" id="{2B0ED91A-E698-486C-A58A-8671CA3F0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796583"/>
            <a:ext cx="3079102" cy="2297683"/>
          </a:xfrm>
          <a:prstGeom prst="rect">
            <a:avLst/>
          </a:prstGeom>
        </p:spPr>
      </p:pic>
    </p:spTree>
    <p:extLst>
      <p:ext uri="{BB962C8B-B14F-4D97-AF65-F5344CB8AC3E}">
        <p14:creationId xmlns:p14="http://schemas.microsoft.com/office/powerpoint/2010/main" val="178084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fontScale="92500" lnSpcReduction="10000"/>
          </a:bodyPr>
          <a:lstStyle/>
          <a:p>
            <a:r>
              <a:rPr lang="en-US" altLang="zh-CN" dirty="0"/>
              <a:t>Patch-based Network</a:t>
            </a:r>
          </a:p>
          <a:p>
            <a:pPr lvl="1"/>
            <a:r>
              <a:rPr lang="en-US" altLang="zh-CN" dirty="0"/>
              <a:t>Images are cut into small patches (32x32) and the patches are treated as a dependent sequence following a zigzag fashion</a:t>
            </a:r>
          </a:p>
          <a:p>
            <a:pPr lvl="1"/>
            <a:r>
              <a:rPr lang="en-US" altLang="zh-CN" dirty="0"/>
              <a:t>Suitable for large size images where memory is a threshold for computation</a:t>
            </a:r>
          </a:p>
          <a:p>
            <a:pPr lvl="1"/>
            <a:r>
              <a:rPr lang="en-US" altLang="zh-CN" dirty="0"/>
              <a:t>Have tried different ways of feeding sequence with residuals. The only one that works is first to feed the residuals for one patch first and then another patch.</a:t>
            </a:r>
          </a:p>
          <a:p>
            <a:pPr lvl="1"/>
            <a:r>
              <a:rPr lang="en-US" altLang="zh-CN" dirty="0"/>
              <a:t>Sum of residual loss also has a gain (not shown this time)</a:t>
            </a:r>
          </a:p>
          <a:p>
            <a:pPr lvl="1"/>
            <a:r>
              <a:rPr lang="en-US" altLang="zh-CN" dirty="0"/>
              <a:t>Have tried to feed difference of patches as sequence, works only preliminary result</a:t>
            </a:r>
          </a:p>
          <a:p>
            <a:pPr lvl="1"/>
            <a:r>
              <a:rPr lang="en-US" altLang="zh-CN" dirty="0"/>
              <a:t>Tuning parameter is sensitive and affect dataset differently, fixed to 1e-3 for now</a:t>
            </a:r>
          </a:p>
          <a:p>
            <a:pPr lvl="1"/>
            <a:r>
              <a:rPr lang="en-US" altLang="zh-CN" dirty="0"/>
              <a:t>My implementation is suitable for any batch of images of the same size and shapes are divisible by 2. </a:t>
            </a:r>
          </a:p>
        </p:txBody>
      </p:sp>
    </p:spTree>
    <p:extLst>
      <p:ext uri="{BB962C8B-B14F-4D97-AF65-F5344CB8AC3E}">
        <p14:creationId xmlns:p14="http://schemas.microsoft.com/office/powerpoint/2010/main" val="379231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Patch-based Network</a:t>
            </a:r>
          </a:p>
          <a:p>
            <a:pPr lvl="1"/>
            <a:r>
              <a:rPr lang="en-US" altLang="zh-CN" dirty="0"/>
              <a:t>MNIST</a:t>
            </a:r>
          </a:p>
        </p:txBody>
      </p:sp>
      <p:sp>
        <p:nvSpPr>
          <p:cNvPr id="6" name="文本框 5">
            <a:extLst>
              <a:ext uri="{FF2B5EF4-FFF2-40B4-BE49-F238E27FC236}">
                <a16:creationId xmlns:a16="http://schemas.microsoft.com/office/drawing/2014/main" id="{39A89B76-AD8E-4475-8542-A3E3FC245196}"/>
              </a:ext>
            </a:extLst>
          </p:cNvPr>
          <p:cNvSpPr txBox="1"/>
          <p:nvPr/>
        </p:nvSpPr>
        <p:spPr>
          <a:xfrm>
            <a:off x="5393093" y="5235412"/>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5" name="图片 4">
            <a:extLst>
              <a:ext uri="{FF2B5EF4-FFF2-40B4-BE49-F238E27FC236}">
                <a16:creationId xmlns:a16="http://schemas.microsoft.com/office/drawing/2014/main" id="{955FCEE5-A909-4CF5-8413-6B382FB49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789" y="2814135"/>
            <a:ext cx="3114876" cy="2286340"/>
          </a:xfrm>
          <a:prstGeom prst="rect">
            <a:avLst/>
          </a:prstGeom>
        </p:spPr>
      </p:pic>
      <p:pic>
        <p:nvPicPr>
          <p:cNvPr id="9" name="图片 8">
            <a:extLst>
              <a:ext uri="{FF2B5EF4-FFF2-40B4-BE49-F238E27FC236}">
                <a16:creationId xmlns:a16="http://schemas.microsoft.com/office/drawing/2014/main" id="{60DB7719-1B23-4BA8-8AD7-542605E7EC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9337" y="2774771"/>
            <a:ext cx="3114876" cy="2325704"/>
          </a:xfrm>
          <a:prstGeom prst="rect">
            <a:avLst/>
          </a:prstGeom>
        </p:spPr>
      </p:pic>
    </p:spTree>
    <p:extLst>
      <p:ext uri="{BB962C8B-B14F-4D97-AF65-F5344CB8AC3E}">
        <p14:creationId xmlns:p14="http://schemas.microsoft.com/office/powerpoint/2010/main" val="2750479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Patch-based Network</a:t>
            </a:r>
          </a:p>
          <a:p>
            <a:pPr lvl="1"/>
            <a:r>
              <a:rPr lang="en-US" altLang="zh-CN" dirty="0"/>
              <a:t>SVHN</a:t>
            </a:r>
          </a:p>
        </p:txBody>
      </p:sp>
      <p:sp>
        <p:nvSpPr>
          <p:cNvPr id="6" name="文本框 5">
            <a:extLst>
              <a:ext uri="{FF2B5EF4-FFF2-40B4-BE49-F238E27FC236}">
                <a16:creationId xmlns:a16="http://schemas.microsoft.com/office/drawing/2014/main" id="{39A89B76-AD8E-4475-8542-A3E3FC245196}"/>
              </a:ext>
            </a:extLst>
          </p:cNvPr>
          <p:cNvSpPr txBox="1"/>
          <p:nvPr/>
        </p:nvSpPr>
        <p:spPr>
          <a:xfrm>
            <a:off x="5393093" y="5235412"/>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7" name="图片 6">
            <a:extLst>
              <a:ext uri="{FF2B5EF4-FFF2-40B4-BE49-F238E27FC236}">
                <a16:creationId xmlns:a16="http://schemas.microsoft.com/office/drawing/2014/main" id="{A7DBC51D-BB09-4378-890D-1AE499BED0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983" y="2881603"/>
            <a:ext cx="3000807" cy="2218871"/>
          </a:xfrm>
          <a:prstGeom prst="rect">
            <a:avLst/>
          </a:prstGeom>
        </p:spPr>
      </p:pic>
      <p:pic>
        <p:nvPicPr>
          <p:cNvPr id="9" name="图片 8">
            <a:extLst>
              <a:ext uri="{FF2B5EF4-FFF2-40B4-BE49-F238E27FC236}">
                <a16:creationId xmlns:a16="http://schemas.microsoft.com/office/drawing/2014/main" id="{BA8A5A5C-3A78-440D-8424-4486F92773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1984" y="2881602"/>
            <a:ext cx="2946621" cy="2218872"/>
          </a:xfrm>
          <a:prstGeom prst="rect">
            <a:avLst/>
          </a:prstGeom>
        </p:spPr>
      </p:pic>
    </p:spTree>
    <p:extLst>
      <p:ext uri="{BB962C8B-B14F-4D97-AF65-F5344CB8AC3E}">
        <p14:creationId xmlns:p14="http://schemas.microsoft.com/office/powerpoint/2010/main" val="401727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Distributed Network</a:t>
            </a:r>
          </a:p>
          <a:p>
            <a:pPr lvl="1"/>
            <a:r>
              <a:rPr lang="en-US" altLang="zh-CN" dirty="0"/>
              <a:t>Images are cut into small patches (32x32) and the patches are fed into different encoders as slave nodes</a:t>
            </a:r>
          </a:p>
          <a:p>
            <a:pPr lvl="1"/>
            <a:r>
              <a:rPr lang="en-US" altLang="zh-CN" dirty="0"/>
              <a:t>Suitable for large number of  images where parallel computation is possible but network connection is a threshold</a:t>
            </a:r>
          </a:p>
          <a:p>
            <a:pPr lvl="1"/>
            <a:r>
              <a:rPr lang="en-US" altLang="zh-CN" dirty="0" err="1"/>
              <a:t>Concat</a:t>
            </a:r>
            <a:r>
              <a:rPr lang="en-US" altLang="zh-CN" dirty="0"/>
              <a:t> batches at decoder as main node. The performance is almost identical as using one encoder.</a:t>
            </a:r>
          </a:p>
          <a:p>
            <a:pPr lvl="1"/>
            <a:r>
              <a:rPr lang="en-US" altLang="zh-CN" dirty="0"/>
              <a:t>Tuning parameter is sensitive and affect dataset differently, fixed to 1e-3 for now</a:t>
            </a:r>
          </a:p>
          <a:p>
            <a:pPr lvl="1"/>
            <a:r>
              <a:rPr lang="en-US" altLang="zh-CN" dirty="0"/>
              <a:t>My implementation is suitable for any batch of images of the same size and shapes are divisible by 2. </a:t>
            </a:r>
          </a:p>
        </p:txBody>
      </p:sp>
    </p:spTree>
    <p:extLst>
      <p:ext uri="{BB962C8B-B14F-4D97-AF65-F5344CB8AC3E}">
        <p14:creationId xmlns:p14="http://schemas.microsoft.com/office/powerpoint/2010/main" val="653880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Distributed Network (4 slave node)</a:t>
            </a:r>
          </a:p>
          <a:p>
            <a:pPr lvl="1"/>
            <a:r>
              <a:rPr lang="en-US" altLang="zh-CN" dirty="0"/>
              <a:t>MNIST</a:t>
            </a:r>
          </a:p>
        </p:txBody>
      </p:sp>
      <p:sp>
        <p:nvSpPr>
          <p:cNvPr id="6" name="文本框 5">
            <a:extLst>
              <a:ext uri="{FF2B5EF4-FFF2-40B4-BE49-F238E27FC236}">
                <a16:creationId xmlns:a16="http://schemas.microsoft.com/office/drawing/2014/main" id="{39A89B76-AD8E-4475-8542-A3E3FC245196}"/>
              </a:ext>
            </a:extLst>
          </p:cNvPr>
          <p:cNvSpPr txBox="1"/>
          <p:nvPr/>
        </p:nvSpPr>
        <p:spPr>
          <a:xfrm>
            <a:off x="5069632" y="5275620"/>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5" name="图片 4">
            <a:extLst>
              <a:ext uri="{FF2B5EF4-FFF2-40B4-BE49-F238E27FC236}">
                <a16:creationId xmlns:a16="http://schemas.microsoft.com/office/drawing/2014/main" id="{2D4A4F2A-2DD5-44C3-B43A-9F6E61BBA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2159" y="2881603"/>
            <a:ext cx="2953464" cy="2218872"/>
          </a:xfrm>
          <a:prstGeom prst="rect">
            <a:avLst/>
          </a:prstGeom>
        </p:spPr>
      </p:pic>
      <p:pic>
        <p:nvPicPr>
          <p:cNvPr id="9" name="图片 8">
            <a:extLst>
              <a:ext uri="{FF2B5EF4-FFF2-40B4-BE49-F238E27FC236}">
                <a16:creationId xmlns:a16="http://schemas.microsoft.com/office/drawing/2014/main" id="{529EEFE3-D1CB-4876-ABDF-8B2A72B6C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2450" y="2881603"/>
            <a:ext cx="3117689" cy="2231338"/>
          </a:xfrm>
          <a:prstGeom prst="rect">
            <a:avLst/>
          </a:prstGeom>
        </p:spPr>
      </p:pic>
    </p:spTree>
    <p:extLst>
      <p:ext uri="{BB962C8B-B14F-4D97-AF65-F5344CB8AC3E}">
        <p14:creationId xmlns:p14="http://schemas.microsoft.com/office/powerpoint/2010/main" val="958451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Across Comparison</a:t>
            </a:r>
          </a:p>
          <a:p>
            <a:pPr lvl="1"/>
            <a:r>
              <a:rPr lang="en-US" altLang="zh-CN" dirty="0"/>
              <a:t>MNIST</a:t>
            </a:r>
          </a:p>
        </p:txBody>
      </p:sp>
      <p:sp>
        <p:nvSpPr>
          <p:cNvPr id="11" name="文本框 10">
            <a:extLst>
              <a:ext uri="{FF2B5EF4-FFF2-40B4-BE49-F238E27FC236}">
                <a16:creationId xmlns:a16="http://schemas.microsoft.com/office/drawing/2014/main" id="{3416D009-0DCB-4C39-922C-AC4D6217A531}"/>
              </a:ext>
            </a:extLst>
          </p:cNvPr>
          <p:cNvSpPr txBox="1"/>
          <p:nvPr/>
        </p:nvSpPr>
        <p:spPr>
          <a:xfrm>
            <a:off x="5175379" y="5260653"/>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5" name="图片 4">
            <a:extLst>
              <a:ext uri="{FF2B5EF4-FFF2-40B4-BE49-F238E27FC236}">
                <a16:creationId xmlns:a16="http://schemas.microsoft.com/office/drawing/2014/main" id="{26277F02-5BDA-4178-9CB9-76DF30ECD3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105" y="2896704"/>
            <a:ext cx="2988286" cy="2209179"/>
          </a:xfrm>
          <a:prstGeom prst="rect">
            <a:avLst/>
          </a:prstGeom>
        </p:spPr>
      </p:pic>
      <p:pic>
        <p:nvPicPr>
          <p:cNvPr id="8" name="图片 7">
            <a:extLst>
              <a:ext uri="{FF2B5EF4-FFF2-40B4-BE49-F238E27FC236}">
                <a16:creationId xmlns:a16="http://schemas.microsoft.com/office/drawing/2014/main" id="{FEDEFA35-6E93-4B51-AE2B-D3D3437018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3955" y="2896704"/>
            <a:ext cx="3026062" cy="2209179"/>
          </a:xfrm>
          <a:prstGeom prst="rect">
            <a:avLst/>
          </a:prstGeom>
        </p:spPr>
      </p:pic>
      <p:pic>
        <p:nvPicPr>
          <p:cNvPr id="10" name="图片 9">
            <a:extLst>
              <a:ext uri="{FF2B5EF4-FFF2-40B4-BE49-F238E27FC236}">
                <a16:creationId xmlns:a16="http://schemas.microsoft.com/office/drawing/2014/main" id="{035C2469-23C2-4741-99EA-DE668D792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1323" y="2896704"/>
            <a:ext cx="2962541" cy="2209180"/>
          </a:xfrm>
          <a:prstGeom prst="rect">
            <a:avLst/>
          </a:prstGeom>
        </p:spPr>
      </p:pic>
    </p:spTree>
    <p:extLst>
      <p:ext uri="{BB962C8B-B14F-4D97-AF65-F5344CB8AC3E}">
        <p14:creationId xmlns:p14="http://schemas.microsoft.com/office/powerpoint/2010/main" val="393620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Across Comparison</a:t>
            </a:r>
          </a:p>
          <a:p>
            <a:pPr lvl="1"/>
            <a:r>
              <a:rPr lang="en-US" altLang="zh-CN" dirty="0"/>
              <a:t>SVHN</a:t>
            </a:r>
          </a:p>
        </p:txBody>
      </p:sp>
      <p:pic>
        <p:nvPicPr>
          <p:cNvPr id="7" name="图片 6">
            <a:extLst>
              <a:ext uri="{FF2B5EF4-FFF2-40B4-BE49-F238E27FC236}">
                <a16:creationId xmlns:a16="http://schemas.microsoft.com/office/drawing/2014/main" id="{3676C3BD-1EBE-41A2-B22A-B7B37B1E8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7854" y="2904099"/>
            <a:ext cx="3012621" cy="2163426"/>
          </a:xfrm>
          <a:prstGeom prst="rect">
            <a:avLst/>
          </a:prstGeom>
        </p:spPr>
      </p:pic>
      <p:sp>
        <p:nvSpPr>
          <p:cNvPr id="11" name="文本框 10">
            <a:extLst>
              <a:ext uri="{FF2B5EF4-FFF2-40B4-BE49-F238E27FC236}">
                <a16:creationId xmlns:a16="http://schemas.microsoft.com/office/drawing/2014/main" id="{3416D009-0DCB-4C39-922C-AC4D6217A531}"/>
              </a:ext>
            </a:extLst>
          </p:cNvPr>
          <p:cNvSpPr txBox="1"/>
          <p:nvPr/>
        </p:nvSpPr>
        <p:spPr>
          <a:xfrm>
            <a:off x="5175379" y="5260653"/>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13" name="图片 12">
            <a:extLst>
              <a:ext uri="{FF2B5EF4-FFF2-40B4-BE49-F238E27FC236}">
                <a16:creationId xmlns:a16="http://schemas.microsoft.com/office/drawing/2014/main" id="{CBEDEEA0-8B0A-4314-B17D-C2088220D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6002" y="2904099"/>
            <a:ext cx="2806473" cy="2163427"/>
          </a:xfrm>
          <a:prstGeom prst="rect">
            <a:avLst/>
          </a:prstGeom>
        </p:spPr>
      </p:pic>
      <p:pic>
        <p:nvPicPr>
          <p:cNvPr id="15" name="图片 14">
            <a:extLst>
              <a:ext uri="{FF2B5EF4-FFF2-40B4-BE49-F238E27FC236}">
                <a16:creationId xmlns:a16="http://schemas.microsoft.com/office/drawing/2014/main" id="{ECCDBC08-C346-466B-ADCF-3FAE9DDA9A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706" y="2904099"/>
            <a:ext cx="3012621" cy="2240154"/>
          </a:xfrm>
          <a:prstGeom prst="rect">
            <a:avLst/>
          </a:prstGeom>
        </p:spPr>
      </p:pic>
    </p:spTree>
    <p:extLst>
      <p:ext uri="{BB962C8B-B14F-4D97-AF65-F5344CB8AC3E}">
        <p14:creationId xmlns:p14="http://schemas.microsoft.com/office/powerpoint/2010/main" val="1029076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Example output</a:t>
            </a:r>
          </a:p>
        </p:txBody>
      </p:sp>
      <p:sp>
        <p:nvSpPr>
          <p:cNvPr id="6" name="文本框 5">
            <a:extLst>
              <a:ext uri="{FF2B5EF4-FFF2-40B4-BE49-F238E27FC236}">
                <a16:creationId xmlns:a16="http://schemas.microsoft.com/office/drawing/2014/main" id="{39A89B76-AD8E-4475-8542-A3E3FC245196}"/>
              </a:ext>
            </a:extLst>
          </p:cNvPr>
          <p:cNvSpPr txBox="1"/>
          <p:nvPr/>
        </p:nvSpPr>
        <p:spPr>
          <a:xfrm>
            <a:off x="2824064" y="5276783"/>
            <a:ext cx="1841241" cy="369332"/>
          </a:xfrm>
          <a:prstGeom prst="rect">
            <a:avLst/>
          </a:prstGeom>
          <a:noFill/>
        </p:spPr>
        <p:txBody>
          <a:bodyPr wrap="square" rtlCol="0">
            <a:spAutoFit/>
          </a:bodyPr>
          <a:lstStyle/>
          <a:p>
            <a:r>
              <a:rPr lang="en-US" altLang="zh-CN" dirty="0"/>
              <a:t>MNIST</a:t>
            </a:r>
            <a:endParaRPr lang="zh-CN" altLang="en-US" dirty="0"/>
          </a:p>
        </p:txBody>
      </p:sp>
      <p:sp>
        <p:nvSpPr>
          <p:cNvPr id="9" name="文本框 8">
            <a:extLst>
              <a:ext uri="{FF2B5EF4-FFF2-40B4-BE49-F238E27FC236}">
                <a16:creationId xmlns:a16="http://schemas.microsoft.com/office/drawing/2014/main" id="{F9B643DB-D16A-4575-ABB3-8410676CD3EB}"/>
              </a:ext>
            </a:extLst>
          </p:cNvPr>
          <p:cNvSpPr txBox="1"/>
          <p:nvPr/>
        </p:nvSpPr>
        <p:spPr>
          <a:xfrm>
            <a:off x="8285587" y="5276783"/>
            <a:ext cx="1841241" cy="369332"/>
          </a:xfrm>
          <a:prstGeom prst="rect">
            <a:avLst/>
          </a:prstGeom>
          <a:noFill/>
        </p:spPr>
        <p:txBody>
          <a:bodyPr wrap="square" rtlCol="0">
            <a:spAutoFit/>
          </a:bodyPr>
          <a:lstStyle/>
          <a:p>
            <a:r>
              <a:rPr lang="en-US" altLang="zh-CN" dirty="0"/>
              <a:t>SVHN</a:t>
            </a:r>
            <a:endParaRPr lang="zh-CN" altLang="en-US" dirty="0"/>
          </a:p>
        </p:txBody>
      </p:sp>
      <p:pic>
        <p:nvPicPr>
          <p:cNvPr id="5" name="图片 4">
            <a:extLst>
              <a:ext uri="{FF2B5EF4-FFF2-40B4-BE49-F238E27FC236}">
                <a16:creationId xmlns:a16="http://schemas.microsoft.com/office/drawing/2014/main" id="{FE16E4B4-004B-416C-8B51-383409D12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721" y="3827396"/>
            <a:ext cx="2609850" cy="1314450"/>
          </a:xfrm>
          <a:prstGeom prst="rect">
            <a:avLst/>
          </a:prstGeom>
        </p:spPr>
      </p:pic>
      <p:pic>
        <p:nvPicPr>
          <p:cNvPr id="8" name="图片 7">
            <a:extLst>
              <a:ext uri="{FF2B5EF4-FFF2-40B4-BE49-F238E27FC236}">
                <a16:creationId xmlns:a16="http://schemas.microsoft.com/office/drawing/2014/main" id="{0EC87B6D-9236-46A4-B1D0-A6E0D9ABE0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5721" y="2373379"/>
            <a:ext cx="2609850" cy="1314450"/>
          </a:xfrm>
          <a:prstGeom prst="rect">
            <a:avLst/>
          </a:prstGeom>
        </p:spPr>
      </p:pic>
      <p:pic>
        <p:nvPicPr>
          <p:cNvPr id="11" name="图片 10">
            <a:extLst>
              <a:ext uri="{FF2B5EF4-FFF2-40B4-BE49-F238E27FC236}">
                <a16:creationId xmlns:a16="http://schemas.microsoft.com/office/drawing/2014/main" id="{99BC6993-F3E4-45EF-8C61-C1A24EB43A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9245" y="2493268"/>
            <a:ext cx="1474367" cy="2389121"/>
          </a:xfrm>
          <a:prstGeom prst="rect">
            <a:avLst/>
          </a:prstGeom>
        </p:spPr>
      </p:pic>
      <p:pic>
        <p:nvPicPr>
          <p:cNvPr id="13" name="图片 12">
            <a:extLst>
              <a:ext uri="{FF2B5EF4-FFF2-40B4-BE49-F238E27FC236}">
                <a16:creationId xmlns:a16="http://schemas.microsoft.com/office/drawing/2014/main" id="{E2480F6D-2FDA-4CA9-9B0C-4665CF6F49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30488" y="2493267"/>
            <a:ext cx="1474367" cy="2389120"/>
          </a:xfrm>
          <a:prstGeom prst="rect">
            <a:avLst/>
          </a:prstGeom>
        </p:spPr>
      </p:pic>
    </p:spTree>
    <p:extLst>
      <p:ext uri="{BB962C8B-B14F-4D97-AF65-F5344CB8AC3E}">
        <p14:creationId xmlns:p14="http://schemas.microsoft.com/office/powerpoint/2010/main" val="45937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Codec Conversion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The main problem I encounter is that each image is coded to different size of code. Not sure it is owing to the entropy codec or the DCT codec itself. </a:t>
            </a:r>
          </a:p>
          <a:p>
            <a:r>
              <a:rPr lang="en-US" altLang="zh-CN" dirty="0"/>
              <a:t>The source code for JPG and other classical codecs is not widely available in python.</a:t>
            </a:r>
          </a:p>
        </p:txBody>
      </p:sp>
    </p:spTree>
    <p:extLst>
      <p:ext uri="{BB962C8B-B14F-4D97-AF65-F5344CB8AC3E}">
        <p14:creationId xmlns:p14="http://schemas.microsoft.com/office/powerpoint/2010/main" val="402094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p:txBody>
          <a:bodyPr>
            <a:normAutofit/>
          </a:bodyPr>
          <a:lstStyle/>
          <a:p>
            <a:r>
              <a:rPr lang="en-US" altLang="zh-CN" dirty="0"/>
              <a:t>Computation</a:t>
            </a:r>
          </a:p>
          <a:p>
            <a:r>
              <a:rPr lang="en-US" altLang="zh-CN" dirty="0"/>
              <a:t>Data</a:t>
            </a:r>
          </a:p>
          <a:p>
            <a:r>
              <a:rPr lang="en-US" altLang="zh-CN" dirty="0"/>
              <a:t>Compression and Classification</a:t>
            </a:r>
          </a:p>
          <a:p>
            <a:r>
              <a:rPr lang="en-US" altLang="zh-CN" dirty="0"/>
              <a:t>Codec Conversion</a:t>
            </a:r>
          </a:p>
          <a:p>
            <a:r>
              <a:rPr lang="en-US" altLang="zh-CN" dirty="0"/>
              <a:t>Milestones</a:t>
            </a:r>
          </a:p>
          <a:p>
            <a:endParaRPr lang="en-US" altLang="zh-CN" dirty="0"/>
          </a:p>
        </p:txBody>
      </p:sp>
    </p:spTree>
    <p:extLst>
      <p:ext uri="{BB962C8B-B14F-4D97-AF65-F5344CB8AC3E}">
        <p14:creationId xmlns:p14="http://schemas.microsoft.com/office/powerpoint/2010/main" val="1524917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Milestones</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General</a:t>
            </a:r>
          </a:p>
          <a:p>
            <a:pPr lvl="1"/>
            <a:r>
              <a:rPr lang="en-US" altLang="zh-CN" dirty="0">
                <a:solidFill>
                  <a:srgbClr val="FF0000"/>
                </a:solidFill>
              </a:rPr>
              <a:t>Set up GPU computation environment at Duke Cluster Computing</a:t>
            </a:r>
          </a:p>
          <a:p>
            <a:pPr lvl="1"/>
            <a:r>
              <a:rPr lang="en-US" altLang="zh-CN" dirty="0">
                <a:solidFill>
                  <a:srgbClr val="00B0F0"/>
                </a:solidFill>
              </a:rPr>
              <a:t>Better tuning parameter strategy for optimization</a:t>
            </a:r>
          </a:p>
          <a:p>
            <a:pPr lvl="2"/>
            <a:r>
              <a:rPr lang="en-US" altLang="zh-CN" dirty="0">
                <a:solidFill>
                  <a:srgbClr val="00B0F0"/>
                </a:solidFill>
              </a:rPr>
              <a:t>Setting a milestone for each objective and adjust tuning parameter based on the distance between the milestone and the current performance</a:t>
            </a:r>
          </a:p>
          <a:p>
            <a:pPr lvl="1"/>
            <a:r>
              <a:rPr lang="en-US" altLang="zh-CN" dirty="0">
                <a:solidFill>
                  <a:srgbClr val="FF0000"/>
                </a:solidFill>
              </a:rPr>
              <a:t>Test on multi-stage optimization</a:t>
            </a:r>
          </a:p>
          <a:p>
            <a:pPr lvl="2"/>
            <a:r>
              <a:rPr lang="en-US" altLang="zh-CN" dirty="0">
                <a:solidFill>
                  <a:srgbClr val="FF0000"/>
                </a:solidFill>
                <a:sym typeface="Wingdings" panose="05000000000000000000" pitchFamily="2" charset="2"/>
              </a:rPr>
              <a:t> </a:t>
            </a:r>
            <a:r>
              <a:rPr lang="en-US" altLang="zh-CN" dirty="0">
                <a:solidFill>
                  <a:srgbClr val="FF0000"/>
                </a:solidFill>
              </a:rPr>
              <a:t>First train on compression and then classification</a:t>
            </a:r>
          </a:p>
          <a:p>
            <a:pPr lvl="2"/>
            <a:r>
              <a:rPr lang="en-US" altLang="zh-CN" dirty="0">
                <a:solidFill>
                  <a:srgbClr val="FF0000"/>
                </a:solidFill>
              </a:rPr>
              <a:t>First train on one dataset and then test and train on another</a:t>
            </a:r>
          </a:p>
          <a:p>
            <a:pPr lvl="1"/>
            <a:endParaRPr lang="en-US" altLang="zh-CN" dirty="0"/>
          </a:p>
        </p:txBody>
      </p:sp>
    </p:spTree>
    <p:extLst>
      <p:ext uri="{BB962C8B-B14F-4D97-AF65-F5344CB8AC3E}">
        <p14:creationId xmlns:p14="http://schemas.microsoft.com/office/powerpoint/2010/main" val="299038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Milestones</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fontScale="85000" lnSpcReduction="10000"/>
          </a:bodyPr>
          <a:lstStyle/>
          <a:p>
            <a:r>
              <a:rPr lang="en-US" altLang="zh-CN" dirty="0"/>
              <a:t>Compression and Classification</a:t>
            </a:r>
          </a:p>
          <a:p>
            <a:pPr lvl="1"/>
            <a:r>
              <a:rPr lang="en-US" altLang="zh-CN" dirty="0"/>
              <a:t>Further Test forward and backward (less important)</a:t>
            </a:r>
          </a:p>
          <a:p>
            <a:pPr lvl="1"/>
            <a:r>
              <a:rPr lang="en-US" altLang="zh-CN" dirty="0">
                <a:solidFill>
                  <a:srgbClr val="FF0000"/>
                </a:solidFill>
                <a:sym typeface="Wingdings" panose="05000000000000000000" pitchFamily="2" charset="2"/>
              </a:rPr>
              <a:t> </a:t>
            </a:r>
            <a:r>
              <a:rPr lang="en-US" altLang="zh-CN" dirty="0">
                <a:solidFill>
                  <a:srgbClr val="FF0000"/>
                </a:solidFill>
              </a:rPr>
              <a:t>Further test sum of residual loss</a:t>
            </a:r>
          </a:p>
          <a:p>
            <a:pPr lvl="1"/>
            <a:r>
              <a:rPr lang="en-US" altLang="zh-CN" dirty="0">
                <a:solidFill>
                  <a:srgbClr val="FFC000"/>
                </a:solidFill>
                <a:sym typeface="Wingdings" panose="05000000000000000000" pitchFamily="2" charset="2"/>
              </a:rPr>
              <a:t></a:t>
            </a:r>
            <a:r>
              <a:rPr lang="en-US" altLang="zh-CN" dirty="0">
                <a:solidFill>
                  <a:srgbClr val="FF0000"/>
                </a:solidFill>
                <a:sym typeface="Wingdings" panose="05000000000000000000" pitchFamily="2" charset="2"/>
              </a:rPr>
              <a:t> </a:t>
            </a:r>
            <a:r>
              <a:rPr lang="en-US" altLang="zh-CN" dirty="0">
                <a:solidFill>
                  <a:srgbClr val="FFC000"/>
                </a:solidFill>
              </a:rPr>
              <a:t>Further test difference of patches patch-based network</a:t>
            </a:r>
          </a:p>
          <a:p>
            <a:pPr lvl="1"/>
            <a:r>
              <a:rPr lang="en-US" altLang="zh-CN" dirty="0">
                <a:solidFill>
                  <a:srgbClr val="FFC000"/>
                </a:solidFill>
              </a:rPr>
              <a:t>Explore on overlapping patches and patch sequence formation</a:t>
            </a:r>
          </a:p>
          <a:p>
            <a:pPr lvl="1"/>
            <a:r>
              <a:rPr lang="en-US" altLang="zh-CN" dirty="0">
                <a:solidFill>
                  <a:srgbClr val="FFC000"/>
                </a:solidFill>
                <a:sym typeface="Wingdings" panose="05000000000000000000" pitchFamily="2" charset="2"/>
              </a:rPr>
              <a:t> </a:t>
            </a:r>
            <a:r>
              <a:rPr lang="en-US" altLang="zh-CN" dirty="0">
                <a:solidFill>
                  <a:srgbClr val="FFC000"/>
                </a:solidFill>
              </a:rPr>
              <a:t>Test on ImageNet and COCO dataset</a:t>
            </a:r>
          </a:p>
          <a:p>
            <a:pPr lvl="1"/>
            <a:r>
              <a:rPr lang="en-US" altLang="zh-CN" dirty="0">
                <a:solidFill>
                  <a:srgbClr val="FFC000"/>
                </a:solidFill>
                <a:sym typeface="Wingdings" panose="05000000000000000000" pitchFamily="2" charset="2"/>
              </a:rPr>
              <a:t> </a:t>
            </a:r>
            <a:r>
              <a:rPr lang="en-US" altLang="zh-CN" dirty="0">
                <a:solidFill>
                  <a:srgbClr val="FFC000"/>
                </a:solidFill>
              </a:rPr>
              <a:t>Test on larger patch size i.e. 128x128</a:t>
            </a:r>
          </a:p>
          <a:p>
            <a:pPr lvl="1"/>
            <a:r>
              <a:rPr lang="en-US" altLang="zh-CN">
                <a:solidFill>
                  <a:srgbClr val="FF0000"/>
                </a:solidFill>
                <a:sym typeface="Wingdings" panose="05000000000000000000" pitchFamily="2" charset="2"/>
              </a:rPr>
              <a:t> </a:t>
            </a:r>
            <a:r>
              <a:rPr lang="en-US" altLang="zh-CN">
                <a:solidFill>
                  <a:srgbClr val="FF0000"/>
                </a:solidFill>
              </a:rPr>
              <a:t>Experiment </a:t>
            </a:r>
            <a:r>
              <a:rPr lang="en-US" altLang="zh-CN" dirty="0">
                <a:solidFill>
                  <a:srgbClr val="FF0000"/>
                </a:solidFill>
              </a:rPr>
              <a:t>variable depth model. So far we have 4 compression module at encoder and 4 at decoder. Compression rate is 1/16 for each residual iteration</a:t>
            </a:r>
          </a:p>
          <a:p>
            <a:pPr lvl="1"/>
            <a:r>
              <a:rPr lang="en-US" altLang="zh-CN" dirty="0">
                <a:solidFill>
                  <a:srgbClr val="FF0000"/>
                </a:solidFill>
              </a:rPr>
              <a:t>Test on multi-scale codec</a:t>
            </a:r>
          </a:p>
          <a:p>
            <a:pPr lvl="1"/>
            <a:r>
              <a:rPr lang="en-US" altLang="zh-CN" dirty="0">
                <a:solidFill>
                  <a:srgbClr val="FF0000"/>
                </a:solidFill>
                <a:sym typeface="Wingdings" panose="05000000000000000000" pitchFamily="2" charset="2"/>
              </a:rPr>
              <a:t> Test on p</a:t>
            </a:r>
            <a:r>
              <a:rPr lang="en-US" altLang="zh-CN" dirty="0">
                <a:solidFill>
                  <a:srgbClr val="FF0000"/>
                </a:solidFill>
              </a:rPr>
              <a:t>ixel unshuffled model</a:t>
            </a:r>
          </a:p>
          <a:p>
            <a:pPr lvl="1"/>
            <a:r>
              <a:rPr lang="en-US" altLang="zh-CN" dirty="0"/>
              <a:t>Experiment variable code size for different images? May depend on entropy codec?</a:t>
            </a:r>
          </a:p>
          <a:p>
            <a:pPr lvl="1"/>
            <a:r>
              <a:rPr lang="en-US" altLang="zh-CN" dirty="0">
                <a:solidFill>
                  <a:srgbClr val="FF0000"/>
                </a:solidFill>
                <a:sym typeface="Wingdings" panose="05000000000000000000" pitchFamily="2" charset="2"/>
              </a:rPr>
              <a:t> </a:t>
            </a:r>
            <a:r>
              <a:rPr lang="en-US" altLang="zh-CN" dirty="0">
                <a:solidFill>
                  <a:srgbClr val="FF0000"/>
                </a:solidFill>
              </a:rPr>
              <a:t>Experiment with more slave nodes</a:t>
            </a:r>
          </a:p>
          <a:p>
            <a:pPr lvl="1"/>
            <a:r>
              <a:rPr lang="en-US" altLang="zh-CN" dirty="0">
                <a:solidFill>
                  <a:srgbClr val="00B0F0"/>
                </a:solidFill>
              </a:rPr>
              <a:t>Experiment asynchronous distributed system </a:t>
            </a:r>
          </a:p>
          <a:p>
            <a:pPr lvl="1"/>
            <a:endParaRPr lang="en-US" altLang="zh-CN" dirty="0"/>
          </a:p>
          <a:p>
            <a:pPr lvl="1"/>
            <a:endParaRPr lang="en-US" altLang="zh-CN" dirty="0"/>
          </a:p>
          <a:p>
            <a:pPr lvl="1"/>
            <a:endParaRPr lang="en-US" altLang="zh-CN" dirty="0"/>
          </a:p>
        </p:txBody>
      </p:sp>
      <p:cxnSp>
        <p:nvCxnSpPr>
          <p:cNvPr id="7" name="直接连接符 6">
            <a:extLst>
              <a:ext uri="{FF2B5EF4-FFF2-40B4-BE49-F238E27FC236}">
                <a16:creationId xmlns:a16="http://schemas.microsoft.com/office/drawing/2014/main" id="{CFCFB929-0445-4347-9F07-490F5FBCB0AE}"/>
              </a:ext>
            </a:extLst>
          </p:cNvPr>
          <p:cNvCxnSpPr/>
          <p:nvPr/>
        </p:nvCxnSpPr>
        <p:spPr>
          <a:xfrm>
            <a:off x="1558212" y="5371320"/>
            <a:ext cx="926218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09591198-5E00-4A2E-A857-1FCF34F58F64}"/>
              </a:ext>
            </a:extLst>
          </p:cNvPr>
          <p:cNvCxnSpPr/>
          <p:nvPr/>
        </p:nvCxnSpPr>
        <p:spPr>
          <a:xfrm>
            <a:off x="1558212" y="2376195"/>
            <a:ext cx="926218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92493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Milestones</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Codec Conversion</a:t>
            </a:r>
          </a:p>
          <a:p>
            <a:pPr lvl="1"/>
            <a:r>
              <a:rPr lang="en-US" altLang="zh-CN" dirty="0">
                <a:solidFill>
                  <a:srgbClr val="FF0000"/>
                </a:solidFill>
                <a:sym typeface="Wingdings" panose="05000000000000000000" pitchFamily="2" charset="2"/>
              </a:rPr>
              <a:t> </a:t>
            </a:r>
            <a:r>
              <a:rPr lang="en-US" altLang="zh-CN" dirty="0">
                <a:solidFill>
                  <a:srgbClr val="FF0000"/>
                </a:solidFill>
              </a:rPr>
              <a:t>Searching for source code for JPG and its entropy codec</a:t>
            </a:r>
          </a:p>
          <a:p>
            <a:pPr lvl="1"/>
            <a:r>
              <a:rPr lang="en-US" altLang="zh-CN" dirty="0">
                <a:solidFill>
                  <a:srgbClr val="00B0F0"/>
                </a:solidFill>
              </a:rPr>
              <a:t>Experiment conversion between classical codecs like JPG JPG2000 BPG (lossy) and PNG BMP (lossless)</a:t>
            </a:r>
          </a:p>
          <a:p>
            <a:pPr lvl="1"/>
            <a:r>
              <a:rPr lang="en-US" altLang="zh-CN" dirty="0"/>
              <a:t>Explore different size of codes for different images</a:t>
            </a:r>
          </a:p>
          <a:p>
            <a:pPr lvl="1"/>
            <a:r>
              <a:rPr lang="en-US" altLang="zh-CN" dirty="0">
                <a:solidFill>
                  <a:srgbClr val="FF0000"/>
                </a:solidFill>
              </a:rPr>
              <a:t>Experiment conversion between codecs trained on different dataset</a:t>
            </a:r>
          </a:p>
          <a:p>
            <a:pPr lvl="1"/>
            <a:r>
              <a:rPr lang="en-US" altLang="zh-CN" dirty="0">
                <a:solidFill>
                  <a:srgbClr val="FF0000"/>
                </a:solidFill>
              </a:rPr>
              <a:t>Experiment conversion between trained codecs and classical codecs</a:t>
            </a:r>
          </a:p>
        </p:txBody>
      </p:sp>
      <p:cxnSp>
        <p:nvCxnSpPr>
          <p:cNvPr id="4" name="直接连接符 3">
            <a:extLst>
              <a:ext uri="{FF2B5EF4-FFF2-40B4-BE49-F238E27FC236}">
                <a16:creationId xmlns:a16="http://schemas.microsoft.com/office/drawing/2014/main" id="{638CD1BD-6D9F-4088-81CC-36998A2C6126}"/>
              </a:ext>
            </a:extLst>
          </p:cNvPr>
          <p:cNvCxnSpPr/>
          <p:nvPr/>
        </p:nvCxnSpPr>
        <p:spPr>
          <a:xfrm>
            <a:off x="1611085" y="3614057"/>
            <a:ext cx="926218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4331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Milestones</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Other tracks</a:t>
            </a:r>
          </a:p>
          <a:p>
            <a:pPr lvl="1"/>
            <a:r>
              <a:rPr lang="en-US" altLang="zh-CN" dirty="0">
                <a:solidFill>
                  <a:srgbClr val="00B0F0"/>
                </a:solidFill>
              </a:rPr>
              <a:t>Explore generative model and experiment a variational model for binary autoencoder. Generative model is suitable for change detection and other inference tasks. Gumbel </a:t>
            </a:r>
            <a:r>
              <a:rPr lang="en-US" altLang="zh-CN" dirty="0" err="1">
                <a:solidFill>
                  <a:srgbClr val="00B0F0"/>
                </a:solidFill>
              </a:rPr>
              <a:t>Softmax</a:t>
            </a:r>
            <a:r>
              <a:rPr lang="en-US" altLang="zh-CN" dirty="0">
                <a:solidFill>
                  <a:srgbClr val="00B0F0"/>
                </a:solidFill>
              </a:rPr>
              <a:t> trick can be a good start</a:t>
            </a:r>
          </a:p>
          <a:p>
            <a:pPr lvl="1"/>
            <a:r>
              <a:rPr lang="en-US" altLang="zh-CN" dirty="0">
                <a:solidFill>
                  <a:srgbClr val="FF0000"/>
                </a:solidFill>
                <a:sym typeface="Wingdings" panose="05000000000000000000" pitchFamily="2" charset="2"/>
              </a:rPr>
              <a:t> </a:t>
            </a:r>
            <a:r>
              <a:rPr lang="en-US" altLang="zh-CN" dirty="0">
                <a:solidFill>
                  <a:srgbClr val="FF0000"/>
                </a:solidFill>
              </a:rPr>
              <a:t>Set up MS COCO dataset for Detection task and explore detection and caption in addition to compression and classification</a:t>
            </a:r>
          </a:p>
        </p:txBody>
      </p:sp>
    </p:spTree>
    <p:extLst>
      <p:ext uri="{BB962C8B-B14F-4D97-AF65-F5344CB8AC3E}">
        <p14:creationId xmlns:p14="http://schemas.microsoft.com/office/powerpoint/2010/main" val="3074079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F7ED7-445B-4732-928D-97004C11D38B}"/>
              </a:ext>
            </a:extLst>
          </p:cNvPr>
          <p:cNvSpPr>
            <a:spLocks noGrp="1"/>
          </p:cNvSpPr>
          <p:nvPr>
            <p:ph type="title"/>
          </p:nvPr>
        </p:nvSpPr>
        <p:spPr/>
        <p:txBody>
          <a:bodyPr/>
          <a:lstStyle/>
          <a:p>
            <a:r>
              <a:rPr lang="en-US" altLang="zh-CN" dirty="0"/>
              <a:t>Computation</a:t>
            </a:r>
            <a:endParaRPr lang="zh-CN" altLang="en-US" dirty="0"/>
          </a:p>
        </p:txBody>
      </p:sp>
      <p:sp>
        <p:nvSpPr>
          <p:cNvPr id="3" name="内容占位符 2">
            <a:extLst>
              <a:ext uri="{FF2B5EF4-FFF2-40B4-BE49-F238E27FC236}">
                <a16:creationId xmlns:a16="http://schemas.microsoft.com/office/drawing/2014/main" id="{69B00410-0AA5-45E1-9ECB-0D42BEFA8C53}"/>
              </a:ext>
            </a:extLst>
          </p:cNvPr>
          <p:cNvSpPr>
            <a:spLocks noGrp="1"/>
          </p:cNvSpPr>
          <p:nvPr>
            <p:ph idx="1"/>
          </p:nvPr>
        </p:nvSpPr>
        <p:spPr/>
        <p:txBody>
          <a:bodyPr>
            <a:normAutofit/>
          </a:bodyPr>
          <a:lstStyle/>
          <a:p>
            <a:r>
              <a:rPr lang="en-US" altLang="zh-CN" dirty="0"/>
              <a:t>My own desktop GPU: GTX 1080 TI (cutting edge single-precision)</a:t>
            </a:r>
          </a:p>
          <a:p>
            <a:r>
              <a:rPr lang="en-US" altLang="zh-CN" dirty="0"/>
              <a:t>Azure(or AWS) cluster GPU available: V100, P100, K80 (double-precision, more memory)</a:t>
            </a:r>
          </a:p>
          <a:p>
            <a:r>
              <a:rPr lang="en-US" altLang="zh-CN" dirty="0"/>
              <a:t>One epoch of running MNIST(60000 samples)</a:t>
            </a:r>
            <a:r>
              <a:rPr lang="zh-CN" altLang="en-US" dirty="0"/>
              <a:t> </a:t>
            </a:r>
            <a:r>
              <a:rPr lang="en-US" altLang="zh-CN" dirty="0"/>
              <a:t>on our batch based residual network takes 700 s on my machine and takes 500s on one P100</a:t>
            </a:r>
          </a:p>
          <a:p>
            <a:endParaRPr lang="zh-CN" altLang="en-US" dirty="0"/>
          </a:p>
        </p:txBody>
      </p:sp>
    </p:spTree>
    <p:extLst>
      <p:ext uri="{BB962C8B-B14F-4D97-AF65-F5344CB8AC3E}">
        <p14:creationId xmlns:p14="http://schemas.microsoft.com/office/powerpoint/2010/main" val="133027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CFA14-E8C9-4F79-B31E-7AC8C0F7ADF4}"/>
              </a:ext>
            </a:extLst>
          </p:cNvPr>
          <p:cNvSpPr>
            <a:spLocks noGrp="1"/>
          </p:cNvSpPr>
          <p:nvPr>
            <p:ph type="title"/>
          </p:nvPr>
        </p:nvSpPr>
        <p:spPr/>
        <p:txBody>
          <a:bodyPr/>
          <a:lstStyle/>
          <a:p>
            <a:r>
              <a:rPr lang="en-US" altLang="zh-CN" dirty="0"/>
              <a:t>Data</a:t>
            </a:r>
            <a:endParaRPr lang="zh-CN" altLang="en-US" dirty="0"/>
          </a:p>
        </p:txBody>
      </p:sp>
      <p:sp>
        <p:nvSpPr>
          <p:cNvPr id="3" name="内容占位符 2">
            <a:extLst>
              <a:ext uri="{FF2B5EF4-FFF2-40B4-BE49-F238E27FC236}">
                <a16:creationId xmlns:a16="http://schemas.microsoft.com/office/drawing/2014/main" id="{65B773BF-8D7E-447B-99B4-F29841BEF59C}"/>
              </a:ext>
            </a:extLst>
          </p:cNvPr>
          <p:cNvSpPr>
            <a:spLocks noGrp="1"/>
          </p:cNvSpPr>
          <p:nvPr>
            <p:ph idx="1"/>
          </p:nvPr>
        </p:nvSpPr>
        <p:spPr>
          <a:xfrm>
            <a:off x="838200" y="1825625"/>
            <a:ext cx="10515600" cy="4892416"/>
          </a:xfrm>
        </p:spPr>
        <p:txBody>
          <a:bodyPr>
            <a:normAutofit lnSpcReduction="10000"/>
          </a:bodyPr>
          <a:lstStyle/>
          <a:p>
            <a:r>
              <a:rPr lang="en-US" altLang="zh-CN" dirty="0"/>
              <a:t>MNIST dataset</a:t>
            </a:r>
          </a:p>
          <a:p>
            <a:pPr lvl="1"/>
            <a:r>
              <a:rPr lang="en-US" altLang="zh-CN" dirty="0"/>
              <a:t>60000 handwritten 0-9 digits images for training, 10000 for test</a:t>
            </a:r>
          </a:p>
          <a:p>
            <a:pPr lvl="1"/>
            <a:r>
              <a:rPr lang="en-US" altLang="zh-CN" dirty="0"/>
              <a:t>Original shape 28x28, resized to 32x32</a:t>
            </a:r>
          </a:p>
          <a:p>
            <a:r>
              <a:rPr lang="en-US" altLang="zh-CN" dirty="0"/>
              <a:t>CIFAR10 dataset (cannot exceed 30 PSNR and 74% accuracy)</a:t>
            </a:r>
          </a:p>
          <a:p>
            <a:pPr lvl="1"/>
            <a:r>
              <a:rPr lang="en-US" altLang="zh-CN" dirty="0"/>
              <a:t>50000 natural images of 10 classes like airplane, automobile, cat, dog, </a:t>
            </a:r>
            <a:r>
              <a:rPr lang="en-US" altLang="zh-CN" dirty="0" err="1"/>
              <a:t>etc</a:t>
            </a:r>
            <a:r>
              <a:rPr lang="en-US" altLang="zh-CN" dirty="0"/>
              <a:t> for training, 10000 for test</a:t>
            </a:r>
          </a:p>
          <a:p>
            <a:pPr lvl="1"/>
            <a:r>
              <a:rPr lang="en-US" altLang="zh-CN" dirty="0"/>
              <a:t>Original shape 32x32</a:t>
            </a:r>
          </a:p>
          <a:p>
            <a:r>
              <a:rPr lang="en-US" altLang="zh-CN" dirty="0"/>
              <a:t>SVHN dataset</a:t>
            </a:r>
          </a:p>
          <a:p>
            <a:pPr lvl="1"/>
            <a:r>
              <a:rPr lang="en-US" altLang="zh-CN" dirty="0"/>
              <a:t>Street View House Numbers data containing 0-9 digits RGB cropped images. 73257 digits for training, 26032 digits for testing, and 531131 additional (not used this time), somewhat less difficult samples, to use as extra training data.</a:t>
            </a:r>
          </a:p>
          <a:p>
            <a:pPr lvl="1"/>
            <a:r>
              <a:rPr lang="en-US" altLang="zh-CN" dirty="0"/>
              <a:t>http://ufldl.stanford.edu/housenumbers/</a:t>
            </a:r>
            <a:endParaRPr lang="zh-CN" altLang="en-US" dirty="0"/>
          </a:p>
        </p:txBody>
      </p:sp>
    </p:spTree>
    <p:extLst>
      <p:ext uri="{BB962C8B-B14F-4D97-AF65-F5344CB8AC3E}">
        <p14:creationId xmlns:p14="http://schemas.microsoft.com/office/powerpoint/2010/main" val="996506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B773BF-8D7E-447B-99B4-F29841BEF59C}"/>
              </a:ext>
            </a:extLst>
          </p:cNvPr>
          <p:cNvSpPr>
            <a:spLocks noGrp="1"/>
          </p:cNvSpPr>
          <p:nvPr>
            <p:ph idx="1"/>
          </p:nvPr>
        </p:nvSpPr>
        <p:spPr/>
        <p:txBody>
          <a:bodyPr/>
          <a:lstStyle/>
          <a:p>
            <a:r>
              <a:rPr lang="en-US" altLang="zh-CN" dirty="0"/>
              <a:t>Last time milestones</a:t>
            </a:r>
          </a:p>
          <a:p>
            <a:pPr lvl="1"/>
            <a:r>
              <a:rPr lang="en-US" altLang="zh-CN" dirty="0"/>
              <a:t>Classification part is not rate variable</a:t>
            </a:r>
          </a:p>
          <a:p>
            <a:pPr lvl="1"/>
            <a:r>
              <a:rPr lang="en-US" altLang="zh-CN" dirty="0"/>
              <a:t>Tuning parameter for multi-objective optimization or two stage (isolated) optimization</a:t>
            </a:r>
          </a:p>
          <a:p>
            <a:pPr lvl="1"/>
            <a:r>
              <a:rPr lang="en-US" altLang="zh-CN" dirty="0"/>
              <a:t>More complex </a:t>
            </a:r>
            <a:r>
              <a:rPr lang="en-US" altLang="zh-CN" dirty="0" err="1"/>
              <a:t>iid</a:t>
            </a:r>
            <a:r>
              <a:rPr lang="en-US" altLang="zh-CN" dirty="0"/>
              <a:t> image data, like CIFAR10, ImageNet</a:t>
            </a:r>
          </a:p>
          <a:p>
            <a:pPr lvl="1"/>
            <a:r>
              <a:rPr lang="en-US" altLang="zh-CN" dirty="0"/>
              <a:t>Add LSTM for patch data? for frame data?</a:t>
            </a:r>
          </a:p>
          <a:p>
            <a:pPr lvl="1"/>
            <a:r>
              <a:rPr lang="en-US" altLang="zh-CN" dirty="0"/>
              <a:t>Web crawler for retrieving large volume of data to search for architecture and compressing images</a:t>
            </a:r>
          </a:p>
        </p:txBody>
      </p:sp>
      <p:sp>
        <p:nvSpPr>
          <p:cNvPr id="6" name="标题 1">
            <a:extLst>
              <a:ext uri="{FF2B5EF4-FFF2-40B4-BE49-F238E27FC236}">
                <a16:creationId xmlns:a16="http://schemas.microsoft.com/office/drawing/2014/main" id="{12354881-1015-4851-912A-27EAE996F9CA}"/>
              </a:ext>
            </a:extLst>
          </p:cNvPr>
          <p:cNvSpPr>
            <a:spLocks noGrp="1"/>
          </p:cNvSpPr>
          <p:nvPr>
            <p:ph type="title"/>
          </p:nvPr>
        </p:nvSpPr>
        <p:spPr>
          <a:xfrm>
            <a:off x="838200" y="365125"/>
            <a:ext cx="10515600" cy="1325563"/>
          </a:xfrm>
        </p:spPr>
        <p:txBody>
          <a:bodyPr/>
          <a:lstStyle/>
          <a:p>
            <a:r>
              <a:rPr lang="en-US" altLang="zh-CN" dirty="0"/>
              <a:t>Compression and Classification</a:t>
            </a:r>
            <a:endParaRPr lang="zh-CN" altLang="en-US" dirty="0"/>
          </a:p>
        </p:txBody>
      </p:sp>
    </p:spTree>
    <p:extLst>
      <p:ext uri="{BB962C8B-B14F-4D97-AF65-F5344CB8AC3E}">
        <p14:creationId xmlns:p14="http://schemas.microsoft.com/office/powerpoint/2010/main" val="386599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B773BF-8D7E-447B-99B4-F29841BEF59C}"/>
              </a:ext>
            </a:extLst>
          </p:cNvPr>
          <p:cNvSpPr>
            <a:spLocks noGrp="1"/>
          </p:cNvSpPr>
          <p:nvPr>
            <p:ph idx="1"/>
          </p:nvPr>
        </p:nvSpPr>
        <p:spPr/>
        <p:txBody>
          <a:bodyPr/>
          <a:lstStyle/>
          <a:p>
            <a:r>
              <a:rPr lang="en-US" altLang="zh-CN" dirty="0"/>
              <a:t>Last time milestones</a:t>
            </a:r>
          </a:p>
          <a:p>
            <a:pPr lvl="1"/>
            <a:r>
              <a:rPr lang="en-US" altLang="zh-CN" dirty="0"/>
              <a:t>Split image dataset into several subset of data</a:t>
            </a:r>
          </a:p>
          <a:p>
            <a:pPr lvl="1"/>
            <a:r>
              <a:rPr lang="en-US" altLang="zh-CN" dirty="0"/>
              <a:t>Each slave node has a sperate encoder</a:t>
            </a:r>
          </a:p>
          <a:p>
            <a:pPr lvl="1"/>
            <a:r>
              <a:rPr lang="en-US" altLang="zh-CN" dirty="0"/>
              <a:t>The main host receive the codes from slave nodes and concatenate them together to decode them from a single decoder</a:t>
            </a:r>
          </a:p>
          <a:p>
            <a:pPr lvl="1"/>
            <a:r>
              <a:rPr lang="en-US" altLang="zh-CN" dirty="0"/>
              <a:t>The system should yield better rate-distortion curve compared to decode each slave node separately</a:t>
            </a:r>
          </a:p>
          <a:p>
            <a:pPr lvl="1"/>
            <a:r>
              <a:rPr lang="en-US" altLang="zh-CN" dirty="0"/>
              <a:t>Possible to add classification and other objectives</a:t>
            </a:r>
          </a:p>
        </p:txBody>
      </p:sp>
      <p:sp>
        <p:nvSpPr>
          <p:cNvPr id="6" name="标题 1">
            <a:extLst>
              <a:ext uri="{FF2B5EF4-FFF2-40B4-BE49-F238E27FC236}">
                <a16:creationId xmlns:a16="http://schemas.microsoft.com/office/drawing/2014/main" id="{5715C2B8-4378-44E4-BBD3-109F62272206}"/>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Compression and Classification</a:t>
            </a:r>
            <a:endParaRPr lang="zh-CN" altLang="en-US" dirty="0"/>
          </a:p>
        </p:txBody>
      </p:sp>
    </p:spTree>
    <p:extLst>
      <p:ext uri="{BB962C8B-B14F-4D97-AF65-F5344CB8AC3E}">
        <p14:creationId xmlns:p14="http://schemas.microsoft.com/office/powerpoint/2010/main" val="55444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B773BF-8D7E-447B-99B4-F29841BEF59C}"/>
              </a:ext>
            </a:extLst>
          </p:cNvPr>
          <p:cNvSpPr>
            <a:spLocks noGrp="1"/>
          </p:cNvSpPr>
          <p:nvPr>
            <p:ph idx="1"/>
          </p:nvPr>
        </p:nvSpPr>
        <p:spPr/>
        <p:txBody>
          <a:bodyPr/>
          <a:lstStyle/>
          <a:p>
            <a:r>
              <a:rPr lang="en-US" altLang="zh-CN" dirty="0"/>
              <a:t>Last time milestones</a:t>
            </a:r>
          </a:p>
          <a:p>
            <a:pPr lvl="1"/>
            <a:r>
              <a:rPr lang="en-US" altLang="zh-CN" dirty="0"/>
              <a:t>Convert between classical codecs like jpeg, </a:t>
            </a:r>
            <a:r>
              <a:rPr lang="en-US" altLang="zh-CN" dirty="0" err="1"/>
              <a:t>png</a:t>
            </a:r>
            <a:r>
              <a:rPr lang="en-US" altLang="zh-CN" dirty="0"/>
              <a:t> and neural network based codecs</a:t>
            </a:r>
          </a:p>
          <a:p>
            <a:pPr lvl="1"/>
            <a:r>
              <a:rPr lang="en-US" altLang="zh-CN" dirty="0"/>
              <a:t>Convert between neural network based codecs</a:t>
            </a:r>
          </a:p>
          <a:p>
            <a:pPr lvl="1"/>
            <a:r>
              <a:rPr lang="en-US" altLang="zh-CN" dirty="0"/>
              <a:t>Convert between classical codecs</a:t>
            </a:r>
          </a:p>
          <a:p>
            <a:pPr lvl="1"/>
            <a:r>
              <a:rPr lang="en-US" altLang="zh-CN" dirty="0"/>
              <a:t>Can we convert between lossy compressed codes and lossless compressed codes with neural network</a:t>
            </a:r>
          </a:p>
          <a:p>
            <a:pPr marL="457200" lvl="1" indent="0">
              <a:buNone/>
            </a:pPr>
            <a:endParaRPr lang="en-US" altLang="zh-CN" dirty="0"/>
          </a:p>
        </p:txBody>
      </p:sp>
      <p:sp>
        <p:nvSpPr>
          <p:cNvPr id="6" name="标题 1">
            <a:extLst>
              <a:ext uri="{FF2B5EF4-FFF2-40B4-BE49-F238E27FC236}">
                <a16:creationId xmlns:a16="http://schemas.microsoft.com/office/drawing/2014/main" id="{5BFF6A9A-DCDD-464B-873A-79AD69CBD85E}"/>
              </a:ext>
            </a:extLst>
          </p:cNvPr>
          <p:cNvSpPr>
            <a:spLocks noGrp="1"/>
          </p:cNvSpPr>
          <p:nvPr>
            <p:ph type="title"/>
          </p:nvPr>
        </p:nvSpPr>
        <p:spPr>
          <a:xfrm>
            <a:off x="838200" y="365125"/>
            <a:ext cx="10515600" cy="1325563"/>
          </a:xfrm>
        </p:spPr>
        <p:txBody>
          <a:bodyPr/>
          <a:lstStyle/>
          <a:p>
            <a:r>
              <a:rPr lang="en-US" altLang="zh-CN" dirty="0"/>
              <a:t>Codec Conversion</a:t>
            </a:r>
            <a:endParaRPr lang="zh-CN" altLang="en-US" dirty="0"/>
          </a:p>
        </p:txBody>
      </p:sp>
    </p:spTree>
    <p:extLst>
      <p:ext uri="{BB962C8B-B14F-4D97-AF65-F5344CB8AC3E}">
        <p14:creationId xmlns:p14="http://schemas.microsoft.com/office/powerpoint/2010/main" val="2260779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fontScale="92500" lnSpcReduction="10000"/>
          </a:bodyPr>
          <a:lstStyle/>
          <a:p>
            <a:r>
              <a:rPr lang="en-US" altLang="zh-CN" dirty="0"/>
              <a:t>Batch-based Network</a:t>
            </a:r>
          </a:p>
          <a:p>
            <a:pPr lvl="1"/>
            <a:r>
              <a:rPr lang="en-US" altLang="zh-CN" dirty="0"/>
              <a:t>Images are cut into small patches (32x32) and the patches are treated batch-wise independently</a:t>
            </a:r>
          </a:p>
          <a:p>
            <a:pPr lvl="1"/>
            <a:r>
              <a:rPr lang="en-US" altLang="zh-CN" dirty="0"/>
              <a:t>Suitable for small size images where memory is not an issue</a:t>
            </a:r>
          </a:p>
          <a:p>
            <a:pPr lvl="1"/>
            <a:r>
              <a:rPr lang="en-US" altLang="zh-CN" dirty="0"/>
              <a:t>Each time we feed in residual as input and compute the loss with respect to the residual. Tested loss between sum of residuals and input images and gain better preliminary results (not shown this time)</a:t>
            </a:r>
          </a:p>
          <a:p>
            <a:pPr lvl="1"/>
            <a:r>
              <a:rPr lang="en-US" altLang="zh-CN" dirty="0"/>
              <a:t>Tuning parameter is sensitive and affect dataset differently, fixed to 1e-3 for now</a:t>
            </a:r>
          </a:p>
          <a:p>
            <a:pPr lvl="1"/>
            <a:r>
              <a:rPr lang="en-US" altLang="zh-CN" dirty="0"/>
              <a:t>CIFAR10 unable exceed 30 PSNR and 74% accuracy, possibly because CIFAR10 is already highly compressed. Try to add forward and backward connection to set up multi-scale compression but no improvement on CIFAR 10</a:t>
            </a:r>
          </a:p>
          <a:p>
            <a:pPr lvl="1"/>
            <a:r>
              <a:rPr lang="en-US" altLang="zh-CN" dirty="0"/>
              <a:t>My implementation now is suitable for any batch of images of the same size and shapes are divisible by 2</a:t>
            </a:r>
          </a:p>
          <a:p>
            <a:pPr lvl="1"/>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44556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Batch-based Network</a:t>
            </a:r>
          </a:p>
          <a:p>
            <a:pPr lvl="1"/>
            <a:r>
              <a:rPr lang="en-US" altLang="zh-CN" dirty="0"/>
              <a:t>MNIST</a:t>
            </a:r>
          </a:p>
        </p:txBody>
      </p:sp>
      <p:pic>
        <p:nvPicPr>
          <p:cNvPr id="4" name="图片 3">
            <a:extLst>
              <a:ext uri="{FF2B5EF4-FFF2-40B4-BE49-F238E27FC236}">
                <a16:creationId xmlns:a16="http://schemas.microsoft.com/office/drawing/2014/main" id="{31686674-F7E6-4ECC-8813-5EA1CB4B66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59" y="3180184"/>
            <a:ext cx="3002601" cy="2218871"/>
          </a:xfrm>
          <a:prstGeom prst="rect">
            <a:avLst/>
          </a:prstGeom>
        </p:spPr>
      </p:pic>
      <p:sp>
        <p:nvSpPr>
          <p:cNvPr id="5" name="文本框 4">
            <a:extLst>
              <a:ext uri="{FF2B5EF4-FFF2-40B4-BE49-F238E27FC236}">
                <a16:creationId xmlns:a16="http://schemas.microsoft.com/office/drawing/2014/main" id="{FFB02D71-2560-472E-BD02-7EE72C2A064F}"/>
              </a:ext>
            </a:extLst>
          </p:cNvPr>
          <p:cNvSpPr txBox="1"/>
          <p:nvPr/>
        </p:nvSpPr>
        <p:spPr>
          <a:xfrm>
            <a:off x="1101638" y="5418677"/>
            <a:ext cx="1841241" cy="369332"/>
          </a:xfrm>
          <a:prstGeom prst="rect">
            <a:avLst/>
          </a:prstGeom>
          <a:noFill/>
        </p:spPr>
        <p:txBody>
          <a:bodyPr wrap="square" rtlCol="0">
            <a:spAutoFit/>
          </a:bodyPr>
          <a:lstStyle/>
          <a:p>
            <a:r>
              <a:rPr lang="en-US" altLang="zh-CN" dirty="0"/>
              <a:t>Last time results</a:t>
            </a:r>
            <a:endParaRPr lang="zh-CN" altLang="en-US" dirty="0"/>
          </a:p>
        </p:txBody>
      </p:sp>
      <p:sp>
        <p:nvSpPr>
          <p:cNvPr id="6" name="文本框 5">
            <a:extLst>
              <a:ext uri="{FF2B5EF4-FFF2-40B4-BE49-F238E27FC236}">
                <a16:creationId xmlns:a16="http://schemas.microsoft.com/office/drawing/2014/main" id="{39A89B76-AD8E-4475-8542-A3E3FC245196}"/>
              </a:ext>
            </a:extLst>
          </p:cNvPr>
          <p:cNvSpPr txBox="1"/>
          <p:nvPr/>
        </p:nvSpPr>
        <p:spPr>
          <a:xfrm>
            <a:off x="7161882" y="5418677"/>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9" name="图片 8">
            <a:extLst>
              <a:ext uri="{FF2B5EF4-FFF2-40B4-BE49-F238E27FC236}">
                <a16:creationId xmlns:a16="http://schemas.microsoft.com/office/drawing/2014/main" id="{B6F94BBA-B904-4054-B433-72EC613944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6872" y="3180182"/>
            <a:ext cx="3058583" cy="2218872"/>
          </a:xfrm>
          <a:prstGeom prst="rect">
            <a:avLst/>
          </a:prstGeom>
        </p:spPr>
      </p:pic>
      <p:pic>
        <p:nvPicPr>
          <p:cNvPr id="12" name="图片 11">
            <a:extLst>
              <a:ext uri="{FF2B5EF4-FFF2-40B4-BE49-F238E27FC236}">
                <a16:creationId xmlns:a16="http://schemas.microsoft.com/office/drawing/2014/main" id="{0BF5E74C-206D-4F0B-B8EA-750BB45404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5527" y="3180182"/>
            <a:ext cx="2880331" cy="2103558"/>
          </a:xfrm>
          <a:prstGeom prst="rect">
            <a:avLst/>
          </a:prstGeom>
        </p:spPr>
      </p:pic>
    </p:spTree>
    <p:extLst>
      <p:ext uri="{BB962C8B-B14F-4D97-AF65-F5344CB8AC3E}">
        <p14:creationId xmlns:p14="http://schemas.microsoft.com/office/powerpoint/2010/main" val="41553385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22165</TotalTime>
  <Words>1147</Words>
  <Application>Microsoft Office PowerPoint</Application>
  <PresentationFormat>宽屏</PresentationFormat>
  <Paragraphs>155</Paragraphs>
  <Slides>23</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等线</vt:lpstr>
      <vt:lpstr>等线 Light</vt:lpstr>
      <vt:lpstr>Arial</vt:lpstr>
      <vt:lpstr>Calibri</vt:lpstr>
      <vt:lpstr>Wingdings</vt:lpstr>
      <vt:lpstr>Office 主题​​</vt:lpstr>
      <vt:lpstr>Research Progress Record</vt:lpstr>
      <vt:lpstr>Abstract</vt:lpstr>
      <vt:lpstr>Computation</vt:lpstr>
      <vt:lpstr>Data</vt:lpstr>
      <vt:lpstr>Compression and Classification</vt:lpstr>
      <vt:lpstr>PowerPoint 演示文稿</vt:lpstr>
      <vt:lpstr>Codec Conversion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Codec Conversion</vt:lpstr>
      <vt:lpstr>Milestones</vt:lpstr>
      <vt:lpstr>Milestones</vt:lpstr>
      <vt:lpstr>Milestones</vt:lpstr>
      <vt:lpstr>Milestones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 Record</dc:title>
  <dc:creator>Administrator</dc:creator>
  <cp:lastModifiedBy>Administrator</cp:lastModifiedBy>
  <cp:revision>321</cp:revision>
  <dcterms:created xsi:type="dcterms:W3CDTF">2018-08-28T06:30:59Z</dcterms:created>
  <dcterms:modified xsi:type="dcterms:W3CDTF">2018-10-16T00:56:25Z</dcterms:modified>
</cp:coreProperties>
</file>