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4"/>
  </p:sldMasterIdLst>
  <p:notesMasterIdLst>
    <p:notesMasterId r:id="rId31"/>
  </p:notesMasterIdLst>
  <p:handoutMasterIdLst>
    <p:handoutMasterId r:id="rId32"/>
  </p:handoutMasterIdLst>
  <p:sldIdLst>
    <p:sldId id="264" r:id="rId5"/>
    <p:sldId id="462" r:id="rId6"/>
    <p:sldId id="465" r:id="rId7"/>
    <p:sldId id="467" r:id="rId8"/>
    <p:sldId id="468" r:id="rId9"/>
    <p:sldId id="471" r:id="rId10"/>
    <p:sldId id="473" r:id="rId11"/>
    <p:sldId id="474" r:id="rId12"/>
    <p:sldId id="475" r:id="rId13"/>
    <p:sldId id="478" r:id="rId14"/>
    <p:sldId id="479" r:id="rId15"/>
    <p:sldId id="480" r:id="rId16"/>
    <p:sldId id="482" r:id="rId17"/>
    <p:sldId id="481" r:id="rId18"/>
    <p:sldId id="486" r:id="rId19"/>
    <p:sldId id="491" r:id="rId20"/>
    <p:sldId id="487" r:id="rId21"/>
    <p:sldId id="488" r:id="rId22"/>
    <p:sldId id="514" r:id="rId23"/>
    <p:sldId id="505" r:id="rId24"/>
    <p:sldId id="492" r:id="rId25"/>
    <p:sldId id="493" r:id="rId26"/>
    <p:sldId id="513" r:id="rId27"/>
    <p:sldId id="503" r:id="rId28"/>
    <p:sldId id="504" r:id="rId29"/>
    <p:sldId id="3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id="{28EBD3E6-4C05-A440-A0FD-60523F8325B4}">
          <p14:sldIdLst>
            <p14:sldId id="264"/>
            <p14:sldId id="462"/>
            <p14:sldId id="465"/>
            <p14:sldId id="467"/>
            <p14:sldId id="468"/>
            <p14:sldId id="471"/>
            <p14:sldId id="473"/>
            <p14:sldId id="474"/>
            <p14:sldId id="475"/>
            <p14:sldId id="478"/>
            <p14:sldId id="479"/>
            <p14:sldId id="480"/>
            <p14:sldId id="482"/>
            <p14:sldId id="481"/>
            <p14:sldId id="486"/>
            <p14:sldId id="491"/>
            <p14:sldId id="487"/>
            <p14:sldId id="488"/>
            <p14:sldId id="514"/>
            <p14:sldId id="505"/>
            <p14:sldId id="492"/>
            <p14:sldId id="493"/>
            <p14:sldId id="513"/>
            <p14:sldId id="503"/>
            <p14:sldId id="504"/>
            <p14:sldId id="3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o, Enmao" initials="DE" lastIdx="1" clrIdx="0">
    <p:extLst>
      <p:ext uri="{19B8F6BF-5375-455C-9EA6-DF929625EA0E}">
        <p15:presenceInfo xmlns:p15="http://schemas.microsoft.com/office/powerpoint/2012/main" userId="S-1-5-21-1407069837-2091007605-538272213-464906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9F00"/>
    <a:srgbClr val="FFAC0F"/>
    <a:srgbClr val="0432FF"/>
    <a:srgbClr val="22C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6" autoAdjust="0"/>
    <p:restoredTop sz="75093" autoAdjust="0"/>
  </p:normalViewPr>
  <p:slideViewPr>
    <p:cSldViewPr snapToGrid="0">
      <p:cViewPr varScale="1">
        <p:scale>
          <a:sx n="116" d="100"/>
          <a:sy n="116" d="100"/>
        </p:scale>
        <p:origin x="2262" y="11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9" d="100"/>
          <a:sy n="89" d="100"/>
        </p:scale>
        <p:origin x="29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14992-DF38-436B-9E72-B811039FA0EC}" type="datetimeFigureOut">
              <a:rPr lang="en-US" smtClean="0"/>
              <a:t>7/4/2023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141434-56B6-4657-9B0A-DF45AD278E5B}" type="slidenum">
              <a:rPr lang="en-US" smtClean="0"/>
              <a:t>‹#›</a:t>
            </a:fld>
            <a:endParaRPr lang="en-US"/>
          </a:p>
        </p:txBody>
      </p:sp>
    </p:spTree>
    <p:extLst>
      <p:ext uri="{BB962C8B-B14F-4D97-AF65-F5344CB8AC3E}">
        <p14:creationId xmlns:p14="http://schemas.microsoft.com/office/powerpoint/2010/main" val="253240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A361D-4D5A-49EB-9747-ABC37D5A7B50}"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F5237-B1AA-4F85-8267-8FB4FE3D412A}" type="slidenum">
              <a:rPr lang="en-US" smtClean="0"/>
              <a:t>‹#›</a:t>
            </a:fld>
            <a:endParaRPr lang="en-US"/>
          </a:p>
        </p:txBody>
      </p:sp>
    </p:spTree>
    <p:extLst>
      <p:ext uri="{BB962C8B-B14F-4D97-AF65-F5344CB8AC3E}">
        <p14:creationId xmlns:p14="http://schemas.microsoft.com/office/powerpoint/2010/main" val="259913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Enmao Diao. Today, I will be presenting our work on semi-supervised federated learning for keyword spotting. This research was carried out in collaboration with Eric </a:t>
            </a:r>
            <a:r>
              <a:rPr lang="en-US" dirty="0" err="1"/>
              <a:t>Tramel</a:t>
            </a:r>
            <a:r>
              <a:rPr lang="en-US" dirty="0"/>
              <a:t>, Jie Ding, and Tao Zhang.</a:t>
            </a:r>
          </a:p>
        </p:txBody>
      </p:sp>
      <p:sp>
        <p:nvSpPr>
          <p:cNvPr id="4" name="Slide Number Placeholder 3"/>
          <p:cNvSpPr>
            <a:spLocks noGrp="1"/>
          </p:cNvSpPr>
          <p:nvPr>
            <p:ph type="sldNum" sz="quarter" idx="10"/>
          </p:nvPr>
        </p:nvSpPr>
        <p:spPr/>
        <p:txBody>
          <a:bodyPr/>
          <a:lstStyle/>
          <a:p>
            <a:fld id="{FE9F5237-B1AA-4F85-8267-8FB4FE3D412A}" type="slidenum">
              <a:rPr lang="en-US" smtClean="0"/>
              <a:t>1</a:t>
            </a:fld>
            <a:endParaRPr lang="en-US"/>
          </a:p>
        </p:txBody>
      </p:sp>
    </p:spTree>
    <p:extLst>
      <p:ext uri="{BB962C8B-B14F-4D97-AF65-F5344CB8AC3E}">
        <p14:creationId xmlns:p14="http://schemas.microsoft.com/office/powerpoint/2010/main" val="3874109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Subsequently, we examined various data augmentation methods for KWS, including classical augmentation methods, </a:t>
            </a:r>
            <a:r>
              <a:rPr lang="en-US" dirty="0" err="1"/>
              <a:t>specaugment</a:t>
            </a:r>
            <a:r>
              <a:rPr lang="en-US" dirty="0"/>
              <a:t>, random augment for images, and </a:t>
            </a:r>
            <a:r>
              <a:rPr lang="en-US" dirty="0" err="1"/>
              <a:t>mixup</a:t>
            </a:r>
            <a:r>
              <a:rPr lang="en-US" dirty="0"/>
              <a:t>.</a:t>
            </a:r>
          </a:p>
        </p:txBody>
      </p:sp>
      <p:sp>
        <p:nvSpPr>
          <p:cNvPr id="4" name="Slide Number Placeholder 3"/>
          <p:cNvSpPr>
            <a:spLocks noGrp="1"/>
          </p:cNvSpPr>
          <p:nvPr>
            <p:ph type="sldNum" sz="quarter" idx="5"/>
          </p:nvPr>
        </p:nvSpPr>
        <p:spPr/>
        <p:txBody>
          <a:bodyPr/>
          <a:lstStyle/>
          <a:p>
            <a:fld id="{FE9F5237-B1AA-4F85-8267-8FB4FE3D412A}" type="slidenum">
              <a:rPr lang="en-US" smtClean="0"/>
              <a:t>10</a:t>
            </a:fld>
            <a:endParaRPr lang="en-US"/>
          </a:p>
        </p:txBody>
      </p:sp>
    </p:spTree>
    <p:extLst>
      <p:ext uri="{BB962C8B-B14F-4D97-AF65-F5344CB8AC3E}">
        <p14:creationId xmlns:p14="http://schemas.microsoft.com/office/powerpoint/2010/main" val="3236016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strong data augmentation based on basic, spec, and random augment.</a:t>
            </a:r>
          </a:p>
        </p:txBody>
      </p:sp>
      <p:sp>
        <p:nvSpPr>
          <p:cNvPr id="4" name="Slide Number Placeholder 3"/>
          <p:cNvSpPr>
            <a:spLocks noGrp="1"/>
          </p:cNvSpPr>
          <p:nvPr>
            <p:ph type="sldNum" sz="quarter" idx="5"/>
          </p:nvPr>
        </p:nvSpPr>
        <p:spPr/>
        <p:txBody>
          <a:bodyPr/>
          <a:lstStyle/>
          <a:p>
            <a:fld id="{FE9F5237-B1AA-4F85-8267-8FB4FE3D412A}" type="slidenum">
              <a:rPr lang="en-US" smtClean="0"/>
              <a:t>11</a:t>
            </a:fld>
            <a:endParaRPr lang="en-US"/>
          </a:p>
        </p:txBody>
      </p:sp>
    </p:spTree>
    <p:extLst>
      <p:ext uri="{BB962C8B-B14F-4D97-AF65-F5344CB8AC3E}">
        <p14:creationId xmlns:p14="http://schemas.microsoft.com/office/powerpoint/2010/main" val="1190461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t>
            </a:r>
            <a:r>
              <a:rPr lang="en-US" dirty="0" err="1"/>
              <a:t>mixup</a:t>
            </a:r>
            <a:r>
              <a:rPr lang="en-US" dirty="0"/>
              <a:t> augmentation.</a:t>
            </a:r>
          </a:p>
          <a:p>
            <a:endParaRPr lang="en-US" dirty="0"/>
          </a:p>
        </p:txBody>
      </p:sp>
      <p:sp>
        <p:nvSpPr>
          <p:cNvPr id="4" name="Slide Number Placeholder 3"/>
          <p:cNvSpPr>
            <a:spLocks noGrp="1"/>
          </p:cNvSpPr>
          <p:nvPr>
            <p:ph type="sldNum" sz="quarter" idx="5"/>
          </p:nvPr>
        </p:nvSpPr>
        <p:spPr/>
        <p:txBody>
          <a:bodyPr/>
          <a:lstStyle/>
          <a:p>
            <a:fld id="{FE9F5237-B1AA-4F85-8267-8FB4FE3D412A}" type="slidenum">
              <a:rPr lang="en-US" smtClean="0"/>
              <a:t>12</a:t>
            </a:fld>
            <a:endParaRPr lang="en-US"/>
          </a:p>
        </p:txBody>
      </p:sp>
    </p:spTree>
    <p:extLst>
      <p:ext uri="{BB962C8B-B14F-4D97-AF65-F5344CB8AC3E}">
        <p14:creationId xmlns:p14="http://schemas.microsoft.com/office/powerpoint/2010/main" val="2988312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utilized alternate training, as proposed in </a:t>
            </a:r>
            <a:r>
              <a:rPr lang="en-US" dirty="0" err="1"/>
              <a:t>SemiFL</a:t>
            </a:r>
            <a:r>
              <a:rPr lang="en-US" dirty="0"/>
              <a:t>, for SSFL. This involved fine-tuning the global model and generating pseudo-labels with the global model. </a:t>
            </a:r>
          </a:p>
        </p:txBody>
      </p:sp>
      <p:sp>
        <p:nvSpPr>
          <p:cNvPr id="4" name="Slide Number Placeholder 3"/>
          <p:cNvSpPr>
            <a:spLocks noGrp="1"/>
          </p:cNvSpPr>
          <p:nvPr>
            <p:ph type="sldNum" sz="quarter" idx="5"/>
          </p:nvPr>
        </p:nvSpPr>
        <p:spPr/>
        <p:txBody>
          <a:bodyPr/>
          <a:lstStyle/>
          <a:p>
            <a:fld id="{FE9F5237-B1AA-4F85-8267-8FB4FE3D412A}" type="slidenum">
              <a:rPr lang="en-US" smtClean="0"/>
              <a:t>13</a:t>
            </a:fld>
            <a:endParaRPr lang="en-US"/>
          </a:p>
        </p:txBody>
      </p:sp>
    </p:spTree>
    <p:extLst>
      <p:ext uri="{BB962C8B-B14F-4D97-AF65-F5344CB8AC3E}">
        <p14:creationId xmlns:p14="http://schemas.microsoft.com/office/powerpoint/2010/main" val="133575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approach helped to alleviate the issue of statistical heterogeneity and stabilize the quality of pseudo-labels.</a:t>
            </a:r>
          </a:p>
          <a:p>
            <a:endParaRPr lang="en-US" dirty="0"/>
          </a:p>
        </p:txBody>
      </p:sp>
      <p:sp>
        <p:nvSpPr>
          <p:cNvPr id="4" name="Slide Number Placeholder 3"/>
          <p:cNvSpPr>
            <a:spLocks noGrp="1"/>
          </p:cNvSpPr>
          <p:nvPr>
            <p:ph type="sldNum" sz="quarter" idx="5"/>
          </p:nvPr>
        </p:nvSpPr>
        <p:spPr/>
        <p:txBody>
          <a:bodyPr/>
          <a:lstStyle/>
          <a:p>
            <a:fld id="{FE9F5237-B1AA-4F85-8267-8FB4FE3D412A}" type="slidenum">
              <a:rPr lang="en-US" smtClean="0"/>
              <a:t>14</a:t>
            </a:fld>
            <a:endParaRPr lang="en-US"/>
          </a:p>
        </p:txBody>
      </p:sp>
    </p:spTree>
    <p:extLst>
      <p:ext uri="{BB962C8B-B14F-4D97-AF65-F5344CB8AC3E}">
        <p14:creationId xmlns:p14="http://schemas.microsoft.com/office/powerpoint/2010/main" val="1431060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numerical experiments, we tested on the </a:t>
            </a:r>
            <a:r>
              <a:rPr lang="en-US" dirty="0" err="1"/>
              <a:t>SpeechCommands</a:t>
            </a:r>
            <a:r>
              <a:rPr lang="en-US" dirty="0"/>
              <a:t> datasets and an internal dataset for KWS. We conducted both centralized and federated baselines. </a:t>
            </a:r>
          </a:p>
        </p:txBody>
      </p:sp>
      <p:sp>
        <p:nvSpPr>
          <p:cNvPr id="4" name="Slide Number Placeholder 3"/>
          <p:cNvSpPr>
            <a:spLocks noGrp="1"/>
          </p:cNvSpPr>
          <p:nvPr>
            <p:ph type="sldNum" sz="quarter" idx="5"/>
          </p:nvPr>
        </p:nvSpPr>
        <p:spPr/>
        <p:txBody>
          <a:bodyPr/>
          <a:lstStyle/>
          <a:p>
            <a:fld id="{FE9F5237-B1AA-4F85-8267-8FB4FE3D412A}" type="slidenum">
              <a:rPr lang="en-US" smtClean="0"/>
              <a:t>15</a:t>
            </a:fld>
            <a:endParaRPr lang="en-US"/>
          </a:p>
        </p:txBody>
      </p:sp>
    </p:spTree>
    <p:extLst>
      <p:ext uri="{BB962C8B-B14F-4D97-AF65-F5344CB8AC3E}">
        <p14:creationId xmlns:p14="http://schemas.microsoft.com/office/powerpoint/2010/main" val="4025717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baselines encompassed fully supervised cases (where all data are labeled) and partially supervised cases (where training only used a small amount of labeled data). We also examined the effects of statistical heterogeneity with different data partitions.</a:t>
            </a:r>
          </a:p>
        </p:txBody>
      </p:sp>
      <p:sp>
        <p:nvSpPr>
          <p:cNvPr id="4" name="Slide Number Placeholder 3"/>
          <p:cNvSpPr>
            <a:spLocks noGrp="1"/>
          </p:cNvSpPr>
          <p:nvPr>
            <p:ph type="sldNum" sz="quarter" idx="5"/>
          </p:nvPr>
        </p:nvSpPr>
        <p:spPr/>
        <p:txBody>
          <a:bodyPr/>
          <a:lstStyle/>
          <a:p>
            <a:fld id="{FE9F5237-B1AA-4F85-8267-8FB4FE3D412A}" type="slidenum">
              <a:rPr lang="en-US" smtClean="0"/>
              <a:t>16</a:t>
            </a:fld>
            <a:endParaRPr lang="en-US"/>
          </a:p>
        </p:txBody>
      </p:sp>
    </p:spTree>
    <p:extLst>
      <p:ext uri="{BB962C8B-B14F-4D97-AF65-F5344CB8AC3E}">
        <p14:creationId xmlns:p14="http://schemas.microsoft.com/office/powerpoint/2010/main" val="248260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the configuration we use for </a:t>
            </a:r>
            <a:r>
              <a:rPr lang="en-US" dirty="0" err="1"/>
              <a:t>speechcommands</a:t>
            </a:r>
            <a:r>
              <a:rPr lang="en-US" dirty="0"/>
              <a:t> dataset. The amount of labeled data we use here is small to demonstrate the </a:t>
            </a:r>
            <a:r>
              <a:rPr lang="en-US" dirty="0" err="1"/>
              <a:t>applicaiton</a:t>
            </a:r>
            <a:r>
              <a:rPr lang="en-US" dirty="0"/>
              <a:t> of SSL and SSFL for KWS without fine-tunning.</a:t>
            </a:r>
          </a:p>
        </p:txBody>
      </p:sp>
      <p:sp>
        <p:nvSpPr>
          <p:cNvPr id="4" name="Slide Number Placeholder 3"/>
          <p:cNvSpPr>
            <a:spLocks noGrp="1"/>
          </p:cNvSpPr>
          <p:nvPr>
            <p:ph type="sldNum" sz="quarter" idx="5"/>
          </p:nvPr>
        </p:nvSpPr>
        <p:spPr/>
        <p:txBody>
          <a:bodyPr/>
          <a:lstStyle/>
          <a:p>
            <a:fld id="{FE9F5237-B1AA-4F85-8267-8FB4FE3D412A}" type="slidenum">
              <a:rPr lang="en-US" smtClean="0"/>
              <a:t>17</a:t>
            </a:fld>
            <a:endParaRPr lang="en-US"/>
          </a:p>
        </p:txBody>
      </p:sp>
    </p:spTree>
    <p:extLst>
      <p:ext uri="{BB962C8B-B14F-4D97-AF65-F5344CB8AC3E}">
        <p14:creationId xmlns:p14="http://schemas.microsoft.com/office/powerpoint/2010/main" val="386816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results demonstrated that FL with Alternate Training outperforms FL with Parallel Training for statistically heterogeneous data. Both SSL and SSFL considerably improved the performance of the Partially Supervised case and were on par with the Fully Supervised case.</a:t>
            </a:r>
          </a:p>
          <a:p>
            <a:endParaRPr lang="en-US" dirty="0"/>
          </a:p>
        </p:txBody>
      </p:sp>
      <p:sp>
        <p:nvSpPr>
          <p:cNvPr id="4" name="Slide Number Placeholder 3"/>
          <p:cNvSpPr>
            <a:spLocks noGrp="1"/>
          </p:cNvSpPr>
          <p:nvPr>
            <p:ph type="sldNum" sz="quarter" idx="5"/>
          </p:nvPr>
        </p:nvSpPr>
        <p:spPr/>
        <p:txBody>
          <a:bodyPr/>
          <a:lstStyle/>
          <a:p>
            <a:fld id="{FE9F5237-B1AA-4F85-8267-8FB4FE3D412A}" type="slidenum">
              <a:rPr lang="en-US" smtClean="0"/>
              <a:t>18</a:t>
            </a:fld>
            <a:endParaRPr lang="en-US"/>
          </a:p>
        </p:txBody>
      </p:sp>
    </p:spTree>
    <p:extLst>
      <p:ext uri="{BB962C8B-B14F-4D97-AF65-F5344CB8AC3E}">
        <p14:creationId xmlns:p14="http://schemas.microsoft.com/office/powerpoint/2010/main" val="2107539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internal dataset, we evaluated performance relative to the baseline pre-trained model. A smaller number denotes better performance. We also faced the statistical heterogeneity issue here due to a lack of negative samples.</a:t>
            </a:r>
          </a:p>
        </p:txBody>
      </p:sp>
      <p:sp>
        <p:nvSpPr>
          <p:cNvPr id="4" name="Slide Number Placeholder 3"/>
          <p:cNvSpPr>
            <a:spLocks noGrp="1"/>
          </p:cNvSpPr>
          <p:nvPr>
            <p:ph type="sldNum" sz="quarter" idx="5"/>
          </p:nvPr>
        </p:nvSpPr>
        <p:spPr/>
        <p:txBody>
          <a:bodyPr/>
          <a:lstStyle/>
          <a:p>
            <a:fld id="{FE9F5237-B1AA-4F85-8267-8FB4FE3D412A}" type="slidenum">
              <a:rPr lang="en-US" smtClean="0"/>
              <a:t>19</a:t>
            </a:fld>
            <a:endParaRPr lang="en-US"/>
          </a:p>
        </p:txBody>
      </p:sp>
    </p:spTree>
    <p:extLst>
      <p:ext uri="{BB962C8B-B14F-4D97-AF65-F5344CB8AC3E}">
        <p14:creationId xmlns:p14="http://schemas.microsoft.com/office/powerpoint/2010/main" val="71953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presentation today will proceed as follows: We'll start with an introduction to the background of Federated Learning. Afterward, we will discuss existing studies. We will then outline our problem scenario and the challenges we faced during our work. Subsequently, I will introduce our semi-supervised federated learning method for Keyword Spotting and present the results of our experiments on a public dataset and an internal </a:t>
            </a:r>
            <a:r>
              <a:rPr lang="en-US" dirty="0" err="1"/>
              <a:t>wakeword</a:t>
            </a:r>
            <a:r>
              <a:rPr lang="en-US" dirty="0"/>
              <a:t> dataset. Lastly, we will conclude and discuss potential avenues for future research.</a:t>
            </a:r>
          </a:p>
        </p:txBody>
      </p:sp>
      <p:sp>
        <p:nvSpPr>
          <p:cNvPr id="4" name="Slide Number Placeholder 3"/>
          <p:cNvSpPr>
            <a:spLocks noGrp="1"/>
          </p:cNvSpPr>
          <p:nvPr>
            <p:ph type="sldNum" sz="quarter" idx="5"/>
          </p:nvPr>
        </p:nvSpPr>
        <p:spPr/>
        <p:txBody>
          <a:bodyPr/>
          <a:lstStyle/>
          <a:p>
            <a:fld id="{FE9F5237-B1AA-4F85-8267-8FB4FE3D412A}" type="slidenum">
              <a:rPr lang="en-US" smtClean="0"/>
              <a:t>2</a:t>
            </a:fld>
            <a:endParaRPr lang="en-US"/>
          </a:p>
        </p:txBody>
      </p:sp>
    </p:spTree>
    <p:extLst>
      <p:ext uri="{BB962C8B-B14F-4D97-AF65-F5344CB8AC3E}">
        <p14:creationId xmlns:p14="http://schemas.microsoft.com/office/powerpoint/2010/main" val="1444663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illustration of learning curves. As you can see, at the end of training, we are actually pseudo-labeling all unlabeled data and we can achieve the </a:t>
            </a:r>
            <a:r>
              <a:rPr lang="en-US" dirty="0" err="1"/>
              <a:t>perforamnce</a:t>
            </a:r>
            <a:r>
              <a:rPr lang="en-US" dirty="0"/>
              <a:t> of fully supervised case.</a:t>
            </a:r>
          </a:p>
        </p:txBody>
      </p:sp>
      <p:sp>
        <p:nvSpPr>
          <p:cNvPr id="4" name="Slide Number Placeholder 3"/>
          <p:cNvSpPr>
            <a:spLocks noGrp="1"/>
          </p:cNvSpPr>
          <p:nvPr>
            <p:ph type="sldNum" sz="quarter" idx="5"/>
          </p:nvPr>
        </p:nvSpPr>
        <p:spPr/>
        <p:txBody>
          <a:bodyPr/>
          <a:lstStyle/>
          <a:p>
            <a:fld id="{FE9F5237-B1AA-4F85-8267-8FB4FE3D412A}" type="slidenum">
              <a:rPr lang="en-US" smtClean="0"/>
              <a:t>20</a:t>
            </a:fld>
            <a:endParaRPr lang="en-US"/>
          </a:p>
        </p:txBody>
      </p:sp>
    </p:spTree>
    <p:extLst>
      <p:ext uri="{BB962C8B-B14F-4D97-AF65-F5344CB8AC3E}">
        <p14:creationId xmlns:p14="http://schemas.microsoft.com/office/powerpoint/2010/main" val="4236181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conduct ablation studies of data augmentations for speech data. The results show that the </a:t>
            </a:r>
            <a:r>
              <a:rPr lang="en-US" dirty="0" err="1"/>
              <a:t>combbaintion</a:t>
            </a:r>
            <a:r>
              <a:rPr lang="en-US" dirty="0"/>
              <a:t> of spec augment and mix augment may be the best solution.</a:t>
            </a:r>
          </a:p>
        </p:txBody>
      </p:sp>
      <p:sp>
        <p:nvSpPr>
          <p:cNvPr id="4" name="Slide Number Placeholder 3"/>
          <p:cNvSpPr>
            <a:spLocks noGrp="1"/>
          </p:cNvSpPr>
          <p:nvPr>
            <p:ph type="sldNum" sz="quarter" idx="5"/>
          </p:nvPr>
        </p:nvSpPr>
        <p:spPr/>
        <p:txBody>
          <a:bodyPr/>
          <a:lstStyle/>
          <a:p>
            <a:fld id="{FE9F5237-B1AA-4F85-8267-8FB4FE3D412A}" type="slidenum">
              <a:rPr lang="en-US" smtClean="0"/>
              <a:t>21</a:t>
            </a:fld>
            <a:endParaRPr lang="en-US"/>
          </a:p>
        </p:txBody>
      </p:sp>
    </p:spTree>
    <p:extLst>
      <p:ext uri="{BB962C8B-B14F-4D97-AF65-F5344CB8AC3E}">
        <p14:creationId xmlns:p14="http://schemas.microsoft.com/office/powerpoint/2010/main" val="1037466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conduct ablation studies for alternate training. Alternate training can significantly mitigate the issue of statistical heterogeneity as we can have IID data at server.</a:t>
            </a:r>
          </a:p>
        </p:txBody>
      </p:sp>
      <p:sp>
        <p:nvSpPr>
          <p:cNvPr id="4" name="Slide Number Placeholder 3"/>
          <p:cNvSpPr>
            <a:spLocks noGrp="1"/>
          </p:cNvSpPr>
          <p:nvPr>
            <p:ph type="sldNum" sz="quarter" idx="5"/>
          </p:nvPr>
        </p:nvSpPr>
        <p:spPr/>
        <p:txBody>
          <a:bodyPr/>
          <a:lstStyle/>
          <a:p>
            <a:fld id="{FE9F5237-B1AA-4F85-8267-8FB4FE3D412A}" type="slidenum">
              <a:rPr lang="en-US" smtClean="0"/>
              <a:t>22</a:t>
            </a:fld>
            <a:endParaRPr lang="en-US"/>
          </a:p>
        </p:txBody>
      </p:sp>
    </p:spTree>
    <p:extLst>
      <p:ext uri="{BB962C8B-B14F-4D97-AF65-F5344CB8AC3E}">
        <p14:creationId xmlns:p14="http://schemas.microsoft.com/office/powerpoint/2010/main" val="1686451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successfully demonstrated the effectiveness of SSL and SSFL for KWS. Furthermore, we found that spec and mix augment work well for </a:t>
            </a:r>
            <a:r>
              <a:rPr lang="en-US" dirty="0" err="1"/>
              <a:t>mel</a:t>
            </a:r>
            <a:r>
              <a:rPr lang="en-US" dirty="0"/>
              <a:t>-spectrograms, and alternate training can mitigate the issue of statistical heterogeneity. Finally, pre-trained models can be transferred effectively using SSFL.</a:t>
            </a:r>
          </a:p>
        </p:txBody>
      </p:sp>
      <p:sp>
        <p:nvSpPr>
          <p:cNvPr id="4" name="Slide Number Placeholder 3"/>
          <p:cNvSpPr>
            <a:spLocks noGrp="1"/>
          </p:cNvSpPr>
          <p:nvPr>
            <p:ph type="sldNum" sz="quarter" idx="5"/>
          </p:nvPr>
        </p:nvSpPr>
        <p:spPr/>
        <p:txBody>
          <a:bodyPr/>
          <a:lstStyle/>
          <a:p>
            <a:fld id="{FE9F5237-B1AA-4F85-8267-8FB4FE3D412A}" type="slidenum">
              <a:rPr lang="en-US" smtClean="0"/>
              <a:t>23</a:t>
            </a:fld>
            <a:endParaRPr lang="en-US"/>
          </a:p>
        </p:txBody>
      </p:sp>
    </p:spTree>
    <p:extLst>
      <p:ext uri="{BB962C8B-B14F-4D97-AF65-F5344CB8AC3E}">
        <p14:creationId xmlns:p14="http://schemas.microsoft.com/office/powerpoint/2010/main" val="1480766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 includes improving the performance of imbalanced semi-supervised federated learning, as the server data could be Non-IID, enhancing the performance of personalization across various cohorts and devices, and exploring the applications of SSFL in other domains.</a:t>
            </a:r>
          </a:p>
        </p:txBody>
      </p:sp>
      <p:sp>
        <p:nvSpPr>
          <p:cNvPr id="4" name="Slide Number Placeholder 3"/>
          <p:cNvSpPr>
            <a:spLocks noGrp="1"/>
          </p:cNvSpPr>
          <p:nvPr>
            <p:ph type="sldNum" sz="quarter" idx="5"/>
          </p:nvPr>
        </p:nvSpPr>
        <p:spPr/>
        <p:txBody>
          <a:bodyPr/>
          <a:lstStyle/>
          <a:p>
            <a:fld id="{FE9F5237-B1AA-4F85-8267-8FB4FE3D412A}" type="slidenum">
              <a:rPr lang="en-US" smtClean="0"/>
              <a:t>24</a:t>
            </a:fld>
            <a:endParaRPr lang="en-US"/>
          </a:p>
        </p:txBody>
      </p:sp>
    </p:spTree>
    <p:extLst>
      <p:ext uri="{BB962C8B-B14F-4D97-AF65-F5344CB8AC3E}">
        <p14:creationId xmlns:p14="http://schemas.microsoft.com/office/powerpoint/2010/main" val="2168926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F5237-B1AA-4F85-8267-8FB4FE3D412A}" type="slidenum">
              <a:rPr lang="en-US" smtClean="0"/>
              <a:t>25</a:t>
            </a:fld>
            <a:endParaRPr lang="en-US"/>
          </a:p>
        </p:txBody>
      </p:sp>
    </p:spTree>
    <p:extLst>
      <p:ext uri="{BB962C8B-B14F-4D97-AF65-F5344CB8AC3E}">
        <p14:creationId xmlns:p14="http://schemas.microsoft.com/office/powerpoint/2010/main" val="518089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endParaRPr lang="en-US" dirty="0"/>
          </a:p>
        </p:txBody>
      </p:sp>
      <p:sp>
        <p:nvSpPr>
          <p:cNvPr id="4" name="Slide Number Placeholder 3"/>
          <p:cNvSpPr>
            <a:spLocks noGrp="1"/>
          </p:cNvSpPr>
          <p:nvPr>
            <p:ph type="sldNum" sz="quarter" idx="5"/>
          </p:nvPr>
        </p:nvSpPr>
        <p:spPr/>
        <p:txBody>
          <a:bodyPr/>
          <a:lstStyle/>
          <a:p>
            <a:fld id="{FE9F5237-B1AA-4F85-8267-8FB4FE3D412A}" type="slidenum">
              <a:rPr lang="en-US" smtClean="0"/>
              <a:t>26</a:t>
            </a:fld>
            <a:endParaRPr lang="en-US"/>
          </a:p>
        </p:txBody>
      </p:sp>
    </p:spTree>
    <p:extLst>
      <p:ext uri="{BB962C8B-B14F-4D97-AF65-F5344CB8AC3E}">
        <p14:creationId xmlns:p14="http://schemas.microsoft.com/office/powerpoint/2010/main" val="343854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Federated Learning allows machine learning models to leverage the computational resources and private data of numerous distributed devices for their training. The overarching goal of Federated Learning is to expedite and scale the training of distributed machine learning models. In this study, we focused on its application for Keyword Spotting (KWS), which plays a vital role in audio-based applications on mobile devices and virtual assistants.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Existing Federated Learning solutions present various challenges. Among them are data heterogeneity - where local clients possess dissimilar local data, and statistical heterogeneity - where data across all clients are spread in a Non-IID fashion. For instance, each client may only have a subset of labels or imbalanced labels. In our work, we concentrated on supervision heterogeneity, where local data is entirely unlabeled while the server possesses some labeled data.</a:t>
            </a:r>
            <a:endParaRPr lang="en-US" dirty="0"/>
          </a:p>
        </p:txBody>
      </p:sp>
      <p:sp>
        <p:nvSpPr>
          <p:cNvPr id="4" name="Slide Number Placeholder 3"/>
          <p:cNvSpPr>
            <a:spLocks noGrp="1"/>
          </p:cNvSpPr>
          <p:nvPr>
            <p:ph type="sldNum" sz="quarter" idx="5"/>
          </p:nvPr>
        </p:nvSpPr>
        <p:spPr/>
        <p:txBody>
          <a:bodyPr/>
          <a:lstStyle/>
          <a:p>
            <a:fld id="{FE9F5237-B1AA-4F85-8267-8FB4FE3D412A}" type="slidenum">
              <a:rPr lang="en-US" smtClean="0"/>
              <a:t>3</a:t>
            </a:fld>
            <a:endParaRPr lang="en-US" dirty="0"/>
          </a:p>
        </p:txBody>
      </p:sp>
    </p:spTree>
    <p:extLst>
      <p:ext uri="{BB962C8B-B14F-4D97-AF65-F5344CB8AC3E}">
        <p14:creationId xmlns:p14="http://schemas.microsoft.com/office/powerpoint/2010/main" val="38305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Federated Learning is twofold. On a global scale, it aims to minimize the empirical risk across all clients. On a local scale, it aims to minimize the empirical risk of local data.</a:t>
            </a:r>
          </a:p>
        </p:txBody>
      </p:sp>
      <p:sp>
        <p:nvSpPr>
          <p:cNvPr id="4" name="Slide Number Placeholder 3"/>
          <p:cNvSpPr>
            <a:spLocks noGrp="1"/>
          </p:cNvSpPr>
          <p:nvPr>
            <p:ph type="sldNum" sz="quarter" idx="5"/>
          </p:nvPr>
        </p:nvSpPr>
        <p:spPr/>
        <p:txBody>
          <a:bodyPr/>
          <a:lstStyle/>
          <a:p>
            <a:fld id="{FE9F5237-B1AA-4F85-8267-8FB4FE3D412A}" type="slidenum">
              <a:rPr lang="en-US" smtClean="0"/>
              <a:t>4</a:t>
            </a:fld>
            <a:endParaRPr lang="en-US" dirty="0"/>
          </a:p>
        </p:txBody>
      </p:sp>
    </p:spTree>
    <p:extLst>
      <p:ext uri="{BB962C8B-B14F-4D97-AF65-F5344CB8AC3E}">
        <p14:creationId xmlns:p14="http://schemas.microsoft.com/office/powerpoint/2010/main" val="83903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the several algorithms known for Federated Learning, Federated Averaging is the most widely known due to its facilitation of convergence and reduction of communication costs. It's essentially a relaxed version of distributed stochastic gradient descent, allowing for multiple local updates.</a:t>
            </a:r>
          </a:p>
        </p:txBody>
      </p:sp>
      <p:sp>
        <p:nvSpPr>
          <p:cNvPr id="4" name="Slide Number Placeholder 3"/>
          <p:cNvSpPr>
            <a:spLocks noGrp="1"/>
          </p:cNvSpPr>
          <p:nvPr>
            <p:ph type="sldNum" sz="quarter" idx="5"/>
          </p:nvPr>
        </p:nvSpPr>
        <p:spPr/>
        <p:txBody>
          <a:bodyPr/>
          <a:lstStyle/>
          <a:p>
            <a:fld id="{FE9F5237-B1AA-4F85-8267-8FB4FE3D412A}" type="slidenum">
              <a:rPr lang="en-US" smtClean="0"/>
              <a:t>5</a:t>
            </a:fld>
            <a:endParaRPr lang="en-US" dirty="0"/>
          </a:p>
        </p:txBody>
      </p:sp>
    </p:spTree>
    <p:extLst>
      <p:ext uri="{BB962C8B-B14F-4D97-AF65-F5344CB8AC3E}">
        <p14:creationId xmlns:p14="http://schemas.microsoft.com/office/powerpoint/2010/main" val="346435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builds on the widely recognized baseline </a:t>
            </a:r>
            <a:r>
              <a:rPr lang="en-US" dirty="0" err="1"/>
              <a:t>Fixmatch</a:t>
            </a:r>
            <a:r>
              <a:rPr lang="en-US" dirty="0"/>
              <a:t> in Semi-Supervised Learning and a recent publication, </a:t>
            </a:r>
            <a:r>
              <a:rPr lang="en-US" dirty="0" err="1"/>
              <a:t>SemiFL</a:t>
            </a:r>
            <a:r>
              <a:rPr lang="en-US" dirty="0"/>
              <a:t>. </a:t>
            </a:r>
            <a:r>
              <a:rPr lang="en-US" dirty="0" err="1"/>
              <a:t>SemiFL</a:t>
            </a:r>
            <a:r>
              <a:rPr lang="en-US" dirty="0"/>
              <a:t> extends federated averaging by allowing local clients to perform multiple local updates.</a:t>
            </a:r>
          </a:p>
        </p:txBody>
      </p:sp>
      <p:sp>
        <p:nvSpPr>
          <p:cNvPr id="4" name="Slide Number Placeholder 3"/>
          <p:cNvSpPr>
            <a:spLocks noGrp="1"/>
          </p:cNvSpPr>
          <p:nvPr>
            <p:ph type="sldNum" sz="quarter" idx="5"/>
          </p:nvPr>
        </p:nvSpPr>
        <p:spPr/>
        <p:txBody>
          <a:bodyPr/>
          <a:lstStyle/>
          <a:p>
            <a:fld id="{FE9F5237-B1AA-4F85-8267-8FB4FE3D412A}" type="slidenum">
              <a:rPr lang="en-US" smtClean="0"/>
              <a:t>6</a:t>
            </a:fld>
            <a:endParaRPr lang="en-US" dirty="0"/>
          </a:p>
        </p:txBody>
      </p:sp>
    </p:spTree>
    <p:extLst>
      <p:ext uri="{BB962C8B-B14F-4D97-AF65-F5344CB8AC3E}">
        <p14:creationId xmlns:p14="http://schemas.microsoft.com/office/powerpoint/2010/main" val="296302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we evaluated the feasibility of applying Semi-Supervised Federated Learning for keyword spotting. Our server possessed labeled data for this process.</a:t>
            </a:r>
          </a:p>
        </p:txBody>
      </p:sp>
      <p:sp>
        <p:nvSpPr>
          <p:cNvPr id="4" name="Slide Number Placeholder 3"/>
          <p:cNvSpPr>
            <a:spLocks noGrp="1"/>
          </p:cNvSpPr>
          <p:nvPr>
            <p:ph type="sldNum" sz="quarter" idx="5"/>
          </p:nvPr>
        </p:nvSpPr>
        <p:spPr/>
        <p:txBody>
          <a:bodyPr/>
          <a:lstStyle/>
          <a:p>
            <a:fld id="{FE9F5237-B1AA-4F85-8267-8FB4FE3D412A}" type="slidenum">
              <a:rPr lang="en-US" smtClean="0"/>
              <a:t>7</a:t>
            </a:fld>
            <a:endParaRPr lang="en-US" dirty="0"/>
          </a:p>
        </p:txBody>
      </p:sp>
    </p:spTree>
    <p:extLst>
      <p:ext uri="{BB962C8B-B14F-4D97-AF65-F5344CB8AC3E}">
        <p14:creationId xmlns:p14="http://schemas.microsoft.com/office/powerpoint/2010/main" val="294121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everal</a:t>
            </a:r>
            <a:r>
              <a:rPr lang="en-US" dirty="0"/>
              <a:t> challenges arose during the application of this method. Firstly, we had to determine the most suitable data augmentation method for the problem of KWS and Semi-Supervised Learning. Secondly, we encountered the statistical heterogeneity issue, as negative samples were very scarce. Finally, unlike conventional SSL and SSFL works, we had an abundance of labeled data on the server. Therefore, we focused on fine-tuning the pre-trained teacher model, which was initially trained with extensive labeled data. We then transferred this pre-trained model for a specific cohort and time window, which contained fewer data samples, using the proposed approach.</a:t>
            </a:r>
          </a:p>
        </p:txBody>
      </p:sp>
      <p:sp>
        <p:nvSpPr>
          <p:cNvPr id="4" name="Slide Number Placeholder 3"/>
          <p:cNvSpPr>
            <a:spLocks noGrp="1"/>
          </p:cNvSpPr>
          <p:nvPr>
            <p:ph type="sldNum" sz="quarter" idx="5"/>
          </p:nvPr>
        </p:nvSpPr>
        <p:spPr/>
        <p:txBody>
          <a:bodyPr/>
          <a:lstStyle/>
          <a:p>
            <a:fld id="{FE9F5237-B1AA-4F85-8267-8FB4FE3D412A}" type="slidenum">
              <a:rPr lang="en-US" smtClean="0"/>
              <a:t>8</a:t>
            </a:fld>
            <a:endParaRPr lang="en-US" dirty="0"/>
          </a:p>
        </p:txBody>
      </p:sp>
    </p:spTree>
    <p:extLst>
      <p:ext uri="{BB962C8B-B14F-4D97-AF65-F5344CB8AC3E}">
        <p14:creationId xmlns:p14="http://schemas.microsoft.com/office/powerpoint/2010/main" val="3357875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began by investigating the application of SSL for KWS. Our process incorporated a supervised and an unsupervised loss based on the renowned work, </a:t>
                </a:r>
                <a:r>
                  <a:rPr lang="en-US" dirty="0" err="1"/>
                  <a:t>Fixmatch</a:t>
                </a:r>
                <a:r>
                  <a:rPr lang="en-US" dirty="0"/>
                  <a:t>. The unsupervised loss uses a thresholding mechanism for pseudo-labeling to filter out inaccurately labeled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 </a:t>
                </a:r>
                <a14:m>
                  <m:oMath xmlns:m="http://schemas.openxmlformats.org/officeDocument/2006/math">
                    <m:r>
                      <a:rPr lang="en-US" i="1">
                        <a:latin typeface="Cambria Math" panose="02040503050406030204" pitchFamily="18" charset="0"/>
                      </a:rPr>
                      <m:t>𝑙</m:t>
                    </m:r>
                    <m:d>
                      <m:dPr>
                        <m:ctrlPr>
                          <a:rPr lang="en-US" i="1">
                            <a:latin typeface="Cambria Math" panose="02040503050406030204" pitchFamily="18" charset="0"/>
                          </a:rPr>
                        </m:ctrlPr>
                      </m:dPr>
                      <m:e>
                        <m:r>
                          <a:rPr lang="en-US">
                            <a:latin typeface="Cambria Math" panose="02040503050406030204" pitchFamily="18" charset="0"/>
                          </a:rPr>
                          <m:t>⋅</m:t>
                        </m:r>
                      </m:e>
                    </m:d>
                  </m:oMath>
                </a14:m>
                <a:r>
                  <a:rPr lang="en-US" dirty="0"/>
                  <a:t> is the loss function, </a:t>
                </a:r>
                <a14:m>
                  <m:oMath xmlns:m="http://schemas.openxmlformats.org/officeDocument/2006/math">
                    <m:sSub>
                      <m:sSubPr>
                        <m:ctrlPr>
                          <a:rPr lang="en-US" i="1" dirty="0">
                            <a:latin typeface="Cambria Math" panose="02040503050406030204" pitchFamily="18" charset="0"/>
                          </a:rPr>
                        </m:ctrlPr>
                      </m:sSubPr>
                      <m:e>
                        <m:r>
                          <a:rPr lang="en-US" dirty="0">
                            <a:latin typeface="Cambria Math" panose="02040503050406030204" pitchFamily="18" charset="0"/>
                          </a:rPr>
                          <m:t>𝒜</m:t>
                        </m:r>
                      </m:e>
                      <m:sub>
                        <m:r>
                          <a:rPr lang="en-US" dirty="0">
                            <a:latin typeface="Cambria Math" panose="02040503050406030204" pitchFamily="18" charset="0"/>
                          </a:rPr>
                          <m:t>𝓌</m:t>
                        </m:r>
                      </m:sub>
                    </m:sSub>
                  </m:oMath>
                </a14:m>
                <a:r>
                  <a:rPr lang="en-US" dirty="0"/>
                  <a:t> is the weak data augmentation, </a:t>
                </a:r>
                <a14:m>
                  <m:oMath xmlns:m="http://schemas.openxmlformats.org/officeDocument/2006/math">
                    <m:r>
                      <a:rPr lang="en-US" i="1" dirty="0">
                        <a:latin typeface="Cambria Math" panose="02040503050406030204" pitchFamily="18" charset="0"/>
                      </a:rPr>
                      <m:t>𝑤</m:t>
                    </m:r>
                  </m:oMath>
                </a14:m>
                <a:r>
                  <a:rPr lang="en-US" dirty="0"/>
                  <a:t> is the model parameters, </a:t>
                </a:r>
                <a14:m>
                  <m:oMath xmlns:m="http://schemas.openxmlformats.org/officeDocument/2006/math">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𝑙</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𝑦</m:t>
                        </m:r>
                      </m:e>
                      <m:sub>
                        <m:r>
                          <a:rPr lang="en-US" dirty="0">
                            <a:latin typeface="Cambria Math" panose="02040503050406030204" pitchFamily="18" charset="0"/>
                          </a:rPr>
                          <m:t>𝑙</m:t>
                        </m:r>
                      </m:sub>
                    </m:sSub>
                  </m:oMath>
                </a14:m>
                <a:r>
                  <a:rPr lang="en-US" dirty="0"/>
                  <a:t> are the data and target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Pseudo-labeling with threshold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 </a:t>
                </a:r>
                <a:r>
                  <a:rPr lang="en-US" i="0">
                    <a:latin typeface="Cambria Math" panose="02040503050406030204" pitchFamily="18" charset="0"/>
                  </a:rPr>
                  <a:t>𝑙(⋅)</a:t>
                </a:r>
                <a:r>
                  <a:rPr lang="en-US" dirty="0"/>
                  <a:t> is the loss function, </a:t>
                </a:r>
                <a:r>
                  <a:rPr lang="en-US" i="0" dirty="0">
                    <a:latin typeface="Cambria Math" panose="02040503050406030204" pitchFamily="18" charset="0"/>
                  </a:rPr>
                  <a:t>𝒜_𝓌</a:t>
                </a:r>
                <a:r>
                  <a:rPr lang="en-US" dirty="0"/>
                  <a:t> is the weak data augmentation, </a:t>
                </a:r>
                <a:r>
                  <a:rPr lang="en-US" i="0" dirty="0">
                    <a:latin typeface="Cambria Math" panose="02040503050406030204" pitchFamily="18" charset="0"/>
                  </a:rPr>
                  <a:t>𝑤</a:t>
                </a:r>
                <a:r>
                  <a:rPr lang="en-US" dirty="0"/>
                  <a:t> is the model parameters, </a:t>
                </a:r>
                <a:r>
                  <a:rPr lang="en-US" i="0" dirty="0">
                    <a:latin typeface="Cambria Math" panose="02040503050406030204" pitchFamily="18" charset="0"/>
                  </a:rPr>
                  <a:t>𝑥_𝑙</a:t>
                </a:r>
                <a:r>
                  <a:rPr lang="en-US" dirty="0"/>
                  <a:t> and </a:t>
                </a:r>
                <a:r>
                  <a:rPr lang="en-US" b="0" i="0" dirty="0">
                    <a:latin typeface="Cambria Math" panose="02040503050406030204" pitchFamily="18" charset="0"/>
                  </a:rPr>
                  <a:t>𝑦_</a:t>
                </a:r>
                <a:r>
                  <a:rPr lang="en-US" i="0" dirty="0">
                    <a:latin typeface="Cambria Math" panose="02040503050406030204" pitchFamily="18" charset="0"/>
                  </a:rPr>
                  <a:t>𝑙</a:t>
                </a:r>
                <a:r>
                  <a:rPr lang="en-US" dirty="0"/>
                  <a:t> are the data and target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Pseudo-labeling with threshold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FE9F5237-B1AA-4F85-8267-8FB4FE3D412A}" type="slidenum">
              <a:rPr lang="en-US" smtClean="0"/>
              <a:t>9</a:t>
            </a:fld>
            <a:endParaRPr lang="en-US" dirty="0"/>
          </a:p>
        </p:txBody>
      </p:sp>
    </p:spTree>
    <p:extLst>
      <p:ext uri="{BB962C8B-B14F-4D97-AF65-F5344CB8AC3E}">
        <p14:creationId xmlns:p14="http://schemas.microsoft.com/office/powerpoint/2010/main" val="49739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5D2815-4886-46E2-9BB3-31FEA886AF4D}"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D6EE-81E1-44DB-ADA3-75AFA6BC9573}" type="slidenum">
              <a:rPr lang="en-US" smtClean="0"/>
              <a:t>‹#›</a:t>
            </a:fld>
            <a:endParaRPr lang="en-US"/>
          </a:p>
        </p:txBody>
      </p:sp>
    </p:spTree>
    <p:extLst>
      <p:ext uri="{BB962C8B-B14F-4D97-AF65-F5344CB8AC3E}">
        <p14:creationId xmlns:p14="http://schemas.microsoft.com/office/powerpoint/2010/main" val="53592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D2815-4886-46E2-9BB3-31FEA886AF4D}"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D6EE-81E1-44DB-ADA3-75AFA6BC9573}" type="slidenum">
              <a:rPr lang="en-US" smtClean="0"/>
              <a:pPr/>
              <a:t>‹#›</a:t>
            </a:fld>
            <a:endParaRPr lang="en-US" dirty="0"/>
          </a:p>
        </p:txBody>
      </p:sp>
    </p:spTree>
    <p:extLst>
      <p:ext uri="{BB962C8B-B14F-4D97-AF65-F5344CB8AC3E}">
        <p14:creationId xmlns:p14="http://schemas.microsoft.com/office/powerpoint/2010/main" val="149561127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D2815-4886-46E2-9BB3-31FEA886AF4D}"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D6EE-81E1-44DB-ADA3-75AFA6BC9573}" type="slidenum">
              <a:rPr lang="en-US" smtClean="0"/>
              <a:pPr/>
              <a:t>‹#›</a:t>
            </a:fld>
            <a:endParaRPr lang="en-US" dirty="0"/>
          </a:p>
        </p:txBody>
      </p:sp>
    </p:spTree>
    <p:extLst>
      <p:ext uri="{BB962C8B-B14F-4D97-AF65-F5344CB8AC3E}">
        <p14:creationId xmlns:p14="http://schemas.microsoft.com/office/powerpoint/2010/main" val="355951416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B5D2815-4886-46E2-9BB3-31FEA886AF4D}"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48800" y="6356350"/>
            <a:ext cx="2743200" cy="365125"/>
          </a:xfrm>
        </p:spPr>
        <p:txBody>
          <a:bodyPr/>
          <a:lstStyle/>
          <a:p>
            <a:fld id="{20D8D6EE-81E1-44DB-ADA3-75AFA6BC9573}" type="slidenum">
              <a:rPr lang="en-US" smtClean="0"/>
              <a:t>‹#›</a:t>
            </a:fld>
            <a:endParaRPr lang="en-US"/>
          </a:p>
        </p:txBody>
      </p:sp>
    </p:spTree>
    <p:extLst>
      <p:ext uri="{BB962C8B-B14F-4D97-AF65-F5344CB8AC3E}">
        <p14:creationId xmlns:p14="http://schemas.microsoft.com/office/powerpoint/2010/main" val="370934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D2815-4886-46E2-9BB3-31FEA886AF4D}"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D6EE-81E1-44DB-ADA3-75AFA6BC9573}" type="slidenum">
              <a:rPr lang="en-US" smtClean="0"/>
              <a:t>‹#›</a:t>
            </a:fld>
            <a:endParaRPr lang="en-US"/>
          </a:p>
        </p:txBody>
      </p:sp>
    </p:spTree>
    <p:extLst>
      <p:ext uri="{BB962C8B-B14F-4D97-AF65-F5344CB8AC3E}">
        <p14:creationId xmlns:p14="http://schemas.microsoft.com/office/powerpoint/2010/main" val="177926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5D2815-4886-46E2-9BB3-31FEA886AF4D}"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8D6EE-81E1-44DB-ADA3-75AFA6BC9573}" type="slidenum">
              <a:rPr lang="en-US" smtClean="0"/>
              <a:t>‹#›</a:t>
            </a:fld>
            <a:endParaRPr lang="en-US"/>
          </a:p>
        </p:txBody>
      </p:sp>
    </p:spTree>
    <p:extLst>
      <p:ext uri="{BB962C8B-B14F-4D97-AF65-F5344CB8AC3E}">
        <p14:creationId xmlns:p14="http://schemas.microsoft.com/office/powerpoint/2010/main" val="353441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5D2815-4886-46E2-9BB3-31FEA886AF4D}" type="datetimeFigureOut">
              <a:rPr lang="en-US" smtClean="0"/>
              <a:t>7/4/2023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8D6EE-81E1-44DB-ADA3-75AFA6BC9573}" type="slidenum">
              <a:rPr lang="en-US" smtClean="0"/>
              <a:t>‹#›</a:t>
            </a:fld>
            <a:endParaRPr lang="en-US"/>
          </a:p>
        </p:txBody>
      </p:sp>
    </p:spTree>
    <p:extLst>
      <p:ext uri="{BB962C8B-B14F-4D97-AF65-F5344CB8AC3E}">
        <p14:creationId xmlns:p14="http://schemas.microsoft.com/office/powerpoint/2010/main" val="138799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D2815-4886-46E2-9BB3-31FEA886AF4D}" type="datetimeFigureOut">
              <a:rPr lang="en-US" smtClean="0"/>
              <a:t>7/4/2023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8D6EE-81E1-44DB-ADA3-75AFA6BC9573}" type="slidenum">
              <a:rPr lang="en-US" smtClean="0"/>
              <a:t>‹#›</a:t>
            </a:fld>
            <a:endParaRPr lang="en-US"/>
          </a:p>
        </p:txBody>
      </p:sp>
    </p:spTree>
    <p:extLst>
      <p:ext uri="{BB962C8B-B14F-4D97-AF65-F5344CB8AC3E}">
        <p14:creationId xmlns:p14="http://schemas.microsoft.com/office/powerpoint/2010/main" val="99292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D2815-4886-46E2-9BB3-31FEA886AF4D}" type="datetimeFigureOut">
              <a:rPr lang="en-US" smtClean="0"/>
              <a:t>7/4/2023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8D6EE-81E1-44DB-ADA3-75AFA6BC9573}" type="slidenum">
              <a:rPr lang="en-US" smtClean="0"/>
              <a:t>‹#›</a:t>
            </a:fld>
            <a:endParaRPr lang="en-US"/>
          </a:p>
        </p:txBody>
      </p:sp>
      <p:sp>
        <p:nvSpPr>
          <p:cNvPr id="5" name="Rectangle 4">
            <a:extLst>
              <a:ext uri="{FF2B5EF4-FFF2-40B4-BE49-F238E27FC236}">
                <a16:creationId xmlns:a16="http://schemas.microsoft.com/office/drawing/2014/main" id="{6FE7F5B4-59BD-4598-ABD8-AED38FFDA2A2}"/>
              </a:ext>
            </a:extLst>
          </p:cNvPr>
          <p:cNvSpPr/>
          <p:nvPr userDrawn="1"/>
        </p:nvSpPr>
        <p:spPr>
          <a:xfrm>
            <a:off x="0" y="63794"/>
            <a:ext cx="12192000" cy="6794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379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5D2815-4886-46E2-9BB3-31FEA886AF4D}"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8D6EE-81E1-44DB-ADA3-75AFA6BC9573}" type="slidenum">
              <a:rPr lang="en-US" smtClean="0"/>
              <a:pPr/>
              <a:t>‹#›</a:t>
            </a:fld>
            <a:endParaRPr lang="en-US" dirty="0"/>
          </a:p>
        </p:txBody>
      </p:sp>
    </p:spTree>
    <p:extLst>
      <p:ext uri="{BB962C8B-B14F-4D97-AF65-F5344CB8AC3E}">
        <p14:creationId xmlns:p14="http://schemas.microsoft.com/office/powerpoint/2010/main" val="343366433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5D2815-4886-46E2-9BB3-31FEA886AF4D}"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8D6EE-81E1-44DB-ADA3-75AFA6BC9573}" type="slidenum">
              <a:rPr lang="en-US" smtClean="0"/>
              <a:pPr/>
              <a:t>‹#›</a:t>
            </a:fld>
            <a:endParaRPr lang="en-US" dirty="0"/>
          </a:p>
        </p:txBody>
      </p:sp>
    </p:spTree>
    <p:extLst>
      <p:ext uri="{BB962C8B-B14F-4D97-AF65-F5344CB8AC3E}">
        <p14:creationId xmlns:p14="http://schemas.microsoft.com/office/powerpoint/2010/main" val="11499724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D2815-4886-46E2-9BB3-31FEA886AF4D}" type="datetimeFigureOut">
              <a:rPr lang="en-US" smtClean="0"/>
              <a:t>7/4/2023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8D6EE-81E1-44DB-ADA3-75AFA6BC9573}" type="slidenum">
              <a:rPr lang="en-US" smtClean="0"/>
              <a:pPr/>
              <a:t>‹#›</a:t>
            </a:fld>
            <a:endParaRPr lang="en-US" dirty="0"/>
          </a:p>
        </p:txBody>
      </p:sp>
      <p:pic>
        <p:nvPicPr>
          <p:cNvPr id="7" name="Picture 6">
            <a:extLst>
              <a:ext uri="{FF2B5EF4-FFF2-40B4-BE49-F238E27FC236}">
                <a16:creationId xmlns:a16="http://schemas.microsoft.com/office/drawing/2014/main" id="{FB0852DD-6E64-497C-8549-578565415C80}"/>
              </a:ext>
            </a:extLst>
          </p:cNvPr>
          <p:cNvPicPr>
            <a:picLocks/>
          </p:cNvPicPr>
          <p:nvPr userDrawn="1"/>
        </p:nvPicPr>
        <p:blipFill>
          <a:blip r:embed="rId13" cstate="print">
            <a:extLst>
              <a:ext uri="{28A0092B-C50C-407E-A947-70E740481C1C}">
                <a14:useLocalDpi xmlns:a14="http://schemas.microsoft.com/office/drawing/2010/main" val="0"/>
              </a:ext>
            </a:extLst>
          </a:blip>
          <a:stretch>
            <a:fillRect/>
          </a:stretch>
        </p:blipFill>
        <p:spPr>
          <a:xfrm>
            <a:off x="946638" y="6501816"/>
            <a:ext cx="1392739" cy="191948"/>
          </a:xfrm>
          <a:prstGeom prst="rect">
            <a:avLst/>
          </a:prstGeom>
        </p:spPr>
      </p:pic>
      <p:sp>
        <p:nvSpPr>
          <p:cNvPr id="8" name="Rectangle 7">
            <a:extLst>
              <a:ext uri="{FF2B5EF4-FFF2-40B4-BE49-F238E27FC236}">
                <a16:creationId xmlns:a16="http://schemas.microsoft.com/office/drawing/2014/main" id="{67DDB792-AF4F-442D-AD19-7D90EF11B546}"/>
              </a:ext>
            </a:extLst>
          </p:cNvPr>
          <p:cNvSpPr/>
          <p:nvPr userDrawn="1"/>
        </p:nvSpPr>
        <p:spPr>
          <a:xfrm>
            <a:off x="0" y="0"/>
            <a:ext cx="12192000" cy="2301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a:extLst>
              <a:ext uri="{FF2B5EF4-FFF2-40B4-BE49-F238E27FC236}">
                <a16:creationId xmlns:a16="http://schemas.microsoft.com/office/drawing/2014/main" id="{584B5287-9232-498D-8957-091B2044A2A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6460035"/>
            <a:ext cx="946638" cy="397965"/>
          </a:xfrm>
          <a:prstGeom prst="rect">
            <a:avLst/>
          </a:prstGeom>
        </p:spPr>
      </p:pic>
    </p:spTree>
    <p:extLst>
      <p:ext uri="{BB962C8B-B14F-4D97-AF65-F5344CB8AC3E}">
        <p14:creationId xmlns:p14="http://schemas.microsoft.com/office/powerpoint/2010/main" val="259073208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devopedia.org/amazon-alex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qr code on a white background&#10;&#10;Description automatically generated">
            <a:extLst>
              <a:ext uri="{FF2B5EF4-FFF2-40B4-BE49-F238E27FC236}">
                <a16:creationId xmlns:a16="http://schemas.microsoft.com/office/drawing/2014/main" id="{818CEF66-4656-B9A1-BE12-31452AEBB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8091" y="5393884"/>
            <a:ext cx="1395622" cy="1395622"/>
          </a:xfrm>
          <a:prstGeom prst="rect">
            <a:avLst/>
          </a:prstGeom>
        </p:spPr>
      </p:pic>
      <p:pic>
        <p:nvPicPr>
          <p:cNvPr id="12" name="Picture 11" descr="A picture containing pattern, stitch, pixel, crossword puzzle&#10;&#10;Description automatically generated">
            <a:extLst>
              <a:ext uri="{FF2B5EF4-FFF2-40B4-BE49-F238E27FC236}">
                <a16:creationId xmlns:a16="http://schemas.microsoft.com/office/drawing/2014/main" id="{E286DA28-023E-5707-70B4-802CA52305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0830" y="5414556"/>
            <a:ext cx="1354279" cy="1354279"/>
          </a:xfrm>
          <a:prstGeom prst="rect">
            <a:avLst/>
          </a:prstGeom>
        </p:spPr>
      </p:pic>
      <p:sp>
        <p:nvSpPr>
          <p:cNvPr id="8" name="Title 7">
            <a:extLst>
              <a:ext uri="{FF2B5EF4-FFF2-40B4-BE49-F238E27FC236}">
                <a16:creationId xmlns:a16="http://schemas.microsoft.com/office/drawing/2014/main" id="{4F2E67A3-5E30-EB4F-97B6-0BC4E798E908}"/>
              </a:ext>
            </a:extLst>
          </p:cNvPr>
          <p:cNvSpPr>
            <a:spLocks noGrp="1"/>
          </p:cNvSpPr>
          <p:nvPr>
            <p:ph type="ctrTitle"/>
          </p:nvPr>
        </p:nvSpPr>
        <p:spPr>
          <a:xfrm>
            <a:off x="1523999" y="1074234"/>
            <a:ext cx="9854045" cy="2441719"/>
          </a:xfrm>
        </p:spPr>
        <p:txBody>
          <a:bodyPr>
            <a:normAutofit/>
          </a:bodyPr>
          <a:lstStyle/>
          <a:p>
            <a:r>
              <a:rPr lang="en-US" b="1" dirty="0">
                <a:solidFill>
                  <a:schemeClr val="tx1"/>
                </a:solidFill>
              </a:rPr>
              <a:t>S</a:t>
            </a:r>
            <a:r>
              <a:rPr lang="en-US" altLang="zh-CN" b="1" dirty="0">
                <a:solidFill>
                  <a:schemeClr val="tx1"/>
                </a:solidFill>
              </a:rPr>
              <a:t>emi-Supervised</a:t>
            </a:r>
            <a:r>
              <a:rPr lang="en-US" b="1" dirty="0">
                <a:solidFill>
                  <a:schemeClr val="tx1"/>
                </a:solidFill>
              </a:rPr>
              <a:t> Federated Learning for Keyword Spotting</a:t>
            </a:r>
          </a:p>
        </p:txBody>
      </p:sp>
      <p:sp>
        <p:nvSpPr>
          <p:cNvPr id="3" name="Subtitle 2">
            <a:extLst>
              <a:ext uri="{FF2B5EF4-FFF2-40B4-BE49-F238E27FC236}">
                <a16:creationId xmlns:a16="http://schemas.microsoft.com/office/drawing/2014/main" id="{CC2396FD-70B8-A547-A5B0-F086B5BDCDF4}"/>
              </a:ext>
            </a:extLst>
          </p:cNvPr>
          <p:cNvSpPr>
            <a:spLocks noGrp="1"/>
          </p:cNvSpPr>
          <p:nvPr>
            <p:ph type="subTitle" idx="1"/>
          </p:nvPr>
        </p:nvSpPr>
        <p:spPr>
          <a:xfrm>
            <a:off x="1408386" y="3831713"/>
            <a:ext cx="9144000" cy="1386814"/>
          </a:xfrm>
        </p:spPr>
        <p:txBody>
          <a:bodyPr>
            <a:noAutofit/>
          </a:bodyPr>
          <a:lstStyle/>
          <a:p>
            <a:r>
              <a:rPr lang="en-US" sz="2200" dirty="0"/>
              <a:t>Presenter: Enmao Diao</a:t>
            </a:r>
          </a:p>
        </p:txBody>
      </p:sp>
      <p:sp>
        <p:nvSpPr>
          <p:cNvPr id="4" name="Slide Number Placeholder 3"/>
          <p:cNvSpPr>
            <a:spLocks noGrp="1"/>
          </p:cNvSpPr>
          <p:nvPr>
            <p:ph type="sldNum" sz="quarter" idx="12"/>
          </p:nvPr>
        </p:nvSpPr>
        <p:spPr/>
        <p:txBody>
          <a:bodyPr/>
          <a:lstStyle/>
          <a:p>
            <a:pPr algn="ctr"/>
            <a:fld id="{20D8D6EE-81E1-44DB-ADA3-75AFA6BC9573}" type="slidenum">
              <a:rPr lang="en-US" smtClean="0"/>
              <a:pPr algn="ctr"/>
              <a:t>1</a:t>
            </a:fld>
            <a:endParaRPr lang="en-US"/>
          </a:p>
        </p:txBody>
      </p:sp>
      <p:sp>
        <p:nvSpPr>
          <p:cNvPr id="2" name="Subtitle 2">
            <a:extLst>
              <a:ext uri="{FF2B5EF4-FFF2-40B4-BE49-F238E27FC236}">
                <a16:creationId xmlns:a16="http://schemas.microsoft.com/office/drawing/2014/main" id="{08451601-84C0-B441-04EE-422F9D239111}"/>
              </a:ext>
            </a:extLst>
          </p:cNvPr>
          <p:cNvSpPr txBox="1">
            <a:spLocks/>
          </p:cNvSpPr>
          <p:nvPr/>
        </p:nvSpPr>
        <p:spPr>
          <a:xfrm>
            <a:off x="3330325" y="5753662"/>
            <a:ext cx="5531350" cy="9520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Calibri" charset="0"/>
                <a:ea typeface="Calibri" charset="0"/>
                <a:cs typeface="Calibri" charset="0"/>
              </a:rPr>
              <a:t>Enmao Diao    </a:t>
            </a:r>
            <a:r>
              <a:rPr lang="nl-NL" sz="2000" dirty="0">
                <a:latin typeface="Calibri" charset="0"/>
                <a:ea typeface="Calibri" charset="0"/>
                <a:cs typeface="Calibri" charset="0"/>
              </a:rPr>
              <a:t>Eric Tramel</a:t>
            </a:r>
          </a:p>
          <a:p>
            <a:r>
              <a:rPr lang="nl-NL" sz="2000" dirty="0">
                <a:latin typeface="Calibri" charset="0"/>
                <a:ea typeface="Calibri" charset="0"/>
                <a:cs typeface="Calibri" charset="0"/>
              </a:rPr>
              <a:t>Jie Ding    Tao Zhang</a:t>
            </a:r>
            <a:endParaRPr lang="en-US" sz="2000" dirty="0">
              <a:latin typeface="Calibri" charset="0"/>
              <a:ea typeface="Calibri" charset="0"/>
              <a:cs typeface="Calibri" charset="0"/>
            </a:endParaRPr>
          </a:p>
        </p:txBody>
      </p:sp>
      <p:sp>
        <p:nvSpPr>
          <p:cNvPr id="7" name="文本框 4">
            <a:extLst>
              <a:ext uri="{FF2B5EF4-FFF2-40B4-BE49-F238E27FC236}">
                <a16:creationId xmlns:a16="http://schemas.microsoft.com/office/drawing/2014/main" id="{15086917-AA85-B65E-922E-5E6F6D6261FE}"/>
              </a:ext>
            </a:extLst>
          </p:cNvPr>
          <p:cNvSpPr txBox="1"/>
          <p:nvPr/>
        </p:nvSpPr>
        <p:spPr>
          <a:xfrm>
            <a:off x="9194791" y="4945650"/>
            <a:ext cx="104222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Paper</a:t>
            </a:r>
            <a:endParaRPr lang="zh-CN" altLang="en-US" sz="2400" dirty="0">
              <a:latin typeface="Calibri" panose="020F0502020204030204" pitchFamily="34" charset="0"/>
              <a:cs typeface="Calibri" panose="020F0502020204030204" pitchFamily="34" charset="0"/>
            </a:endParaRPr>
          </a:p>
        </p:txBody>
      </p:sp>
      <p:sp>
        <p:nvSpPr>
          <p:cNvPr id="9" name="文本框 6">
            <a:extLst>
              <a:ext uri="{FF2B5EF4-FFF2-40B4-BE49-F238E27FC236}">
                <a16:creationId xmlns:a16="http://schemas.microsoft.com/office/drawing/2014/main" id="{5E008434-F1B6-245C-25AB-EFF3BC0938CE}"/>
              </a:ext>
            </a:extLst>
          </p:cNvPr>
          <p:cNvSpPr txBox="1"/>
          <p:nvPr/>
        </p:nvSpPr>
        <p:spPr>
          <a:xfrm>
            <a:off x="11013341" y="4949839"/>
            <a:ext cx="86925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2400" dirty="0">
                <a:latin typeface="Calibri" panose="020F0502020204030204" pitchFamily="34" charset="0"/>
                <a:cs typeface="Calibri" panose="020F0502020204030204" pitchFamily="34" charset="0"/>
              </a:rPr>
              <a:t> Code</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322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a:xfrm>
            <a:off x="838199" y="1825625"/>
            <a:ext cx="10033001" cy="4351338"/>
          </a:xfrm>
        </p:spPr>
        <p:txBody>
          <a:bodyPr>
            <a:normAutofit/>
          </a:bodyPr>
          <a:lstStyle/>
          <a:p>
            <a:r>
              <a:rPr lang="en-US" dirty="0"/>
              <a:t>Key components of the state-of-the-art SSL methods</a:t>
            </a:r>
          </a:p>
          <a:p>
            <a:endParaRPr lang="en-US" dirty="0"/>
          </a:p>
          <a:p>
            <a:r>
              <a:rPr lang="en-US" dirty="0"/>
              <a:t>Treat Mel Spectrogram as images and study the effect of various data augmentation methods </a:t>
            </a:r>
          </a:p>
          <a:p>
            <a:pPr lvl="1"/>
            <a:r>
              <a:rPr lang="en-US" dirty="0"/>
              <a:t>randomly time shifting and resampling audio streams (</a:t>
            </a:r>
            <a:r>
              <a:rPr lang="en-US" dirty="0" err="1"/>
              <a:t>BasicAug</a:t>
            </a:r>
            <a:r>
              <a:rPr lang="en-US" dirty="0"/>
              <a:t>)</a:t>
            </a:r>
            <a:r>
              <a:rPr lang="en-US" baseline="30000" dirty="0"/>
              <a:t>4</a:t>
            </a:r>
            <a:endParaRPr lang="en-US" dirty="0"/>
          </a:p>
          <a:p>
            <a:pPr lvl="1"/>
            <a:r>
              <a:rPr lang="en-US" dirty="0"/>
              <a:t>masking frequency and time components (</a:t>
            </a:r>
            <a:r>
              <a:rPr lang="en-US" dirty="0" err="1"/>
              <a:t>SpecAug</a:t>
            </a:r>
            <a:r>
              <a:rPr lang="en-US" dirty="0"/>
              <a:t>)</a:t>
            </a:r>
            <a:r>
              <a:rPr lang="en-US" baseline="30000" dirty="0"/>
              <a:t>5</a:t>
            </a:r>
            <a:endParaRPr lang="en-US" dirty="0"/>
          </a:p>
          <a:p>
            <a:pPr lvl="1"/>
            <a:r>
              <a:rPr lang="en-US" dirty="0"/>
              <a:t>image-based strong augmentation (</a:t>
            </a:r>
            <a:r>
              <a:rPr lang="en-US" dirty="0" err="1"/>
              <a:t>RandAug</a:t>
            </a:r>
            <a:r>
              <a:rPr lang="en-US" dirty="0"/>
              <a:t>)</a:t>
            </a:r>
            <a:r>
              <a:rPr lang="en-US" baseline="30000" dirty="0"/>
              <a:t>6</a:t>
            </a:r>
          </a:p>
          <a:p>
            <a:pPr lvl="1"/>
            <a:r>
              <a:rPr lang="en-US" dirty="0" err="1"/>
              <a:t>mixup</a:t>
            </a:r>
            <a:r>
              <a:rPr lang="en-US" dirty="0"/>
              <a:t> (</a:t>
            </a:r>
            <a:r>
              <a:rPr lang="en-US" dirty="0" err="1"/>
              <a:t>MixAug</a:t>
            </a:r>
            <a:r>
              <a:rPr lang="en-US" dirty="0"/>
              <a:t>)</a:t>
            </a:r>
            <a:r>
              <a:rPr lang="en-US" baseline="30000" dirty="0"/>
              <a:t>7</a:t>
            </a:r>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10</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Keyword Augmentation</a:t>
            </a:r>
          </a:p>
        </p:txBody>
      </p:sp>
    </p:spTree>
    <p:extLst>
      <p:ext uri="{BB962C8B-B14F-4D97-AF65-F5344CB8AC3E}">
        <p14:creationId xmlns:p14="http://schemas.microsoft.com/office/powerpoint/2010/main" val="11287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a:xfrm>
            <a:off x="838199" y="1825625"/>
            <a:ext cx="10033001" cy="4351338"/>
          </a:xfrm>
        </p:spPr>
        <p:txBody>
          <a:bodyPr>
            <a:normAutofit/>
          </a:bodyPr>
          <a:lstStyle/>
          <a:p>
            <a:r>
              <a:rPr lang="en-US" dirty="0"/>
              <a:t>Strong keyword augmentation</a:t>
            </a:r>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11</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Keyword Augmentation</a:t>
            </a:r>
          </a:p>
        </p:txBody>
      </p:sp>
      <p:pic>
        <p:nvPicPr>
          <p:cNvPr id="10" name="Picture 9">
            <a:extLst>
              <a:ext uri="{FF2B5EF4-FFF2-40B4-BE49-F238E27FC236}">
                <a16:creationId xmlns:a16="http://schemas.microsoft.com/office/drawing/2014/main" id="{A5EC349B-46ED-4654-8422-CA5E03759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39294"/>
            <a:ext cx="12192000" cy="1739370"/>
          </a:xfrm>
          <a:prstGeom prst="rect">
            <a:avLst/>
          </a:prstGeom>
        </p:spPr>
      </p:pic>
    </p:spTree>
    <p:extLst>
      <p:ext uri="{BB962C8B-B14F-4D97-AF65-F5344CB8AC3E}">
        <p14:creationId xmlns:p14="http://schemas.microsoft.com/office/powerpoint/2010/main" val="182137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a:xfrm>
            <a:off x="838199" y="1825625"/>
            <a:ext cx="10033001" cy="4351338"/>
          </a:xfrm>
        </p:spPr>
        <p:txBody>
          <a:bodyPr>
            <a:normAutofit/>
          </a:bodyPr>
          <a:lstStyle/>
          <a:p>
            <a:r>
              <a:rPr lang="en-US" dirty="0" err="1"/>
              <a:t>MixAug</a:t>
            </a:r>
            <a:endParaRPr lang="en-US" dirty="0"/>
          </a:p>
          <a:p>
            <a:pPr lvl="1" algn="ctr"/>
            <a:r>
              <a:rPr lang="en-US" dirty="0"/>
              <a:t>0.7 x “YES” + 0.3 x “NO”</a:t>
            </a:r>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12</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Keyword Augmentation</a:t>
            </a:r>
          </a:p>
        </p:txBody>
      </p:sp>
      <p:pic>
        <p:nvPicPr>
          <p:cNvPr id="12" name="Picture 11">
            <a:extLst>
              <a:ext uri="{FF2B5EF4-FFF2-40B4-BE49-F238E27FC236}">
                <a16:creationId xmlns:a16="http://schemas.microsoft.com/office/drawing/2014/main" id="{995538AD-443B-443A-B777-7CEDDF353D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413" y="2702877"/>
            <a:ext cx="4537173" cy="3836035"/>
          </a:xfrm>
          <a:prstGeom prst="rect">
            <a:avLst/>
          </a:prstGeom>
        </p:spPr>
      </p:pic>
    </p:spTree>
    <p:extLst>
      <p:ext uri="{BB962C8B-B14F-4D97-AF65-F5344CB8AC3E}">
        <p14:creationId xmlns:p14="http://schemas.microsoft.com/office/powerpoint/2010/main" val="216959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a:xfrm>
            <a:off x="838199" y="1825625"/>
            <a:ext cx="10033001" cy="4351338"/>
          </a:xfrm>
        </p:spPr>
        <p:txBody>
          <a:bodyPr>
            <a:normAutofit/>
          </a:bodyPr>
          <a:lstStyle/>
          <a:p>
            <a:r>
              <a:rPr lang="en-US" dirty="0"/>
              <a:t>Fine-tune global model with labeled data</a:t>
            </a:r>
          </a:p>
          <a:p>
            <a:r>
              <a:rPr lang="en-US" dirty="0"/>
              <a:t>Generate pseudo-labels with global model</a:t>
            </a:r>
          </a:p>
          <a:p>
            <a:endParaRPr lang="en-US" dirty="0">
              <a:solidFill>
                <a:srgbClr val="FF0000"/>
              </a:solidFill>
            </a:endParaRPr>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13</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Alternate Training</a:t>
            </a:r>
          </a:p>
        </p:txBody>
      </p:sp>
      <p:pic>
        <p:nvPicPr>
          <p:cNvPr id="7" name="Picture 6">
            <a:extLst>
              <a:ext uri="{FF2B5EF4-FFF2-40B4-BE49-F238E27FC236}">
                <a16:creationId xmlns:a16="http://schemas.microsoft.com/office/drawing/2014/main" id="{EC4ABD7F-CF29-45A9-93D5-AEF2EB7DDD8C}"/>
              </a:ext>
            </a:extLst>
          </p:cNvPr>
          <p:cNvPicPr>
            <a:picLocks noChangeAspect="1"/>
          </p:cNvPicPr>
          <p:nvPr/>
        </p:nvPicPr>
        <p:blipFill>
          <a:blip r:embed="rId3"/>
          <a:stretch>
            <a:fillRect/>
          </a:stretch>
        </p:blipFill>
        <p:spPr>
          <a:xfrm>
            <a:off x="1563121" y="2785774"/>
            <a:ext cx="9373566" cy="3570576"/>
          </a:xfrm>
          <a:prstGeom prst="rect">
            <a:avLst/>
          </a:prstGeom>
        </p:spPr>
      </p:pic>
    </p:spTree>
    <p:extLst>
      <p:ext uri="{BB962C8B-B14F-4D97-AF65-F5344CB8AC3E}">
        <p14:creationId xmlns:p14="http://schemas.microsoft.com/office/powerpoint/2010/main" val="291019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a:xfrm>
            <a:off x="838199" y="1825625"/>
            <a:ext cx="10033001" cy="4351338"/>
          </a:xfrm>
        </p:spPr>
        <p:txBody>
          <a:bodyPr>
            <a:normAutofit/>
          </a:bodyPr>
          <a:lstStyle/>
          <a:p>
            <a:r>
              <a:rPr lang="en-US" dirty="0"/>
              <a:t>Mitigate the issue of statistical heterogeneity</a:t>
            </a:r>
          </a:p>
          <a:p>
            <a:r>
              <a:rPr lang="en-US" dirty="0"/>
              <a:t>Stabilize the quality of pseudo-labels</a:t>
            </a:r>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14</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Alternate Training</a:t>
            </a:r>
          </a:p>
        </p:txBody>
      </p:sp>
      <p:pic>
        <p:nvPicPr>
          <p:cNvPr id="8" name="Picture 7">
            <a:extLst>
              <a:ext uri="{FF2B5EF4-FFF2-40B4-BE49-F238E27FC236}">
                <a16:creationId xmlns:a16="http://schemas.microsoft.com/office/drawing/2014/main" id="{6D8049A4-9068-4205-9649-FAF89C07B646}"/>
              </a:ext>
            </a:extLst>
          </p:cNvPr>
          <p:cNvPicPr>
            <a:picLocks noChangeAspect="1"/>
          </p:cNvPicPr>
          <p:nvPr/>
        </p:nvPicPr>
        <p:blipFill>
          <a:blip r:embed="rId3"/>
          <a:stretch>
            <a:fillRect/>
          </a:stretch>
        </p:blipFill>
        <p:spPr>
          <a:xfrm>
            <a:off x="1563121" y="2785774"/>
            <a:ext cx="9373566" cy="3570576"/>
          </a:xfrm>
          <a:prstGeom prst="rect">
            <a:avLst/>
          </a:prstGeom>
        </p:spPr>
      </p:pic>
    </p:spTree>
    <p:extLst>
      <p:ext uri="{BB962C8B-B14F-4D97-AF65-F5344CB8AC3E}">
        <p14:creationId xmlns:p14="http://schemas.microsoft.com/office/powerpoint/2010/main" val="34977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825625"/>
                <a:ext cx="10033001" cy="4351338"/>
              </a:xfrm>
            </p:spPr>
            <p:txBody>
              <a:bodyPr>
                <a:normAutofit/>
              </a:bodyPr>
              <a:lstStyle/>
              <a:p>
                <a:r>
                  <a:rPr lang="en-US" dirty="0"/>
                  <a:t>Experimental Setup</a:t>
                </a:r>
              </a:p>
              <a:p>
                <a:pPr lvl="1"/>
                <a:r>
                  <a:rPr lang="en-US" dirty="0"/>
                  <a:t>Datasets: </a:t>
                </a:r>
                <a:r>
                  <a:rPr lang="en-US" dirty="0" err="1"/>
                  <a:t>SpeechCommands</a:t>
                </a:r>
                <a:r>
                  <a:rPr lang="en-US" dirty="0"/>
                  <a:t> V1 and V2</a:t>
                </a:r>
                <a:r>
                  <a:rPr lang="en-US" baseline="30000" dirty="0"/>
                  <a:t>8</a:t>
                </a:r>
                <a:r>
                  <a:rPr lang="en-US" dirty="0"/>
                  <a:t>, Internal </a:t>
                </a:r>
                <a:r>
                  <a:rPr lang="en-US" dirty="0" err="1"/>
                  <a:t>wakeword</a:t>
                </a:r>
                <a:r>
                  <a:rPr lang="en-US" dirty="0"/>
                  <a:t> dataset (</a:t>
                </a:r>
                <a:r>
                  <a:rPr lang="en-US" dirty="0" err="1"/>
                  <a:t>Wakeword</a:t>
                </a:r>
                <a:r>
                  <a:rPr lang="en-US" dirty="0"/>
                  <a:t>)</a:t>
                </a:r>
              </a:p>
              <a:p>
                <a:pPr lvl="1"/>
                <a:r>
                  <a:rPr lang="en-US" dirty="0"/>
                  <a:t>Centralized:</a:t>
                </a:r>
              </a:p>
              <a:p>
                <a:pPr lvl="2"/>
                <a:r>
                  <a:rPr lang="en-US" dirty="0"/>
                  <a:t>Baseline: Fully Supervised, Partially Supervised</a:t>
                </a:r>
              </a:p>
              <a:p>
                <a:pPr lvl="2"/>
                <a:r>
                  <a:rPr lang="en-US" dirty="0"/>
                  <a:t>Our method: Semi-Supervised</a:t>
                </a:r>
              </a:p>
              <a:p>
                <a:pPr lvl="2"/>
                <a:r>
                  <a:rPr lang="en-US" dirty="0"/>
                  <a:t>Ablation study : Keyword augmentation</a:t>
                </a:r>
              </a:p>
              <a:p>
                <a:pPr lvl="1"/>
                <a:r>
                  <a:rPr lang="en-US" dirty="0"/>
                  <a:t>Federated:</a:t>
                </a:r>
              </a:p>
              <a:p>
                <a:pPr lvl="2"/>
                <a:r>
                  <a:rPr lang="en-US" dirty="0"/>
                  <a:t>100 clients, 10% active rate per communication round, </a:t>
                </a:r>
                <a14:m>
                  <m:oMath xmlns:m="http://schemas.openxmlformats.org/officeDocument/2006/math">
                    <m:r>
                      <m:rPr>
                        <m:sty m:val="p"/>
                      </m:rPr>
                      <a:rPr lang="en-US" dirty="0" smtClean="0">
                        <a:latin typeface="Cambria Math" panose="02040503050406030204" pitchFamily="18" charset="0"/>
                      </a:rPr>
                      <m:t>τ</m:t>
                    </m:r>
                    <m:r>
                      <a:rPr lang="en-US" b="0" i="0" dirty="0" smtClean="0">
                        <a:latin typeface="Cambria Math" panose="02040503050406030204" pitchFamily="18" charset="0"/>
                      </a:rPr>
                      <m:t>=0.99</m:t>
                    </m:r>
                  </m:oMath>
                </a14:m>
                <a:endParaRPr lang="en-US" dirty="0"/>
              </a:p>
              <a:p>
                <a:pPr lvl="2"/>
                <a:r>
                  <a:rPr lang="en-US" dirty="0"/>
                  <a:t>Baseline: Federated (Parallel)</a:t>
                </a:r>
              </a:p>
              <a:p>
                <a:pPr lvl="2"/>
                <a:r>
                  <a:rPr lang="en-US" dirty="0"/>
                  <a:t>Our method: Federated (Alternate), Semi-Supervised Federated</a:t>
                </a:r>
              </a:p>
              <a:p>
                <a:pPr lvl="2"/>
                <a:r>
                  <a:rPr lang="en-US" dirty="0"/>
                  <a:t>Ablation study : Statistical heterogeneity</a:t>
                </a:r>
              </a:p>
              <a:p>
                <a:pPr lvl="2"/>
                <a:endParaRPr lang="en-US" dirty="0"/>
              </a:p>
            </p:txBody>
          </p:sp>
        </mc:Choice>
        <mc:Fallback xmlns="">
          <p:sp>
            <p:nvSpPr>
              <p:cNvPr id="13" name="Content Placeholder 2">
                <a:extLst>
                  <a:ext uri="{FF2B5EF4-FFF2-40B4-BE49-F238E27FC236}">
                    <a16:creationId xmlns:a16="http://schemas.microsoft.com/office/drawing/2014/main" id="{B489AF22-353F-4052-93BB-A2AE9D78D6F6}"/>
                  </a:ext>
                </a:extLst>
              </p:cNvPr>
              <p:cNvSpPr>
                <a:spLocks noGrp="1" noRot="1" noChangeAspect="1" noMove="1" noResize="1" noEditPoints="1" noAdjustHandles="1" noChangeArrowheads="1" noChangeShapeType="1" noTextEdit="1"/>
              </p:cNvSpPr>
              <p:nvPr>
                <p:ph idx="1"/>
              </p:nvPr>
            </p:nvSpPr>
            <p:spPr>
              <a:xfrm>
                <a:off x="838199" y="1825625"/>
                <a:ext cx="10033001" cy="4351338"/>
              </a:xfrm>
              <a:blipFill>
                <a:blip r:embed="rId3"/>
                <a:stretch>
                  <a:fillRect l="-1033" t="-2241" b="-23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15</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Experiments</a:t>
            </a:r>
          </a:p>
        </p:txBody>
      </p:sp>
    </p:spTree>
    <p:extLst>
      <p:ext uri="{BB962C8B-B14F-4D97-AF65-F5344CB8AC3E}">
        <p14:creationId xmlns:p14="http://schemas.microsoft.com/office/powerpoint/2010/main" val="1351951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825625"/>
                <a:ext cx="10033001" cy="4351338"/>
              </a:xfrm>
            </p:spPr>
            <p:txBody>
              <a:bodyPr>
                <a:normAutofit lnSpcReduction="10000"/>
              </a:bodyPr>
              <a:lstStyle/>
              <a:p>
                <a:r>
                  <a:rPr lang="en-US" dirty="0"/>
                  <a:t>Experimental Setup</a:t>
                </a:r>
              </a:p>
              <a:p>
                <a:pPr lvl="1"/>
                <a:r>
                  <a:rPr lang="en-US" dirty="0"/>
                  <a:t>Baseline</a:t>
                </a:r>
              </a:p>
              <a:p>
                <a:pPr lvl="2"/>
                <a:r>
                  <a:rPr lang="en-US" dirty="0"/>
                  <a:t>Fully Supervised: All data are labeled</a:t>
                </a:r>
              </a:p>
              <a:p>
                <a:pPr lvl="2"/>
                <a:r>
                  <a:rPr lang="en-US" dirty="0"/>
                  <a:t>Partially Supervised: Train with a small amount of labeled data</a:t>
                </a:r>
              </a:p>
              <a:p>
                <a:pPr lvl="2"/>
                <a:r>
                  <a:rPr lang="en-US" dirty="0"/>
                  <a:t>FL (Parallel): </a:t>
                </a:r>
                <a:r>
                  <a:rPr lang="en-US" dirty="0" err="1"/>
                  <a:t>FedAvg</a:t>
                </a:r>
                <a:r>
                  <a:rPr lang="en-US" dirty="0"/>
                  <a:t> + static Batch Normalization (All data are labeled)</a:t>
                </a:r>
              </a:p>
              <a:p>
                <a:pPr lvl="1"/>
                <a:r>
                  <a:rPr lang="en-US" dirty="0"/>
                  <a:t>Our method</a:t>
                </a:r>
              </a:p>
              <a:p>
                <a:pPr lvl="2"/>
                <a:r>
                  <a:rPr lang="en-US" dirty="0"/>
                  <a:t>Semi-Supervised: Leverage unlabeled data</a:t>
                </a:r>
              </a:p>
              <a:p>
                <a:pPr lvl="2"/>
                <a:r>
                  <a:rPr lang="en-US" dirty="0"/>
                  <a:t>FL (Alternate): Alternatively train server and clients (All data are labeled)</a:t>
                </a:r>
              </a:p>
              <a:p>
                <a:pPr lvl="2"/>
                <a:r>
                  <a:rPr lang="en-US" dirty="0"/>
                  <a:t>SSFL: Alternate training with semi-supervised learning</a:t>
                </a:r>
              </a:p>
              <a:p>
                <a:pPr lvl="1"/>
                <a:r>
                  <a:rPr lang="en-US" dirty="0"/>
                  <a:t>Statistical Heterogeneity</a:t>
                </a:r>
              </a:p>
              <a:p>
                <a:pPr lvl="3"/>
                <a:r>
                  <a:rPr lang="en-US" dirty="0"/>
                  <a:t>Non-IID, </a:t>
                </a:r>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=2</m:t>
                    </m:r>
                  </m:oMath>
                </a14:m>
                <a:r>
                  <a:rPr lang="en-US" dirty="0"/>
                  <a:t> (balanced </a:t>
                </a:r>
                <a14:m>
                  <m:oMath xmlns:m="http://schemas.openxmlformats.org/officeDocument/2006/math">
                    <m:r>
                      <a:rPr lang="en-US" i="1">
                        <a:latin typeface="Cambria Math" panose="02040503050406030204" pitchFamily="18" charset="0"/>
                      </a:rPr>
                      <m:t>𝐾</m:t>
                    </m:r>
                  </m:oMath>
                </a14:m>
                <a:r>
                  <a:rPr lang="en-US" dirty="0"/>
                  <a:t> classes of data at each client)</a:t>
                </a:r>
              </a:p>
              <a:p>
                <a:pPr lvl="3"/>
                <a:r>
                  <a:rPr lang="en-US" dirty="0"/>
                  <a:t>Non-IID, </a:t>
                </a:r>
                <a14:m>
                  <m:oMath xmlns:m="http://schemas.openxmlformats.org/officeDocument/2006/math">
                    <m:r>
                      <a:rPr lang="en-US" i="1">
                        <a:latin typeface="Cambria Math" panose="02040503050406030204" pitchFamily="18" charset="0"/>
                      </a:rPr>
                      <m:t>𝐷𝑖𝑟</m:t>
                    </m:r>
                    <m:d>
                      <m:dPr>
                        <m:ctrlPr>
                          <a:rPr lang="en-US" i="1">
                            <a:latin typeface="Cambria Math" panose="02040503050406030204" pitchFamily="18" charset="0"/>
                          </a:rPr>
                        </m:ctrlPr>
                      </m:dPr>
                      <m:e>
                        <m:r>
                          <m:rPr>
                            <m:sty m:val="p"/>
                          </m:rPr>
                          <a:rPr lang="en-US">
                            <a:latin typeface="Cambria Math" panose="02040503050406030204" pitchFamily="18" charset="0"/>
                          </a:rPr>
                          <m:t>α</m:t>
                        </m:r>
                      </m:e>
                    </m:d>
                  </m:oMath>
                </a14:m>
                <a:r>
                  <a:rPr lang="en-US" dirty="0"/>
                  <a:t> (larger </a:t>
                </a:r>
                <a14:m>
                  <m:oMath xmlns:m="http://schemas.openxmlformats.org/officeDocument/2006/math">
                    <m:r>
                      <m:rPr>
                        <m:sty m:val="p"/>
                      </m:rPr>
                      <a:rPr lang="en-US">
                        <a:latin typeface="Cambria Math" panose="02040503050406030204" pitchFamily="18" charset="0"/>
                      </a:rPr>
                      <m:t>α</m:t>
                    </m:r>
                  </m:oMath>
                </a14:m>
                <a:r>
                  <a:rPr lang="en-US" dirty="0"/>
                  <a:t>, more toward IID)</a:t>
                </a:r>
              </a:p>
              <a:p>
                <a:pPr lvl="3"/>
                <a:r>
                  <a:rPr lang="en-US" dirty="0"/>
                  <a:t>Imbalanced</a:t>
                </a:r>
              </a:p>
              <a:p>
                <a:pPr lvl="2"/>
                <a:endParaRPr lang="en-US" dirty="0"/>
              </a:p>
              <a:p>
                <a:endParaRPr lang="en-US" dirty="0"/>
              </a:p>
            </p:txBody>
          </p:sp>
        </mc:Choice>
        <mc:Fallback xmlns="">
          <p:sp>
            <p:nvSpPr>
              <p:cNvPr id="13" name="Content Placeholder 2">
                <a:extLst>
                  <a:ext uri="{FF2B5EF4-FFF2-40B4-BE49-F238E27FC236}">
                    <a16:creationId xmlns:a16="http://schemas.microsoft.com/office/drawing/2014/main" id="{B489AF22-353F-4052-93BB-A2AE9D78D6F6}"/>
                  </a:ext>
                </a:extLst>
              </p:cNvPr>
              <p:cNvSpPr>
                <a:spLocks noGrp="1" noRot="1" noChangeAspect="1" noMove="1" noResize="1" noEditPoints="1" noAdjustHandles="1" noChangeArrowheads="1" noChangeShapeType="1" noTextEdit="1"/>
              </p:cNvSpPr>
              <p:nvPr>
                <p:ph idx="1"/>
              </p:nvPr>
            </p:nvSpPr>
            <p:spPr>
              <a:xfrm>
                <a:off x="838199" y="1825625"/>
                <a:ext cx="10033001" cy="4351338"/>
              </a:xfrm>
              <a:blipFill>
                <a:blip r:embed="rId3"/>
                <a:stretch>
                  <a:fillRect l="-1033" t="-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16</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Experiments</a:t>
            </a:r>
          </a:p>
        </p:txBody>
      </p:sp>
    </p:spTree>
    <p:extLst>
      <p:ext uri="{BB962C8B-B14F-4D97-AF65-F5344CB8AC3E}">
        <p14:creationId xmlns:p14="http://schemas.microsoft.com/office/powerpoint/2010/main" val="327560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825625"/>
            <a:ext cx="4536689" cy="4351338"/>
          </a:xfrm>
        </p:spPr>
        <p:txBody>
          <a:bodyPr>
            <a:normAutofit fontScale="92500" lnSpcReduction="20000"/>
          </a:bodyPr>
          <a:lstStyle/>
          <a:p>
            <a:r>
              <a:rPr lang="en-US" dirty="0" err="1"/>
              <a:t>SpeechCommands</a:t>
            </a:r>
            <a:endParaRPr lang="en-US" dirty="0"/>
          </a:p>
          <a:p>
            <a:pPr lvl="1"/>
            <a:r>
              <a:rPr lang="en-US" dirty="0"/>
              <a:t>Number of supervised &lt; 10% (2500) and 1% (250)</a:t>
            </a:r>
          </a:p>
          <a:p>
            <a:pPr lvl="1"/>
            <a:endParaRPr lang="en-US" dirty="0"/>
          </a:p>
          <a:p>
            <a:pPr lvl="1"/>
            <a:r>
              <a:rPr lang="en-US" dirty="0"/>
              <a:t>Model: TCResNet18</a:t>
            </a:r>
            <a:r>
              <a:rPr lang="en-US" baseline="30000" dirty="0"/>
              <a:t>9</a:t>
            </a:r>
            <a:r>
              <a:rPr lang="en-US" dirty="0"/>
              <a:t> (Temporal Convolution ResNet18)</a:t>
            </a:r>
          </a:p>
          <a:p>
            <a:pPr lvl="1"/>
            <a:endParaRPr lang="en-US" dirty="0"/>
          </a:p>
          <a:p>
            <a:pPr lvl="1"/>
            <a:r>
              <a:rPr lang="en-US" dirty="0"/>
              <a:t>Class-balanced dataset, 12-way classification</a:t>
            </a:r>
          </a:p>
          <a:p>
            <a:pPr lvl="1"/>
            <a:endParaRPr lang="en-US" dirty="0"/>
          </a:p>
          <a:p>
            <a:pPr lvl="1"/>
            <a:r>
              <a:rPr lang="en-US" dirty="0"/>
              <a:t>10 opposite keywords ("yes", "no", "up", "down", etc.) + background noise + unknown keywords (a combination of multiple keywords)</a:t>
            </a:r>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17</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Experiments</a:t>
            </a:r>
          </a:p>
        </p:txBody>
      </p:sp>
      <p:pic>
        <p:nvPicPr>
          <p:cNvPr id="2" name="Picture 1">
            <a:extLst>
              <a:ext uri="{FF2B5EF4-FFF2-40B4-BE49-F238E27FC236}">
                <a16:creationId xmlns:a16="http://schemas.microsoft.com/office/drawing/2014/main" id="{6DCD469A-3D9A-DCBD-584F-78B6E5D9FE70}"/>
              </a:ext>
            </a:extLst>
          </p:cNvPr>
          <p:cNvPicPr>
            <a:picLocks noChangeAspect="1"/>
          </p:cNvPicPr>
          <p:nvPr/>
        </p:nvPicPr>
        <p:blipFill>
          <a:blip r:embed="rId3"/>
          <a:stretch>
            <a:fillRect/>
          </a:stretch>
        </p:blipFill>
        <p:spPr>
          <a:xfrm>
            <a:off x="5603541" y="823784"/>
            <a:ext cx="6316610" cy="5532566"/>
          </a:xfrm>
          <a:prstGeom prst="rect">
            <a:avLst/>
          </a:prstGeom>
        </p:spPr>
      </p:pic>
    </p:spTree>
    <p:extLst>
      <p:ext uri="{BB962C8B-B14F-4D97-AF65-F5344CB8AC3E}">
        <p14:creationId xmlns:p14="http://schemas.microsoft.com/office/powerpoint/2010/main" val="326315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825625"/>
            <a:ext cx="4536689" cy="4351338"/>
          </a:xfrm>
        </p:spPr>
        <p:txBody>
          <a:bodyPr>
            <a:normAutofit/>
          </a:bodyPr>
          <a:lstStyle/>
          <a:p>
            <a:r>
              <a:rPr lang="en-US" dirty="0" err="1"/>
              <a:t>SpeechCommands</a:t>
            </a:r>
            <a:endParaRPr lang="en-US" dirty="0"/>
          </a:p>
          <a:p>
            <a:pPr lvl="1"/>
            <a:r>
              <a:rPr lang="en-US" dirty="0"/>
              <a:t>FL (Alternate) outperforms FL (Parallel) for statistically heterogeneous data</a:t>
            </a:r>
          </a:p>
          <a:p>
            <a:pPr lvl="1"/>
            <a:endParaRPr lang="en-US" dirty="0"/>
          </a:p>
          <a:p>
            <a:pPr lvl="1"/>
            <a:r>
              <a:rPr lang="en-US" dirty="0"/>
              <a:t>SSL and SSFL can significantly improve the case of Partially Supervised and performs close to the case of Fully Supervised</a:t>
            </a:r>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18</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Experiments</a:t>
            </a:r>
          </a:p>
        </p:txBody>
      </p:sp>
      <p:pic>
        <p:nvPicPr>
          <p:cNvPr id="3" name="Picture 2">
            <a:extLst>
              <a:ext uri="{FF2B5EF4-FFF2-40B4-BE49-F238E27FC236}">
                <a16:creationId xmlns:a16="http://schemas.microsoft.com/office/drawing/2014/main" id="{4B5670F5-608A-F0F4-1AFC-106AD8DBD9F7}"/>
              </a:ext>
            </a:extLst>
          </p:cNvPr>
          <p:cNvPicPr>
            <a:picLocks noChangeAspect="1"/>
          </p:cNvPicPr>
          <p:nvPr/>
        </p:nvPicPr>
        <p:blipFill>
          <a:blip r:embed="rId3"/>
          <a:stretch>
            <a:fillRect/>
          </a:stretch>
        </p:blipFill>
        <p:spPr>
          <a:xfrm>
            <a:off x="5603541" y="823784"/>
            <a:ext cx="6316610" cy="5532566"/>
          </a:xfrm>
          <a:prstGeom prst="rect">
            <a:avLst/>
          </a:prstGeom>
        </p:spPr>
      </p:pic>
    </p:spTree>
    <p:extLst>
      <p:ext uri="{BB962C8B-B14F-4D97-AF65-F5344CB8AC3E}">
        <p14:creationId xmlns:p14="http://schemas.microsoft.com/office/powerpoint/2010/main" val="2481058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200" y="1825625"/>
            <a:ext cx="4324816" cy="4351338"/>
          </a:xfrm>
        </p:spPr>
        <p:txBody>
          <a:bodyPr>
            <a:normAutofit lnSpcReduction="10000"/>
          </a:bodyPr>
          <a:lstStyle/>
          <a:p>
            <a:r>
              <a:rPr lang="en-US" dirty="0" err="1"/>
              <a:t>Wakeword</a:t>
            </a:r>
            <a:endParaRPr lang="en-US" dirty="0"/>
          </a:p>
          <a:p>
            <a:pPr lvl="1"/>
            <a:r>
              <a:rPr lang="en-US" dirty="0"/>
              <a:t>Highly imbalanced binary classification (detection) </a:t>
            </a:r>
            <a:r>
              <a:rPr lang="en-US" altLang="zh-CN" dirty="0"/>
              <a:t>data</a:t>
            </a:r>
          </a:p>
          <a:p>
            <a:pPr marL="457200" lvl="1" indent="0">
              <a:buNone/>
            </a:pPr>
            <a:endParaRPr lang="en-US" dirty="0"/>
          </a:p>
          <a:p>
            <a:pPr lvl="1"/>
            <a:r>
              <a:rPr lang="en-US" dirty="0"/>
              <a:t>Fetch from multiple devices including rook, crown, checkers, bishop, &amp; knight</a:t>
            </a:r>
          </a:p>
          <a:p>
            <a:pPr lvl="1"/>
            <a:endParaRPr lang="en-US" dirty="0"/>
          </a:p>
          <a:p>
            <a:pPr lvl="1"/>
            <a:r>
              <a:rPr lang="en-US" dirty="0"/>
              <a:t>Performance of pretrained models can be improved with SSFL</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19</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Experiments</a:t>
            </a:r>
          </a:p>
        </p:txBody>
      </p:sp>
      <p:pic>
        <p:nvPicPr>
          <p:cNvPr id="3" name="Picture 2">
            <a:extLst>
              <a:ext uri="{FF2B5EF4-FFF2-40B4-BE49-F238E27FC236}">
                <a16:creationId xmlns:a16="http://schemas.microsoft.com/office/drawing/2014/main" id="{25A589C3-93ED-37A5-8912-004A51809C49}"/>
              </a:ext>
            </a:extLst>
          </p:cNvPr>
          <p:cNvPicPr>
            <a:picLocks noChangeAspect="1"/>
          </p:cNvPicPr>
          <p:nvPr/>
        </p:nvPicPr>
        <p:blipFill>
          <a:blip r:embed="rId3"/>
          <a:stretch>
            <a:fillRect/>
          </a:stretch>
        </p:blipFill>
        <p:spPr>
          <a:xfrm>
            <a:off x="5416634" y="2448847"/>
            <a:ext cx="6493220" cy="3104893"/>
          </a:xfrm>
          <a:prstGeom prst="rect">
            <a:avLst/>
          </a:prstGeom>
        </p:spPr>
      </p:pic>
    </p:spTree>
    <p:extLst>
      <p:ext uri="{BB962C8B-B14F-4D97-AF65-F5344CB8AC3E}">
        <p14:creationId xmlns:p14="http://schemas.microsoft.com/office/powerpoint/2010/main" val="217225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p:txBody>
          <a:bodyPr>
            <a:normAutofit/>
          </a:bodyPr>
          <a:lstStyle/>
          <a:p>
            <a:r>
              <a:rPr lang="en-US" dirty="0"/>
              <a:t>Related works</a:t>
            </a:r>
          </a:p>
          <a:p>
            <a:pPr marL="0" indent="0">
              <a:buNone/>
            </a:pPr>
            <a:endParaRPr lang="en-US" dirty="0"/>
          </a:p>
          <a:p>
            <a:r>
              <a:rPr lang="en-US" dirty="0"/>
              <a:t>Our approach</a:t>
            </a:r>
          </a:p>
          <a:p>
            <a:endParaRPr lang="en-US" dirty="0"/>
          </a:p>
          <a:p>
            <a:r>
              <a:rPr lang="en-US" dirty="0"/>
              <a:t>Experiments</a:t>
            </a:r>
          </a:p>
          <a:p>
            <a:endParaRPr lang="en-US" dirty="0"/>
          </a:p>
          <a:p>
            <a:r>
              <a:rPr lang="en-US" dirty="0"/>
              <a:t>Takeaways</a:t>
            </a:r>
          </a:p>
          <a:p>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2</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Outline</a:t>
            </a:r>
          </a:p>
        </p:txBody>
      </p:sp>
    </p:spTree>
    <p:extLst>
      <p:ext uri="{BB962C8B-B14F-4D97-AF65-F5344CB8AC3E}">
        <p14:creationId xmlns:p14="http://schemas.microsoft.com/office/powerpoint/2010/main" val="2452370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825625"/>
            <a:ext cx="10515600" cy="4351338"/>
          </a:xfrm>
        </p:spPr>
        <p:txBody>
          <a:bodyPr>
            <a:normAutofit/>
          </a:bodyPr>
          <a:lstStyle/>
          <a:p>
            <a:r>
              <a:rPr lang="en-US" dirty="0"/>
              <a:t>SpeechCommands</a:t>
            </a:r>
          </a:p>
          <a:p>
            <a:pPr lvl="1"/>
            <a:r>
              <a:rPr lang="en-US" dirty="0"/>
              <a:t>Quality of Pseudo-labels</a:t>
            </a:r>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20</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Experiments</a:t>
            </a:r>
          </a:p>
        </p:txBody>
      </p:sp>
      <p:pic>
        <p:nvPicPr>
          <p:cNvPr id="3" name="Picture 2">
            <a:extLst>
              <a:ext uri="{FF2B5EF4-FFF2-40B4-BE49-F238E27FC236}">
                <a16:creationId xmlns:a16="http://schemas.microsoft.com/office/drawing/2014/main" id="{EC590277-07F9-4D3B-A5B8-12200B9E18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0022" y="2954775"/>
            <a:ext cx="4315977" cy="3401575"/>
          </a:xfrm>
          <a:prstGeom prst="rect">
            <a:avLst/>
          </a:prstGeom>
        </p:spPr>
      </p:pic>
      <p:pic>
        <p:nvPicPr>
          <p:cNvPr id="8" name="Picture 7">
            <a:extLst>
              <a:ext uri="{FF2B5EF4-FFF2-40B4-BE49-F238E27FC236}">
                <a16:creationId xmlns:a16="http://schemas.microsoft.com/office/drawing/2014/main" id="{B046D679-AA5F-4C68-9581-326E5AC799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4423" y="2954774"/>
            <a:ext cx="4315977" cy="3401575"/>
          </a:xfrm>
          <a:prstGeom prst="rect">
            <a:avLst/>
          </a:prstGeom>
        </p:spPr>
      </p:pic>
    </p:spTree>
    <p:extLst>
      <p:ext uri="{BB962C8B-B14F-4D97-AF65-F5344CB8AC3E}">
        <p14:creationId xmlns:p14="http://schemas.microsoft.com/office/powerpoint/2010/main" val="2700411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825625"/>
                <a:ext cx="10515600" cy="4351338"/>
              </a:xfrm>
            </p:spPr>
            <p:txBody>
              <a:bodyPr>
                <a:normAutofit/>
              </a:bodyPr>
              <a:lstStyle/>
              <a:p>
                <a:r>
                  <a:rPr lang="en-US" dirty="0"/>
                  <a:t>Keyword augmentation</a:t>
                </a:r>
              </a:p>
              <a:p>
                <a:pPr lvl="1"/>
                <a:r>
                  <a:rPr lang="en-US" dirty="0"/>
                  <a:t>Number of Supervised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ℒ</m:t>
                        </m:r>
                      </m:sub>
                    </m:sSub>
                    <m:r>
                      <a:rPr lang="en-US" b="0" i="1" smtClean="0">
                        <a:latin typeface="Cambria Math" panose="02040503050406030204" pitchFamily="18" charset="0"/>
                      </a:rPr>
                      <m:t>=250</m:t>
                    </m:r>
                  </m:oMath>
                </a14:m>
                <a:endParaRPr lang="en-US" dirty="0"/>
              </a:p>
              <a:p>
                <a:pPr lvl="1"/>
                <a:r>
                  <a:rPr lang="en-US" dirty="0" err="1"/>
                  <a:t>RandAug</a:t>
                </a:r>
                <a:r>
                  <a:rPr lang="en-US" dirty="0"/>
                  <a:t> (Selected) removes unreasonable augmentation such as Shear</a:t>
                </a:r>
              </a:p>
              <a:p>
                <a:pPr lvl="1"/>
                <a:r>
                  <a:rPr lang="en-US" dirty="0" err="1"/>
                  <a:t>SpecAug</a:t>
                </a:r>
                <a:r>
                  <a:rPr lang="en-US" dirty="0"/>
                  <a:t> alone performs well enough</a:t>
                </a:r>
              </a:p>
              <a:p>
                <a:pPr lvl="1"/>
                <a:endParaRPr lang="en-US" dirty="0"/>
              </a:p>
            </p:txBody>
          </p:sp>
        </mc:Choice>
        <mc:Fallback xmlns="">
          <p:sp>
            <p:nvSpPr>
              <p:cNvPr id="13" name="Content Placeholder 2">
                <a:extLst>
                  <a:ext uri="{FF2B5EF4-FFF2-40B4-BE49-F238E27FC236}">
                    <a16:creationId xmlns:a16="http://schemas.microsoft.com/office/drawing/2014/main" id="{B489AF22-353F-4052-93BB-A2AE9D78D6F6}"/>
                  </a:ext>
                </a:extLst>
              </p:cNvPr>
              <p:cNvSpPr>
                <a:spLocks noGrp="1" noRot="1" noChangeAspect="1" noMove="1" noResize="1" noEditPoints="1" noAdjustHandles="1" noChangeArrowheads="1" noChangeShapeType="1" noTextEdit="1"/>
              </p:cNvSpPr>
              <p:nvPr>
                <p:ph idx="1"/>
              </p:nvPr>
            </p:nvSpPr>
            <p:spPr>
              <a:xfrm>
                <a:off x="838199" y="1825625"/>
                <a:ext cx="10515600" cy="4351338"/>
              </a:xfrm>
              <a:blipFill>
                <a:blip r:embed="rId3"/>
                <a:stretch>
                  <a:fillRect l="-986"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21</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Experiments</a:t>
            </a:r>
          </a:p>
        </p:txBody>
      </p:sp>
      <p:pic>
        <p:nvPicPr>
          <p:cNvPr id="2" name="Picture 1">
            <a:extLst>
              <a:ext uri="{FF2B5EF4-FFF2-40B4-BE49-F238E27FC236}">
                <a16:creationId xmlns:a16="http://schemas.microsoft.com/office/drawing/2014/main" id="{76202015-6901-4EBB-A74C-76C8341D250A}"/>
              </a:ext>
            </a:extLst>
          </p:cNvPr>
          <p:cNvPicPr>
            <a:picLocks noChangeAspect="1"/>
          </p:cNvPicPr>
          <p:nvPr/>
        </p:nvPicPr>
        <p:blipFill>
          <a:blip r:embed="rId4"/>
          <a:stretch>
            <a:fillRect/>
          </a:stretch>
        </p:blipFill>
        <p:spPr>
          <a:xfrm>
            <a:off x="2212356" y="4016259"/>
            <a:ext cx="9016622" cy="2340091"/>
          </a:xfrm>
          <a:prstGeom prst="rect">
            <a:avLst/>
          </a:prstGeom>
        </p:spPr>
      </p:pic>
    </p:spTree>
    <p:extLst>
      <p:ext uri="{BB962C8B-B14F-4D97-AF65-F5344CB8AC3E}">
        <p14:creationId xmlns:p14="http://schemas.microsoft.com/office/powerpoint/2010/main" val="3740614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825625"/>
                <a:ext cx="10515600" cy="4351338"/>
              </a:xfrm>
            </p:spPr>
            <p:txBody>
              <a:bodyPr>
                <a:normAutofit/>
              </a:bodyPr>
              <a:lstStyle/>
              <a:p>
                <a:r>
                  <a:rPr lang="en-US" dirty="0"/>
                  <a:t>Alternate Training</a:t>
                </a:r>
              </a:p>
              <a:p>
                <a:pPr lvl="1"/>
                <a:r>
                  <a:rPr lang="en-US" dirty="0"/>
                  <a:t>Number of IID data at server </a:t>
                </a:r>
                <a14:m>
                  <m:oMath xmlns:m="http://schemas.openxmlformats.org/officeDocument/2006/math">
                    <m:r>
                      <a:rPr lang="en-US" i="1">
                        <a:latin typeface="Cambria Math" panose="02040503050406030204" pitchFamily="18" charset="0"/>
                      </a:rPr>
                      <m:t>25</m:t>
                    </m:r>
                    <m:r>
                      <a:rPr lang="en-US" b="0" i="1" smtClean="0">
                        <a:latin typeface="Cambria Math" panose="02040503050406030204" pitchFamily="18" charset="0"/>
                      </a:rPr>
                      <m:t>0</m:t>
                    </m:r>
                    <m:r>
                      <a:rPr lang="en-US" i="1">
                        <a:latin typeface="Cambria Math" panose="02040503050406030204" pitchFamily="18" charset="0"/>
                      </a:rPr>
                      <m:t>0</m:t>
                    </m:r>
                  </m:oMath>
                </a14:m>
                <a:endParaRPr lang="en-US" dirty="0"/>
              </a:p>
              <a:p>
                <a:pPr lvl="1"/>
                <a:endParaRPr lang="en-US" dirty="0"/>
              </a:p>
            </p:txBody>
          </p:sp>
        </mc:Choice>
        <mc:Fallback xmlns="">
          <p:sp>
            <p:nvSpPr>
              <p:cNvPr id="13" name="Content Placeholder 2">
                <a:extLst>
                  <a:ext uri="{FF2B5EF4-FFF2-40B4-BE49-F238E27FC236}">
                    <a16:creationId xmlns:a16="http://schemas.microsoft.com/office/drawing/2014/main" id="{B489AF22-353F-4052-93BB-A2AE9D78D6F6}"/>
                  </a:ext>
                </a:extLst>
              </p:cNvPr>
              <p:cNvSpPr>
                <a:spLocks noGrp="1" noRot="1" noChangeAspect="1" noMove="1" noResize="1" noEditPoints="1" noAdjustHandles="1" noChangeArrowheads="1" noChangeShapeType="1" noTextEdit="1"/>
              </p:cNvSpPr>
              <p:nvPr>
                <p:ph idx="1"/>
              </p:nvPr>
            </p:nvSpPr>
            <p:spPr>
              <a:xfrm>
                <a:off x="838199" y="1825625"/>
                <a:ext cx="10515600" cy="4351338"/>
              </a:xfrm>
              <a:blipFill>
                <a:blip r:embed="rId3"/>
                <a:stretch>
                  <a:fillRect l="-986"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22</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Experiments</a:t>
            </a:r>
          </a:p>
        </p:txBody>
      </p:sp>
      <p:pic>
        <p:nvPicPr>
          <p:cNvPr id="7" name="Picture 6">
            <a:extLst>
              <a:ext uri="{FF2B5EF4-FFF2-40B4-BE49-F238E27FC236}">
                <a16:creationId xmlns:a16="http://schemas.microsoft.com/office/drawing/2014/main" id="{AB2CC3B0-F687-4200-83A8-B54D1385E8DC}"/>
              </a:ext>
            </a:extLst>
          </p:cNvPr>
          <p:cNvPicPr>
            <a:picLocks noChangeAspect="1"/>
          </p:cNvPicPr>
          <p:nvPr/>
        </p:nvPicPr>
        <p:blipFill>
          <a:blip r:embed="rId4"/>
          <a:stretch>
            <a:fillRect/>
          </a:stretch>
        </p:blipFill>
        <p:spPr>
          <a:xfrm>
            <a:off x="2080858" y="2828886"/>
            <a:ext cx="8415249" cy="3348077"/>
          </a:xfrm>
          <a:prstGeom prst="rect">
            <a:avLst/>
          </a:prstGeom>
        </p:spPr>
      </p:pic>
    </p:spTree>
    <p:extLst>
      <p:ext uri="{BB962C8B-B14F-4D97-AF65-F5344CB8AC3E}">
        <p14:creationId xmlns:p14="http://schemas.microsoft.com/office/powerpoint/2010/main" val="2620558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825625"/>
            <a:ext cx="10033001" cy="4351338"/>
          </a:xfrm>
        </p:spPr>
        <p:txBody>
          <a:bodyPr>
            <a:normAutofit fontScale="92500" lnSpcReduction="10000"/>
          </a:bodyPr>
          <a:lstStyle/>
          <a:p>
            <a:r>
              <a:rPr lang="en-US" dirty="0"/>
              <a:t>SSL and SSFL can be used for Keyword Spotting, but imbalanced supervised data must be considered in practice</a:t>
            </a:r>
          </a:p>
          <a:p>
            <a:endParaRPr lang="en-US" b="1" dirty="0"/>
          </a:p>
          <a:p>
            <a:r>
              <a:rPr lang="en-US" dirty="0" err="1"/>
              <a:t>SpecAugment</a:t>
            </a:r>
            <a:r>
              <a:rPr lang="en-US" dirty="0"/>
              <a:t> and </a:t>
            </a:r>
            <a:r>
              <a:rPr lang="en-US" dirty="0" err="1"/>
              <a:t>MixAugment</a:t>
            </a:r>
            <a:r>
              <a:rPr lang="en-US" dirty="0"/>
              <a:t> on Mel-spectrogram works well for Semi-Supervised Learning</a:t>
            </a:r>
            <a:endParaRPr lang="en-US" b="1" dirty="0"/>
          </a:p>
          <a:p>
            <a:endParaRPr lang="en-US" b="1" dirty="0"/>
          </a:p>
          <a:p>
            <a:r>
              <a:rPr lang="en-US" dirty="0"/>
              <a:t>Alternate Training can be used to mitigate the issue of statistical heterogeneity</a:t>
            </a:r>
          </a:p>
          <a:p>
            <a:endParaRPr lang="en-US" dirty="0"/>
          </a:p>
          <a:p>
            <a:r>
              <a:rPr lang="en-US" dirty="0"/>
              <a:t>Pretrained models can be transferred with Semi-Supervised Federated Learning</a:t>
            </a:r>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23</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Conclusion</a:t>
            </a:r>
          </a:p>
        </p:txBody>
      </p:sp>
    </p:spTree>
    <p:extLst>
      <p:ext uri="{BB962C8B-B14F-4D97-AF65-F5344CB8AC3E}">
        <p14:creationId xmlns:p14="http://schemas.microsoft.com/office/powerpoint/2010/main" val="105175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24</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Future work</a:t>
            </a:r>
          </a:p>
        </p:txBody>
      </p:sp>
      <p:sp>
        <p:nvSpPr>
          <p:cNvPr id="2" name="Content Placeholder 2">
            <a:extLst>
              <a:ext uri="{FF2B5EF4-FFF2-40B4-BE49-F238E27FC236}">
                <a16:creationId xmlns:a16="http://schemas.microsoft.com/office/drawing/2014/main" id="{D78AA075-E5E7-564F-F64A-175DB5050118}"/>
              </a:ext>
            </a:extLst>
          </p:cNvPr>
          <p:cNvSpPr txBox="1">
            <a:spLocks/>
          </p:cNvSpPr>
          <p:nvPr/>
        </p:nvSpPr>
        <p:spPr>
          <a:xfrm>
            <a:off x="990599" y="1978025"/>
            <a:ext cx="100330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800" dirty="0"/>
              <a:t>Improve the performance of imbalanced Semi-Supervised Federated Learning</a:t>
            </a:r>
          </a:p>
          <a:p>
            <a:pPr marL="342900" indent="-342900"/>
            <a:endParaRPr lang="en-US" dirty="0"/>
          </a:p>
          <a:p>
            <a:pPr marL="342900" indent="-342900"/>
            <a:r>
              <a:rPr lang="en-US" sz="2800" dirty="0"/>
              <a:t>Improve the performance of personalization and fairness of various cohorts</a:t>
            </a:r>
          </a:p>
          <a:p>
            <a:pPr marL="342900" indent="-342900"/>
            <a:endParaRPr lang="en-US" sz="2800" dirty="0"/>
          </a:p>
          <a:p>
            <a:pPr marL="342900" indent="-342900"/>
            <a:r>
              <a:rPr lang="en-US" sz="2800" dirty="0"/>
              <a:t>Study Semi-Supervised Federated Learning for other applications </a:t>
            </a:r>
          </a:p>
          <a:p>
            <a:pPr marL="342900" indent="-342900"/>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883712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489AF22-353F-4052-93BB-A2AE9D78D6F6}"/>
              </a:ext>
            </a:extLst>
          </p:cNvPr>
          <p:cNvSpPr>
            <a:spLocks noGrp="1"/>
          </p:cNvSpPr>
          <p:nvPr>
            <p:ph idx="1"/>
          </p:nvPr>
        </p:nvSpPr>
        <p:spPr>
          <a:xfrm>
            <a:off x="838199" y="1494264"/>
            <a:ext cx="10755924" cy="4862086"/>
          </a:xfrm>
        </p:spPr>
        <p:txBody>
          <a:bodyPr>
            <a:normAutofit fontScale="92500"/>
          </a:bodyPr>
          <a:lstStyle/>
          <a:p>
            <a:pPr marL="0" indent="0">
              <a:buNone/>
            </a:pPr>
            <a:r>
              <a:rPr lang="en-US" sz="1600" spc="-10" dirty="0">
                <a:latin typeface="Poppins" pitchFamily="2" charset="77"/>
                <a:cs typeface="Poppins" pitchFamily="2" charset="77"/>
              </a:rPr>
              <a:t>1. </a:t>
            </a:r>
            <a:r>
              <a:rPr lang="en-US" sz="1600" dirty="0"/>
              <a:t>McMahan, Brendan, et al. "Communication-efficient learning of deep networks from decentralized data." </a:t>
            </a:r>
            <a:r>
              <a:rPr lang="en-US" sz="1600" i="1" dirty="0"/>
              <a:t>Artificial intelligence and statistics</a:t>
            </a:r>
            <a:r>
              <a:rPr lang="en-US" sz="1600" dirty="0"/>
              <a:t>. PMLR, 2017.</a:t>
            </a:r>
          </a:p>
          <a:p>
            <a:pPr marL="0" indent="0">
              <a:buNone/>
            </a:pPr>
            <a:r>
              <a:rPr lang="en-US" sz="1600" spc="-10" dirty="0">
                <a:latin typeface="Poppins" pitchFamily="2" charset="77"/>
                <a:cs typeface="Poppins" pitchFamily="2" charset="77"/>
              </a:rPr>
              <a:t>2. </a:t>
            </a:r>
            <a:r>
              <a:rPr lang="en-US" sz="1600" dirty="0"/>
              <a:t>Sohn, </a:t>
            </a:r>
            <a:r>
              <a:rPr lang="en-US" sz="1600" dirty="0" err="1"/>
              <a:t>Kihyuk</a:t>
            </a:r>
            <a:r>
              <a:rPr lang="en-US" sz="1600" dirty="0"/>
              <a:t>, et al. "</a:t>
            </a:r>
            <a:r>
              <a:rPr lang="en-US" sz="1600" dirty="0" err="1"/>
              <a:t>Fixmatch</a:t>
            </a:r>
            <a:r>
              <a:rPr lang="en-US" sz="1600" dirty="0"/>
              <a:t>: Simplifying semi-supervised learning with consistency and confidence." </a:t>
            </a:r>
            <a:r>
              <a:rPr lang="en-US" sz="1600" i="1" dirty="0"/>
              <a:t>Advances in neural information processing systems</a:t>
            </a:r>
            <a:r>
              <a:rPr lang="en-US" sz="1600" dirty="0"/>
              <a:t> 33 (2020): 596-608.</a:t>
            </a:r>
          </a:p>
          <a:p>
            <a:pPr marL="0" indent="0">
              <a:buNone/>
            </a:pPr>
            <a:r>
              <a:rPr lang="en-US" sz="1600" spc="-10" dirty="0">
                <a:latin typeface="Poppins" pitchFamily="2" charset="77"/>
                <a:cs typeface="Poppins" pitchFamily="2" charset="77"/>
              </a:rPr>
              <a:t>3. </a:t>
            </a:r>
            <a:r>
              <a:rPr lang="en-US" sz="1600" dirty="0"/>
              <a:t>Diao, Enmao, Jie Ding, and Vahid </a:t>
            </a:r>
            <a:r>
              <a:rPr lang="en-US" sz="1600" dirty="0" err="1"/>
              <a:t>Tarokh</a:t>
            </a:r>
            <a:r>
              <a:rPr lang="en-US" sz="1600" dirty="0"/>
              <a:t>. "</a:t>
            </a:r>
            <a:r>
              <a:rPr lang="en-US" sz="1600" dirty="0" err="1"/>
              <a:t>SemiFL</a:t>
            </a:r>
            <a:r>
              <a:rPr lang="en-US" sz="1600" dirty="0"/>
              <a:t>: Communication efficient semi-supervised federated learning with unlabeled clients." </a:t>
            </a:r>
            <a:r>
              <a:rPr lang="en-US" sz="1600" i="1" dirty="0" err="1"/>
              <a:t>arXiv</a:t>
            </a:r>
            <a:r>
              <a:rPr lang="en-US" sz="1600" i="1" dirty="0"/>
              <a:t> preprint arXiv:2106.01432</a:t>
            </a:r>
            <a:r>
              <a:rPr lang="en-US" sz="1600" dirty="0"/>
              <a:t> (2021).</a:t>
            </a:r>
          </a:p>
          <a:p>
            <a:pPr marL="0" indent="0">
              <a:buNone/>
            </a:pPr>
            <a:r>
              <a:rPr lang="en-US" sz="1600" spc="-10" dirty="0">
                <a:latin typeface="Poppins" pitchFamily="2" charset="77"/>
                <a:cs typeface="Poppins" pitchFamily="2" charset="77"/>
              </a:rPr>
              <a:t>4. </a:t>
            </a:r>
            <a:r>
              <a:rPr lang="en-US" sz="1600" dirty="0" err="1"/>
              <a:t>Rybakov</a:t>
            </a:r>
            <a:r>
              <a:rPr lang="en-US" sz="1600" dirty="0"/>
              <a:t>, Oleg, et al. "Streaming keyword spotting on mobile devices." </a:t>
            </a:r>
            <a:r>
              <a:rPr lang="en-US" sz="1600" i="1" dirty="0" err="1"/>
              <a:t>arXiv</a:t>
            </a:r>
            <a:r>
              <a:rPr lang="en-US" sz="1600" i="1" dirty="0"/>
              <a:t> preprint arXiv:2005.06720</a:t>
            </a:r>
            <a:r>
              <a:rPr lang="en-US" sz="1600" dirty="0"/>
              <a:t> (2020).</a:t>
            </a:r>
            <a:endParaRPr lang="en-US" sz="1600" spc="-10" dirty="0">
              <a:latin typeface="Poppins" pitchFamily="2" charset="77"/>
              <a:cs typeface="Poppins" pitchFamily="2" charset="77"/>
            </a:endParaRPr>
          </a:p>
          <a:p>
            <a:pPr marL="0" indent="0">
              <a:buNone/>
            </a:pPr>
            <a:r>
              <a:rPr lang="en-US" sz="1600" spc="-10" dirty="0">
                <a:latin typeface="Poppins" pitchFamily="2" charset="77"/>
                <a:cs typeface="Poppins" pitchFamily="2" charset="77"/>
              </a:rPr>
              <a:t>5. </a:t>
            </a:r>
            <a:r>
              <a:rPr lang="en-US" sz="1600" dirty="0"/>
              <a:t>Park, Daniel S., et al. "</a:t>
            </a:r>
            <a:r>
              <a:rPr lang="en-US" sz="1600" dirty="0" err="1"/>
              <a:t>Specaugment</a:t>
            </a:r>
            <a:r>
              <a:rPr lang="en-US" sz="1600" dirty="0"/>
              <a:t>: A simple data augmentation method for automatic speech recognition." </a:t>
            </a:r>
            <a:r>
              <a:rPr lang="en-US" sz="1600" i="1" dirty="0" err="1"/>
              <a:t>arXiv</a:t>
            </a:r>
            <a:r>
              <a:rPr lang="en-US" sz="1600" i="1" dirty="0"/>
              <a:t> preprint arXiv:1904.08779</a:t>
            </a:r>
            <a:r>
              <a:rPr lang="en-US" sz="1600" dirty="0"/>
              <a:t> (2019).</a:t>
            </a:r>
          </a:p>
          <a:p>
            <a:pPr marL="0" indent="0">
              <a:buNone/>
            </a:pPr>
            <a:r>
              <a:rPr lang="en-US" sz="1600" spc="-10" dirty="0">
                <a:latin typeface="Poppins" pitchFamily="2" charset="77"/>
                <a:cs typeface="Poppins" pitchFamily="2" charset="77"/>
              </a:rPr>
              <a:t>6. </a:t>
            </a:r>
            <a:r>
              <a:rPr lang="en-US" sz="1600" dirty="0" err="1"/>
              <a:t>Cubuk</a:t>
            </a:r>
            <a:r>
              <a:rPr lang="en-US" sz="1600" dirty="0"/>
              <a:t>, </a:t>
            </a:r>
            <a:r>
              <a:rPr lang="en-US" sz="1600" dirty="0" err="1"/>
              <a:t>Ekin</a:t>
            </a:r>
            <a:r>
              <a:rPr lang="en-US" sz="1600" dirty="0"/>
              <a:t> D., et al. "</a:t>
            </a:r>
            <a:r>
              <a:rPr lang="en-US" sz="1600" dirty="0" err="1"/>
              <a:t>Randaugment</a:t>
            </a:r>
            <a:r>
              <a:rPr lang="en-US" sz="1600" dirty="0"/>
              <a:t>: Practical automated data augmentation with a reduced search space." </a:t>
            </a:r>
            <a:r>
              <a:rPr lang="en-US" sz="1600" i="1" dirty="0"/>
              <a:t>Proceedings of the IEEE/CVF conference on computer vision and pattern recognition workshops</a:t>
            </a:r>
            <a:r>
              <a:rPr lang="en-US" sz="1600" dirty="0"/>
              <a:t>. 2020.</a:t>
            </a:r>
          </a:p>
          <a:p>
            <a:pPr marL="0" indent="0">
              <a:buNone/>
            </a:pPr>
            <a:r>
              <a:rPr lang="en-US" sz="1600" spc="-10" dirty="0">
                <a:latin typeface="Poppins" pitchFamily="2" charset="77"/>
                <a:cs typeface="Poppins" pitchFamily="2" charset="77"/>
              </a:rPr>
              <a:t>7. </a:t>
            </a:r>
            <a:r>
              <a:rPr lang="en-US" sz="1600" dirty="0"/>
              <a:t>Zhang, </a:t>
            </a:r>
            <a:r>
              <a:rPr lang="en-US" sz="1600" dirty="0" err="1"/>
              <a:t>Hongyi</a:t>
            </a:r>
            <a:r>
              <a:rPr lang="en-US" sz="1600" dirty="0"/>
              <a:t>, et al. "</a:t>
            </a:r>
            <a:r>
              <a:rPr lang="en-US" sz="1600" dirty="0" err="1"/>
              <a:t>mixup</a:t>
            </a:r>
            <a:r>
              <a:rPr lang="en-US" sz="1600" dirty="0"/>
              <a:t>: Beyond empirical risk minimization." </a:t>
            </a:r>
            <a:r>
              <a:rPr lang="en-US" sz="1600" i="1" dirty="0" err="1"/>
              <a:t>arXiv</a:t>
            </a:r>
            <a:r>
              <a:rPr lang="en-US" sz="1600" i="1" dirty="0"/>
              <a:t> preprint arXiv:1710.09412</a:t>
            </a:r>
            <a:r>
              <a:rPr lang="en-US" sz="1600" dirty="0"/>
              <a:t> (2017).</a:t>
            </a:r>
          </a:p>
          <a:p>
            <a:pPr marL="0" indent="0">
              <a:buNone/>
            </a:pPr>
            <a:r>
              <a:rPr lang="en-US" sz="1600" dirty="0"/>
              <a:t>8. Warden, Pete. "Speech commands: A dataset for limited-vocabulary speech recognition." </a:t>
            </a:r>
            <a:r>
              <a:rPr lang="en-US" sz="1600" dirty="0" err="1"/>
              <a:t>arXiv</a:t>
            </a:r>
            <a:r>
              <a:rPr lang="en-US" sz="1600" dirty="0"/>
              <a:t> preprint arXiv:1804.03209 (2018).</a:t>
            </a:r>
          </a:p>
          <a:p>
            <a:pPr marL="0" indent="0">
              <a:buNone/>
            </a:pPr>
            <a:r>
              <a:rPr lang="en-US" sz="1600" dirty="0"/>
              <a:t>9. </a:t>
            </a:r>
            <a:r>
              <a:rPr lang="en-US" sz="1600" dirty="0" err="1"/>
              <a:t>Fallah</a:t>
            </a:r>
            <a:r>
              <a:rPr lang="en-US" sz="1600" dirty="0"/>
              <a:t>, A., Mokhtari, A., &amp; </a:t>
            </a:r>
            <a:r>
              <a:rPr lang="en-US" sz="1600" dirty="0" err="1"/>
              <a:t>Ozdaglar</a:t>
            </a:r>
            <a:r>
              <a:rPr lang="en-US" sz="1600" dirty="0"/>
              <a:t>, A. “Personalized federated learning: A meta-learning approach”, 2020, </a:t>
            </a:r>
            <a:r>
              <a:rPr lang="en-US" sz="1600" dirty="0" err="1"/>
              <a:t>arXiv</a:t>
            </a:r>
            <a:r>
              <a:rPr lang="en-US" sz="1600" dirty="0"/>
              <a:t> preprint</a:t>
            </a:r>
          </a:p>
          <a:p>
            <a:pPr marL="0" indent="0">
              <a:buNone/>
            </a:pPr>
            <a:r>
              <a:rPr lang="en-US" sz="1600" dirty="0"/>
              <a:t>10. Li, T., Hu, S., </a:t>
            </a:r>
            <a:r>
              <a:rPr lang="en-US" sz="1600" dirty="0" err="1"/>
              <a:t>Beirami</a:t>
            </a:r>
            <a:r>
              <a:rPr lang="en-US" sz="1600" dirty="0"/>
              <a:t>, A., &amp; Smith, V. “Ditto: Fair and robust federated learning through personalization”. 2020, ICML</a:t>
            </a:r>
          </a:p>
          <a:p>
            <a:pPr marL="0" indent="0">
              <a:buNone/>
            </a:pPr>
            <a:r>
              <a:rPr lang="en-US" sz="1600" dirty="0"/>
              <a:t>11. Collins, Liam, et al. "Exploiting shared representations for personalized federated learning." </a:t>
            </a:r>
            <a:r>
              <a:rPr lang="en-US" sz="1600" i="1" dirty="0"/>
              <a:t>International Conference on Machine Learning</a:t>
            </a:r>
            <a:r>
              <a:rPr lang="en-US" sz="1600" dirty="0"/>
              <a:t>. PMLR, 2021.</a:t>
            </a:r>
            <a:endParaRPr lang="en-US" sz="1600" spc="-10" dirty="0">
              <a:latin typeface="Poppins" pitchFamily="2" charset="77"/>
              <a:cs typeface="Poppins" pitchFamily="2" charset="77"/>
            </a:endParaRPr>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25</a:t>
            </a:fld>
            <a:endParaRPr lang="en-US"/>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References</a:t>
            </a:r>
          </a:p>
        </p:txBody>
      </p:sp>
    </p:spTree>
    <p:extLst>
      <p:ext uri="{BB962C8B-B14F-4D97-AF65-F5344CB8AC3E}">
        <p14:creationId xmlns:p14="http://schemas.microsoft.com/office/powerpoint/2010/main" val="2554198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C38802-22D0-4143-8704-4478798B1C95}"/>
              </a:ext>
            </a:extLst>
          </p:cNvPr>
          <p:cNvSpPr>
            <a:spLocks noGrp="1"/>
          </p:cNvSpPr>
          <p:nvPr>
            <p:ph type="sldNum" sz="quarter" idx="12"/>
          </p:nvPr>
        </p:nvSpPr>
        <p:spPr/>
        <p:txBody>
          <a:bodyPr/>
          <a:lstStyle/>
          <a:p>
            <a:fld id="{20D8D6EE-81E1-44DB-ADA3-75AFA6BC9573}" type="slidenum">
              <a:rPr lang="en-US" smtClean="0"/>
              <a:t>26</a:t>
            </a:fld>
            <a:endParaRPr lang="en-US" dirty="0"/>
          </a:p>
        </p:txBody>
      </p:sp>
      <p:sp>
        <p:nvSpPr>
          <p:cNvPr id="6" name="TextBox 5">
            <a:extLst>
              <a:ext uri="{FF2B5EF4-FFF2-40B4-BE49-F238E27FC236}">
                <a16:creationId xmlns:a16="http://schemas.microsoft.com/office/drawing/2014/main" id="{BA459E24-0183-3A46-9EDC-A2E5C9ED874F}"/>
              </a:ext>
            </a:extLst>
          </p:cNvPr>
          <p:cNvSpPr txBox="1"/>
          <p:nvPr/>
        </p:nvSpPr>
        <p:spPr>
          <a:xfrm>
            <a:off x="4795291" y="2175896"/>
            <a:ext cx="2601418" cy="701731"/>
          </a:xfrm>
          <a:prstGeom prst="rect">
            <a:avLst/>
          </a:prstGeom>
          <a:noFill/>
        </p:spPr>
        <p:txBody>
          <a:bodyPr wrap="none" rtlCol="0" anchor="b">
            <a:spAutoFit/>
          </a:bodyPr>
          <a:lstStyle/>
          <a:p>
            <a:pPr defTabSz="914400">
              <a:lnSpc>
                <a:spcPct val="90000"/>
              </a:lnSpc>
              <a:spcBef>
                <a:spcPct val="0"/>
              </a:spcBef>
            </a:pPr>
            <a:r>
              <a:rPr lang="en-US" sz="4400" b="1" dirty="0">
                <a:latin typeface="+mj-lt"/>
                <a:ea typeface="+mj-ea"/>
                <a:cs typeface="+mj-cs"/>
              </a:rPr>
              <a:t>Thank You</a:t>
            </a:r>
          </a:p>
        </p:txBody>
      </p:sp>
      <p:pic>
        <p:nvPicPr>
          <p:cNvPr id="8" name="Picture 7">
            <a:extLst>
              <a:ext uri="{FF2B5EF4-FFF2-40B4-BE49-F238E27FC236}">
                <a16:creationId xmlns:a16="http://schemas.microsoft.com/office/drawing/2014/main" id="{B3B8465E-5C1E-2240-80C9-2AB0090FA9C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489361" y="962618"/>
            <a:ext cx="1213278" cy="1213278"/>
          </a:xfrm>
          <a:prstGeom prst="rect">
            <a:avLst/>
          </a:prstGeom>
        </p:spPr>
      </p:pic>
      <p:pic>
        <p:nvPicPr>
          <p:cNvPr id="13" name="Picture 12">
            <a:extLst>
              <a:ext uri="{FF2B5EF4-FFF2-40B4-BE49-F238E27FC236}">
                <a16:creationId xmlns:a16="http://schemas.microsoft.com/office/drawing/2014/main" id="{AA30B52D-BAF3-BD47-B750-0F3ABFD26F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8850" y="3198317"/>
            <a:ext cx="1654300" cy="1945760"/>
          </a:xfrm>
          <a:prstGeom prst="rect">
            <a:avLst/>
          </a:prstGeom>
        </p:spPr>
      </p:pic>
    </p:spTree>
    <p:extLst>
      <p:ext uri="{BB962C8B-B14F-4D97-AF65-F5344CB8AC3E}">
        <p14:creationId xmlns:p14="http://schemas.microsoft.com/office/powerpoint/2010/main" val="11131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a:xfrm>
            <a:off x="838200" y="1825624"/>
            <a:ext cx="10515600" cy="4530725"/>
          </a:xfrm>
        </p:spPr>
        <p:txBody>
          <a:bodyPr>
            <a:normAutofit fontScale="92500" lnSpcReduction="20000"/>
          </a:bodyPr>
          <a:lstStyle/>
          <a:p>
            <a:r>
              <a:rPr lang="en-US" dirty="0"/>
              <a:t>Motivation</a:t>
            </a:r>
          </a:p>
          <a:p>
            <a:pPr lvl="1"/>
            <a:r>
              <a:rPr lang="en-US" dirty="0"/>
              <a:t>Local training without data sharing</a:t>
            </a:r>
          </a:p>
          <a:p>
            <a:pPr lvl="1"/>
            <a:r>
              <a:rPr lang="en-US" dirty="0"/>
              <a:t>Local computation resources</a:t>
            </a:r>
          </a:p>
          <a:p>
            <a:endParaRPr lang="en-US" dirty="0"/>
          </a:p>
          <a:p>
            <a:r>
              <a:rPr lang="en-US" dirty="0"/>
              <a:t>Challenges</a:t>
            </a:r>
          </a:p>
          <a:p>
            <a:pPr lvl="1"/>
            <a:r>
              <a:rPr lang="en-US" dirty="0"/>
              <a:t>Data heterogeneity</a:t>
            </a:r>
          </a:p>
          <a:p>
            <a:pPr lvl="2"/>
            <a:r>
              <a:rPr lang="en-US" dirty="0"/>
              <a:t>Statistical</a:t>
            </a:r>
          </a:p>
          <a:p>
            <a:pPr lvl="2"/>
            <a:r>
              <a:rPr lang="en-US" b="1" dirty="0"/>
              <a:t>Supervision</a:t>
            </a:r>
          </a:p>
          <a:p>
            <a:pPr marL="457200" lvl="1" indent="0">
              <a:buNone/>
            </a:pPr>
            <a:endParaRPr lang="en-US" dirty="0"/>
          </a:p>
          <a:p>
            <a:pPr lvl="1"/>
            <a:r>
              <a:rPr lang="en-US" dirty="0"/>
              <a:t>System Heterogeneity</a:t>
            </a:r>
          </a:p>
          <a:p>
            <a:pPr lvl="2"/>
            <a:r>
              <a:rPr lang="en-US" dirty="0"/>
              <a:t>Computation</a:t>
            </a:r>
          </a:p>
          <a:p>
            <a:pPr lvl="2"/>
            <a:r>
              <a:rPr lang="en-US" dirty="0"/>
              <a:t>Communication</a:t>
            </a:r>
          </a:p>
          <a:p>
            <a:pPr lvl="2"/>
            <a:endParaRPr lang="en-US" dirty="0"/>
          </a:p>
          <a:p>
            <a:pPr lvl="1"/>
            <a:r>
              <a:rPr lang="en-US" dirty="0"/>
              <a:t>Personalization, Privacy, Fairness, Security</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3</a:t>
            </a:fld>
            <a:endParaRPr lang="en-US" dirty="0"/>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Federated Learning (FL)</a:t>
            </a:r>
          </a:p>
        </p:txBody>
      </p:sp>
      <p:pic>
        <p:nvPicPr>
          <p:cNvPr id="7" name="Picture 6">
            <a:extLst>
              <a:ext uri="{FF2B5EF4-FFF2-40B4-BE49-F238E27FC236}">
                <a16:creationId xmlns:a16="http://schemas.microsoft.com/office/drawing/2014/main" id="{85DC1B15-6FFE-41DF-4EA2-6CE73856C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1306" y="1870075"/>
            <a:ext cx="4302899" cy="4127545"/>
          </a:xfrm>
          <a:prstGeom prst="rect">
            <a:avLst/>
          </a:prstGeom>
        </p:spPr>
      </p:pic>
    </p:spTree>
    <p:extLst>
      <p:ext uri="{BB962C8B-B14F-4D97-AF65-F5344CB8AC3E}">
        <p14:creationId xmlns:p14="http://schemas.microsoft.com/office/powerpoint/2010/main" val="386975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p:txBody>
          <a:bodyPr>
            <a:normAutofit/>
          </a:bodyPr>
          <a:lstStyle/>
          <a:p>
            <a:r>
              <a:rPr lang="en-US" dirty="0"/>
              <a:t>Algorithm</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4</a:t>
            </a:fld>
            <a:endParaRPr lang="en-US" dirty="0"/>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Federated Learning (FL)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C410877-C4DD-406B-9828-16269BA97C83}"/>
                  </a:ext>
                </a:extLst>
              </p:cNvPr>
              <p:cNvSpPr txBox="1"/>
              <p:nvPr/>
            </p:nvSpPr>
            <p:spPr>
              <a:xfrm>
                <a:off x="3842265" y="2376759"/>
                <a:ext cx="3569041" cy="4344716"/>
              </a:xfrm>
              <a:prstGeom prst="rect">
                <a:avLst/>
              </a:prstGeom>
              <a:noFill/>
            </p:spPr>
            <p:txBody>
              <a:bodyPr wrap="square" rtlCol="0">
                <a:spAutoFit/>
              </a:bodyPr>
              <a:lstStyle/>
              <a:p>
                <a:pPr algn="ctr"/>
                <a:r>
                  <a:rPr lang="en-US" sz="2200" i="1" dirty="0"/>
                  <a:t>Local</a:t>
                </a:r>
                <a:r>
                  <a:rPr lang="en-US" sz="2200" dirty="0"/>
                  <a:t> objective</a:t>
                </a:r>
              </a:p>
              <a:p>
                <a:pPr algn="ctr"/>
                <a:endParaRPr lang="en-US" sz="2200" dirty="0">
                  <a:solidFill>
                    <a:srgbClr val="0070C0"/>
                  </a:solidFill>
                </a:endParaRPr>
              </a:p>
              <a:p>
                <a:pPr marL="342900" indent="-342900">
                  <a:buFont typeface="Arial" panose="020B0604020202020204" pitchFamily="34" charset="0"/>
                  <a:buChar char="•"/>
                </a:pPr>
                <a:r>
                  <a:rPr lang="en-US" sz="2200" dirty="0"/>
                  <a:t>local data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a:latin typeface="Cambria Math" panose="02040503050406030204" pitchFamily="18" charset="0"/>
                          </a:rPr>
                          <m:t>𝑚</m:t>
                        </m:r>
                      </m:sub>
                    </m:sSub>
                  </m:oMath>
                </a14:m>
                <a:r>
                  <a:rPr lang="en-US" sz="2200" dirty="0"/>
                  <a:t> and target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𝑦</m:t>
                        </m:r>
                      </m:e>
                      <m:sub>
                        <m:r>
                          <a:rPr lang="en-US" sz="2200">
                            <a:latin typeface="Cambria Math" panose="02040503050406030204" pitchFamily="18" charset="0"/>
                          </a:rPr>
                          <m:t>𝑚</m:t>
                        </m:r>
                      </m:sub>
                    </m:sSub>
                    <m:r>
                      <a:rPr lang="en-US" sz="2200">
                        <a:latin typeface="Cambria Math" panose="02040503050406030204" pitchFamily="18" charset="0"/>
                      </a:rPr>
                      <m:t> </m:t>
                    </m:r>
                  </m:oMath>
                </a14:m>
                <a:r>
                  <a:rPr lang="en-US" sz="2200" dirty="0"/>
                  <a:t>across </a:t>
                </a:r>
                <a14:m>
                  <m:oMath xmlns:m="http://schemas.openxmlformats.org/officeDocument/2006/math">
                    <m:r>
                      <a:rPr lang="en-US" sz="2200">
                        <a:latin typeface="Cambria Math" panose="02040503050406030204" pitchFamily="18" charset="0"/>
                      </a:rPr>
                      <m:t>𝑀</m:t>
                    </m:r>
                  </m:oMath>
                </a14:m>
                <a:r>
                  <a:rPr lang="en-US" sz="2200" dirty="0"/>
                  <a:t> devices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perform local update:</a:t>
                </a:r>
              </a:p>
              <a:p>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min</m:t>
                              </m:r>
                            </m:e>
                            <m:lim>
                              <m:r>
                                <a:rPr lang="en-US" i="1">
                                  <a:latin typeface="Cambria Math" panose="02040503050406030204" pitchFamily="18" charset="0"/>
                                </a:rPr>
                                <m:t>𝑤</m:t>
                              </m:r>
                            </m:lim>
                          </m:limLow>
                        </m:fName>
                        <m:e>
                          <m:nary>
                            <m:naryPr>
                              <m:chr m:val="∑"/>
                              <m:supHide m:val="on"/>
                              <m:ctrlPr>
                                <a:rPr lang="en-US" sz="2200" i="1">
                                  <a:latin typeface="Cambria Math" panose="02040503050406030204" pitchFamily="18" charset="0"/>
                                </a:rPr>
                              </m:ctrlPr>
                            </m:naryPr>
                            <m:sub>
                              <m:d>
                                <m:dPr>
                                  <m:ctrlPr>
                                    <a:rPr lang="en-US" sz="2200" i="1">
                                      <a:latin typeface="Cambria Math" panose="02040503050406030204" pitchFamily="18" charset="0"/>
                                    </a:rPr>
                                  </m:ctrlPr>
                                </m:dPr>
                                <m:e>
                                  <m:r>
                                    <m:rPr>
                                      <m:brk m:alnAt="7"/>
                                    </m:rPr>
                                    <a:rPr lang="en-US" sz="2200">
                                      <a:latin typeface="Cambria Math" panose="02040503050406030204" pitchFamily="18" charset="0"/>
                                    </a:rPr>
                                    <m:t>𝑥</m:t>
                                  </m:r>
                                  <m:r>
                                    <a:rPr lang="en-US" sz="2200">
                                      <a:latin typeface="Cambria Math" panose="02040503050406030204" pitchFamily="18" charset="0"/>
                                    </a:rPr>
                                    <m:t>,</m:t>
                                  </m:r>
                                  <m:r>
                                    <a:rPr lang="en-US" sz="2200">
                                      <a:latin typeface="Cambria Math" panose="02040503050406030204" pitchFamily="18" charset="0"/>
                                    </a:rPr>
                                    <m:t>𝑦</m:t>
                                  </m:r>
                                </m:e>
                              </m:d>
                              <m:r>
                                <a:rPr lang="en-US" sz="2200">
                                  <a:latin typeface="Cambria Math" panose="02040503050406030204" pitchFamily="18" charset="0"/>
                                </a:rPr>
                                <m:t>∈</m:t>
                              </m:r>
                              <m:r>
                                <a:rPr lang="en-US" sz="2200" i="1" smtClean="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𝑋</m:t>
                                  </m:r>
                                </m:e>
                                <m:sub>
                                  <m:r>
                                    <a:rPr lang="en-US" sz="2200">
                                      <a:latin typeface="Cambria Math" panose="02040503050406030204" pitchFamily="18" charset="0"/>
                                    </a:rPr>
                                    <m:t>𝑚</m:t>
                                  </m:r>
                                </m:sub>
                              </m:sSub>
                              <m:r>
                                <a:rPr lang="en-US" sz="2200" b="0" i="0" smtClean="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𝑦</m:t>
                                  </m:r>
                                </m:e>
                                <m:sub>
                                  <m:r>
                                    <a:rPr lang="en-US" sz="2200">
                                      <a:latin typeface="Cambria Math" panose="02040503050406030204" pitchFamily="18" charset="0"/>
                                    </a:rPr>
                                    <m:t>𝑚</m:t>
                                  </m:r>
                                </m:sub>
                              </m:sSub>
                              <m:r>
                                <a:rPr lang="en-US" sz="2200" b="0" i="0" smtClean="0">
                                  <a:latin typeface="Cambria Math" panose="02040503050406030204" pitchFamily="18" charset="0"/>
                                </a:rPr>
                                <m:t>)</m:t>
                              </m:r>
                            </m:sub>
                            <m:sup/>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r>
                                <a:rPr lang="en-US" sz="2200">
                                  <a:latin typeface="Cambria Math" panose="02040503050406030204" pitchFamily="18" charset="0"/>
                                </a:rPr>
                                <m:t>(</m:t>
                              </m:r>
                              <m:r>
                                <a:rPr lang="en-US" sz="2200">
                                  <a:latin typeface="Cambria Math" panose="02040503050406030204" pitchFamily="18" charset="0"/>
                                </a:rPr>
                                <m:t>𝑥</m:t>
                              </m:r>
                              <m:r>
                                <a:rPr lang="en-US" sz="2200">
                                  <a:latin typeface="Cambria Math" panose="02040503050406030204" pitchFamily="18" charset="0"/>
                                </a:rPr>
                                <m:t>, </m:t>
                              </m:r>
                              <m:r>
                                <a:rPr lang="en-US" sz="2200">
                                  <a:latin typeface="Cambria Math" panose="02040503050406030204" pitchFamily="18" charset="0"/>
                                </a:rPr>
                                <m:t>𝑦</m:t>
                              </m:r>
                              <m:r>
                                <a:rPr lang="en-US" sz="2200">
                                  <a:latin typeface="Cambria Math" panose="02040503050406030204" pitchFamily="18" charset="0"/>
                                </a:rPr>
                                <m:t>;</m:t>
                              </m:r>
                              <m:r>
                                <a:rPr lang="en-US" i="1">
                                  <a:latin typeface="Cambria Math" panose="02040503050406030204" pitchFamily="18" charset="0"/>
                                </a:rPr>
                                <m:t>𝑤</m:t>
                              </m:r>
                              <m:r>
                                <a:rPr lang="en-US" sz="2200">
                                  <a:latin typeface="Cambria Math" panose="02040503050406030204" pitchFamily="18" charset="0"/>
                                </a:rPr>
                                <m:t>)</m:t>
                              </m:r>
                            </m:e>
                          </m:nary>
                        </m:e>
                      </m:func>
                    </m:oMath>
                  </m:oMathPara>
                </a14:m>
                <a:endParaRPr lang="en-US" sz="2200" dirty="0"/>
              </a:p>
              <a:p>
                <a:pPr lvl="1"/>
                <a:r>
                  <a:rPr lang="en-US" sz="2200" dirty="0"/>
                  <a:t>where </a:t>
                </a:r>
                <a14:m>
                  <m:oMath xmlns:m="http://schemas.openxmlformats.org/officeDocument/2006/math">
                    <m:r>
                      <a:rPr lang="en-US" i="1">
                        <a:latin typeface="Cambria Math" panose="02040503050406030204" pitchFamily="18" charset="0"/>
                      </a:rPr>
                      <m:t>𝑙</m:t>
                    </m:r>
                    <m:d>
                      <m:dPr>
                        <m:ctrlPr>
                          <a:rPr lang="en-US" i="1">
                            <a:latin typeface="Cambria Math" panose="02040503050406030204" pitchFamily="18" charset="0"/>
                          </a:rPr>
                        </m:ctrlPr>
                      </m:dPr>
                      <m:e>
                        <m:r>
                          <a:rPr lang="en-US">
                            <a:latin typeface="Cambria Math" panose="02040503050406030204" pitchFamily="18" charset="0"/>
                          </a:rPr>
                          <m:t>⋅</m:t>
                        </m:r>
                      </m:e>
                    </m:d>
                  </m:oMath>
                </a14:m>
                <a:r>
                  <a:rPr lang="en-US" dirty="0"/>
                  <a:t> </a:t>
                </a:r>
                <a:r>
                  <a:rPr lang="en-US" sz="2000" dirty="0"/>
                  <a:t>is the loss function and </a:t>
                </a:r>
                <a14:m>
                  <m:oMath xmlns:m="http://schemas.openxmlformats.org/officeDocument/2006/math">
                    <m:r>
                      <a:rPr lang="en-US" sz="2000" i="1">
                        <a:latin typeface="Cambria Math" panose="02040503050406030204" pitchFamily="18" charset="0"/>
                      </a:rPr>
                      <m:t>𝑤</m:t>
                    </m:r>
                  </m:oMath>
                </a14:m>
                <a:r>
                  <a:rPr lang="en-US" sz="2200" dirty="0"/>
                  <a:t> is the model parameter</a:t>
                </a:r>
              </a:p>
              <a:p>
                <a:endParaRPr lang="en-US" sz="2200" dirty="0"/>
              </a:p>
            </p:txBody>
          </p:sp>
        </mc:Choice>
        <mc:Fallback xmlns="">
          <p:sp>
            <p:nvSpPr>
              <p:cNvPr id="7" name="TextBox 6">
                <a:extLst>
                  <a:ext uri="{FF2B5EF4-FFF2-40B4-BE49-F238E27FC236}">
                    <a16:creationId xmlns:a16="http://schemas.microsoft.com/office/drawing/2014/main" id="{6C410877-C4DD-406B-9828-16269BA97C83}"/>
                  </a:ext>
                </a:extLst>
              </p:cNvPr>
              <p:cNvSpPr txBox="1">
                <a:spLocks noRot="1" noChangeAspect="1" noMove="1" noResize="1" noEditPoints="1" noAdjustHandles="1" noChangeArrowheads="1" noChangeShapeType="1" noTextEdit="1"/>
              </p:cNvSpPr>
              <p:nvPr/>
            </p:nvSpPr>
            <p:spPr>
              <a:xfrm>
                <a:off x="3842265" y="2376759"/>
                <a:ext cx="3569041" cy="4344716"/>
              </a:xfrm>
              <a:prstGeom prst="rect">
                <a:avLst/>
              </a:prstGeom>
              <a:blipFill>
                <a:blip r:embed="rId3"/>
                <a:stretch>
                  <a:fillRect l="-1877" t="-982"/>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6BED813-AB01-5DC7-078F-ACC6EA897D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306" y="1870075"/>
            <a:ext cx="4302899" cy="412754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D591C06-80E7-11FC-0E04-69B4C93662FF}"/>
                  </a:ext>
                </a:extLst>
              </p:cNvPr>
              <p:cNvSpPr txBox="1"/>
              <p:nvPr/>
            </p:nvSpPr>
            <p:spPr>
              <a:xfrm>
                <a:off x="310978" y="2376759"/>
                <a:ext cx="3297195" cy="2759345"/>
              </a:xfrm>
              <a:prstGeom prst="rect">
                <a:avLst/>
              </a:prstGeom>
              <a:noFill/>
            </p:spPr>
            <p:txBody>
              <a:bodyPr wrap="square" rtlCol="0">
                <a:spAutoFit/>
              </a:bodyPr>
              <a:lstStyle/>
              <a:p>
                <a:pPr algn="ctr"/>
                <a:r>
                  <a:rPr lang="en-US" sz="2200" i="1" dirty="0"/>
                  <a:t>Global</a:t>
                </a:r>
                <a:r>
                  <a:rPr lang="en-US" sz="2200" dirty="0"/>
                  <a:t> objective</a:t>
                </a:r>
              </a:p>
              <a:p>
                <a:pPr algn="ctr"/>
                <a:endParaRPr lang="en-US" sz="2200" dirty="0">
                  <a:solidFill>
                    <a:srgbClr val="0070C0"/>
                  </a:solidFill>
                </a:endParaRPr>
              </a:p>
              <a:p>
                <a:pPr algn="ctr"/>
                <a14:m>
                  <m:oMathPara xmlns:m="http://schemas.openxmlformats.org/officeDocument/2006/math">
                    <m:oMathParaPr>
                      <m:jc m:val="center"/>
                    </m:oMathParaPr>
                    <m:oMath xmlns:m="http://schemas.openxmlformats.org/officeDocument/2006/math">
                      <m:func>
                        <m:funcPr>
                          <m:ctrlPr>
                            <a:rPr lang="en-US" sz="2200" i="1">
                              <a:latin typeface="Cambria Math" panose="02040503050406030204" pitchFamily="18" charset="0"/>
                            </a:rPr>
                          </m:ctrlPr>
                        </m:funcPr>
                        <m:fName>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min</m:t>
                              </m:r>
                            </m:e>
                            <m:lim>
                              <m:r>
                                <a:rPr lang="en-US" sz="2200" i="1">
                                  <a:latin typeface="Cambria Math" panose="02040503050406030204" pitchFamily="18" charset="0"/>
                                </a:rPr>
                                <m:t>𝑤</m:t>
                              </m:r>
                            </m:lim>
                          </m:limLow>
                        </m:fName>
                        <m:e>
                          <m:nary>
                            <m:naryPr>
                              <m:chr m:val="∑"/>
                              <m:ctrlPr>
                                <a:rPr lang="en-US" sz="2200" i="1">
                                  <a:latin typeface="Cambria Math" panose="02040503050406030204" pitchFamily="18" charset="0"/>
                                </a:rPr>
                              </m:ctrlPr>
                            </m:naryPr>
                            <m:sub>
                              <m:r>
                                <a:rPr lang="en-US" sz="2200" b="0" i="1" smtClean="0">
                                  <a:latin typeface="Cambria Math" panose="02040503050406030204" pitchFamily="18" charset="0"/>
                                </a:rPr>
                                <m:t>𝑚</m:t>
                              </m:r>
                              <m:r>
                                <a:rPr lang="en-US" sz="2200" i="1">
                                  <a:latin typeface="Cambria Math" panose="02040503050406030204" pitchFamily="18" charset="0"/>
                                </a:rPr>
                                <m:t>=1</m:t>
                              </m:r>
                            </m:sub>
                            <m:sup>
                              <m:r>
                                <a:rPr lang="en-US" sz="2200" b="0" i="1" smtClean="0">
                                  <a:latin typeface="Cambria Math" panose="02040503050406030204" pitchFamily="18" charset="0"/>
                                </a:rPr>
                                <m:t>𝑀</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𝑚</m:t>
                                      </m:r>
                                    </m:sub>
                                  </m:sSub>
                                </m:num>
                                <m:den>
                                  <m:r>
                                    <a:rPr lang="en-US" i="1">
                                      <a:latin typeface="Cambria Math" panose="02040503050406030204" pitchFamily="18" charset="0"/>
                                    </a:rPr>
                                    <m:t>𝑛</m:t>
                                  </m:r>
                                </m:den>
                              </m:f>
                              <m:r>
                                <m:rPr>
                                  <m:nor/>
                                </m:rPr>
                                <a:rPr lang="en-US"/>
                                <m:t> </m:t>
                              </m:r>
                            </m:e>
                          </m:nary>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𝑚</m:t>
                              </m:r>
                            </m:sub>
                          </m:sSub>
                          <m:r>
                            <a:rPr lang="en-US" sz="2400" b="0" i="1" smtClean="0">
                              <a:latin typeface="Cambria Math" panose="02040503050406030204" pitchFamily="18" charset="0"/>
                            </a:rPr>
                            <m:t>(</m:t>
                          </m:r>
                          <m:r>
                            <a:rPr lang="en-US" sz="2400" b="0" i="1" smtClean="0">
                              <a:latin typeface="Cambria Math" panose="02040503050406030204" pitchFamily="18" charset="0"/>
                            </a:rPr>
                            <m:t>𝑤</m:t>
                          </m:r>
                          <m:r>
                            <a:rPr lang="en-US" sz="2400" b="0" i="1" smtClean="0">
                              <a:latin typeface="Cambria Math" panose="02040503050406030204" pitchFamily="18" charset="0"/>
                            </a:rPr>
                            <m:t>)</m:t>
                          </m:r>
                        </m:e>
                      </m:func>
                    </m:oMath>
                  </m:oMathPara>
                </a14:m>
                <a:endParaRPr lang="en-US" sz="2200" dirty="0"/>
              </a:p>
              <a:p>
                <a:pPr algn="ctr"/>
                <a:endParaRPr lang="en-US" sz="2200" dirty="0"/>
              </a:p>
              <a:p>
                <a:pPr algn="ctr"/>
                <a:r>
                  <a:rPr lang="en-US" sz="2200" dirty="0"/>
                  <a:t>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𝑚</m:t>
                        </m:r>
                      </m:sub>
                    </m:sSub>
                  </m:oMath>
                </a14:m>
                <a:r>
                  <a:rPr lang="en-US" sz="2200" dirty="0"/>
                  <a:t> and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 </m:t>
                    </m:r>
                  </m:oMath>
                </a14:m>
                <a:r>
                  <a:rPr lang="en-US" sz="2200" dirty="0"/>
                  <a:t>are the local and total sample size</a:t>
                </a:r>
              </a:p>
            </p:txBody>
          </p:sp>
        </mc:Choice>
        <mc:Fallback xmlns="">
          <p:sp>
            <p:nvSpPr>
              <p:cNvPr id="2" name="TextBox 1">
                <a:extLst>
                  <a:ext uri="{FF2B5EF4-FFF2-40B4-BE49-F238E27FC236}">
                    <a16:creationId xmlns:a16="http://schemas.microsoft.com/office/drawing/2014/main" id="{6D591C06-80E7-11FC-0E04-69B4C93662FF}"/>
                  </a:ext>
                </a:extLst>
              </p:cNvPr>
              <p:cNvSpPr txBox="1">
                <a:spLocks noRot="1" noChangeAspect="1" noMove="1" noResize="1" noEditPoints="1" noAdjustHandles="1" noChangeArrowheads="1" noChangeShapeType="1" noTextEdit="1"/>
              </p:cNvSpPr>
              <p:nvPr/>
            </p:nvSpPr>
            <p:spPr>
              <a:xfrm>
                <a:off x="310978" y="2376759"/>
                <a:ext cx="3297195" cy="2759345"/>
              </a:xfrm>
              <a:prstGeom prst="rect">
                <a:avLst/>
              </a:prstGeom>
              <a:blipFill>
                <a:blip r:embed="rId5"/>
                <a:stretch>
                  <a:fillRect l="-185" t="-1545" b="-3311"/>
                </a:stretch>
              </a:blipFill>
            </p:spPr>
            <p:txBody>
              <a:bodyPr/>
              <a:lstStyle/>
              <a:p>
                <a:r>
                  <a:rPr lang="en-US">
                    <a:noFill/>
                  </a:rPr>
                  <a:t> </a:t>
                </a:r>
              </a:p>
            </p:txBody>
          </p:sp>
        </mc:Fallback>
      </mc:AlternateContent>
    </p:spTree>
    <p:extLst>
      <p:ext uri="{BB962C8B-B14F-4D97-AF65-F5344CB8AC3E}">
        <p14:creationId xmlns:p14="http://schemas.microsoft.com/office/powerpoint/2010/main" val="15031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p:txBody>
              <a:bodyPr>
                <a:normAutofit fontScale="92500" lnSpcReduction="10000"/>
              </a:bodyPr>
              <a:lstStyle/>
              <a:p>
                <a:r>
                  <a:rPr lang="en-US" dirty="0"/>
                  <a:t>FedAvg</a:t>
                </a:r>
                <a:r>
                  <a:rPr lang="en-US" baseline="30000" dirty="0"/>
                  <a:t>1</a:t>
                </a:r>
                <a:endParaRPr lang="en-US" dirty="0"/>
              </a:p>
              <a:p>
                <a:pPr lvl="1"/>
                <a:r>
                  <a:rPr lang="en-US" dirty="0"/>
                  <a:t>Multiple local updates</a:t>
                </a:r>
              </a:p>
              <a:p>
                <a:pPr lvl="2"/>
                <a:r>
                  <a:rPr lang="en-US" dirty="0"/>
                  <a:t>Facilitate convergence</a:t>
                </a:r>
              </a:p>
              <a:p>
                <a:pPr lvl="2"/>
                <a:r>
                  <a:rPr lang="en-US" dirty="0"/>
                  <a:t>Communication efficiency</a:t>
                </a:r>
              </a:p>
              <a:p>
                <a:pPr lvl="2"/>
                <a:endParaRPr lang="en-US" dirty="0"/>
              </a:p>
              <a:p>
                <a:r>
                  <a:rPr lang="en-US" dirty="0"/>
                  <a:t>Algorithm</a:t>
                </a:r>
              </a:p>
              <a:p>
                <a:pPr lvl="1"/>
                <a:r>
                  <a:rPr lang="en-US" dirty="0"/>
                  <a:t>For communication round 𝑡 = 1, 2,…, 𝑇</a:t>
                </a:r>
              </a:p>
              <a:p>
                <a:pPr lvl="2"/>
                <a:r>
                  <a:rPr lang="en-US" dirty="0"/>
                  <a:t>Server send </a:t>
                </a:r>
                <a14:m>
                  <m:oMath xmlns:m="http://schemas.openxmlformats.org/officeDocument/2006/math">
                    <m:r>
                      <a:rPr lang="en-US" i="1">
                        <a:latin typeface="Cambria Math" panose="02040503050406030204" pitchFamily="18" charset="0"/>
                      </a:rPr>
                      <m:t>𝑤</m:t>
                    </m:r>
                  </m:oMath>
                </a14:m>
                <a:r>
                  <a:rPr lang="en-US" dirty="0"/>
                  <a:t> to each device</a:t>
                </a:r>
              </a:p>
              <a:p>
                <a:pPr lvl="2"/>
                <a:r>
                  <a:rPr lang="en-US" dirty="0"/>
                  <a:t>For device 𝑚 = 1, 2,…,𝑀</a:t>
                </a:r>
              </a:p>
              <a:p>
                <a:pPr lvl="3"/>
                <a:r>
                  <a:rPr lang="en-US" dirty="0"/>
                  <a:t>For each local update i = 1, 2,…, </a:t>
                </a:r>
                <a14:m>
                  <m:oMath xmlns:m="http://schemas.openxmlformats.org/officeDocument/2006/math">
                    <m:r>
                      <a:rPr lang="en-US" i="1">
                        <a:latin typeface="Cambria Math" panose="02040503050406030204" pitchFamily="18" charset="0"/>
                      </a:rPr>
                      <m:t>𝐸</m:t>
                    </m:r>
                  </m:oMath>
                </a14:m>
                <a:endParaRPr lang="en-US" dirty="0"/>
              </a:p>
              <a:p>
                <a:pPr lvl="4"/>
                <a:r>
                  <a:rPr lang="en-US" dirty="0"/>
                  <a:t>Perform local update</a:t>
                </a:r>
              </a:p>
              <a:p>
                <a:pPr lvl="3"/>
                <a:r>
                  <a:rPr lang="en-US" dirty="0"/>
                  <a:t>Send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𝑚</m:t>
                        </m:r>
                      </m:sub>
                    </m:sSub>
                  </m:oMath>
                </a14:m>
                <a:r>
                  <a:rPr lang="en-US" dirty="0"/>
                  <a:t>to server</a:t>
                </a:r>
              </a:p>
              <a:p>
                <a:pPr lvl="2"/>
                <a:r>
                  <a:rPr lang="en-US" dirty="0"/>
                  <a:t>Server aggregate </a:t>
                </a:r>
                <a14:m>
                  <m:oMath xmlns:m="http://schemas.openxmlformats.org/officeDocument/2006/math">
                    <m:r>
                      <a:rPr lang="en-US" i="1">
                        <a:latin typeface="Cambria Math" panose="02040503050406030204" pitchFamily="18" charset="0"/>
                      </a:rPr>
                      <m:t>𝑤</m:t>
                    </m:r>
                  </m:oMath>
                </a14:m>
                <a:r>
                  <a:rPr lang="en-US" dirty="0"/>
                  <a:t> =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𝑀</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𝑚</m:t>
                                </m:r>
                              </m:sub>
                            </m:sSub>
                          </m:num>
                          <m:den>
                            <m:r>
                              <a:rPr lang="en-US" i="1">
                                <a:latin typeface="Cambria Math" panose="02040503050406030204" pitchFamily="18" charset="0"/>
                              </a:rPr>
                              <m:t>𝑛</m:t>
                            </m:r>
                          </m:den>
                        </m:f>
                      </m:e>
                    </m:nary>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𝑚</m:t>
                        </m:r>
                      </m:sub>
                    </m:sSub>
                  </m:oMath>
                </a14:m>
                <a:endParaRPr lang="en-US" dirty="0"/>
              </a:p>
              <a:p>
                <a:pPr lvl="1"/>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B2380F34-61E0-41B1-831F-AA4FB4207705}"/>
                  </a:ext>
                </a:extLst>
              </p:cNvPr>
              <p:cNvSpPr>
                <a:spLocks noGrp="1" noRot="1" noChangeAspect="1" noMove="1" noResize="1" noEditPoints="1" noAdjustHandles="1" noChangeArrowheads="1" noChangeShapeType="1" noTextEdit="1"/>
              </p:cNvSpPr>
              <p:nvPr>
                <p:ph idx="1"/>
              </p:nvPr>
            </p:nvSpPr>
            <p:spPr>
              <a:blipFill>
                <a:blip r:embed="rId3"/>
                <a:stretch>
                  <a:fillRect l="-928" t="-2801" b="-112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5</a:t>
            </a:fld>
            <a:endParaRPr lang="en-US" dirty="0"/>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Related works</a:t>
            </a:r>
          </a:p>
        </p:txBody>
      </p:sp>
      <p:pic>
        <p:nvPicPr>
          <p:cNvPr id="7" name="Picture 6">
            <a:extLst>
              <a:ext uri="{FF2B5EF4-FFF2-40B4-BE49-F238E27FC236}">
                <a16:creationId xmlns:a16="http://schemas.microsoft.com/office/drawing/2014/main" id="{5B2D83EF-CB0D-EBF0-FF90-9A44E6222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306" y="1870075"/>
            <a:ext cx="4302899" cy="4127545"/>
          </a:xfrm>
          <a:prstGeom prst="rect">
            <a:avLst/>
          </a:prstGeom>
        </p:spPr>
      </p:pic>
    </p:spTree>
    <p:extLst>
      <p:ext uri="{BB962C8B-B14F-4D97-AF65-F5344CB8AC3E}">
        <p14:creationId xmlns:p14="http://schemas.microsoft.com/office/powerpoint/2010/main" val="402427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p:txBody>
          <a:bodyPr>
            <a:normAutofit/>
          </a:bodyPr>
          <a:lstStyle/>
          <a:p>
            <a:r>
              <a:rPr lang="en-US" dirty="0"/>
              <a:t>Semi-Supervised Learning (SSL)</a:t>
            </a:r>
          </a:p>
          <a:p>
            <a:pPr lvl="1"/>
            <a:r>
              <a:rPr lang="en-US" dirty="0"/>
              <a:t>FixMatch</a:t>
            </a:r>
            <a:r>
              <a:rPr lang="en-US" baseline="30000" dirty="0"/>
              <a:t>2</a:t>
            </a:r>
            <a:endParaRPr lang="en-US" dirty="0"/>
          </a:p>
          <a:p>
            <a:pPr lvl="2"/>
            <a:r>
              <a:rPr lang="en-US" dirty="0"/>
              <a:t>Pseudo labeling</a:t>
            </a:r>
          </a:p>
          <a:p>
            <a:pPr lvl="2"/>
            <a:r>
              <a:rPr lang="en-US" dirty="0"/>
              <a:t>Strong data augmentation</a:t>
            </a:r>
          </a:p>
          <a:p>
            <a:pPr lvl="2"/>
            <a:endParaRPr lang="en-US" dirty="0"/>
          </a:p>
          <a:p>
            <a:r>
              <a:rPr lang="en-US" dirty="0"/>
              <a:t>Semi-Supervised Federated Learning (SSFL)</a:t>
            </a:r>
          </a:p>
          <a:p>
            <a:pPr lvl="1"/>
            <a:r>
              <a:rPr lang="en-US" dirty="0"/>
              <a:t>SemiFL</a:t>
            </a:r>
            <a:r>
              <a:rPr lang="en-US" baseline="30000" dirty="0"/>
              <a:t>3</a:t>
            </a:r>
          </a:p>
          <a:p>
            <a:pPr lvl="2"/>
            <a:r>
              <a:rPr lang="en-US" dirty="0"/>
              <a:t>Server have a small amount of labeled data</a:t>
            </a:r>
          </a:p>
          <a:p>
            <a:pPr lvl="2"/>
            <a:r>
              <a:rPr lang="en-US" dirty="0"/>
              <a:t>Devices have all unlabeled data</a:t>
            </a:r>
          </a:p>
          <a:p>
            <a:pPr lvl="2"/>
            <a:r>
              <a:rPr lang="en-US" dirty="0"/>
              <a:t>Multiple local updates</a:t>
            </a:r>
          </a:p>
          <a:p>
            <a:pPr lvl="2"/>
            <a:r>
              <a:rPr lang="en-US" dirty="0"/>
              <a:t>Alternate training</a:t>
            </a:r>
          </a:p>
          <a:p>
            <a:pPr lvl="2"/>
            <a:endParaRPr lang="en-US" dirty="0"/>
          </a:p>
          <a:p>
            <a:pPr lvl="2"/>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6</a:t>
            </a:fld>
            <a:endParaRPr lang="en-US" dirty="0"/>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Related works</a:t>
            </a:r>
          </a:p>
        </p:txBody>
      </p:sp>
      <p:pic>
        <p:nvPicPr>
          <p:cNvPr id="5" name="Picture 4">
            <a:extLst>
              <a:ext uri="{FF2B5EF4-FFF2-40B4-BE49-F238E27FC236}">
                <a16:creationId xmlns:a16="http://schemas.microsoft.com/office/drawing/2014/main" id="{3DB29D2F-ABA7-44E0-9ADF-C2E02B983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1306" y="1870075"/>
            <a:ext cx="4302899" cy="4127545"/>
          </a:xfrm>
          <a:prstGeom prst="rect">
            <a:avLst/>
          </a:prstGeom>
        </p:spPr>
      </p:pic>
    </p:spTree>
    <p:extLst>
      <p:ext uri="{BB962C8B-B14F-4D97-AF65-F5344CB8AC3E}">
        <p14:creationId xmlns:p14="http://schemas.microsoft.com/office/powerpoint/2010/main" val="302142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p:txBody>
              <a:bodyPr>
                <a:normAutofit/>
              </a:bodyPr>
              <a:lstStyle/>
              <a:p>
                <a:r>
                  <a:rPr lang="en-US" dirty="0"/>
                  <a:t>Semi-Supervised Federated Learning</a:t>
                </a:r>
              </a:p>
              <a:p>
                <a:pPr lvl="1"/>
                <a:r>
                  <a:rPr lang="en-US" dirty="0"/>
                  <a:t>Demonstrate the effectiveness of Semi-Supervised Learning</a:t>
                </a:r>
                <a:br>
                  <a:rPr lang="en-US" dirty="0"/>
                </a:br>
                <a:r>
                  <a:rPr lang="en-US" dirty="0"/>
                  <a:t>(SSL) for KWS and explore Semi-Supervised Federated Learning (SSFL) for KWS</a:t>
                </a:r>
              </a:p>
              <a:p>
                <a:pPr marL="457200" lvl="1" indent="0">
                  <a:buNone/>
                </a:pPr>
                <a:r>
                  <a:rPr lang="en-US" dirty="0"/>
                  <a:t> </a:t>
                </a:r>
              </a:p>
              <a:p>
                <a:pPr lvl="1"/>
                <a:r>
                  <a:rPr lang="en-US" dirty="0"/>
                  <a:t>Devices have completely unlabeled data, and the server has labeled data</a:t>
                </a:r>
              </a:p>
              <a:p>
                <a:pPr lvl="1"/>
                <a:endParaRPr lang="en-US" dirty="0"/>
              </a:p>
              <a:p>
                <a:pPr lvl="1"/>
                <a14:m>
                  <m:oMath xmlns:m="http://schemas.openxmlformats.org/officeDocument/2006/math">
                    <m:r>
                      <a:rPr lang="en-US" i="1">
                        <a:latin typeface="Cambria Math" panose="02040503050406030204" pitchFamily="18" charset="0"/>
                      </a:rPr>
                      <m:t>ℒ</m:t>
                    </m:r>
                    <m:r>
                      <a:rPr lang="en-US" i="1">
                        <a:latin typeface="Cambria Math" panose="02040503050406030204" pitchFamily="18" charset="0"/>
                      </a:rPr>
                      <m:t>=</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m:rPr>
                            <m:lit/>
                          </m:rPr>
                          <a:rPr lang="en-US" i="1">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ℒ</m:t>
                            </m:r>
                          </m:sub>
                        </m:sSub>
                      </m:sup>
                    </m:sSubSup>
                  </m:oMath>
                </a14:m>
                <a:r>
                  <a:rPr lang="en-US" dirty="0"/>
                  <a:t> be a set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ℒ</m:t>
                        </m:r>
                      </m:sub>
                    </m:sSub>
                  </m:oMath>
                </a14:m>
                <a:r>
                  <a:rPr lang="en-US" dirty="0"/>
                  <a:t> labeled data at server, and </a:t>
                </a:r>
                <a14:m>
                  <m:oMath xmlns:m="http://schemas.openxmlformats.org/officeDocument/2006/math">
                    <m:r>
                      <a:rPr lang="en-US" i="1">
                        <a:latin typeface="Cambria Math" panose="02040503050406030204" pitchFamily="18" charset="0"/>
                      </a:rPr>
                      <m:t>𝒰</m:t>
                    </m:r>
                    <m:r>
                      <a:rPr lang="en-US" i="1">
                        <a:latin typeface="Cambria Math" panose="02040503050406030204" pitchFamily="18" charset="0"/>
                      </a:rPr>
                      <m:t>=</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m:rPr>
                            <m:lit/>
                          </m:rPr>
                          <a:rPr lang="en-US" i="1">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𝒰</m:t>
                            </m:r>
                          </m:sub>
                        </m:sSub>
                      </m:sup>
                    </m:sSubSup>
                  </m:oMath>
                </a14:m>
                <a:r>
                  <a:rPr lang="en-US" dirty="0"/>
                  <a:t> be a set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𝒰</m:t>
                        </m:r>
                      </m:sub>
                    </m:sSub>
                  </m:oMath>
                </a14:m>
                <a:r>
                  <a:rPr lang="en-US" dirty="0"/>
                  <a:t> unlabeled data at devices</a:t>
                </a:r>
              </a:p>
              <a:p>
                <a:pPr lvl="1"/>
                <a:endParaRPr lang="en-US" dirty="0"/>
              </a:p>
            </p:txBody>
          </p:sp>
        </mc:Choice>
        <mc:Fallback xmlns="">
          <p:sp>
            <p:nvSpPr>
              <p:cNvPr id="3" name="Content Placeholder 2">
                <a:extLst>
                  <a:ext uri="{FF2B5EF4-FFF2-40B4-BE49-F238E27FC236}">
                    <a16:creationId xmlns:a16="http://schemas.microsoft.com/office/drawing/2014/main" id="{B2380F34-61E0-41B1-831F-AA4FB4207705}"/>
                  </a:ext>
                </a:extLst>
              </p:cNvPr>
              <p:cNvSpPr>
                <a:spLocks noGrp="1" noRot="1" noChangeAspect="1" noMove="1" noResize="1" noEditPoints="1" noAdjustHandles="1" noChangeArrowheads="1" noChangeShapeType="1" noTextEdit="1"/>
              </p:cNvSpPr>
              <p:nvPr>
                <p:ph idx="1"/>
              </p:nvPr>
            </p:nvSpPr>
            <p:spPr>
              <a:blipFill>
                <a:blip r:embed="rId3"/>
                <a:stretch>
                  <a:fillRect l="-1043" t="-2241"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7</a:t>
            </a:fld>
            <a:endParaRPr lang="en-US" dirty="0"/>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Problem statement</a:t>
            </a:r>
          </a:p>
        </p:txBody>
      </p:sp>
    </p:spTree>
    <p:extLst>
      <p:ext uri="{BB962C8B-B14F-4D97-AF65-F5344CB8AC3E}">
        <p14:creationId xmlns:p14="http://schemas.microsoft.com/office/powerpoint/2010/main" val="399240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867C44-6EEE-4B1A-9FB1-6C48FF5D2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509" y="1175702"/>
            <a:ext cx="5336491" cy="4499133"/>
          </a:xfrm>
          <a:prstGeom prst="rect">
            <a:avLst/>
          </a:prstGeom>
        </p:spPr>
      </p:pic>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a:xfrm>
            <a:off x="838199" y="1825625"/>
            <a:ext cx="6017309" cy="4351338"/>
          </a:xfrm>
        </p:spPr>
        <p:txBody>
          <a:bodyPr>
            <a:normAutofit/>
          </a:bodyPr>
          <a:lstStyle/>
          <a:p>
            <a:r>
              <a:rPr lang="en-US" dirty="0"/>
              <a:t>Challenges</a:t>
            </a:r>
          </a:p>
          <a:p>
            <a:pPr lvl="1"/>
            <a:r>
              <a:rPr lang="en-US" dirty="0"/>
              <a:t>Data augmentation on audio data for SSL and SSFL</a:t>
            </a:r>
          </a:p>
          <a:p>
            <a:pPr lvl="1"/>
            <a:endParaRPr lang="en-US" dirty="0"/>
          </a:p>
          <a:p>
            <a:pPr lvl="1"/>
            <a:r>
              <a:rPr lang="en-US" dirty="0"/>
              <a:t>Statistical heterogeneity of on-device audio data, i.e., insufficient negative samples</a:t>
            </a:r>
          </a:p>
          <a:p>
            <a:pPr lvl="1"/>
            <a:endParaRPr lang="en-US" dirty="0"/>
          </a:p>
          <a:p>
            <a:pPr lvl="1"/>
            <a:r>
              <a:rPr lang="en-US" dirty="0"/>
              <a:t>Fine-tuning on pretrained teacher model, i.e., expensive to leverage all labeled data at server</a:t>
            </a:r>
          </a:p>
          <a:p>
            <a:pPr lvl="1"/>
            <a:endParaRPr lang="en-US" dirty="0"/>
          </a:p>
        </p:txBody>
      </p:sp>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8</a:t>
            </a:fld>
            <a:endParaRPr lang="en-US" dirty="0"/>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Problem statement</a:t>
            </a:r>
          </a:p>
        </p:txBody>
      </p:sp>
    </p:spTree>
    <p:extLst>
      <p:ext uri="{BB962C8B-B14F-4D97-AF65-F5344CB8AC3E}">
        <p14:creationId xmlns:p14="http://schemas.microsoft.com/office/powerpoint/2010/main" val="245765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8D10566-82A5-48D5-A025-2C72C0072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167" y="1497469"/>
            <a:ext cx="7381239" cy="2220266"/>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380F34-61E0-41B1-831F-AA4FB4207705}"/>
                  </a:ext>
                </a:extLst>
              </p:cNvPr>
              <p:cNvSpPr>
                <a:spLocks noGrp="1"/>
              </p:cNvSpPr>
              <p:nvPr>
                <p:ph idx="1"/>
              </p:nvPr>
            </p:nvSpPr>
            <p:spPr>
              <a:xfrm>
                <a:off x="727951" y="3834113"/>
                <a:ext cx="10933670" cy="2887362"/>
              </a:xfrm>
            </p:spPr>
            <p:txBody>
              <a:bodyPr>
                <a:normAutofit fontScale="92500" lnSpcReduction="10000"/>
              </a:bodyPr>
              <a:lstStyle/>
              <a:p>
                <a:r>
                  <a:rPr lang="en-US" dirty="0"/>
                  <a:t>Supervised loss</a:t>
                </a:r>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dirty="0">
                              <a:latin typeface="Cambria Math" panose="02040503050406030204" pitchFamily="18" charset="0"/>
                            </a:rPr>
                            <m:t>𝐿</m:t>
                          </m:r>
                        </m:e>
                        <m:sub>
                          <m:r>
                            <m:rPr>
                              <m:nor/>
                            </m:rPr>
                            <a:rPr lang="en-US" dirty="0"/>
                            <m:t>sup</m:t>
                          </m:r>
                        </m:sub>
                      </m:sSub>
                      <m:r>
                        <a:rPr lang="en-US" dirty="0">
                          <a:latin typeface="Cambria Math" panose="02040503050406030204" pitchFamily="18" charset="0"/>
                        </a:rPr>
                        <m:t>=</m:t>
                      </m:r>
                      <m:r>
                        <a:rPr lang="en-US" b="0" i="1" smtClean="0">
                          <a:latin typeface="Cambria Math" panose="02040503050406030204" pitchFamily="18" charset="0"/>
                        </a:rPr>
                        <m:t>𝑙</m:t>
                      </m:r>
                      <m:d>
                        <m:dPr>
                          <m:ctrlPr>
                            <a:rPr lang="en-US" i="1" dirty="0">
                              <a:latin typeface="Cambria Math" panose="02040503050406030204" pitchFamily="18" charset="0"/>
                            </a:rPr>
                          </m:ctrlPr>
                        </m:dPr>
                        <m:e>
                          <m:r>
                            <a:rPr lang="en-US" b="0" i="1" dirty="0" smtClean="0">
                              <a:latin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dirty="0">
                                      <a:latin typeface="Cambria Math" panose="02040503050406030204" pitchFamily="18" charset="0"/>
                                    </a:rPr>
                                    <m:t>𝒜</m:t>
                                  </m:r>
                                </m:e>
                                <m:sub>
                                  <m:r>
                                    <a:rPr lang="en-US" dirty="0">
                                      <a:latin typeface="Cambria Math" panose="02040503050406030204" pitchFamily="18" charset="0"/>
                                    </a:rPr>
                                    <m:t>𝓌</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𝑙</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𝑤</m:t>
                              </m:r>
                            </m:e>
                          </m:d>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𝑦</m:t>
                              </m:r>
                            </m:e>
                            <m:sub>
                              <m:r>
                                <a:rPr lang="en-US" dirty="0">
                                  <a:latin typeface="Cambria Math" panose="02040503050406030204" pitchFamily="18" charset="0"/>
                                </a:rPr>
                                <m:t>𝑙</m:t>
                              </m:r>
                            </m:sub>
                          </m:sSub>
                        </m:e>
                      </m:d>
                    </m:oMath>
                  </m:oMathPara>
                </a14:m>
                <a:endParaRPr lang="en-US" dirty="0"/>
              </a:p>
              <a:p>
                <a:r>
                  <a:rPr lang="en-US" dirty="0"/>
                  <a:t>Unsupervised Loss</a:t>
                </a:r>
              </a:p>
              <a:p>
                <a:pPr algn="ct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𝐿</m:t>
                        </m:r>
                      </m:e>
                      <m:sub>
                        <m:r>
                          <m:rPr>
                            <m:nor/>
                          </m:rPr>
                          <a:rPr lang="en-US" dirty="0"/>
                          <m:t>unsup</m:t>
                        </m:r>
                      </m:sub>
                    </m:sSub>
                    <m:r>
                      <a:rPr lang="en-US" i="1" dirty="0">
                        <a:latin typeface="Cambria Math" panose="02040503050406030204" pitchFamily="18" charset="0"/>
                      </a:rPr>
                      <m:t>=</m:t>
                    </m:r>
                    <m:r>
                      <a:rPr lang="en-US" i="1">
                        <a:latin typeface="Cambria Math" panose="02040503050406030204" pitchFamily="18" charset="0"/>
                      </a:rPr>
                      <m:t>𝑙</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m:rPr>
                                <m:sty m:val="p"/>
                              </m:rPr>
                              <a:rPr lang="en-US" dirty="0">
                                <a:latin typeface="Cambria Math" panose="02040503050406030204" pitchFamily="18" charset="0"/>
                              </a:rPr>
                              <m:t>θ</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𝒜</m:t>
                                </m:r>
                              </m:e>
                              <m:sub>
                                <m:r>
                                  <a:rPr lang="en-US" i="1" dirty="0">
                                    <a:latin typeface="Cambria Math" panose="02040503050406030204" pitchFamily="18" charset="0"/>
                                  </a:rPr>
                                  <m:t>𝓈</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𝑢</m:t>
                                    </m:r>
                                  </m:sub>
                                </m:sSub>
                              </m:e>
                            </m:d>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𝑢</m:t>
                            </m:r>
                          </m:sub>
                        </m:sSub>
                      </m:e>
                    </m:d>
                    <m:r>
                      <a:rPr lang="en-US" i="1" dirty="0">
                        <a:latin typeface="Cambria Math" panose="02040503050406030204" pitchFamily="18" charset="0"/>
                      </a:rPr>
                      <m:t>,</m:t>
                    </m:r>
                  </m:oMath>
                </a14:m>
                <a:endParaRPr lang="en-US" dirty="0"/>
              </a:p>
              <a:p>
                <a:pPr marL="0" indent="0" algn="ctr">
                  <a:buNone/>
                </a:pPr>
                <a:r>
                  <a:rPr lang="en-US" dirty="0"/>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𝑢</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m:rPr>
                            <m:sty m:val="p"/>
                          </m:rPr>
                          <a:rPr lang="en-US" dirty="0">
                            <a:latin typeface="Cambria Math" panose="02040503050406030204" pitchFamily="18" charset="0"/>
                          </a:rPr>
                          <m:t>θ</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𝒜</m:t>
                            </m:r>
                          </m:e>
                          <m:sub>
                            <m:r>
                              <a:rPr lang="en-US" i="1" dirty="0">
                                <a:latin typeface="Cambria Math" panose="02040503050406030204" pitchFamily="18" charset="0"/>
                              </a:rPr>
                              <m:t>𝓌</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𝑢</m:t>
                                </m:r>
                              </m:sub>
                            </m:sSub>
                          </m:e>
                        </m:d>
                      </m:e>
                    </m:d>
                    <m:r>
                      <a:rPr lang="en-US" i="1" dirty="0">
                        <a:latin typeface="Cambria Math" panose="02040503050406030204" pitchFamily="18" charset="0"/>
                      </a:rPr>
                      <m:t>,</m:t>
                    </m:r>
                  </m:oMath>
                </a14:m>
                <a:endParaRPr lang="en-US" dirty="0"/>
              </a:p>
              <a:p>
                <a:pPr marL="0" indent="0" algn="ctr">
                  <a:buNone/>
                </a:pPr>
                <a:r>
                  <a:rPr lang="en-US" dirty="0"/>
                  <a:t>and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max</m:t>
                        </m:r>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𝑢</m:t>
                                </m:r>
                              </m:sub>
                            </m:sSub>
                          </m:e>
                        </m:d>
                      </m:e>
                    </m:func>
                    <m:r>
                      <a:rPr lang="en-US" dirty="0">
                        <a:latin typeface="Cambria Math" panose="02040503050406030204" pitchFamily="18" charset="0"/>
                      </a:rPr>
                      <m:t>≥ </m:t>
                    </m:r>
                    <m:r>
                      <m:rPr>
                        <m:sty m:val="p"/>
                      </m:rPr>
                      <a:rPr lang="en-US" dirty="0">
                        <a:latin typeface="Cambria Math" panose="02040503050406030204" pitchFamily="18" charset="0"/>
                      </a:rPr>
                      <m:t>τ</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B2380F34-61E0-41B1-831F-AA4FB4207705}"/>
                  </a:ext>
                </a:extLst>
              </p:cNvPr>
              <p:cNvSpPr>
                <a:spLocks noGrp="1" noRot="1" noChangeAspect="1" noMove="1" noResize="1" noEditPoints="1" noAdjustHandles="1" noChangeArrowheads="1" noChangeShapeType="1" noTextEdit="1"/>
              </p:cNvSpPr>
              <p:nvPr>
                <p:ph idx="1"/>
              </p:nvPr>
            </p:nvSpPr>
            <p:spPr>
              <a:xfrm>
                <a:off x="727951" y="3834113"/>
                <a:ext cx="10933670" cy="2887362"/>
              </a:xfrm>
              <a:blipFill>
                <a:blip r:embed="rId4"/>
                <a:stretch>
                  <a:fillRect l="-836" t="-42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5562A57-FBDF-41E9-9FD1-0C167C7363B6}"/>
              </a:ext>
            </a:extLst>
          </p:cNvPr>
          <p:cNvSpPr>
            <a:spLocks noGrp="1"/>
          </p:cNvSpPr>
          <p:nvPr>
            <p:ph type="sldNum" sz="quarter" idx="12"/>
          </p:nvPr>
        </p:nvSpPr>
        <p:spPr/>
        <p:txBody>
          <a:bodyPr/>
          <a:lstStyle/>
          <a:p>
            <a:fld id="{20D8D6EE-81E1-44DB-ADA3-75AFA6BC9573}" type="slidenum">
              <a:rPr lang="en-US" smtClean="0"/>
              <a:t>9</a:t>
            </a:fld>
            <a:endParaRPr lang="en-US" dirty="0"/>
          </a:p>
        </p:txBody>
      </p:sp>
      <p:sp>
        <p:nvSpPr>
          <p:cNvPr id="6" name="Title 5">
            <a:extLst>
              <a:ext uri="{FF2B5EF4-FFF2-40B4-BE49-F238E27FC236}">
                <a16:creationId xmlns:a16="http://schemas.microsoft.com/office/drawing/2014/main" id="{B6D873D7-8287-4BE1-8005-C4D24348C657}"/>
              </a:ext>
            </a:extLst>
          </p:cNvPr>
          <p:cNvSpPr>
            <a:spLocks noGrp="1"/>
          </p:cNvSpPr>
          <p:nvPr>
            <p:ph type="title"/>
          </p:nvPr>
        </p:nvSpPr>
        <p:spPr/>
        <p:txBody>
          <a:bodyPr/>
          <a:lstStyle/>
          <a:p>
            <a:r>
              <a:rPr lang="en-US" b="1" dirty="0"/>
              <a:t>Semi-Supervised Learning</a:t>
            </a:r>
          </a:p>
        </p:txBody>
      </p:sp>
    </p:spTree>
    <p:extLst>
      <p:ext uri="{BB962C8B-B14F-4D97-AF65-F5344CB8AC3E}">
        <p14:creationId xmlns:p14="http://schemas.microsoft.com/office/powerpoint/2010/main" val="4061427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66BDEFBEAD154E801693FE2B59D1C2" ma:contentTypeVersion="1" ma:contentTypeDescription="Create a new document." ma:contentTypeScope="" ma:versionID="02b566c06ba45a2887fb308780585b99">
  <xsd:schema xmlns:xsd="http://www.w3.org/2001/XMLSchema" xmlns:xs="http://www.w3.org/2001/XMLSchema" xmlns:p="http://schemas.microsoft.com/office/2006/metadata/properties" xmlns:ns2="41b517e1-201d-438a-9c49-56fef1fa3d7c" targetNamespace="http://schemas.microsoft.com/office/2006/metadata/properties" ma:root="true" ma:fieldsID="d283f839f9f96e158ed0ed965d5c2a59" ns2:_="">
    <xsd:import namespace="41b517e1-201d-438a-9c49-56fef1fa3d7c"/>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b517e1-201d-438a-9c49-56fef1fa3d7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1b517e1-201d-438a-9c49-56fef1fa3d7c">
      <UserInfo>
        <DisplayName>Everyone</DisplayName>
        <AccountId>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5599F2-D97A-4528-90B6-A03E6F2B48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b517e1-201d-438a-9c49-56fef1fa3d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AA646C-7EC0-464A-8ED3-6C4E0397D42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1b517e1-201d-438a-9c49-56fef1fa3d7c"/>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38F2908-E182-42B9-8A51-E86567037D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9500</TotalTime>
  <Words>2314</Words>
  <Application>Microsoft Office PowerPoint</Application>
  <PresentationFormat>Widescreen</PresentationFormat>
  <Paragraphs>296</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Amazon Ember</vt:lpstr>
      <vt:lpstr>Arial</vt:lpstr>
      <vt:lpstr>Calibri</vt:lpstr>
      <vt:lpstr>Cambria Math</vt:lpstr>
      <vt:lpstr>Poppins</vt:lpstr>
      <vt:lpstr>Office Theme</vt:lpstr>
      <vt:lpstr>Semi-Supervised Federated Learning for Keyword Spotting</vt:lpstr>
      <vt:lpstr>Outline</vt:lpstr>
      <vt:lpstr>Federated Learning (FL)</vt:lpstr>
      <vt:lpstr>Federated Learning (FL)</vt:lpstr>
      <vt:lpstr>Related works</vt:lpstr>
      <vt:lpstr>Related works</vt:lpstr>
      <vt:lpstr>Problem statement</vt:lpstr>
      <vt:lpstr>Problem statement</vt:lpstr>
      <vt:lpstr>Semi-Supervised Learning</vt:lpstr>
      <vt:lpstr>Keyword Augmentation</vt:lpstr>
      <vt:lpstr>Keyword Augmentation</vt:lpstr>
      <vt:lpstr>Keyword Augmentation</vt:lpstr>
      <vt:lpstr>Alternate Training</vt:lpstr>
      <vt:lpstr>Alternate Training</vt:lpstr>
      <vt:lpstr>Experiments</vt:lpstr>
      <vt:lpstr>Experiments</vt:lpstr>
      <vt:lpstr>Experiments</vt:lpstr>
      <vt:lpstr>Experiments</vt:lpstr>
      <vt:lpstr>Experiments</vt:lpstr>
      <vt:lpstr>Experiments</vt:lpstr>
      <vt:lpstr>Experiments</vt:lpstr>
      <vt:lpstr>Experiments</vt:lpstr>
      <vt:lpstr>Conclusion</vt:lpstr>
      <vt:lpstr>Future work</vt:lpstr>
      <vt:lpstr>References</vt:lpstr>
      <vt:lpstr>PowerPoint Presentation</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 Vicky</dc:creator>
  <cp:lastModifiedBy>Diao Enmao</cp:lastModifiedBy>
  <cp:revision>1359</cp:revision>
  <dcterms:created xsi:type="dcterms:W3CDTF">2018-09-05T16:25:03Z</dcterms:created>
  <dcterms:modified xsi:type="dcterms:W3CDTF">2023-07-04T04:56:31Z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0x010100AF66BDEFBEAD154E801693FE2B59D1C2</vt:lpwstr>
  </property>
</Properties>
</file>