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61" r:id="rId4"/>
    <p:sldId id="259" r:id="rId5"/>
    <p:sldId id="262" r:id="rId6"/>
    <p:sldId id="264" r:id="rId7"/>
    <p:sldId id="270" r:id="rId8"/>
    <p:sldId id="268" r:id="rId9"/>
    <p:sldId id="271" r:id="rId10"/>
    <p:sldId id="278" r:id="rId11"/>
    <p:sldId id="279" r:id="rId12"/>
    <p:sldId id="267" r:id="rId13"/>
    <p:sldId id="269" r:id="rId14"/>
    <p:sldId id="280" r:id="rId15"/>
    <p:sldId id="274" r:id="rId16"/>
    <p:sldId id="275" r:id="rId17"/>
    <p:sldId id="277" r:id="rId18"/>
    <p:sldId id="273" r:id="rId19"/>
    <p:sldId id="263" r:id="rId20"/>
    <p:sldId id="276"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581"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1D517-CCB1-4C86-AA0B-42200EEA612D}" type="datetimeFigureOut">
              <a:rPr lang="zh-CN" altLang="en-US" smtClean="0"/>
              <a:t>2024/7/21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4B239-B766-47DC-825D-8E4A10E9A3E1}" type="slidenum">
              <a:rPr lang="zh-CN" altLang="en-US" smtClean="0"/>
              <a:t>‹#›</a:t>
            </a:fld>
            <a:endParaRPr lang="zh-CN" altLang="en-US"/>
          </a:p>
        </p:txBody>
      </p:sp>
    </p:spTree>
    <p:extLst>
      <p:ext uri="{BB962C8B-B14F-4D97-AF65-F5344CB8AC3E}">
        <p14:creationId xmlns:p14="http://schemas.microsoft.com/office/powerpoint/2010/main" val="766433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2A260D-1157-4B20-A705-FFB816D6D736}" type="slidenum">
              <a:rPr lang="zh-CN" altLang="en-US" smtClean="0"/>
              <a:t>13</a:t>
            </a:fld>
            <a:endParaRPr lang="zh-CN" altLang="en-US"/>
          </a:p>
        </p:txBody>
      </p:sp>
    </p:spTree>
    <p:extLst>
      <p:ext uri="{BB962C8B-B14F-4D97-AF65-F5344CB8AC3E}">
        <p14:creationId xmlns:p14="http://schemas.microsoft.com/office/powerpoint/2010/main" val="2149184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2A260D-1157-4B20-A705-FFB816D6D736}" type="slidenum">
              <a:rPr lang="zh-CN" altLang="en-US" smtClean="0"/>
              <a:t>14</a:t>
            </a:fld>
            <a:endParaRPr lang="zh-CN" altLang="en-US"/>
          </a:p>
        </p:txBody>
      </p:sp>
    </p:spTree>
    <p:extLst>
      <p:ext uri="{BB962C8B-B14F-4D97-AF65-F5344CB8AC3E}">
        <p14:creationId xmlns:p14="http://schemas.microsoft.com/office/powerpoint/2010/main" val="71401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02A260D-1157-4B20-A705-FFB816D6D736}" type="slidenum">
              <a:rPr lang="zh-CN" altLang="en-US" smtClean="0"/>
              <a:t>18</a:t>
            </a:fld>
            <a:endParaRPr lang="zh-CN" altLang="en-US"/>
          </a:p>
        </p:txBody>
      </p:sp>
    </p:spTree>
    <p:extLst>
      <p:ext uri="{BB962C8B-B14F-4D97-AF65-F5344CB8AC3E}">
        <p14:creationId xmlns:p14="http://schemas.microsoft.com/office/powerpoint/2010/main" val="2915004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EA21C9-9667-49E4-A2F9-F3BB3D9C300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14D8DD7-DDC4-A4CB-9493-E0F5341C6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ED0B050-4325-4963-A283-919A6506E9E5}"/>
              </a:ext>
            </a:extLst>
          </p:cNvPr>
          <p:cNvSpPr>
            <a:spLocks noGrp="1"/>
          </p:cNvSpPr>
          <p:nvPr>
            <p:ph type="dt" sz="half" idx="10"/>
          </p:nvPr>
        </p:nvSpPr>
        <p:spPr/>
        <p:txBody>
          <a:bodyPr/>
          <a:lstStyle/>
          <a:p>
            <a:fld id="{0E9AF815-7758-4BFD-9EB8-EE65AFC81CF1}" type="datetimeFigureOut">
              <a:rPr lang="zh-CN" altLang="en-US" smtClean="0"/>
              <a:t>2024/7/21</a:t>
            </a:fld>
            <a:endParaRPr lang="zh-CN" altLang="en-US"/>
          </a:p>
        </p:txBody>
      </p:sp>
      <p:sp>
        <p:nvSpPr>
          <p:cNvPr id="5" name="页脚占位符 4">
            <a:extLst>
              <a:ext uri="{FF2B5EF4-FFF2-40B4-BE49-F238E27FC236}">
                <a16:creationId xmlns:a16="http://schemas.microsoft.com/office/drawing/2014/main" id="{2884F9CC-A69E-7025-83CF-76BDE62B52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0F88DB-17F5-0E87-4087-6678E6A23FEE}"/>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67113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2F9D12-F103-6561-F4E5-5874C71B6B0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8DA4CE6-6F60-B754-B826-CEE135E595A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588FD42-09B8-8768-DBCA-85094BD51A0B}"/>
              </a:ext>
            </a:extLst>
          </p:cNvPr>
          <p:cNvSpPr>
            <a:spLocks noGrp="1"/>
          </p:cNvSpPr>
          <p:nvPr>
            <p:ph type="dt" sz="half" idx="10"/>
          </p:nvPr>
        </p:nvSpPr>
        <p:spPr/>
        <p:txBody>
          <a:bodyPr/>
          <a:lstStyle/>
          <a:p>
            <a:fld id="{0E9AF815-7758-4BFD-9EB8-EE65AFC81CF1}" type="datetimeFigureOut">
              <a:rPr lang="zh-CN" altLang="en-US" smtClean="0"/>
              <a:t>2024/7/21</a:t>
            </a:fld>
            <a:endParaRPr lang="zh-CN" altLang="en-US"/>
          </a:p>
        </p:txBody>
      </p:sp>
      <p:sp>
        <p:nvSpPr>
          <p:cNvPr id="5" name="页脚占位符 4">
            <a:extLst>
              <a:ext uri="{FF2B5EF4-FFF2-40B4-BE49-F238E27FC236}">
                <a16:creationId xmlns:a16="http://schemas.microsoft.com/office/drawing/2014/main" id="{9C524B9D-79D2-7C91-271C-883978F89C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A4C9AE-2C75-A395-B99C-490B4267FBA4}"/>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1559419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769603-1CD0-36B6-ED88-1D26E82017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7161D0-9191-AA6A-F032-06E384E10B3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366C5E-A5C2-2F64-8F87-18A6ED0F6FC6}"/>
              </a:ext>
            </a:extLst>
          </p:cNvPr>
          <p:cNvSpPr>
            <a:spLocks noGrp="1"/>
          </p:cNvSpPr>
          <p:nvPr>
            <p:ph type="dt" sz="half" idx="10"/>
          </p:nvPr>
        </p:nvSpPr>
        <p:spPr/>
        <p:txBody>
          <a:bodyPr/>
          <a:lstStyle/>
          <a:p>
            <a:fld id="{0E9AF815-7758-4BFD-9EB8-EE65AFC81CF1}" type="datetimeFigureOut">
              <a:rPr lang="zh-CN" altLang="en-US" smtClean="0"/>
              <a:t>2024/7/21</a:t>
            </a:fld>
            <a:endParaRPr lang="zh-CN" altLang="en-US"/>
          </a:p>
        </p:txBody>
      </p:sp>
      <p:sp>
        <p:nvSpPr>
          <p:cNvPr id="5" name="页脚占位符 4">
            <a:extLst>
              <a:ext uri="{FF2B5EF4-FFF2-40B4-BE49-F238E27FC236}">
                <a16:creationId xmlns:a16="http://schemas.microsoft.com/office/drawing/2014/main" id="{B0835BC3-9F16-8BE0-0B21-B5DF809C41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44C5D5-FE4B-6366-57AA-96651EB3767B}"/>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224778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4D5F3-B1F7-3693-255A-83BE72AE94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F952B95-2AFF-596B-21F0-2C828268390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3D932A-663E-863E-96DB-B24DC00B7281}"/>
              </a:ext>
            </a:extLst>
          </p:cNvPr>
          <p:cNvSpPr>
            <a:spLocks noGrp="1"/>
          </p:cNvSpPr>
          <p:nvPr>
            <p:ph type="dt" sz="half" idx="10"/>
          </p:nvPr>
        </p:nvSpPr>
        <p:spPr/>
        <p:txBody>
          <a:bodyPr/>
          <a:lstStyle/>
          <a:p>
            <a:fld id="{0E9AF815-7758-4BFD-9EB8-EE65AFC81CF1}" type="datetimeFigureOut">
              <a:rPr lang="zh-CN" altLang="en-US" smtClean="0"/>
              <a:t>2024/7/21</a:t>
            </a:fld>
            <a:endParaRPr lang="zh-CN" altLang="en-US"/>
          </a:p>
        </p:txBody>
      </p:sp>
      <p:sp>
        <p:nvSpPr>
          <p:cNvPr id="5" name="页脚占位符 4">
            <a:extLst>
              <a:ext uri="{FF2B5EF4-FFF2-40B4-BE49-F238E27FC236}">
                <a16:creationId xmlns:a16="http://schemas.microsoft.com/office/drawing/2014/main" id="{BF249635-BE13-6818-ADBD-4C12FFEB67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6DDE08-ECEF-F2D4-AB9F-8708A6C4CD77}"/>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224978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5D695-7010-EF58-CCD1-2D72ADD4E3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906B3CE-B034-460F-6112-7367CDB800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DEE0599-0CA1-78BD-476B-792892B9EBA8}"/>
              </a:ext>
            </a:extLst>
          </p:cNvPr>
          <p:cNvSpPr>
            <a:spLocks noGrp="1"/>
          </p:cNvSpPr>
          <p:nvPr>
            <p:ph type="dt" sz="half" idx="10"/>
          </p:nvPr>
        </p:nvSpPr>
        <p:spPr/>
        <p:txBody>
          <a:bodyPr/>
          <a:lstStyle/>
          <a:p>
            <a:fld id="{0E9AF815-7758-4BFD-9EB8-EE65AFC81CF1}" type="datetimeFigureOut">
              <a:rPr lang="zh-CN" altLang="en-US" smtClean="0"/>
              <a:t>2024/7/21</a:t>
            </a:fld>
            <a:endParaRPr lang="zh-CN" altLang="en-US"/>
          </a:p>
        </p:txBody>
      </p:sp>
      <p:sp>
        <p:nvSpPr>
          <p:cNvPr id="5" name="页脚占位符 4">
            <a:extLst>
              <a:ext uri="{FF2B5EF4-FFF2-40B4-BE49-F238E27FC236}">
                <a16:creationId xmlns:a16="http://schemas.microsoft.com/office/drawing/2014/main" id="{CDEB2BD7-E484-87B9-D42E-E741F1EF37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2BD713-D42A-FAC2-13B6-6365813F1D4C}"/>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315515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EF711-7791-E783-7A19-EFE55BEB8A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390E94-7E7A-43DF-4544-0F36205EC37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06A9351-4956-3A63-602A-F7EC6D87674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0238B15-9D54-A5D8-9951-F8746422C5FF}"/>
              </a:ext>
            </a:extLst>
          </p:cNvPr>
          <p:cNvSpPr>
            <a:spLocks noGrp="1"/>
          </p:cNvSpPr>
          <p:nvPr>
            <p:ph type="dt" sz="half" idx="10"/>
          </p:nvPr>
        </p:nvSpPr>
        <p:spPr/>
        <p:txBody>
          <a:bodyPr/>
          <a:lstStyle/>
          <a:p>
            <a:fld id="{0E9AF815-7758-4BFD-9EB8-EE65AFC81CF1}" type="datetimeFigureOut">
              <a:rPr lang="zh-CN" altLang="en-US" smtClean="0"/>
              <a:t>2024/7/21</a:t>
            </a:fld>
            <a:endParaRPr lang="zh-CN" altLang="en-US"/>
          </a:p>
        </p:txBody>
      </p:sp>
      <p:sp>
        <p:nvSpPr>
          <p:cNvPr id="6" name="页脚占位符 5">
            <a:extLst>
              <a:ext uri="{FF2B5EF4-FFF2-40B4-BE49-F238E27FC236}">
                <a16:creationId xmlns:a16="http://schemas.microsoft.com/office/drawing/2014/main" id="{8292C058-ADD1-5BB7-386F-A5AA6570C4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01E924E-2D09-39EF-95B1-F4B35DD9C2F1}"/>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265317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EBB6F-E193-EAAD-DEFD-478F972946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B224A28-2120-F75B-FB6F-82FF3C2A5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2E6B42A-F1FA-5B5E-DE1F-C9C58C71415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F321022-4E20-2080-F6C2-F83901181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3BB9869-2D3D-482C-177B-A38505F0A07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E625348-60BB-2EB1-5FD4-41BE77EB0A12}"/>
              </a:ext>
            </a:extLst>
          </p:cNvPr>
          <p:cNvSpPr>
            <a:spLocks noGrp="1"/>
          </p:cNvSpPr>
          <p:nvPr>
            <p:ph type="dt" sz="half" idx="10"/>
          </p:nvPr>
        </p:nvSpPr>
        <p:spPr/>
        <p:txBody>
          <a:bodyPr/>
          <a:lstStyle/>
          <a:p>
            <a:fld id="{0E9AF815-7758-4BFD-9EB8-EE65AFC81CF1}" type="datetimeFigureOut">
              <a:rPr lang="zh-CN" altLang="en-US" smtClean="0"/>
              <a:t>2024/7/21</a:t>
            </a:fld>
            <a:endParaRPr lang="zh-CN" altLang="en-US"/>
          </a:p>
        </p:txBody>
      </p:sp>
      <p:sp>
        <p:nvSpPr>
          <p:cNvPr id="8" name="页脚占位符 7">
            <a:extLst>
              <a:ext uri="{FF2B5EF4-FFF2-40B4-BE49-F238E27FC236}">
                <a16:creationId xmlns:a16="http://schemas.microsoft.com/office/drawing/2014/main" id="{D62A0F52-EC3D-D4BD-F9F3-2730ED4E4F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A29022-CC8D-DCDA-BC9A-841C0CBD025B}"/>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47517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80AFEC-AE81-1FD7-FA71-789C80B7047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87234A8-6EB1-D970-9043-47FE79FBC6F0}"/>
              </a:ext>
            </a:extLst>
          </p:cNvPr>
          <p:cNvSpPr>
            <a:spLocks noGrp="1"/>
          </p:cNvSpPr>
          <p:nvPr>
            <p:ph type="dt" sz="half" idx="10"/>
          </p:nvPr>
        </p:nvSpPr>
        <p:spPr/>
        <p:txBody>
          <a:bodyPr/>
          <a:lstStyle/>
          <a:p>
            <a:fld id="{0E9AF815-7758-4BFD-9EB8-EE65AFC81CF1}" type="datetimeFigureOut">
              <a:rPr lang="zh-CN" altLang="en-US" smtClean="0"/>
              <a:t>2024/7/21</a:t>
            </a:fld>
            <a:endParaRPr lang="zh-CN" altLang="en-US"/>
          </a:p>
        </p:txBody>
      </p:sp>
      <p:sp>
        <p:nvSpPr>
          <p:cNvPr id="4" name="页脚占位符 3">
            <a:extLst>
              <a:ext uri="{FF2B5EF4-FFF2-40B4-BE49-F238E27FC236}">
                <a16:creationId xmlns:a16="http://schemas.microsoft.com/office/drawing/2014/main" id="{B5833FE9-DD90-4180-3060-A29AE9D8A6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2B4EE41-B430-67F3-654C-9730BF541395}"/>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3167575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9CEDDF3-DD58-A6EE-75D1-0B8635F02655}"/>
              </a:ext>
            </a:extLst>
          </p:cNvPr>
          <p:cNvSpPr>
            <a:spLocks noGrp="1"/>
          </p:cNvSpPr>
          <p:nvPr>
            <p:ph type="dt" sz="half" idx="10"/>
          </p:nvPr>
        </p:nvSpPr>
        <p:spPr/>
        <p:txBody>
          <a:bodyPr/>
          <a:lstStyle/>
          <a:p>
            <a:fld id="{0E9AF815-7758-4BFD-9EB8-EE65AFC81CF1}" type="datetimeFigureOut">
              <a:rPr lang="zh-CN" altLang="en-US" smtClean="0"/>
              <a:t>2024/7/21</a:t>
            </a:fld>
            <a:endParaRPr lang="zh-CN" altLang="en-US"/>
          </a:p>
        </p:txBody>
      </p:sp>
      <p:sp>
        <p:nvSpPr>
          <p:cNvPr id="3" name="页脚占位符 2">
            <a:extLst>
              <a:ext uri="{FF2B5EF4-FFF2-40B4-BE49-F238E27FC236}">
                <a16:creationId xmlns:a16="http://schemas.microsoft.com/office/drawing/2014/main" id="{42B8B460-1078-FD91-35BC-22028AB5D65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97F9B3-8A70-3F6A-AB72-23024D755F97}"/>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181151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11D83-56E4-5CCB-3E6F-73B041CE06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C457C1-30EE-70E2-8FCE-FBFE2CC584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30F9699-F9C9-9A1C-D5D6-216A21A92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42A91A-511A-EF26-9148-395BAFD4BEA3}"/>
              </a:ext>
            </a:extLst>
          </p:cNvPr>
          <p:cNvSpPr>
            <a:spLocks noGrp="1"/>
          </p:cNvSpPr>
          <p:nvPr>
            <p:ph type="dt" sz="half" idx="10"/>
          </p:nvPr>
        </p:nvSpPr>
        <p:spPr/>
        <p:txBody>
          <a:bodyPr/>
          <a:lstStyle/>
          <a:p>
            <a:fld id="{0E9AF815-7758-4BFD-9EB8-EE65AFC81CF1}" type="datetimeFigureOut">
              <a:rPr lang="zh-CN" altLang="en-US" smtClean="0"/>
              <a:t>2024/7/21</a:t>
            </a:fld>
            <a:endParaRPr lang="zh-CN" altLang="en-US"/>
          </a:p>
        </p:txBody>
      </p:sp>
      <p:sp>
        <p:nvSpPr>
          <p:cNvPr id="6" name="页脚占位符 5">
            <a:extLst>
              <a:ext uri="{FF2B5EF4-FFF2-40B4-BE49-F238E27FC236}">
                <a16:creationId xmlns:a16="http://schemas.microsoft.com/office/drawing/2014/main" id="{AF08E745-51BA-13B6-8A3C-22498553E9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4F753C4-69DC-D102-AF71-BDDC2C0D6681}"/>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85849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2EA638-8166-C1AD-50F0-E3AFB34886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743C736-3D6F-FA49-576E-DA10543F5E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4F64685-66DD-E89E-BF6E-B3871703AF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7DA60D-BA85-00B1-49B4-3D38CD147214}"/>
              </a:ext>
            </a:extLst>
          </p:cNvPr>
          <p:cNvSpPr>
            <a:spLocks noGrp="1"/>
          </p:cNvSpPr>
          <p:nvPr>
            <p:ph type="dt" sz="half" idx="10"/>
          </p:nvPr>
        </p:nvSpPr>
        <p:spPr/>
        <p:txBody>
          <a:bodyPr/>
          <a:lstStyle/>
          <a:p>
            <a:fld id="{0E9AF815-7758-4BFD-9EB8-EE65AFC81CF1}" type="datetimeFigureOut">
              <a:rPr lang="zh-CN" altLang="en-US" smtClean="0"/>
              <a:t>2024/7/21</a:t>
            </a:fld>
            <a:endParaRPr lang="zh-CN" altLang="en-US"/>
          </a:p>
        </p:txBody>
      </p:sp>
      <p:sp>
        <p:nvSpPr>
          <p:cNvPr id="6" name="页脚占位符 5">
            <a:extLst>
              <a:ext uri="{FF2B5EF4-FFF2-40B4-BE49-F238E27FC236}">
                <a16:creationId xmlns:a16="http://schemas.microsoft.com/office/drawing/2014/main" id="{A1CEA9D0-55CF-9DC3-A770-7B36E99989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24C84A-B361-41C9-6C29-D5071F0B6BBF}"/>
              </a:ext>
            </a:extLst>
          </p:cNvPr>
          <p:cNvSpPr>
            <a:spLocks noGrp="1"/>
          </p:cNvSpPr>
          <p:nvPr>
            <p:ph type="sldNum" sz="quarter" idx="12"/>
          </p:nvPr>
        </p:nvSpPr>
        <p:spPr/>
        <p:txBody>
          <a:body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395548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9ED49EA-08FC-3A4F-07C8-F9D95D6BB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BB0BD82-A4E0-2DD6-043B-E518F3FA1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8448A1-4385-8C2E-226C-ABD93750A0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9AF815-7758-4BFD-9EB8-EE65AFC81CF1}" type="datetimeFigureOut">
              <a:rPr lang="zh-CN" altLang="en-US" smtClean="0"/>
              <a:t>2024/7/21</a:t>
            </a:fld>
            <a:endParaRPr lang="zh-CN" altLang="en-US"/>
          </a:p>
        </p:txBody>
      </p:sp>
      <p:sp>
        <p:nvSpPr>
          <p:cNvPr id="5" name="页脚占位符 4">
            <a:extLst>
              <a:ext uri="{FF2B5EF4-FFF2-40B4-BE49-F238E27FC236}">
                <a16:creationId xmlns:a16="http://schemas.microsoft.com/office/drawing/2014/main" id="{6EE0D9C0-63F3-21B9-0475-C7512E10CC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3E0B5BE-39B8-6E52-04D5-521CE1C45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CD959-7485-402C-8E84-9BB9B73E5D15}" type="slidenum">
              <a:rPr lang="zh-CN" altLang="en-US" smtClean="0"/>
              <a:t>‹#›</a:t>
            </a:fld>
            <a:endParaRPr lang="zh-CN" altLang="en-US"/>
          </a:p>
        </p:txBody>
      </p:sp>
    </p:spTree>
    <p:extLst>
      <p:ext uri="{BB962C8B-B14F-4D97-AF65-F5344CB8AC3E}">
        <p14:creationId xmlns:p14="http://schemas.microsoft.com/office/powerpoint/2010/main" val="2212234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l.acm.org/doi/abs/10.1145/3385003.3410924#sec-citations"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pii/S277266222200073X#b50" TargetMode="External"/><Relationship Id="rId2" Type="http://schemas.openxmlformats.org/officeDocument/2006/relationships/hyperlink" Target="https://link.springer.com/chapter/10.1007/978-3-030-72802-1_9" TargetMode="External"/><Relationship Id="rId1" Type="http://schemas.openxmlformats.org/officeDocument/2006/relationships/slideLayout" Target="../slideLayouts/slideLayout1.xml"/><Relationship Id="rId5" Type="http://schemas.openxmlformats.org/officeDocument/2006/relationships/hyperlink" Target="https://ieeexplore.ieee.org/abstract/document/10522466" TargetMode="External"/><Relationship Id="rId4" Type="http://schemas.openxmlformats.org/officeDocument/2006/relationships/hyperlink" Target="https://www.researchsquare.com/article/rs-2930837/v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BD3F460C-1A83-3487-566C-05F59B65F3EB}"/>
              </a:ext>
            </a:extLst>
          </p:cNvPr>
          <p:cNvSpPr txBox="1"/>
          <p:nvPr/>
        </p:nvSpPr>
        <p:spPr>
          <a:xfrm>
            <a:off x="2352372" y="2116723"/>
            <a:ext cx="6094378" cy="1477328"/>
          </a:xfrm>
          <a:prstGeom prst="rect">
            <a:avLst/>
          </a:prstGeom>
          <a:noFill/>
        </p:spPr>
        <p:txBody>
          <a:bodyPr wrap="square">
            <a:spAutoFit/>
          </a:bodyPr>
          <a:lstStyle/>
          <a:p>
            <a:pPr algn="just"/>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随着</a:t>
            </a:r>
            <a:r>
              <a:rPr lang="zh-CN" altLang="zh-CN" dirty="0">
                <a:latin typeface="宋体" panose="02010600030101010101" pitchFamily="2" charset="-122"/>
                <a:ea typeface="宋体" panose="02010600030101010101" pitchFamily="2" charset="-122"/>
              </a:rPr>
              <a:t>互联网的快速发展，互联网用户数量不断增加</a:t>
            </a:r>
            <a:r>
              <a:rPr lang="zh-CN" altLang="en-US" dirty="0">
                <a:latin typeface="宋体" panose="02010600030101010101" pitchFamily="2" charset="-122"/>
                <a:ea typeface="宋体" panose="02010600030101010101" pitchFamily="2" charset="-122"/>
              </a:rPr>
              <a:t>。</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根据中国互联网络信息中心在</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2024</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年发布的《中国互联网络发展状况统计报告》显示，截至</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2023</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12</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月，我国网民规模达</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10.92</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亿人，较</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2022</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年</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12</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月新增网民</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2480</a:t>
            </a:r>
            <a:r>
              <a:rPr lang="zh-CN" altLang="zh-CN" sz="1800" dirty="0">
                <a:solidFill>
                  <a:srgbClr val="0D0D0D"/>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万人，互联网普及率达</a:t>
            </a:r>
            <a:r>
              <a:rPr lang="en-US" altLang="zh-CN" sz="1800" dirty="0">
                <a:solidFill>
                  <a:srgbClr val="0D0D0D"/>
                </a:solidFill>
                <a:effectLst/>
                <a:highlight>
                  <a:srgbClr val="FFFFFF"/>
                </a:highlight>
                <a:latin typeface="Times New Roman" panose="02020603050405020304" pitchFamily="18" charset="0"/>
                <a:ea typeface="宋体" panose="02010600030101010101" pitchFamily="2" charset="-122"/>
              </a:rPr>
              <a:t>77.5%</a:t>
            </a:r>
            <a:endParaRPr lang="en-US" altLang="zh-CN" dirty="0">
              <a:latin typeface="宋体" panose="02010600030101010101" pitchFamily="2" charset="-122"/>
              <a:ea typeface="宋体" panose="02010600030101010101" pitchFamily="2" charset="-122"/>
            </a:endParaRPr>
          </a:p>
        </p:txBody>
      </p:sp>
      <p:sp>
        <p:nvSpPr>
          <p:cNvPr id="21" name="文本框 20">
            <a:extLst>
              <a:ext uri="{FF2B5EF4-FFF2-40B4-BE49-F238E27FC236}">
                <a16:creationId xmlns:a16="http://schemas.microsoft.com/office/drawing/2014/main" id="{0746F79D-309F-5966-568C-F92B36413873}"/>
              </a:ext>
            </a:extLst>
          </p:cNvPr>
          <p:cNvSpPr txBox="1"/>
          <p:nvPr/>
        </p:nvSpPr>
        <p:spPr>
          <a:xfrm>
            <a:off x="2352372" y="4054520"/>
            <a:ext cx="6094378" cy="1200329"/>
          </a:xfrm>
          <a:prstGeom prst="rect">
            <a:avLst/>
          </a:prstGeom>
          <a:noFill/>
        </p:spPr>
        <p:txBody>
          <a:bodyPr wrap="square">
            <a:spAutoFit/>
          </a:bodyPr>
          <a:lstStyle/>
          <a:p>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互联网的应用已经改变了我们生活的方方面面，为人们的衣食住行和工作学习提供了极大的便利</a:t>
            </a:r>
            <a:r>
              <a:rPr lang="zh-CN" altLang="en-US" dirty="0">
                <a:latin typeface="宋体" panose="02010600030101010101" pitchFamily="2" charset="-122"/>
                <a:ea typeface="宋体" panose="02010600030101010101" pitchFamily="2" charset="-122"/>
              </a:rPr>
              <a:t>，</a:t>
            </a:r>
            <a:r>
              <a:rPr lang="zh-CN" altLang="zh-CN" dirty="0">
                <a:latin typeface="宋体" panose="02010600030101010101" pitchFamily="2" charset="-122"/>
                <a:ea typeface="宋体" panose="02010600030101010101" pitchFamily="2" charset="-122"/>
              </a:rPr>
              <a:t>然而，随着用户规模的增加和网络技术的发展，网络安全问题也迎来了新的挑战。</a:t>
            </a:r>
            <a:endParaRPr lang="zh-CN" altLang="en-US" dirty="0"/>
          </a:p>
        </p:txBody>
      </p:sp>
      <p:sp>
        <p:nvSpPr>
          <p:cNvPr id="22" name="文本框 21">
            <a:extLst>
              <a:ext uri="{FF2B5EF4-FFF2-40B4-BE49-F238E27FC236}">
                <a16:creationId xmlns:a16="http://schemas.microsoft.com/office/drawing/2014/main" id="{92F3A15C-F881-CFEA-BE63-3C9A0231B2D9}"/>
              </a:ext>
            </a:extLst>
          </p:cNvPr>
          <p:cNvSpPr txBox="1"/>
          <p:nvPr/>
        </p:nvSpPr>
        <p:spPr>
          <a:xfrm>
            <a:off x="567578" y="431657"/>
            <a:ext cx="5528422"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背景</a:t>
            </a:r>
          </a:p>
        </p:txBody>
      </p:sp>
    </p:spTree>
    <p:extLst>
      <p:ext uri="{BB962C8B-B14F-4D97-AF65-F5344CB8AC3E}">
        <p14:creationId xmlns:p14="http://schemas.microsoft.com/office/powerpoint/2010/main" val="3630229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D78665-B4B4-13C8-B5EF-12A925456385}"/>
              </a:ext>
            </a:extLst>
          </p:cNvPr>
          <p:cNvSpPr txBox="1"/>
          <p:nvPr/>
        </p:nvSpPr>
        <p:spPr>
          <a:xfrm>
            <a:off x="567578" y="431657"/>
            <a:ext cx="7866304" cy="646331"/>
          </a:xfrm>
          <a:prstGeom prst="rect">
            <a:avLst/>
          </a:prstGeom>
          <a:noFill/>
        </p:spPr>
        <p:txBody>
          <a:bodyPr wrap="square">
            <a:spAutoFit/>
          </a:bodyPr>
          <a:lstStyle/>
          <a:p>
            <a:r>
              <a:rPr lang="en-US" altLang="zh-CN" sz="3600" b="1" dirty="0">
                <a:solidFill>
                  <a:srgbClr val="0174AB"/>
                </a:solidFill>
                <a:latin typeface="微软雅黑" panose="020B0503020204020204" pitchFamily="34" charset="-122"/>
                <a:ea typeface="微软雅黑" panose="020B0503020204020204" pitchFamily="34" charset="-122"/>
              </a:rPr>
              <a:t>UNSW-NB15</a:t>
            </a:r>
            <a:endParaRPr lang="zh-CN" altLang="en-US" sz="3600" b="1" dirty="0">
              <a:solidFill>
                <a:srgbClr val="0174AB"/>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DE28F12-8E8F-D5CC-4DBD-AFBF0CB8B331}"/>
              </a:ext>
            </a:extLst>
          </p:cNvPr>
          <p:cNvSpPr txBox="1"/>
          <p:nvPr/>
        </p:nvSpPr>
        <p:spPr>
          <a:xfrm>
            <a:off x="515762" y="1376624"/>
            <a:ext cx="10914238" cy="369332"/>
          </a:xfrm>
          <a:prstGeom prst="rect">
            <a:avLst/>
          </a:prstGeom>
          <a:noFill/>
        </p:spPr>
        <p:txBody>
          <a:bodyPr wrap="square">
            <a:spAutoFit/>
          </a:bodyPr>
          <a:lstStyle/>
          <a:p>
            <a:pPr algn="l"/>
            <a:r>
              <a:rPr lang="zh-CN" altLang="en-US" dirty="0"/>
              <a:t>无监督学习，使用提取的</a:t>
            </a:r>
            <a:r>
              <a:rPr lang="en-US" altLang="zh-CN" dirty="0"/>
              <a:t>49</a:t>
            </a:r>
            <a:r>
              <a:rPr lang="zh-CN" altLang="en-US" dirty="0"/>
              <a:t>个特征</a:t>
            </a:r>
            <a:endParaRPr lang="en-US" altLang="zh-CN" dirty="0"/>
          </a:p>
        </p:txBody>
      </p:sp>
      <p:graphicFrame>
        <p:nvGraphicFramePr>
          <p:cNvPr id="3" name="表格 2">
            <a:extLst>
              <a:ext uri="{FF2B5EF4-FFF2-40B4-BE49-F238E27FC236}">
                <a16:creationId xmlns:a16="http://schemas.microsoft.com/office/drawing/2014/main" id="{387C95E3-7795-2448-2650-9E4566A7C8D6}"/>
              </a:ext>
            </a:extLst>
          </p:cNvPr>
          <p:cNvGraphicFramePr>
            <a:graphicFrameLocks noGrp="1"/>
          </p:cNvGraphicFramePr>
          <p:nvPr>
            <p:extLst>
              <p:ext uri="{D42A27DB-BD31-4B8C-83A1-F6EECF244321}">
                <p14:modId xmlns:p14="http://schemas.microsoft.com/office/powerpoint/2010/main" val="2300559798"/>
              </p:ext>
            </p:extLst>
          </p:nvPr>
        </p:nvGraphicFramePr>
        <p:xfrm>
          <a:off x="1146308" y="2549581"/>
          <a:ext cx="9121170" cy="2931795"/>
        </p:xfrm>
        <a:graphic>
          <a:graphicData uri="http://schemas.openxmlformats.org/drawingml/2006/table">
            <a:tbl>
              <a:tblPr firstRow="1" firstCol="1" bandRow="1">
                <a:tableStyleId>{5C22544A-7EE6-4342-B048-85BDC9FD1C3A}</a:tableStyleId>
              </a:tblPr>
              <a:tblGrid>
                <a:gridCol w="3269975">
                  <a:extLst>
                    <a:ext uri="{9D8B030D-6E8A-4147-A177-3AD203B41FA5}">
                      <a16:colId xmlns:a16="http://schemas.microsoft.com/office/drawing/2014/main" val="3193774161"/>
                    </a:ext>
                  </a:extLst>
                </a:gridCol>
                <a:gridCol w="1739887">
                  <a:extLst>
                    <a:ext uri="{9D8B030D-6E8A-4147-A177-3AD203B41FA5}">
                      <a16:colId xmlns:a16="http://schemas.microsoft.com/office/drawing/2014/main" val="1591192238"/>
                    </a:ext>
                  </a:extLst>
                </a:gridCol>
                <a:gridCol w="2055654">
                  <a:extLst>
                    <a:ext uri="{9D8B030D-6E8A-4147-A177-3AD203B41FA5}">
                      <a16:colId xmlns:a16="http://schemas.microsoft.com/office/drawing/2014/main" val="1842043513"/>
                    </a:ext>
                  </a:extLst>
                </a:gridCol>
                <a:gridCol w="2055654">
                  <a:extLst>
                    <a:ext uri="{9D8B030D-6E8A-4147-A177-3AD203B41FA5}">
                      <a16:colId xmlns:a16="http://schemas.microsoft.com/office/drawing/2014/main" val="1901535458"/>
                    </a:ext>
                  </a:extLst>
                </a:gridCol>
              </a:tblGrid>
              <a:tr h="504055">
                <a:tc>
                  <a:txBody>
                    <a:bodyPr/>
                    <a:lstStyle/>
                    <a:p>
                      <a:pPr algn="just"/>
                      <a:r>
                        <a:rPr lang="en-US" altLang="zh-CN" sz="2400" dirty="0">
                          <a:latin typeface="Times New Roman" panose="02020603050405020304" pitchFamily="18" charset="0"/>
                          <a:cs typeface="Times New Roman" panose="02020603050405020304" pitchFamily="18" charset="0"/>
                        </a:rPr>
                        <a:t>Models</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err="1">
                          <a:latin typeface="Times New Roman" panose="02020603050405020304" pitchFamily="18" charset="0"/>
                          <a:cs typeface="Times New Roman" panose="02020603050405020304" pitchFamily="18" charset="0"/>
                        </a:rPr>
                        <a:t>Prec</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Recall</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F1 score</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3411920869"/>
                  </a:ext>
                </a:extLst>
              </a:tr>
              <a:tr h="353765">
                <a:tc>
                  <a:txBody>
                    <a:bodyPr/>
                    <a:lstStyle/>
                    <a:p>
                      <a:pPr algn="just"/>
                      <a:r>
                        <a:rPr lang="en-US" altLang="zh-CN" sz="2400" dirty="0">
                          <a:latin typeface="Times New Roman" panose="02020603050405020304" pitchFamily="18" charset="0"/>
                          <a:cs typeface="Times New Roman" panose="02020603050405020304" pitchFamily="18" charset="0"/>
                        </a:rPr>
                        <a:t>DSEBM-r</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0.4505</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0.4564</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0.4534</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1481897048"/>
                  </a:ext>
                </a:extLst>
              </a:tr>
              <a:tr h="353765">
                <a:tc>
                  <a:txBody>
                    <a:bodyPr/>
                    <a:lstStyle/>
                    <a:p>
                      <a:pPr algn="just"/>
                      <a:r>
                        <a:rPr lang="en-US" altLang="zh-CN" sz="2400" dirty="0">
                          <a:latin typeface="Times New Roman" panose="02020603050405020304" pitchFamily="18" charset="0"/>
                          <a:cs typeface="Times New Roman" panose="02020603050405020304" pitchFamily="18" charset="0"/>
                        </a:rPr>
                        <a:t>DSEBM-e</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0.4300</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0.4356</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0.4328</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2696897067"/>
                  </a:ext>
                </a:extLst>
              </a:tr>
              <a:tr h="372595">
                <a:tc>
                  <a:txBody>
                    <a:bodyPr/>
                    <a:lstStyle/>
                    <a:p>
                      <a:pPr algn="just"/>
                      <a:r>
                        <a:rPr lang="en-US" altLang="zh-CN" sz="2400" dirty="0">
                          <a:latin typeface="Times New Roman" panose="02020603050405020304" pitchFamily="18" charset="0"/>
                          <a:cs typeface="Times New Roman" panose="02020603050405020304" pitchFamily="18" charset="0"/>
                        </a:rPr>
                        <a:t>DAGMM</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2400" dirty="0">
                          <a:latin typeface="Times New Roman" panose="02020603050405020304" pitchFamily="18" charset="0"/>
                          <a:cs typeface="Times New Roman" panose="02020603050405020304" pitchFamily="18" charset="0"/>
                        </a:rPr>
                        <a:t>0.5351</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2400" dirty="0">
                          <a:latin typeface="Times New Roman" panose="02020603050405020304" pitchFamily="18" charset="0"/>
                          <a:cs typeface="Times New Roman" panose="02020603050405020304" pitchFamily="18" charset="0"/>
                        </a:rPr>
                        <a:t>0.5272 </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2400" dirty="0">
                          <a:latin typeface="Times New Roman" panose="02020603050405020304" pitchFamily="18" charset="0"/>
                          <a:cs typeface="Times New Roman" panose="02020603050405020304" pitchFamily="18" charset="0"/>
                        </a:rPr>
                        <a:t> 0.5311</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1282094399"/>
                  </a:ext>
                </a:extLst>
              </a:tr>
              <a:tr h="330741">
                <a:tc>
                  <a:txBody>
                    <a:bodyPr/>
                    <a:lstStyle/>
                    <a:p>
                      <a:pPr algn="just"/>
                      <a:r>
                        <a:rPr lang="en-US" altLang="zh-CN" sz="2400" dirty="0">
                          <a:latin typeface="Times New Roman" panose="02020603050405020304" pitchFamily="18" charset="0"/>
                          <a:cs typeface="Times New Roman" panose="02020603050405020304" pitchFamily="18" charset="0"/>
                        </a:rPr>
                        <a:t>AE</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2400" dirty="0">
                          <a:latin typeface="Times New Roman" panose="02020603050405020304" pitchFamily="18" charset="0"/>
                          <a:cs typeface="Times New Roman" panose="02020603050405020304" pitchFamily="18" charset="0"/>
                        </a:rPr>
                        <a:t>0.7738 </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0.7825</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0.7781</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1825601155"/>
                  </a:ext>
                </a:extLst>
              </a:tr>
              <a:tr h="237355">
                <a:tc>
                  <a:txBody>
                    <a:bodyPr/>
                    <a:lstStyle/>
                    <a:p>
                      <a:pPr algn="just"/>
                      <a:r>
                        <a:rPr lang="en-US" altLang="zh-CN" sz="2400" dirty="0" err="1">
                          <a:latin typeface="Times New Roman" panose="02020603050405020304" pitchFamily="18" charset="0"/>
                          <a:cs typeface="Times New Roman" panose="02020603050405020304" pitchFamily="18" charset="0"/>
                        </a:rPr>
                        <a:t>AnoGAN</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0.4345</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0.4394</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0.8765</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1005928231"/>
                  </a:ext>
                </a:extLst>
              </a:tr>
              <a:tr h="592105">
                <a:tc>
                  <a:txBody>
                    <a:bodyPr/>
                    <a:lstStyle/>
                    <a:p>
                      <a:pPr algn="just"/>
                      <a:r>
                        <a:rPr lang="en-US" altLang="zh-CN" sz="2400" dirty="0">
                          <a:latin typeface="Times New Roman" panose="02020603050405020304" pitchFamily="18" charset="0"/>
                          <a:cs typeface="Times New Roman" panose="02020603050405020304" pitchFamily="18" charset="0"/>
                        </a:rPr>
                        <a:t>ALAD</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0.8473</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0.8583</a:t>
                      </a:r>
                      <a:endParaRPr lang="zh-CN" altLang="en-US" sz="24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altLang="zh-CN" sz="2400" dirty="0">
                          <a:latin typeface="Times New Roman" panose="02020603050405020304" pitchFamily="18" charset="0"/>
                          <a:cs typeface="Times New Roman" panose="02020603050405020304" pitchFamily="18" charset="0"/>
                        </a:rPr>
                        <a:t>0.8527</a:t>
                      </a:r>
                      <a:endParaRPr lang="zh-CN" altLang="en-US" sz="24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438058321"/>
                  </a:ext>
                </a:extLst>
              </a:tr>
            </a:tbl>
          </a:graphicData>
        </a:graphic>
      </p:graphicFrame>
      <p:sp>
        <p:nvSpPr>
          <p:cNvPr id="8" name="文本框 7">
            <a:extLst>
              <a:ext uri="{FF2B5EF4-FFF2-40B4-BE49-F238E27FC236}">
                <a16:creationId xmlns:a16="http://schemas.microsoft.com/office/drawing/2014/main" id="{E6EC583E-11E3-3A40-A45A-AA9868412F02}"/>
              </a:ext>
            </a:extLst>
          </p:cNvPr>
          <p:cNvSpPr txBox="1"/>
          <p:nvPr/>
        </p:nvSpPr>
        <p:spPr>
          <a:xfrm>
            <a:off x="5868330" y="94781"/>
            <a:ext cx="6094140" cy="1200329"/>
          </a:xfrm>
          <a:prstGeom prst="rect">
            <a:avLst/>
          </a:prstGeom>
          <a:noFill/>
        </p:spPr>
        <p:txBody>
          <a:bodyPr wrap="square">
            <a:spAutoFit/>
          </a:bodyPr>
          <a:lstStyle/>
          <a:p>
            <a:r>
              <a:rPr lang="en-US" altLang="zh-CN" dirty="0">
                <a:hlinkClick r:id="rId2"/>
              </a:rPr>
              <a:t>An Empirical Study on Unsupervised Network Anomaly Detection using Generative Adversarial Networks | Proceedings of the 1st ACM Workshop on Security and Privacy on Artificial Intelligence</a:t>
            </a:r>
            <a:endParaRPr lang="zh-CN" altLang="en-US" dirty="0"/>
          </a:p>
        </p:txBody>
      </p:sp>
    </p:spTree>
    <p:extLst>
      <p:ext uri="{BB962C8B-B14F-4D97-AF65-F5344CB8AC3E}">
        <p14:creationId xmlns:p14="http://schemas.microsoft.com/office/powerpoint/2010/main" val="4244120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1C935FFC-F1BB-D028-E27C-0EBB1BC4B3EC}"/>
              </a:ext>
            </a:extLst>
          </p:cNvPr>
          <p:cNvGraphicFramePr>
            <a:graphicFrameLocks noGrp="1"/>
          </p:cNvGraphicFramePr>
          <p:nvPr>
            <p:extLst>
              <p:ext uri="{D42A27DB-BD31-4B8C-83A1-F6EECF244321}">
                <p14:modId xmlns:p14="http://schemas.microsoft.com/office/powerpoint/2010/main" val="884968713"/>
              </p:ext>
            </p:extLst>
          </p:nvPr>
        </p:nvGraphicFramePr>
        <p:xfrm>
          <a:off x="0" y="164866"/>
          <a:ext cx="4502552" cy="6693134"/>
        </p:xfrm>
        <a:graphic>
          <a:graphicData uri="http://schemas.openxmlformats.org/drawingml/2006/table">
            <a:tbl>
              <a:tblPr firstRow="1" firstCol="1" bandRow="1">
                <a:tableStyleId>{5C22544A-7EE6-4342-B048-85BDC9FD1C3A}</a:tableStyleId>
              </a:tblPr>
              <a:tblGrid>
                <a:gridCol w="1668070">
                  <a:extLst>
                    <a:ext uri="{9D8B030D-6E8A-4147-A177-3AD203B41FA5}">
                      <a16:colId xmlns:a16="http://schemas.microsoft.com/office/drawing/2014/main" val="4108799457"/>
                    </a:ext>
                  </a:extLst>
                </a:gridCol>
                <a:gridCol w="2299464">
                  <a:extLst>
                    <a:ext uri="{9D8B030D-6E8A-4147-A177-3AD203B41FA5}">
                      <a16:colId xmlns:a16="http://schemas.microsoft.com/office/drawing/2014/main" val="2185707070"/>
                    </a:ext>
                  </a:extLst>
                </a:gridCol>
                <a:gridCol w="535018">
                  <a:extLst>
                    <a:ext uri="{9D8B030D-6E8A-4147-A177-3AD203B41FA5}">
                      <a16:colId xmlns:a16="http://schemas.microsoft.com/office/drawing/2014/main" val="2313910312"/>
                    </a:ext>
                  </a:extLst>
                </a:gridCol>
              </a:tblGrid>
              <a:tr h="398432">
                <a:tc>
                  <a:txBody>
                    <a:bodyPr/>
                    <a:lstStyle/>
                    <a:p>
                      <a:pPr algn="just"/>
                      <a:r>
                        <a:rPr lang="zh-CN" sz="1200" kern="100">
                          <a:effectLst/>
                        </a:rPr>
                        <a:t>特征</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描述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科技网</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857813668"/>
                  </a:ext>
                </a:extLst>
              </a:tr>
              <a:tr h="220824">
                <a:tc>
                  <a:txBody>
                    <a:bodyPr/>
                    <a:lstStyle/>
                    <a:p>
                      <a:pPr algn="just"/>
                      <a:r>
                        <a:rPr lang="en-US" sz="1200" kern="100">
                          <a:effectLst/>
                        </a:rPr>
                        <a:t>IPV4_SRC_ADDR</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IPv4 </a:t>
                      </a:r>
                      <a:r>
                        <a:rPr lang="zh-CN" sz="1200" kern="100" dirty="0">
                          <a:effectLst/>
                        </a:rPr>
                        <a:t>源地址</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629025518"/>
                  </a:ext>
                </a:extLst>
              </a:tr>
              <a:tr h="220824">
                <a:tc>
                  <a:txBody>
                    <a:bodyPr/>
                    <a:lstStyle/>
                    <a:p>
                      <a:pPr algn="just"/>
                      <a:r>
                        <a:rPr lang="en-US" sz="1200" kern="100">
                          <a:effectLst/>
                        </a:rPr>
                        <a:t>IPV4_DST_ADDR</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IPv4 </a:t>
                      </a:r>
                      <a:r>
                        <a:rPr lang="zh-CN" sz="1200" kern="100">
                          <a:effectLst/>
                        </a:rPr>
                        <a:t>目标地址</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mn-ea"/>
                          <a:cs typeface="Times New Roman" panose="02020603050405020304" pitchFamily="18" charset="0"/>
                        </a:rPr>
                        <a:t>√</a:t>
                      </a:r>
                      <a:endParaRPr lang="zh-CN" altLang="zh-CN" sz="1200" kern="100" dirty="0">
                        <a:effectLst/>
                        <a:latin typeface="等线" panose="02010600030101010101" pitchFamily="2" charset="-122"/>
                        <a:ea typeface="+mn-ea"/>
                        <a:cs typeface="Times New Roman" panose="02020603050405020304" pitchFamily="18" charset="0"/>
                      </a:endParaRPr>
                    </a:p>
                  </a:txBody>
                  <a:tcPr marL="20603" marR="20603" marT="20603" marB="20603"/>
                </a:tc>
                <a:extLst>
                  <a:ext uri="{0D108BD9-81ED-4DB2-BD59-A6C34878D82A}">
                    <a16:rowId xmlns:a16="http://schemas.microsoft.com/office/drawing/2014/main" val="382789586"/>
                  </a:ext>
                </a:extLst>
              </a:tr>
              <a:tr h="220824">
                <a:tc>
                  <a:txBody>
                    <a:bodyPr/>
                    <a:lstStyle/>
                    <a:p>
                      <a:pPr algn="just"/>
                      <a:r>
                        <a:rPr lang="en-US" sz="1200" kern="100">
                          <a:effectLst/>
                        </a:rPr>
                        <a:t>L4_SRC_PORT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IPv4 </a:t>
                      </a:r>
                      <a:r>
                        <a:rPr lang="zh-CN" sz="1200" kern="100">
                          <a:effectLst/>
                        </a:rPr>
                        <a:t>源端口号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411712626"/>
                  </a:ext>
                </a:extLst>
              </a:tr>
              <a:tr h="220824">
                <a:tc>
                  <a:txBody>
                    <a:bodyPr/>
                    <a:lstStyle/>
                    <a:p>
                      <a:pPr algn="just"/>
                      <a:r>
                        <a:rPr lang="en-US" sz="1200" kern="100">
                          <a:effectLst/>
                        </a:rPr>
                        <a:t>L4_DST_PORT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IPv4 </a:t>
                      </a:r>
                      <a:r>
                        <a:rPr lang="zh-CN" sz="1200" kern="100">
                          <a:effectLst/>
                        </a:rPr>
                        <a:t>目标端口号</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mn-ea"/>
                          <a:cs typeface="Times New Roman" panose="02020603050405020304" pitchFamily="18" charset="0"/>
                        </a:rPr>
                        <a:t>√</a:t>
                      </a:r>
                      <a:endParaRPr lang="zh-CN" altLang="zh-CN" sz="1200" kern="100" dirty="0">
                        <a:effectLst/>
                        <a:latin typeface="等线" panose="02010600030101010101" pitchFamily="2" charset="-122"/>
                        <a:ea typeface="+mn-ea"/>
                        <a:cs typeface="Times New Roman" panose="02020603050405020304" pitchFamily="18" charset="0"/>
                      </a:endParaRPr>
                    </a:p>
                  </a:txBody>
                  <a:tcPr marL="20603" marR="20603" marT="20603" marB="20603"/>
                </a:tc>
                <a:extLst>
                  <a:ext uri="{0D108BD9-81ED-4DB2-BD59-A6C34878D82A}">
                    <a16:rowId xmlns:a16="http://schemas.microsoft.com/office/drawing/2014/main" val="2762763014"/>
                  </a:ext>
                </a:extLst>
              </a:tr>
              <a:tr h="220824">
                <a:tc>
                  <a:txBody>
                    <a:bodyPr/>
                    <a:lstStyle/>
                    <a:p>
                      <a:pPr algn="just"/>
                      <a:r>
                        <a:rPr lang="en-US" sz="1200" kern="100">
                          <a:effectLst/>
                        </a:rPr>
                        <a:t>PROTOCOL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IP </a:t>
                      </a:r>
                      <a:r>
                        <a:rPr lang="zh-CN" sz="1200" kern="100">
                          <a:effectLst/>
                        </a:rPr>
                        <a:t>协议标识符字节</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346055020"/>
                  </a:ext>
                </a:extLst>
              </a:tr>
              <a:tr h="321114">
                <a:tc>
                  <a:txBody>
                    <a:bodyPr/>
                    <a:lstStyle/>
                    <a:p>
                      <a:pPr algn="just"/>
                      <a:r>
                        <a:rPr lang="en-US" sz="1200" kern="100">
                          <a:effectLst/>
                        </a:rPr>
                        <a:t>L7_PROTO</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应用程序协议（数字）</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mn-ea"/>
                          <a:cs typeface="Times New Roman" panose="02020603050405020304" pitchFamily="18" charset="0"/>
                        </a:rPr>
                        <a:t>√</a:t>
                      </a:r>
                      <a:endParaRPr lang="zh-CN" altLang="zh-CN" sz="1200" kern="100" dirty="0">
                        <a:effectLst/>
                        <a:latin typeface="等线" panose="02010600030101010101" pitchFamily="2" charset="-122"/>
                        <a:ea typeface="+mn-ea"/>
                        <a:cs typeface="Times New Roman" panose="02020603050405020304" pitchFamily="18" charset="0"/>
                      </a:endParaRPr>
                    </a:p>
                  </a:txBody>
                  <a:tcPr marL="20603" marR="20603" marT="20603" marB="20603"/>
                </a:tc>
                <a:extLst>
                  <a:ext uri="{0D108BD9-81ED-4DB2-BD59-A6C34878D82A}">
                    <a16:rowId xmlns:a16="http://schemas.microsoft.com/office/drawing/2014/main" val="3331855670"/>
                  </a:ext>
                </a:extLst>
              </a:tr>
              <a:tr h="220824">
                <a:tc>
                  <a:txBody>
                    <a:bodyPr/>
                    <a:lstStyle/>
                    <a:p>
                      <a:pPr algn="just"/>
                      <a:r>
                        <a:rPr lang="en-US" sz="1200" kern="100">
                          <a:effectLst/>
                        </a:rPr>
                        <a:t>IN_BYTES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传入的字节数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052138491"/>
                  </a:ext>
                </a:extLst>
              </a:tr>
              <a:tr h="220824">
                <a:tc>
                  <a:txBody>
                    <a:bodyPr/>
                    <a:lstStyle/>
                    <a:p>
                      <a:pPr algn="just"/>
                      <a:r>
                        <a:rPr lang="en-US" sz="1200" kern="100">
                          <a:effectLst/>
                        </a:rPr>
                        <a:t>OUT_BYTES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传出字节数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mn-ea"/>
                          <a:cs typeface="Times New Roman" panose="02020603050405020304" pitchFamily="18" charset="0"/>
                        </a:rPr>
                        <a:t>√</a:t>
                      </a:r>
                      <a:endParaRPr lang="zh-CN" altLang="zh-CN" sz="1200" kern="100" dirty="0">
                        <a:effectLst/>
                        <a:latin typeface="等线" panose="02010600030101010101" pitchFamily="2" charset="-122"/>
                        <a:ea typeface="+mn-ea"/>
                        <a:cs typeface="Times New Roman" panose="02020603050405020304" pitchFamily="18" charset="0"/>
                      </a:endParaRPr>
                    </a:p>
                  </a:txBody>
                  <a:tcPr marL="20603" marR="20603" marT="20603" marB="20603"/>
                </a:tc>
                <a:extLst>
                  <a:ext uri="{0D108BD9-81ED-4DB2-BD59-A6C34878D82A}">
                    <a16:rowId xmlns:a16="http://schemas.microsoft.com/office/drawing/2014/main" val="3086845775"/>
                  </a:ext>
                </a:extLst>
              </a:tr>
              <a:tr h="220824">
                <a:tc>
                  <a:txBody>
                    <a:bodyPr/>
                    <a:lstStyle/>
                    <a:p>
                      <a:pPr algn="just"/>
                      <a:r>
                        <a:rPr lang="en-US" sz="1200" kern="100">
                          <a:effectLst/>
                        </a:rPr>
                        <a:t>IN_PKTS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传入的数据包数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1248143"/>
                  </a:ext>
                </a:extLst>
              </a:tr>
              <a:tr h="220824">
                <a:tc>
                  <a:txBody>
                    <a:bodyPr/>
                    <a:lstStyle/>
                    <a:p>
                      <a:pPr algn="just"/>
                      <a:r>
                        <a:rPr lang="en-US" sz="1200" kern="100">
                          <a:effectLst/>
                        </a:rPr>
                        <a:t>OUT_PKTS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传出数据包数</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等线" panose="02010600030101010101" pitchFamily="2" charset="-122"/>
                          <a:ea typeface="+mn-ea"/>
                          <a:cs typeface="Times New Roman" panose="02020603050405020304" pitchFamily="18" charset="0"/>
                        </a:rPr>
                        <a:t>√</a:t>
                      </a:r>
                      <a:endParaRPr lang="zh-CN" altLang="zh-CN" sz="1200" kern="100" dirty="0">
                        <a:effectLst/>
                        <a:latin typeface="等线" panose="02010600030101010101" pitchFamily="2" charset="-122"/>
                        <a:ea typeface="+mn-ea"/>
                        <a:cs typeface="Times New Roman" panose="02020603050405020304" pitchFamily="18" charset="0"/>
                      </a:endParaRPr>
                    </a:p>
                  </a:txBody>
                  <a:tcPr marL="20603" marR="20603" marT="20603" marB="20603"/>
                </a:tc>
                <a:extLst>
                  <a:ext uri="{0D108BD9-81ED-4DB2-BD59-A6C34878D82A}">
                    <a16:rowId xmlns:a16="http://schemas.microsoft.com/office/drawing/2014/main" val="3312746579"/>
                  </a:ext>
                </a:extLst>
              </a:tr>
              <a:tr h="401042">
                <a:tc>
                  <a:txBody>
                    <a:bodyPr/>
                    <a:lstStyle/>
                    <a:p>
                      <a:pPr algn="just"/>
                      <a:r>
                        <a:rPr lang="en-US" sz="1200" kern="100">
                          <a:effectLst/>
                        </a:rPr>
                        <a:t>FLOW_DURATION_ MILLISECONDS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流持续时间（以毫秒为单位）</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961901012"/>
                  </a:ext>
                </a:extLst>
              </a:tr>
              <a:tr h="321114">
                <a:tc>
                  <a:txBody>
                    <a:bodyPr/>
                    <a:lstStyle/>
                    <a:p>
                      <a:pPr algn="just"/>
                      <a:r>
                        <a:rPr lang="en-US" sz="1200" kern="100">
                          <a:effectLst/>
                        </a:rPr>
                        <a:t>TCP_FLAGS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所有</a:t>
                      </a:r>
                      <a:r>
                        <a:rPr lang="en-US" sz="1200" kern="100" dirty="0">
                          <a:effectLst/>
                        </a:rPr>
                        <a:t> TCP </a:t>
                      </a:r>
                      <a:r>
                        <a:rPr lang="zh-CN" sz="1200" kern="100" dirty="0">
                          <a:effectLst/>
                        </a:rPr>
                        <a:t>标志的累积</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638016557"/>
                  </a:ext>
                </a:extLst>
              </a:tr>
              <a:tr h="398432">
                <a:tc>
                  <a:txBody>
                    <a:bodyPr/>
                    <a:lstStyle/>
                    <a:p>
                      <a:pPr algn="just"/>
                      <a:r>
                        <a:rPr lang="en-US" sz="1200" kern="100">
                          <a:effectLst/>
                        </a:rPr>
                        <a:t>CLIENT_TCP_FLAGS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所有客户端</a:t>
                      </a:r>
                      <a:r>
                        <a:rPr lang="en-US" sz="1200" kern="100" dirty="0">
                          <a:effectLst/>
                        </a:rPr>
                        <a:t> TCP </a:t>
                      </a:r>
                      <a:r>
                        <a:rPr lang="zh-CN" sz="1200" kern="100" dirty="0">
                          <a:effectLst/>
                        </a:rPr>
                        <a:t>标志的累积</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4100304914"/>
                  </a:ext>
                </a:extLst>
              </a:tr>
              <a:tr h="398432">
                <a:tc>
                  <a:txBody>
                    <a:bodyPr/>
                    <a:lstStyle/>
                    <a:p>
                      <a:pPr algn="just"/>
                      <a:r>
                        <a:rPr lang="en-US" sz="1200" kern="100">
                          <a:effectLst/>
                        </a:rPr>
                        <a:t>SERVER_TCP_FLAGS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所有服务器</a:t>
                      </a:r>
                      <a:r>
                        <a:rPr lang="en-US" sz="1200" kern="100">
                          <a:effectLst/>
                        </a:rPr>
                        <a:t> TCP </a:t>
                      </a:r>
                      <a:r>
                        <a:rPr lang="zh-CN" sz="1200" kern="100">
                          <a:effectLst/>
                        </a:rPr>
                        <a:t>标志的累积</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730712756"/>
                  </a:ext>
                </a:extLst>
              </a:tr>
              <a:tr h="398432">
                <a:tc>
                  <a:txBody>
                    <a:bodyPr/>
                    <a:lstStyle/>
                    <a:p>
                      <a:pPr algn="just"/>
                      <a:r>
                        <a:rPr lang="en-US" sz="1200" kern="100">
                          <a:effectLst/>
                        </a:rPr>
                        <a:t>DURATION_IN</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客户端到服务器流持续时间 （毫秒）</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255046894"/>
                  </a:ext>
                </a:extLst>
              </a:tr>
              <a:tr h="398432">
                <a:tc>
                  <a:txBody>
                    <a:bodyPr/>
                    <a:lstStyle/>
                    <a:p>
                      <a:pPr algn="just"/>
                      <a:r>
                        <a:rPr lang="en-US" sz="1200" kern="100">
                          <a:effectLst/>
                        </a:rPr>
                        <a:t>DURATION_OUT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客户端到服务器流持续时间 （毫秒）</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4017945418"/>
                  </a:ext>
                </a:extLst>
              </a:tr>
              <a:tr h="220824">
                <a:tc>
                  <a:txBody>
                    <a:bodyPr/>
                    <a:lstStyle/>
                    <a:p>
                      <a:pPr algn="just"/>
                      <a:r>
                        <a:rPr lang="en-US" sz="1200" kern="100">
                          <a:effectLst/>
                        </a:rPr>
                        <a:t>MIN_TTL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最小流量</a:t>
                      </a:r>
                      <a:r>
                        <a:rPr lang="en-US" sz="1200" kern="100">
                          <a:effectLst/>
                        </a:rPr>
                        <a:t> TTL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071604198"/>
                  </a:ext>
                </a:extLst>
              </a:tr>
              <a:tr h="220824">
                <a:tc>
                  <a:txBody>
                    <a:bodyPr/>
                    <a:lstStyle/>
                    <a:p>
                      <a:pPr algn="just"/>
                      <a:r>
                        <a:rPr lang="en-US" sz="1200" kern="100">
                          <a:effectLst/>
                        </a:rPr>
                        <a:t>MAX_TTL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最大流量</a:t>
                      </a:r>
                      <a:r>
                        <a:rPr lang="en-US" sz="1200" kern="100">
                          <a:effectLst/>
                        </a:rPr>
                        <a:t> TTL</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506784374"/>
                  </a:ext>
                </a:extLst>
              </a:tr>
              <a:tr h="399674">
                <a:tc>
                  <a:txBody>
                    <a:bodyPr/>
                    <a:lstStyle/>
                    <a:p>
                      <a:pPr algn="just"/>
                      <a:r>
                        <a:rPr lang="en-US" sz="1200" kern="100">
                          <a:effectLst/>
                        </a:rPr>
                        <a:t>LONGEST_FLOW_PKT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流的最长数据包（字节）</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965832090"/>
                  </a:ext>
                </a:extLst>
              </a:tr>
              <a:tr h="401042">
                <a:tc>
                  <a:txBody>
                    <a:bodyPr/>
                    <a:lstStyle/>
                    <a:p>
                      <a:pPr algn="just"/>
                      <a:r>
                        <a:rPr lang="en-US" sz="1200" kern="100">
                          <a:effectLst/>
                        </a:rPr>
                        <a:t>SHORTEST_FLOW_PKT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流的最短数据包（字节）</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507208843"/>
                  </a:ext>
                </a:extLst>
              </a:tr>
              <a:tr h="369050">
                <a:tc>
                  <a:txBody>
                    <a:bodyPr/>
                    <a:lstStyle/>
                    <a:p>
                      <a:pPr algn="just"/>
                      <a:r>
                        <a:rPr lang="en-US" sz="1200" kern="100">
                          <a:effectLst/>
                        </a:rPr>
                        <a:t>MIN_IP_PKT_LEN</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观察到的最小流</a:t>
                      </a:r>
                      <a:r>
                        <a:rPr lang="en-US" sz="1200" kern="100" dirty="0">
                          <a:effectLst/>
                        </a:rPr>
                        <a:t> IP </a:t>
                      </a:r>
                      <a:r>
                        <a:rPr lang="zh-CN" sz="1200" kern="100" dirty="0">
                          <a:effectLst/>
                        </a:rPr>
                        <a:t>数据包的</a:t>
                      </a:r>
                      <a:r>
                        <a:rPr lang="en-US" sz="1200" kern="100" dirty="0">
                          <a:effectLst/>
                        </a:rPr>
                        <a:t> Len</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810295155"/>
                  </a:ext>
                </a:extLst>
              </a:tr>
            </a:tbl>
          </a:graphicData>
        </a:graphic>
      </p:graphicFrame>
      <p:graphicFrame>
        <p:nvGraphicFramePr>
          <p:cNvPr id="5" name="表格 4">
            <a:extLst>
              <a:ext uri="{FF2B5EF4-FFF2-40B4-BE49-F238E27FC236}">
                <a16:creationId xmlns:a16="http://schemas.microsoft.com/office/drawing/2014/main" id="{C445E557-DC94-20C6-0FB2-D1DB067F6FB4}"/>
              </a:ext>
            </a:extLst>
          </p:cNvPr>
          <p:cNvGraphicFramePr>
            <a:graphicFrameLocks noGrp="1"/>
          </p:cNvGraphicFramePr>
          <p:nvPr>
            <p:extLst>
              <p:ext uri="{D42A27DB-BD31-4B8C-83A1-F6EECF244321}">
                <p14:modId xmlns:p14="http://schemas.microsoft.com/office/powerpoint/2010/main" val="629999610"/>
              </p:ext>
            </p:extLst>
          </p:nvPr>
        </p:nvGraphicFramePr>
        <p:xfrm>
          <a:off x="5625296" y="168683"/>
          <a:ext cx="5984109" cy="6742086"/>
        </p:xfrm>
        <a:graphic>
          <a:graphicData uri="http://schemas.openxmlformats.org/drawingml/2006/table">
            <a:tbl>
              <a:tblPr firstRow="1" firstCol="1" bandRow="1">
                <a:tableStyleId>{5C22544A-7EE6-4342-B048-85BDC9FD1C3A}</a:tableStyleId>
              </a:tblPr>
              <a:tblGrid>
                <a:gridCol w="2604304">
                  <a:extLst>
                    <a:ext uri="{9D8B030D-6E8A-4147-A177-3AD203B41FA5}">
                      <a16:colId xmlns:a16="http://schemas.microsoft.com/office/drawing/2014/main" val="1796028765"/>
                    </a:ext>
                  </a:extLst>
                </a:gridCol>
                <a:gridCol w="2731625">
                  <a:extLst>
                    <a:ext uri="{9D8B030D-6E8A-4147-A177-3AD203B41FA5}">
                      <a16:colId xmlns:a16="http://schemas.microsoft.com/office/drawing/2014/main" val="1859888837"/>
                    </a:ext>
                  </a:extLst>
                </a:gridCol>
                <a:gridCol w="648180">
                  <a:extLst>
                    <a:ext uri="{9D8B030D-6E8A-4147-A177-3AD203B41FA5}">
                      <a16:colId xmlns:a16="http://schemas.microsoft.com/office/drawing/2014/main" val="1195904760"/>
                    </a:ext>
                  </a:extLst>
                </a:gridCol>
              </a:tblGrid>
              <a:tr h="308364">
                <a:tc>
                  <a:txBody>
                    <a:bodyPr/>
                    <a:lstStyle/>
                    <a:p>
                      <a:pPr algn="just"/>
                      <a:r>
                        <a:rPr lang="en-US" sz="1200" kern="100">
                          <a:effectLst/>
                        </a:rPr>
                        <a:t>MAX_IP_PKT_LEN</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观察到的最大流</a:t>
                      </a:r>
                      <a:r>
                        <a:rPr lang="en-US" sz="1200" kern="100">
                          <a:effectLst/>
                        </a:rPr>
                        <a:t> IP </a:t>
                      </a:r>
                      <a:r>
                        <a:rPr lang="zh-CN" sz="1200" kern="100">
                          <a:effectLst/>
                        </a:rPr>
                        <a:t>数据包的</a:t>
                      </a:r>
                      <a:r>
                        <a:rPr lang="en-US" sz="1200" kern="100">
                          <a:effectLst/>
                        </a:rPr>
                        <a:t> Len</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87967469"/>
                  </a:ext>
                </a:extLst>
              </a:tr>
              <a:tr h="233110">
                <a:tc>
                  <a:txBody>
                    <a:bodyPr/>
                    <a:lstStyle/>
                    <a:p>
                      <a:pPr algn="just"/>
                      <a:r>
                        <a:rPr lang="en-US" sz="1200" kern="100">
                          <a:effectLst/>
                        </a:rPr>
                        <a:t>SRC_TO_DST_SECOND_ 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Src </a:t>
                      </a:r>
                      <a:r>
                        <a:rPr lang="zh-CN" sz="1200" kern="100">
                          <a:effectLst/>
                        </a:rPr>
                        <a:t>到 </a:t>
                      </a:r>
                      <a:r>
                        <a:rPr lang="en-US" sz="1200" kern="100">
                          <a:effectLst/>
                        </a:rPr>
                        <a:t>dst </a:t>
                      </a:r>
                      <a:r>
                        <a:rPr lang="zh-CN" sz="1200" kern="100">
                          <a:effectLst/>
                        </a:rPr>
                        <a:t>字节</a:t>
                      </a:r>
                      <a:r>
                        <a:rPr lang="en-US" sz="1200" kern="100">
                          <a:effectLst/>
                        </a:rPr>
                        <a:t>/</a:t>
                      </a:r>
                      <a:r>
                        <a:rPr lang="zh-CN" sz="1200" kern="100">
                          <a:effectLst/>
                        </a:rPr>
                        <a:t>秒</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635595438"/>
                  </a:ext>
                </a:extLst>
              </a:tr>
              <a:tr h="233110">
                <a:tc>
                  <a:txBody>
                    <a:bodyPr/>
                    <a:lstStyle/>
                    <a:p>
                      <a:pPr algn="just"/>
                      <a:r>
                        <a:rPr lang="en-US" sz="1200" kern="100">
                          <a:effectLst/>
                        </a:rPr>
                        <a:t>DST_TO_SRC_SECOND_ 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Dst </a:t>
                      </a:r>
                      <a:r>
                        <a:rPr lang="zh-CN" sz="1200" kern="100">
                          <a:effectLst/>
                        </a:rPr>
                        <a:t>到</a:t>
                      </a:r>
                      <a:r>
                        <a:rPr lang="en-US" sz="1200" kern="100">
                          <a:effectLst/>
                        </a:rPr>
                        <a:t> src </a:t>
                      </a:r>
                      <a:r>
                        <a:rPr lang="zh-CN" sz="1200" kern="100">
                          <a:effectLst/>
                        </a:rPr>
                        <a:t>字节</a:t>
                      </a:r>
                      <a:r>
                        <a:rPr lang="en-US" sz="1200" kern="100">
                          <a:effectLst/>
                        </a:rPr>
                        <a:t>/</a:t>
                      </a:r>
                      <a:r>
                        <a:rPr lang="zh-CN" sz="1200" kern="100">
                          <a:effectLst/>
                        </a:rPr>
                        <a:t>秒</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4270282777"/>
                  </a:ext>
                </a:extLst>
              </a:tr>
              <a:tr h="308364">
                <a:tc>
                  <a:txBody>
                    <a:bodyPr/>
                    <a:lstStyle/>
                    <a:p>
                      <a:pPr algn="just"/>
                      <a:r>
                        <a:rPr lang="en-US" sz="1200" kern="100">
                          <a:effectLst/>
                        </a:rPr>
                        <a:t>RETRANSMITTED_IN_ 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重新传输的</a:t>
                      </a:r>
                      <a:r>
                        <a:rPr lang="en-US" sz="1200" kern="100">
                          <a:effectLst/>
                        </a:rPr>
                        <a:t> TCP </a:t>
                      </a:r>
                      <a:r>
                        <a:rPr lang="zh-CN" sz="1200" kern="100">
                          <a:effectLst/>
                        </a:rPr>
                        <a:t>流字节数 （</a:t>
                      </a:r>
                      <a:r>
                        <a:rPr lang="en-US" sz="1200" kern="100">
                          <a:effectLst/>
                        </a:rPr>
                        <a:t>src-&gt;dst</a:t>
                      </a:r>
                      <a:r>
                        <a:rPr lang="zh-CN"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4115691139"/>
                  </a:ext>
                </a:extLst>
              </a:tr>
              <a:tr h="446935">
                <a:tc>
                  <a:txBody>
                    <a:bodyPr/>
                    <a:lstStyle/>
                    <a:p>
                      <a:pPr algn="just"/>
                      <a:r>
                        <a:rPr lang="en-US" sz="1200" kern="100" dirty="0">
                          <a:effectLst/>
                        </a:rPr>
                        <a:t>RETRANSMITTED_IN_ PKTS</a:t>
                      </a:r>
                    </a:p>
                  </a:txBody>
                  <a:tcPr marL="20603" marR="20603" marT="20603" marB="20603"/>
                </a:tc>
                <a:tc>
                  <a:txBody>
                    <a:bodyPr/>
                    <a:lstStyle/>
                    <a:p>
                      <a:pPr algn="just"/>
                      <a:r>
                        <a:rPr lang="zh-CN" sz="1200" kern="100">
                          <a:effectLst/>
                        </a:rPr>
                        <a:t>重新传输的</a:t>
                      </a:r>
                      <a:r>
                        <a:rPr lang="en-US" sz="1200" kern="100">
                          <a:effectLst/>
                        </a:rPr>
                        <a:t> TCP </a:t>
                      </a:r>
                      <a:r>
                        <a:rPr lang="zh-CN" sz="1200" kern="100">
                          <a:effectLst/>
                        </a:rPr>
                        <a:t>流数据包数 （</a:t>
                      </a:r>
                      <a:r>
                        <a:rPr lang="en-US" sz="1200" kern="100">
                          <a:effectLst/>
                        </a:rPr>
                        <a:t>src-&gt;dst</a:t>
                      </a:r>
                      <a:r>
                        <a:rPr lang="zh-CN"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075029612"/>
                  </a:ext>
                </a:extLst>
              </a:tr>
              <a:tr h="308364">
                <a:tc>
                  <a:txBody>
                    <a:bodyPr/>
                    <a:lstStyle/>
                    <a:p>
                      <a:pPr algn="just"/>
                      <a:r>
                        <a:rPr lang="en-US" sz="1200" kern="100">
                          <a:effectLst/>
                        </a:rPr>
                        <a:t>RETRANSMITTED_ OUT_BYTES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重新传输的</a:t>
                      </a:r>
                      <a:r>
                        <a:rPr lang="en-US" sz="1200" kern="100">
                          <a:effectLst/>
                        </a:rPr>
                        <a:t> TCP </a:t>
                      </a:r>
                      <a:r>
                        <a:rPr lang="zh-CN" sz="1200" kern="100">
                          <a:effectLst/>
                        </a:rPr>
                        <a:t>流字节数 （</a:t>
                      </a:r>
                      <a:r>
                        <a:rPr lang="en-US" sz="1200" kern="100">
                          <a:effectLst/>
                        </a:rPr>
                        <a:t>dst-&gt;src</a:t>
                      </a:r>
                      <a:r>
                        <a:rPr lang="zh-CN" sz="1200" kern="100">
                          <a:effectLst/>
                        </a:rPr>
                        <a: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922946360"/>
                  </a:ext>
                </a:extLst>
              </a:tr>
              <a:tr h="446935">
                <a:tc>
                  <a:txBody>
                    <a:bodyPr/>
                    <a:lstStyle/>
                    <a:p>
                      <a:pPr algn="just"/>
                      <a:r>
                        <a:rPr lang="en-US" sz="1200" kern="100">
                          <a:effectLst/>
                        </a:rPr>
                        <a:t>RETRANSMITTED_ OUT_PKTS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重新传输的</a:t>
                      </a:r>
                      <a:r>
                        <a:rPr lang="en-US" sz="1200" kern="100" dirty="0">
                          <a:effectLst/>
                        </a:rPr>
                        <a:t> TCP </a:t>
                      </a:r>
                      <a:r>
                        <a:rPr lang="zh-CN" sz="1200" kern="100" dirty="0">
                          <a:effectLst/>
                        </a:rPr>
                        <a:t>流数据包数 （</a:t>
                      </a:r>
                      <a:r>
                        <a:rPr lang="en-US" sz="1200" kern="100" dirty="0" err="1">
                          <a:effectLst/>
                        </a:rPr>
                        <a:t>dst</a:t>
                      </a:r>
                      <a:r>
                        <a:rPr lang="en-US" sz="1200" kern="100" dirty="0">
                          <a:effectLst/>
                        </a:rPr>
                        <a:t>-&gt;</a:t>
                      </a:r>
                      <a:r>
                        <a:rPr lang="en-US" sz="1200" kern="100" dirty="0" err="1">
                          <a:effectLst/>
                        </a:rPr>
                        <a:t>src</a:t>
                      </a:r>
                      <a:r>
                        <a:rPr lang="zh-CN"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423837469"/>
                  </a:ext>
                </a:extLst>
              </a:tr>
              <a:tr h="308364">
                <a:tc>
                  <a:txBody>
                    <a:bodyPr/>
                    <a:lstStyle/>
                    <a:p>
                      <a:pPr algn="just"/>
                      <a:r>
                        <a:rPr lang="en-US" sz="1200" kern="100">
                          <a:effectLst/>
                        </a:rPr>
                        <a:t>SRC_TO_DST_AVG_ THROUGHPUT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err="1">
                          <a:effectLst/>
                        </a:rPr>
                        <a:t>Src</a:t>
                      </a:r>
                      <a:r>
                        <a:rPr lang="en-US" sz="1200" kern="100" dirty="0">
                          <a:effectLst/>
                        </a:rPr>
                        <a:t> </a:t>
                      </a:r>
                      <a:r>
                        <a:rPr lang="zh-CN" sz="1200" kern="100" dirty="0">
                          <a:effectLst/>
                        </a:rPr>
                        <a:t>到</a:t>
                      </a:r>
                      <a:r>
                        <a:rPr lang="en-US" sz="1200" kern="100" dirty="0">
                          <a:effectLst/>
                        </a:rPr>
                        <a:t> </a:t>
                      </a:r>
                      <a:r>
                        <a:rPr lang="en-US" sz="1200" kern="100" dirty="0" err="1">
                          <a:effectLst/>
                        </a:rPr>
                        <a:t>dst</a:t>
                      </a:r>
                      <a:r>
                        <a:rPr lang="en-US" sz="1200" kern="100" dirty="0">
                          <a:effectLst/>
                        </a:rPr>
                        <a:t> </a:t>
                      </a:r>
                      <a:r>
                        <a:rPr lang="zh-CN" sz="1200" kern="100" dirty="0">
                          <a:effectLst/>
                        </a:rPr>
                        <a:t>的平均</a:t>
                      </a:r>
                      <a:r>
                        <a:rPr lang="en-US" sz="1200" kern="100" dirty="0">
                          <a:effectLst/>
                        </a:rPr>
                        <a:t> </a:t>
                      </a:r>
                      <a:r>
                        <a:rPr lang="en-US" sz="1200" kern="100" dirty="0" err="1">
                          <a:effectLst/>
                        </a:rPr>
                        <a:t>thpt</a:t>
                      </a:r>
                      <a:r>
                        <a:rPr lang="en-US" sz="1200" kern="100" dirty="0">
                          <a:effectLst/>
                        </a:rPr>
                        <a:t> </a:t>
                      </a:r>
                      <a:r>
                        <a:rPr lang="zh-CN" sz="1200" kern="100" dirty="0">
                          <a:effectLst/>
                        </a:rPr>
                        <a:t>（</a:t>
                      </a:r>
                      <a:r>
                        <a:rPr lang="en-US" sz="1200" kern="100" dirty="0">
                          <a:effectLst/>
                        </a:rPr>
                        <a:t>bps</a:t>
                      </a:r>
                      <a:r>
                        <a:rPr lang="zh-CN"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187542425"/>
                  </a:ext>
                </a:extLst>
              </a:tr>
              <a:tr h="308364">
                <a:tc>
                  <a:txBody>
                    <a:bodyPr/>
                    <a:lstStyle/>
                    <a:p>
                      <a:pPr algn="just"/>
                      <a:r>
                        <a:rPr lang="en-US" sz="1200" kern="100">
                          <a:effectLst/>
                        </a:rPr>
                        <a:t>DST_TO_SRC_AVG_ THROUGHPUT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err="1">
                          <a:effectLst/>
                        </a:rPr>
                        <a:t>Dst</a:t>
                      </a:r>
                      <a:r>
                        <a:rPr lang="en-US" sz="1200" kern="100" dirty="0">
                          <a:effectLst/>
                        </a:rPr>
                        <a:t> </a:t>
                      </a:r>
                      <a:r>
                        <a:rPr lang="zh-CN" sz="1200" kern="100" dirty="0">
                          <a:effectLst/>
                        </a:rPr>
                        <a:t>到</a:t>
                      </a:r>
                      <a:r>
                        <a:rPr lang="en-US" sz="1200" kern="100" dirty="0">
                          <a:effectLst/>
                        </a:rPr>
                        <a:t> </a:t>
                      </a:r>
                      <a:r>
                        <a:rPr lang="en-US" sz="1200" kern="100" dirty="0" err="1">
                          <a:effectLst/>
                        </a:rPr>
                        <a:t>src</a:t>
                      </a:r>
                      <a:r>
                        <a:rPr lang="en-US" sz="1200" kern="100" dirty="0">
                          <a:effectLst/>
                        </a:rPr>
                        <a:t> </a:t>
                      </a:r>
                      <a:r>
                        <a:rPr lang="zh-CN" sz="1200" kern="100" dirty="0">
                          <a:effectLst/>
                        </a:rPr>
                        <a:t>的平均</a:t>
                      </a:r>
                      <a:r>
                        <a:rPr lang="en-US" sz="1200" kern="100" dirty="0">
                          <a:effectLst/>
                        </a:rPr>
                        <a:t> </a:t>
                      </a:r>
                      <a:r>
                        <a:rPr lang="en-US" sz="1200" kern="100" dirty="0" err="1">
                          <a:effectLst/>
                        </a:rPr>
                        <a:t>thpt</a:t>
                      </a:r>
                      <a:r>
                        <a:rPr lang="en-US" sz="1200" kern="100" dirty="0">
                          <a:effectLst/>
                        </a:rPr>
                        <a:t> </a:t>
                      </a:r>
                      <a:r>
                        <a:rPr lang="zh-CN" sz="1200" kern="100" dirty="0">
                          <a:effectLst/>
                        </a:rPr>
                        <a:t>（</a:t>
                      </a:r>
                      <a:r>
                        <a:rPr lang="en-US" sz="1200" kern="100" dirty="0">
                          <a:effectLst/>
                        </a:rPr>
                        <a:t>bps</a:t>
                      </a:r>
                      <a:r>
                        <a:rPr lang="zh-CN"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633187152"/>
                  </a:ext>
                </a:extLst>
              </a:tr>
              <a:tr h="308364">
                <a:tc>
                  <a:txBody>
                    <a:bodyPr/>
                    <a:lstStyle/>
                    <a:p>
                      <a:pPr algn="just"/>
                      <a:r>
                        <a:rPr lang="en-US" sz="1200" kern="100">
                          <a:effectLst/>
                        </a:rPr>
                        <a:t>NUM_PKTS_UP_TO_ 128_BYTES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IP </a:t>
                      </a:r>
                      <a:r>
                        <a:rPr lang="zh-CN" sz="1200" kern="100" dirty="0">
                          <a:effectLst/>
                        </a:rPr>
                        <a:t>大小</a:t>
                      </a:r>
                      <a:r>
                        <a:rPr lang="en-US" sz="1200" kern="100" dirty="0">
                          <a:effectLst/>
                        </a:rPr>
                        <a:t> &lt;= 128 </a:t>
                      </a:r>
                      <a:r>
                        <a:rPr lang="zh-CN" sz="1200" kern="100" dirty="0">
                          <a:effectLst/>
                        </a:rPr>
                        <a:t>的数据包</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098598468"/>
                  </a:ext>
                </a:extLst>
              </a:tr>
              <a:tr h="308364">
                <a:tc>
                  <a:txBody>
                    <a:bodyPr/>
                    <a:lstStyle/>
                    <a:p>
                      <a:pPr algn="just"/>
                      <a:r>
                        <a:rPr lang="en-US" sz="1200" kern="100">
                          <a:effectLst/>
                        </a:rPr>
                        <a:t>NUM_PKTS_128_TO_ 256_BYTES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IP </a:t>
                      </a:r>
                      <a:r>
                        <a:rPr lang="zh-CN" sz="1200" kern="100" dirty="0">
                          <a:effectLst/>
                        </a:rPr>
                        <a:t>大小</a:t>
                      </a:r>
                      <a:r>
                        <a:rPr lang="en-US" sz="1200" kern="100" dirty="0">
                          <a:effectLst/>
                        </a:rPr>
                        <a:t>&gt; 128 </a:t>
                      </a:r>
                      <a:r>
                        <a:rPr lang="zh-CN" sz="1200" kern="100" dirty="0">
                          <a:effectLst/>
                        </a:rPr>
                        <a:t>且</a:t>
                      </a:r>
                      <a:r>
                        <a:rPr lang="en-US" sz="1200" kern="100" dirty="0">
                          <a:effectLst/>
                        </a:rPr>
                        <a:t> &lt;= 256 </a:t>
                      </a:r>
                      <a:r>
                        <a:rPr lang="zh-CN" sz="1200" kern="100" dirty="0">
                          <a:effectLst/>
                        </a:rPr>
                        <a:t>的数据包</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563846891"/>
                  </a:ext>
                </a:extLst>
              </a:tr>
              <a:tr h="308364">
                <a:tc>
                  <a:txBody>
                    <a:bodyPr/>
                    <a:lstStyle/>
                    <a:p>
                      <a:pPr algn="just"/>
                      <a:r>
                        <a:rPr lang="en-US" sz="1200" kern="100">
                          <a:effectLst/>
                        </a:rPr>
                        <a:t>NUM_PKTS_256_TO_ 512_BYTES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IP </a:t>
                      </a:r>
                      <a:r>
                        <a:rPr lang="zh-CN" sz="1200" kern="100" dirty="0">
                          <a:effectLst/>
                        </a:rPr>
                        <a:t>大小</a:t>
                      </a:r>
                      <a:r>
                        <a:rPr lang="en-US" sz="1200" kern="100" dirty="0">
                          <a:effectLst/>
                        </a:rPr>
                        <a:t>&gt; 256 </a:t>
                      </a:r>
                      <a:r>
                        <a:rPr lang="zh-CN" sz="1200" kern="100" dirty="0">
                          <a:effectLst/>
                        </a:rPr>
                        <a:t>且</a:t>
                      </a:r>
                      <a:r>
                        <a:rPr lang="en-US" sz="1200" kern="100" dirty="0">
                          <a:effectLst/>
                        </a:rPr>
                        <a:t> &lt;= 512 </a:t>
                      </a:r>
                      <a:r>
                        <a:rPr lang="zh-CN" sz="1200" kern="100" dirty="0">
                          <a:effectLst/>
                        </a:rPr>
                        <a:t>的数据包</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651780756"/>
                  </a:ext>
                </a:extLst>
              </a:tr>
              <a:tr h="308364">
                <a:tc>
                  <a:txBody>
                    <a:bodyPr/>
                    <a:lstStyle/>
                    <a:p>
                      <a:pPr algn="just"/>
                      <a:r>
                        <a:rPr lang="en-US" sz="1200" kern="100">
                          <a:effectLst/>
                        </a:rPr>
                        <a:t>NUM_PKTS_512_TO_ 1024_BYTES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IP </a:t>
                      </a:r>
                      <a:r>
                        <a:rPr lang="zh-CN" sz="1200" kern="100" dirty="0">
                          <a:effectLst/>
                        </a:rPr>
                        <a:t>大小</a:t>
                      </a:r>
                      <a:r>
                        <a:rPr lang="en-US" sz="1200" kern="100" dirty="0">
                          <a:effectLst/>
                        </a:rPr>
                        <a:t>&gt; 512 </a:t>
                      </a:r>
                      <a:r>
                        <a:rPr lang="zh-CN" sz="1200" kern="100" dirty="0">
                          <a:effectLst/>
                        </a:rPr>
                        <a:t>且</a:t>
                      </a:r>
                      <a:r>
                        <a:rPr lang="en-US" sz="1200" kern="100" dirty="0">
                          <a:effectLst/>
                        </a:rPr>
                        <a:t> &lt;= 1024 </a:t>
                      </a:r>
                      <a:r>
                        <a:rPr lang="zh-CN" sz="1200" kern="100" dirty="0">
                          <a:effectLst/>
                        </a:rPr>
                        <a:t>的数据包</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4155051602"/>
                  </a:ext>
                </a:extLst>
              </a:tr>
              <a:tr h="308364">
                <a:tc>
                  <a:txBody>
                    <a:bodyPr/>
                    <a:lstStyle/>
                    <a:p>
                      <a:pPr algn="just"/>
                      <a:r>
                        <a:rPr lang="en-US" sz="1200" kern="100">
                          <a:effectLst/>
                        </a:rPr>
                        <a:t>NUM_PKTS_1024_TO_ 1514_BYTES</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IP </a:t>
                      </a:r>
                      <a:r>
                        <a:rPr lang="zh-CN" sz="1200" kern="100" dirty="0">
                          <a:effectLst/>
                        </a:rPr>
                        <a:t>大小</a:t>
                      </a:r>
                      <a:r>
                        <a:rPr lang="en-US" sz="1200" kern="100" dirty="0">
                          <a:effectLst/>
                        </a:rPr>
                        <a:t>&gt; 1024 </a:t>
                      </a:r>
                      <a:r>
                        <a:rPr lang="zh-CN" sz="1200" kern="100" dirty="0">
                          <a:effectLst/>
                        </a:rPr>
                        <a:t>且</a:t>
                      </a:r>
                      <a:r>
                        <a:rPr lang="en-US" sz="1200" kern="100" dirty="0">
                          <a:effectLst/>
                        </a:rPr>
                        <a:t> &lt;= 1514 </a:t>
                      </a:r>
                      <a:r>
                        <a:rPr lang="zh-CN" sz="1200" kern="100" dirty="0">
                          <a:effectLst/>
                        </a:rPr>
                        <a:t>的数据包</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73316568"/>
                  </a:ext>
                </a:extLst>
              </a:tr>
              <a:tr h="308364">
                <a:tc>
                  <a:txBody>
                    <a:bodyPr/>
                    <a:lstStyle/>
                    <a:p>
                      <a:pPr algn="just"/>
                      <a:r>
                        <a:rPr lang="en-US" sz="1200" kern="100">
                          <a:effectLst/>
                        </a:rPr>
                        <a:t>TCP_WIN_MAX_IN</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最大</a:t>
                      </a:r>
                      <a:r>
                        <a:rPr lang="en-US" sz="1200" kern="100" dirty="0">
                          <a:effectLst/>
                        </a:rPr>
                        <a:t> TCP </a:t>
                      </a:r>
                      <a:r>
                        <a:rPr lang="zh-CN" sz="1200" kern="100" dirty="0">
                          <a:effectLst/>
                        </a:rPr>
                        <a:t>窗口 （</a:t>
                      </a:r>
                      <a:r>
                        <a:rPr lang="en-US" sz="1200" kern="100" dirty="0" err="1">
                          <a:effectLst/>
                        </a:rPr>
                        <a:t>src</a:t>
                      </a:r>
                      <a:r>
                        <a:rPr lang="en-US" sz="1200" kern="100" dirty="0">
                          <a:effectLst/>
                        </a:rPr>
                        <a:t>-&gt;</a:t>
                      </a:r>
                      <a:r>
                        <a:rPr lang="en-US" sz="1200" kern="100" dirty="0" err="1">
                          <a:effectLst/>
                        </a:rPr>
                        <a:t>dst</a:t>
                      </a:r>
                      <a:r>
                        <a:rPr lang="zh-CN"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623402279"/>
                  </a:ext>
                </a:extLst>
              </a:tr>
              <a:tr h="308364">
                <a:tc>
                  <a:txBody>
                    <a:bodyPr/>
                    <a:lstStyle/>
                    <a:p>
                      <a:pPr algn="just"/>
                      <a:r>
                        <a:rPr lang="en-US" sz="1200" kern="100">
                          <a:effectLst/>
                        </a:rPr>
                        <a:t>TCP_WIN_MAX_OUT</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dirty="0">
                          <a:effectLst/>
                        </a:rPr>
                        <a:t>最大</a:t>
                      </a:r>
                      <a:r>
                        <a:rPr lang="en-US" sz="1200" kern="100" dirty="0">
                          <a:effectLst/>
                        </a:rPr>
                        <a:t> TCP </a:t>
                      </a:r>
                      <a:r>
                        <a:rPr lang="zh-CN" sz="1200" kern="100" dirty="0">
                          <a:effectLst/>
                        </a:rPr>
                        <a:t>窗口 （</a:t>
                      </a:r>
                      <a:r>
                        <a:rPr lang="en-US" sz="1200" kern="100" dirty="0" err="1">
                          <a:effectLst/>
                        </a:rPr>
                        <a:t>dst</a:t>
                      </a:r>
                      <a:r>
                        <a:rPr lang="en-US" sz="1200" kern="100" dirty="0">
                          <a:effectLst/>
                        </a:rPr>
                        <a:t>-&gt;</a:t>
                      </a:r>
                      <a:r>
                        <a:rPr lang="en-US" sz="1200" kern="100" dirty="0" err="1">
                          <a:effectLst/>
                        </a:rPr>
                        <a:t>src</a:t>
                      </a:r>
                      <a:r>
                        <a:rPr lang="zh-CN"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759551475"/>
                  </a:ext>
                </a:extLst>
              </a:tr>
              <a:tr h="308364">
                <a:tc>
                  <a:txBody>
                    <a:bodyPr/>
                    <a:lstStyle/>
                    <a:p>
                      <a:pPr algn="just"/>
                      <a:r>
                        <a:rPr lang="en-US" sz="1200" kern="100">
                          <a:effectLst/>
                        </a:rPr>
                        <a:t>ICMP_TYPE</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ICMP</a:t>
                      </a:r>
                      <a:r>
                        <a:rPr lang="zh-CN" sz="1200" kern="100">
                          <a:effectLst/>
                        </a:rPr>
                        <a:t>类型</a:t>
                      </a:r>
                      <a:r>
                        <a:rPr lang="en-US" sz="1200" kern="100">
                          <a:effectLst/>
                        </a:rPr>
                        <a:t>*256+ICMP</a:t>
                      </a:r>
                      <a:r>
                        <a:rPr lang="zh-CN" sz="1200" kern="100">
                          <a:effectLst/>
                        </a:rPr>
                        <a:t>代码</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1913137757"/>
                  </a:ext>
                </a:extLst>
              </a:tr>
              <a:tr h="170173">
                <a:tc>
                  <a:txBody>
                    <a:bodyPr/>
                    <a:lstStyle/>
                    <a:p>
                      <a:pPr algn="just"/>
                      <a:r>
                        <a:rPr lang="en-US" sz="1200" kern="100">
                          <a:effectLst/>
                        </a:rPr>
                        <a:t>ICMP_IPV4_TYPE</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ICMP</a:t>
                      </a:r>
                      <a:r>
                        <a:rPr lang="zh-CN" sz="1200" kern="100">
                          <a:effectLst/>
                        </a:rPr>
                        <a:t>类型</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4049448316"/>
                  </a:ext>
                </a:extLst>
              </a:tr>
              <a:tr h="170173">
                <a:tc>
                  <a:txBody>
                    <a:bodyPr/>
                    <a:lstStyle/>
                    <a:p>
                      <a:pPr algn="just"/>
                      <a:r>
                        <a:rPr lang="en-US" sz="1200" kern="100">
                          <a:effectLst/>
                        </a:rPr>
                        <a:t>DNS_QUERY_ID</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a:effectLst/>
                        </a:rPr>
                        <a:t>DNS </a:t>
                      </a:r>
                      <a:r>
                        <a:rPr lang="zh-CN" sz="1200" kern="100">
                          <a:effectLst/>
                        </a:rPr>
                        <a:t>查询事务</a:t>
                      </a:r>
                      <a:r>
                        <a:rPr lang="en-US" sz="1200" kern="100">
                          <a:effectLst/>
                        </a:rPr>
                        <a:t> ID</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919302473"/>
                  </a:ext>
                </a:extLst>
              </a:tr>
              <a:tr h="308364">
                <a:tc>
                  <a:txBody>
                    <a:bodyPr/>
                    <a:lstStyle/>
                    <a:p>
                      <a:pPr algn="just"/>
                      <a:r>
                        <a:rPr lang="en-US" sz="1200" kern="100">
                          <a:effectLst/>
                        </a:rPr>
                        <a:t>DNS_QUERY_TYPE</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DNS </a:t>
                      </a:r>
                      <a:r>
                        <a:rPr lang="zh-CN" sz="1200" kern="100" dirty="0">
                          <a:effectLst/>
                        </a:rPr>
                        <a:t>查询类型（例如，</a:t>
                      </a:r>
                      <a:r>
                        <a:rPr lang="en-US" sz="1200" kern="100" dirty="0">
                          <a:effectLst/>
                        </a:rPr>
                        <a:t>1=A</a:t>
                      </a:r>
                      <a:r>
                        <a:rPr lang="zh-CN" sz="1200" kern="100" dirty="0">
                          <a:effectLst/>
                        </a:rPr>
                        <a:t>、</a:t>
                      </a:r>
                      <a:r>
                        <a:rPr lang="en-US" sz="1200" kern="100" dirty="0">
                          <a:effectLst/>
                        </a:rPr>
                        <a:t>2=NS..</a:t>
                      </a:r>
                      <a:r>
                        <a:rPr lang="zh-CN" sz="1200" kern="100" dirty="0">
                          <a:effectLst/>
                        </a:rPr>
                        <a:t>）</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2970829486"/>
                  </a:ext>
                </a:extLst>
              </a:tr>
              <a:tr h="308364">
                <a:tc>
                  <a:txBody>
                    <a:bodyPr/>
                    <a:lstStyle/>
                    <a:p>
                      <a:pPr algn="just"/>
                      <a:r>
                        <a:rPr lang="en-US" sz="1200" kern="100">
                          <a:effectLst/>
                        </a:rPr>
                        <a:t>DNS_TTL_ANSWER</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zh-CN" sz="1200" kern="100">
                          <a:effectLst/>
                        </a:rPr>
                        <a:t>第一个</a:t>
                      </a:r>
                      <a:r>
                        <a:rPr lang="en-US" sz="1200" kern="100">
                          <a:effectLst/>
                        </a:rPr>
                        <a:t> A </a:t>
                      </a:r>
                      <a:r>
                        <a:rPr lang="zh-CN" sz="1200" kern="100">
                          <a:effectLst/>
                        </a:rPr>
                        <a:t>记录的</a:t>
                      </a:r>
                      <a:r>
                        <a:rPr lang="en-US" sz="1200" kern="100">
                          <a:effectLst/>
                        </a:rPr>
                        <a:t> TTL</a:t>
                      </a:r>
                      <a:r>
                        <a:rPr lang="zh-CN" sz="1200" kern="100">
                          <a:effectLst/>
                        </a:rPr>
                        <a:t>（如果有）</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411932131"/>
                  </a:ext>
                </a:extLst>
              </a:tr>
              <a:tr h="308364">
                <a:tc>
                  <a:txBody>
                    <a:bodyPr/>
                    <a:lstStyle/>
                    <a:p>
                      <a:pPr algn="just"/>
                      <a:r>
                        <a:rPr lang="en-US" sz="1200" kern="100">
                          <a:effectLst/>
                        </a:rPr>
                        <a:t>FTP_COMMAND_ RET_CODE</a:t>
                      </a:r>
                      <a:endParaRPr lang="zh-CN" sz="1200" kern="10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r>
                        <a:rPr lang="en-US" sz="1200" kern="100" dirty="0">
                          <a:effectLst/>
                        </a:rPr>
                        <a:t>FTP </a:t>
                      </a:r>
                      <a:r>
                        <a:rPr lang="zh-CN" sz="1200" kern="100" dirty="0">
                          <a:effectLst/>
                        </a:rPr>
                        <a:t>客户端命令返回代码</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tc>
                  <a:txBody>
                    <a:bodyPr/>
                    <a:lstStyle/>
                    <a:p>
                      <a:pPr algn="just"/>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20603" marR="20603" marT="20603" marB="20603"/>
                </a:tc>
                <a:extLst>
                  <a:ext uri="{0D108BD9-81ED-4DB2-BD59-A6C34878D82A}">
                    <a16:rowId xmlns:a16="http://schemas.microsoft.com/office/drawing/2014/main" val="3471305284"/>
                  </a:ext>
                </a:extLst>
              </a:tr>
            </a:tbl>
          </a:graphicData>
        </a:graphic>
      </p:graphicFrame>
    </p:spTree>
    <p:extLst>
      <p:ext uri="{BB962C8B-B14F-4D97-AF65-F5344CB8AC3E}">
        <p14:creationId xmlns:p14="http://schemas.microsoft.com/office/powerpoint/2010/main" val="2753953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CE7CD8-8C9A-CFD3-E4F1-6313FF4445B7}"/>
              </a:ext>
            </a:extLst>
          </p:cNvPr>
          <p:cNvSpPr txBox="1"/>
          <p:nvPr/>
        </p:nvSpPr>
        <p:spPr>
          <a:xfrm>
            <a:off x="567578" y="431657"/>
            <a:ext cx="2739826"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自编码器</a:t>
            </a:r>
          </a:p>
        </p:txBody>
      </p:sp>
      <p:pic>
        <p:nvPicPr>
          <p:cNvPr id="3" name="图片 2">
            <a:extLst>
              <a:ext uri="{FF2B5EF4-FFF2-40B4-BE49-F238E27FC236}">
                <a16:creationId xmlns:a16="http://schemas.microsoft.com/office/drawing/2014/main" id="{C9692212-8BC4-C94C-D36D-2742FA03D52E}"/>
              </a:ext>
            </a:extLst>
          </p:cNvPr>
          <p:cNvPicPr>
            <a:picLocks noChangeAspect="1"/>
          </p:cNvPicPr>
          <p:nvPr/>
        </p:nvPicPr>
        <p:blipFill>
          <a:blip r:embed="rId2"/>
          <a:stretch>
            <a:fillRect/>
          </a:stretch>
        </p:blipFill>
        <p:spPr>
          <a:xfrm>
            <a:off x="6361887" y="1673156"/>
            <a:ext cx="5100373" cy="3829353"/>
          </a:xfrm>
          <a:prstGeom prst="rect">
            <a:avLst/>
          </a:prstGeom>
        </p:spPr>
      </p:pic>
      <p:sp>
        <p:nvSpPr>
          <p:cNvPr id="4" name="文本框 3">
            <a:extLst>
              <a:ext uri="{FF2B5EF4-FFF2-40B4-BE49-F238E27FC236}">
                <a16:creationId xmlns:a16="http://schemas.microsoft.com/office/drawing/2014/main" id="{49A9528C-CDA1-9ECE-3F85-112CAEBEC594}"/>
              </a:ext>
            </a:extLst>
          </p:cNvPr>
          <p:cNvSpPr txBox="1"/>
          <p:nvPr/>
        </p:nvSpPr>
        <p:spPr>
          <a:xfrm>
            <a:off x="567578" y="2505670"/>
            <a:ext cx="5191196" cy="923330"/>
          </a:xfrm>
          <a:prstGeom prst="rect">
            <a:avLst/>
          </a:prstGeom>
          <a:noFill/>
        </p:spPr>
        <p:txBody>
          <a:bodyPr wrap="square">
            <a:spAutoFit/>
          </a:bodyPr>
          <a:lstStyle/>
          <a:p>
            <a:r>
              <a:rPr lang="zh-CN" altLang="en-US" dirty="0"/>
              <a:t>自编码器由编码器和解码器两部分组成。自动编码器先将输入数据编码成一个较低维度的表示，然后再将该表示解码回原始形式。</a:t>
            </a:r>
            <a:endParaRPr lang="en-US" altLang="zh-CN" dirty="0"/>
          </a:p>
        </p:txBody>
      </p:sp>
      <p:sp>
        <p:nvSpPr>
          <p:cNvPr id="6" name="文本框 5">
            <a:extLst>
              <a:ext uri="{FF2B5EF4-FFF2-40B4-BE49-F238E27FC236}">
                <a16:creationId xmlns:a16="http://schemas.microsoft.com/office/drawing/2014/main" id="{693B4355-F47A-A946-EAED-92F61894A3FE}"/>
              </a:ext>
            </a:extLst>
          </p:cNvPr>
          <p:cNvSpPr txBox="1"/>
          <p:nvPr/>
        </p:nvSpPr>
        <p:spPr>
          <a:xfrm>
            <a:off x="567578" y="3703875"/>
            <a:ext cx="5191196" cy="369332"/>
          </a:xfrm>
          <a:prstGeom prst="rect">
            <a:avLst/>
          </a:prstGeom>
          <a:noFill/>
        </p:spPr>
        <p:txBody>
          <a:bodyPr wrap="square">
            <a:spAutoFit/>
          </a:bodyPr>
          <a:lstStyle/>
          <a:p>
            <a:r>
              <a:rPr lang="zh-CN" altLang="en-US" dirty="0"/>
              <a:t>自编码器有多种功能：降维、降噪、特征提取</a:t>
            </a:r>
          </a:p>
        </p:txBody>
      </p:sp>
    </p:spTree>
    <p:extLst>
      <p:ext uri="{BB962C8B-B14F-4D97-AF65-F5344CB8AC3E}">
        <p14:creationId xmlns:p14="http://schemas.microsoft.com/office/powerpoint/2010/main" val="3608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7A11B67-8F3C-E47C-DF90-C17A3551357D}"/>
              </a:ext>
            </a:extLst>
          </p:cNvPr>
          <p:cNvSpPr/>
          <p:nvPr/>
        </p:nvSpPr>
        <p:spPr>
          <a:xfrm>
            <a:off x="7307483" y="0"/>
            <a:ext cx="2453834"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400" b="0" i="0" dirty="0">
                <a:solidFill>
                  <a:srgbClr val="000000"/>
                </a:solidFill>
                <a:effectLst/>
                <a:latin typeface="Helvetica" pitchFamily="2" charset="0"/>
              </a:rPr>
              <a:t> 初始化自编码器模型参数</a:t>
            </a:r>
            <a:endParaRPr kumimoji="1" lang="zh-CN" altLang="en-US" sz="1400" dirty="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8B86878-FC6D-4BD9-1936-66318FD54665}"/>
                  </a:ext>
                </a:extLst>
              </p:cNvPr>
              <p:cNvSpPr/>
              <p:nvPr/>
            </p:nvSpPr>
            <p:spPr>
              <a:xfrm>
                <a:off x="7217780" y="686498"/>
                <a:ext cx="2633241"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400" dirty="0">
                    <a:solidFill>
                      <a:srgbClr val="000000"/>
                    </a:solidFill>
                    <a:latin typeface="Helvetica" pitchFamily="2" charset="0"/>
                  </a:rPr>
                  <a:t>输入正常流量数据集</a:t>
                </a:r>
                <a14:m>
                  <m:oMath xmlns:m="http://schemas.openxmlformats.org/officeDocument/2006/math">
                    <m:sSub>
                      <m:sSubPr>
                        <m:ctrlPr>
                          <a:rPr kumimoji="1" lang="en-US" altLang="zh-CN" sz="1400" i="1" dirty="0" smtClean="0">
                            <a:solidFill>
                              <a:srgbClr val="000000"/>
                            </a:solidFill>
                            <a:latin typeface="Cambria Math" panose="02040503050406030204" pitchFamily="18" charset="0"/>
                          </a:rPr>
                        </m:ctrlPr>
                      </m:sSubPr>
                      <m:e>
                        <m:r>
                          <m:rPr>
                            <m:sty m:val="p"/>
                          </m:rPr>
                          <a:rPr kumimoji="1" lang="en-US" altLang="zh-CN" sz="1400" i="1" dirty="0">
                            <a:solidFill>
                              <a:srgbClr val="000000"/>
                            </a:solidFill>
                            <a:latin typeface="Cambria Math" panose="02040503050406030204" pitchFamily="18" charset="0"/>
                          </a:rPr>
                          <m:t>X</m:t>
                        </m:r>
                      </m:e>
                      <m:sub>
                        <m:r>
                          <m:rPr>
                            <m:sty m:val="p"/>
                          </m:rPr>
                          <a:rPr kumimoji="1" lang="en-US" altLang="zh-CN" sz="1400" i="1" dirty="0">
                            <a:solidFill>
                              <a:srgbClr val="000000"/>
                            </a:solidFill>
                            <a:latin typeface="Cambria Math" panose="02040503050406030204" pitchFamily="18" charset="0"/>
                          </a:rPr>
                          <m:t>train</m:t>
                        </m:r>
                      </m:sub>
                    </m:sSub>
                  </m:oMath>
                </a14:m>
                <a:endParaRPr kumimoji="1" lang="zh-CN" altLang="en-US" sz="1400" dirty="0"/>
              </a:p>
            </p:txBody>
          </p:sp>
        </mc:Choice>
        <mc:Fallback xmlns="">
          <p:sp>
            <p:nvSpPr>
              <p:cNvPr id="9" name="矩形 8">
                <a:extLst>
                  <a:ext uri="{FF2B5EF4-FFF2-40B4-BE49-F238E27FC236}">
                    <a16:creationId xmlns:a16="http://schemas.microsoft.com/office/drawing/2014/main" id="{F8B86878-FC6D-4BD9-1936-66318FD54665}"/>
                  </a:ext>
                </a:extLst>
              </p:cNvPr>
              <p:cNvSpPr>
                <a:spLocks noRot="1" noChangeAspect="1" noMove="1" noResize="1" noEditPoints="1" noAdjustHandles="1" noChangeArrowheads="1" noChangeShapeType="1" noTextEdit="1"/>
              </p:cNvSpPr>
              <p:nvPr/>
            </p:nvSpPr>
            <p:spPr>
              <a:xfrm>
                <a:off x="7217780" y="686498"/>
                <a:ext cx="2633241" cy="45141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EE0AB40C-0CBF-7C64-7F5A-10BDE5FE14DD}"/>
                  </a:ext>
                </a:extLst>
              </p:cNvPr>
              <p:cNvSpPr/>
              <p:nvPr/>
            </p:nvSpPr>
            <p:spPr>
              <a:xfrm>
                <a:off x="6200397" y="1390621"/>
                <a:ext cx="4664142"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400" dirty="0">
                    <a:solidFill>
                      <a:srgbClr val="000000"/>
                    </a:solidFill>
                    <a:latin typeface="Helvetica" pitchFamily="2" charset="0"/>
                  </a:rPr>
                  <a:t>使用损失函数</a:t>
                </a:r>
                <a:r>
                  <a:rPr kumimoji="1" lang="en-US" altLang="zh-CN" sz="1400" dirty="0">
                    <a:solidFill>
                      <a:srgbClr val="000000"/>
                    </a:solidFill>
                    <a:latin typeface="Helvetica" pitchFamily="2" charset="0"/>
                  </a:rPr>
                  <a:t>MSE</a:t>
                </a:r>
                <a:r>
                  <a:rPr kumimoji="1" lang="zh-CN" altLang="en-US" sz="1400" dirty="0">
                    <a:solidFill>
                      <a:srgbClr val="000000"/>
                    </a:solidFill>
                    <a:latin typeface="Helvetica" pitchFamily="2" charset="0"/>
                  </a:rPr>
                  <a:t>进行训练，</a:t>
                </a:r>
                <a14:m>
                  <m:oMath xmlns:m="http://schemas.openxmlformats.org/officeDocument/2006/math">
                    <m:r>
                      <m:rPr>
                        <m:sty m:val="p"/>
                      </m:rPr>
                      <a:rPr kumimoji="1" lang="en-US" altLang="zh-CN" sz="1400" i="1" dirty="0">
                        <a:solidFill>
                          <a:srgbClr val="000000"/>
                        </a:solidFill>
                        <a:latin typeface="Cambria Math" panose="02040503050406030204" pitchFamily="18" charset="0"/>
                      </a:rPr>
                      <m:t>MSE</m:t>
                    </m:r>
                    <m:r>
                      <a:rPr kumimoji="1" lang="en-US" altLang="zh-CN" sz="1400" b="0" i="1" dirty="0" smtClean="0">
                        <a:solidFill>
                          <a:srgbClr val="000000"/>
                        </a:solidFill>
                        <a:latin typeface="Cambria Math" panose="02040503050406030204" pitchFamily="18" charset="0"/>
                      </a:rPr>
                      <m:t>=</m:t>
                    </m:r>
                    <m:f>
                      <m:fPr>
                        <m:ctrlPr>
                          <a:rPr kumimoji="1" lang="en-US" altLang="zh-CN" sz="1400" b="0" i="1" dirty="0" smtClean="0">
                            <a:solidFill>
                              <a:srgbClr val="000000"/>
                            </a:solidFill>
                            <a:latin typeface="Cambria Math" panose="02040503050406030204" pitchFamily="18" charset="0"/>
                          </a:rPr>
                        </m:ctrlPr>
                      </m:fPr>
                      <m:num>
                        <m:r>
                          <a:rPr kumimoji="1" lang="en-US" altLang="zh-CN" sz="1400" b="0" i="1" dirty="0" smtClean="0">
                            <a:solidFill>
                              <a:srgbClr val="000000"/>
                            </a:solidFill>
                            <a:latin typeface="Cambria Math" panose="02040503050406030204" pitchFamily="18" charset="0"/>
                          </a:rPr>
                          <m:t>1</m:t>
                        </m:r>
                      </m:num>
                      <m:den>
                        <m:r>
                          <m:rPr>
                            <m:sty m:val="p"/>
                          </m:rPr>
                          <a:rPr kumimoji="1" lang="en-US" altLang="zh-CN" sz="1400" i="1" dirty="0">
                            <a:solidFill>
                              <a:srgbClr val="000000"/>
                            </a:solidFill>
                            <a:latin typeface="Cambria Math" panose="02040503050406030204" pitchFamily="18" charset="0"/>
                          </a:rPr>
                          <m:t>N</m:t>
                        </m:r>
                      </m:den>
                    </m:f>
                    <m:nary>
                      <m:naryPr>
                        <m:chr m:val="∑"/>
                        <m:ctrlPr>
                          <a:rPr kumimoji="1" lang="en-US" altLang="zh-CN" sz="1400" b="0" i="1" dirty="0" smtClean="0">
                            <a:solidFill>
                              <a:srgbClr val="000000"/>
                            </a:solidFill>
                            <a:latin typeface="Cambria Math" panose="02040503050406030204" pitchFamily="18" charset="0"/>
                          </a:rPr>
                        </m:ctrlPr>
                      </m:naryPr>
                      <m:sub>
                        <m:r>
                          <m:rPr>
                            <m:sty m:val="p"/>
                            <m:brk m:alnAt="23"/>
                          </m:rPr>
                          <a:rPr kumimoji="1" lang="en-US" altLang="zh-CN" sz="1400" i="1" dirty="0">
                            <a:solidFill>
                              <a:srgbClr val="000000"/>
                            </a:solidFill>
                            <a:latin typeface="Cambria Math" panose="02040503050406030204" pitchFamily="18" charset="0"/>
                          </a:rPr>
                          <m:t>i</m:t>
                        </m:r>
                        <m:r>
                          <a:rPr kumimoji="1" lang="en-US" altLang="zh-CN" sz="1400" b="0" i="1" dirty="0" smtClean="0">
                            <a:solidFill>
                              <a:srgbClr val="000000"/>
                            </a:solidFill>
                            <a:latin typeface="Cambria Math" panose="02040503050406030204" pitchFamily="18" charset="0"/>
                          </a:rPr>
                          <m:t>=1</m:t>
                        </m:r>
                      </m:sub>
                      <m:sup>
                        <m:r>
                          <m:rPr>
                            <m:sty m:val="p"/>
                          </m:rPr>
                          <a:rPr kumimoji="1" lang="en-US" altLang="zh-CN" sz="1400" i="1" dirty="0">
                            <a:solidFill>
                              <a:srgbClr val="000000"/>
                            </a:solidFill>
                            <a:latin typeface="Cambria Math" panose="02040503050406030204" pitchFamily="18" charset="0"/>
                          </a:rPr>
                          <m:t>N</m:t>
                        </m:r>
                      </m:sup>
                      <m:e>
                        <m:sSup>
                          <m:sSupPr>
                            <m:ctrlPr>
                              <a:rPr kumimoji="1" lang="en-US" altLang="zh-CN" sz="1400" b="0" i="1" dirty="0" smtClean="0">
                                <a:solidFill>
                                  <a:srgbClr val="000000"/>
                                </a:solidFill>
                                <a:latin typeface="Cambria Math" panose="02040503050406030204" pitchFamily="18" charset="0"/>
                              </a:rPr>
                            </m:ctrlPr>
                          </m:sSupPr>
                          <m:e>
                            <m:r>
                              <a:rPr kumimoji="1" lang="en-US" altLang="zh-CN" sz="1400" b="0" i="1" dirty="0" smtClean="0">
                                <a:solidFill>
                                  <a:srgbClr val="000000"/>
                                </a:solidFill>
                                <a:latin typeface="Cambria Math" panose="02040503050406030204" pitchFamily="18" charset="0"/>
                              </a:rPr>
                              <m:t>||</m:t>
                            </m:r>
                            <m:sSup>
                              <m:sSupPr>
                                <m:ctrlPr>
                                  <a:rPr kumimoji="1" lang="en-US" altLang="zh-CN" sz="1400" b="0" i="1" dirty="0" smtClean="0">
                                    <a:solidFill>
                                      <a:srgbClr val="000000"/>
                                    </a:solidFill>
                                    <a:latin typeface="Cambria Math" panose="02040503050406030204" pitchFamily="18" charset="0"/>
                                  </a:rPr>
                                </m:ctrlPr>
                              </m:sSupPr>
                              <m:e>
                                <m:r>
                                  <m:rPr>
                                    <m:sty m:val="p"/>
                                  </m:rPr>
                                  <a:rPr kumimoji="1" lang="en-US" altLang="zh-CN" sz="1400" i="1" dirty="0">
                                    <a:solidFill>
                                      <a:srgbClr val="000000"/>
                                    </a:solidFill>
                                    <a:latin typeface="Cambria Math" panose="02040503050406030204" pitchFamily="18" charset="0"/>
                                  </a:rPr>
                                  <m:t>x</m:t>
                                </m:r>
                              </m:e>
                              <m:sup>
                                <m:r>
                                  <m:rPr>
                                    <m:sty m:val="p"/>
                                  </m:rPr>
                                  <a:rPr kumimoji="1" lang="en-US" altLang="zh-CN" sz="1400" i="1" dirty="0">
                                    <a:solidFill>
                                      <a:srgbClr val="000000"/>
                                    </a:solidFill>
                                    <a:latin typeface="Cambria Math" panose="02040503050406030204" pitchFamily="18" charset="0"/>
                                  </a:rPr>
                                  <m:t>i</m:t>
                                </m:r>
                              </m:sup>
                            </m:sSup>
                            <m:r>
                              <a:rPr kumimoji="1" lang="en-US" altLang="zh-CN" sz="1400" b="0" i="1" dirty="0" smtClean="0">
                                <a:solidFill>
                                  <a:srgbClr val="000000"/>
                                </a:solidFill>
                                <a:latin typeface="Cambria Math" panose="02040503050406030204" pitchFamily="18" charset="0"/>
                              </a:rPr>
                              <m:t>−</m:t>
                            </m:r>
                            <m:acc>
                              <m:accPr>
                                <m:chr m:val="̂"/>
                                <m:ctrlPr>
                                  <a:rPr kumimoji="1" lang="en-US" altLang="zh-CN" sz="1400" b="0" i="1" dirty="0" smtClean="0">
                                    <a:solidFill>
                                      <a:srgbClr val="000000"/>
                                    </a:solidFill>
                                    <a:latin typeface="Cambria Math" panose="02040503050406030204" pitchFamily="18" charset="0"/>
                                  </a:rPr>
                                </m:ctrlPr>
                              </m:accPr>
                              <m:e>
                                <m:sSup>
                                  <m:sSupPr>
                                    <m:ctrlPr>
                                      <a:rPr kumimoji="1" lang="en-US" altLang="zh-CN" sz="1400" b="0" i="1" dirty="0" smtClean="0">
                                        <a:solidFill>
                                          <a:srgbClr val="000000"/>
                                        </a:solidFill>
                                        <a:latin typeface="Cambria Math" panose="02040503050406030204" pitchFamily="18" charset="0"/>
                                      </a:rPr>
                                    </m:ctrlPr>
                                  </m:sSupPr>
                                  <m:e>
                                    <m:r>
                                      <m:rPr>
                                        <m:sty m:val="p"/>
                                      </m:rPr>
                                      <a:rPr kumimoji="1" lang="en-US" altLang="zh-CN" sz="1400" i="1" dirty="0">
                                        <a:solidFill>
                                          <a:srgbClr val="000000"/>
                                        </a:solidFill>
                                        <a:latin typeface="Cambria Math" panose="02040503050406030204" pitchFamily="18" charset="0"/>
                                      </a:rPr>
                                      <m:t>x</m:t>
                                    </m:r>
                                  </m:e>
                                  <m:sup>
                                    <m:r>
                                      <m:rPr>
                                        <m:sty m:val="p"/>
                                      </m:rPr>
                                      <a:rPr kumimoji="1" lang="en-US" altLang="zh-CN" sz="1400" i="1" dirty="0">
                                        <a:solidFill>
                                          <a:srgbClr val="000000"/>
                                        </a:solidFill>
                                        <a:latin typeface="Cambria Math" panose="02040503050406030204" pitchFamily="18" charset="0"/>
                                      </a:rPr>
                                      <m:t>i</m:t>
                                    </m:r>
                                  </m:sup>
                                </m:sSup>
                              </m:e>
                            </m:acc>
                            <m:r>
                              <a:rPr kumimoji="1" lang="en-US" altLang="zh-CN" sz="1400" b="0" i="1" dirty="0" smtClean="0">
                                <a:solidFill>
                                  <a:srgbClr val="000000"/>
                                </a:solidFill>
                                <a:latin typeface="Cambria Math" panose="02040503050406030204" pitchFamily="18" charset="0"/>
                              </a:rPr>
                              <m:t>||</m:t>
                            </m:r>
                          </m:e>
                          <m:sup>
                            <m:r>
                              <a:rPr kumimoji="1" lang="en-US" altLang="zh-CN" sz="1400" b="0" i="1" dirty="0" smtClean="0">
                                <a:solidFill>
                                  <a:srgbClr val="000000"/>
                                </a:solidFill>
                                <a:latin typeface="Cambria Math" panose="02040503050406030204" pitchFamily="18" charset="0"/>
                              </a:rPr>
                              <m:t>2</m:t>
                            </m:r>
                          </m:sup>
                        </m:sSup>
                      </m:e>
                    </m:nary>
                  </m:oMath>
                </a14:m>
                <a:endParaRPr kumimoji="1" lang="zh-CN" altLang="en-US" sz="1400" dirty="0">
                  <a:solidFill>
                    <a:srgbClr val="000000"/>
                  </a:solidFill>
                  <a:latin typeface="Helvetica" pitchFamily="2" charset="0"/>
                </a:endParaRPr>
              </a:p>
            </p:txBody>
          </p:sp>
        </mc:Choice>
        <mc:Fallback xmlns="">
          <p:sp>
            <p:nvSpPr>
              <p:cNvPr id="10" name="矩形 9">
                <a:extLst>
                  <a:ext uri="{FF2B5EF4-FFF2-40B4-BE49-F238E27FC236}">
                    <a16:creationId xmlns:a16="http://schemas.microsoft.com/office/drawing/2014/main" id="{EE0AB40C-0CBF-7C64-7F5A-10BDE5FE14DD}"/>
                  </a:ext>
                </a:extLst>
              </p:cNvPr>
              <p:cNvSpPr>
                <a:spLocks noRot="1" noChangeAspect="1" noMove="1" noResize="1" noEditPoints="1" noAdjustHandles="1" noChangeArrowheads="1" noChangeShapeType="1" noTextEdit="1"/>
              </p:cNvSpPr>
              <p:nvPr/>
            </p:nvSpPr>
            <p:spPr>
              <a:xfrm>
                <a:off x="6200397" y="1390621"/>
                <a:ext cx="4664142" cy="451413"/>
              </a:xfrm>
              <a:prstGeom prst="rect">
                <a:avLst/>
              </a:prstGeom>
              <a:blipFill>
                <a:blip r:embed="rId4"/>
                <a:stretch>
                  <a:fillRect t="-50000" b="-92105"/>
                </a:stretch>
              </a:blipFill>
            </p:spPr>
            <p:txBody>
              <a:bodyPr/>
              <a:lstStyle/>
              <a:p>
                <a:r>
                  <a:rPr lang="zh-CN" altLang="en-US">
                    <a:noFill/>
                  </a:rPr>
                  <a:t> </a:t>
                </a:r>
              </a:p>
            </p:txBody>
          </p:sp>
        </mc:Fallback>
      </mc:AlternateContent>
      <p:sp>
        <p:nvSpPr>
          <p:cNvPr id="13" name="菱形 12">
            <a:extLst>
              <a:ext uri="{FF2B5EF4-FFF2-40B4-BE49-F238E27FC236}">
                <a16:creationId xmlns:a16="http://schemas.microsoft.com/office/drawing/2014/main" id="{F7E40026-74AF-98A1-0AB7-E5C4865829C9}"/>
              </a:ext>
            </a:extLst>
          </p:cNvPr>
          <p:cNvSpPr/>
          <p:nvPr/>
        </p:nvSpPr>
        <p:spPr>
          <a:xfrm>
            <a:off x="6893685" y="2056718"/>
            <a:ext cx="3277565" cy="5787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400" b="0" i="0" dirty="0">
                <a:solidFill>
                  <a:srgbClr val="000000"/>
                </a:solidFill>
                <a:effectLst/>
                <a:latin typeface="Helvetica" pitchFamily="2" charset="0"/>
              </a:rPr>
              <a:t>损失函数不再减小</a:t>
            </a:r>
            <a:endParaRPr kumimoji="1" lang="zh-CN" altLang="en-US" sz="1400" dirty="0"/>
          </a:p>
        </p:txBody>
      </p:sp>
      <p:sp>
        <p:nvSpPr>
          <p:cNvPr id="14" name="矩形 13">
            <a:extLst>
              <a:ext uri="{FF2B5EF4-FFF2-40B4-BE49-F238E27FC236}">
                <a16:creationId xmlns:a16="http://schemas.microsoft.com/office/drawing/2014/main" id="{6A1F90AC-83C7-F7C8-F957-DBA9A8EED3EE}"/>
              </a:ext>
            </a:extLst>
          </p:cNvPr>
          <p:cNvSpPr/>
          <p:nvPr/>
        </p:nvSpPr>
        <p:spPr>
          <a:xfrm>
            <a:off x="7450233" y="2885757"/>
            <a:ext cx="2164467"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400" dirty="0">
                <a:solidFill>
                  <a:schemeClr val="tx1"/>
                </a:solidFill>
              </a:rPr>
              <a:t>训练完成得到模型</a:t>
            </a:r>
            <a:r>
              <a:rPr kumimoji="1" lang="en-US" altLang="zh-CN" sz="1400" dirty="0">
                <a:solidFill>
                  <a:schemeClr val="tx1"/>
                </a:solidFill>
              </a:rPr>
              <a:t>M</a:t>
            </a:r>
            <a:endParaRPr kumimoji="1" lang="zh-CN" altLang="en-US" sz="1400" dirty="0">
              <a:solidFill>
                <a:schemeClr val="tx1"/>
              </a:solidFill>
            </a:endParaRPr>
          </a:p>
        </p:txBody>
      </p:sp>
      <p:sp>
        <p:nvSpPr>
          <p:cNvPr id="15" name="矩形 14">
            <a:extLst>
              <a:ext uri="{FF2B5EF4-FFF2-40B4-BE49-F238E27FC236}">
                <a16:creationId xmlns:a16="http://schemas.microsoft.com/office/drawing/2014/main" id="{CFD3F095-74A3-6654-E99E-B2D1654E9FB6}"/>
              </a:ext>
            </a:extLst>
          </p:cNvPr>
          <p:cNvSpPr/>
          <p:nvPr/>
        </p:nvSpPr>
        <p:spPr>
          <a:xfrm>
            <a:off x="7450233" y="3614479"/>
            <a:ext cx="2164467"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400" dirty="0">
                <a:solidFill>
                  <a:schemeClr val="tx1"/>
                </a:solidFill>
              </a:rPr>
              <a:t>选择合适的阈值</a:t>
            </a:r>
            <a:r>
              <a:rPr kumimoji="1" lang="el-GR" altLang="zh-CN" sz="1400" dirty="0">
                <a:solidFill>
                  <a:schemeClr val="tx1"/>
                </a:solidFill>
              </a:rPr>
              <a:t>ϵ</a:t>
            </a:r>
            <a:endParaRPr kumimoji="1" lang="zh-CN" altLang="en-US" sz="1400" dirty="0">
              <a:solidFill>
                <a:schemeClr val="tx1"/>
              </a:solidFill>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5B677061-2CF7-C388-8E85-6C624B7620CB}"/>
                  </a:ext>
                </a:extLst>
              </p:cNvPr>
              <p:cNvSpPr/>
              <p:nvPr/>
            </p:nvSpPr>
            <p:spPr>
              <a:xfrm>
                <a:off x="6844490" y="4306189"/>
                <a:ext cx="3375951"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400" dirty="0">
                    <a:solidFill>
                      <a:schemeClr val="tx1"/>
                    </a:solidFill>
                  </a:rPr>
                  <a:t>测试集样本</a:t>
                </a:r>
                <a14:m>
                  <m:oMath xmlns:m="http://schemas.openxmlformats.org/officeDocument/2006/math">
                    <m:r>
                      <a:rPr kumimoji="1" lang="en-US" altLang="zh-CN" sz="1400" i="1" dirty="0" smtClean="0">
                        <a:solidFill>
                          <a:schemeClr val="tx1"/>
                        </a:solidFill>
                        <a:latin typeface="Cambria Math" panose="02040503050406030204" pitchFamily="18" charset="0"/>
                      </a:rPr>
                      <m:t>𝑥</m:t>
                    </m:r>
                  </m:oMath>
                </a14:m>
                <a:r>
                  <a:rPr kumimoji="1" lang="zh-CN" altLang="en-US" sz="1400" dirty="0">
                    <a:solidFill>
                      <a:schemeClr val="tx1"/>
                    </a:solidFill>
                  </a:rPr>
                  <a:t>输入模型得到</a:t>
                </a:r>
                <a14:m>
                  <m:oMath xmlns:m="http://schemas.openxmlformats.org/officeDocument/2006/math">
                    <m:acc>
                      <m:accPr>
                        <m:chr m:val="̂"/>
                        <m:ctrlPr>
                          <a:rPr kumimoji="1" lang="zh-CN" altLang="en-US" sz="1400" i="1" smtClean="0">
                            <a:solidFill>
                              <a:schemeClr val="tx1"/>
                            </a:solidFill>
                            <a:latin typeface="Cambria Math" panose="02040503050406030204" pitchFamily="18" charset="0"/>
                          </a:rPr>
                        </m:ctrlPr>
                      </m:accPr>
                      <m:e>
                        <m:r>
                          <m:rPr>
                            <m:sty m:val="p"/>
                          </m:rPr>
                          <a:rPr kumimoji="1" lang="en-US" altLang="zh-CN" sz="1400" i="1">
                            <a:solidFill>
                              <a:schemeClr val="tx1"/>
                            </a:solidFill>
                            <a:latin typeface="Cambria Math" panose="02040503050406030204" pitchFamily="18" charset="0"/>
                          </a:rPr>
                          <m:t>x</m:t>
                        </m:r>
                      </m:e>
                    </m:acc>
                    <m:r>
                      <a:rPr kumimoji="1" lang="en-US" altLang="zh-CN" sz="1400" b="0" i="1" smtClean="0">
                        <a:solidFill>
                          <a:schemeClr val="tx1"/>
                        </a:solidFill>
                        <a:latin typeface="Cambria Math" panose="02040503050406030204" pitchFamily="18" charset="0"/>
                      </a:rPr>
                      <m:t>=</m:t>
                    </m:r>
                    <m:r>
                      <m:rPr>
                        <m:sty m:val="p"/>
                      </m:rPr>
                      <a:rPr kumimoji="1" lang="en-US" altLang="zh-CN" sz="1400" i="1">
                        <a:solidFill>
                          <a:schemeClr val="tx1"/>
                        </a:solidFill>
                        <a:latin typeface="Cambria Math" panose="02040503050406030204" pitchFamily="18" charset="0"/>
                      </a:rPr>
                      <m:t>M</m:t>
                    </m:r>
                    <m:r>
                      <a:rPr kumimoji="1" lang="en-US" altLang="zh-CN" sz="1400" b="0" i="1" smtClean="0">
                        <a:solidFill>
                          <a:schemeClr val="tx1"/>
                        </a:solidFill>
                        <a:latin typeface="Cambria Math" panose="02040503050406030204" pitchFamily="18" charset="0"/>
                      </a:rPr>
                      <m:t>(</m:t>
                    </m:r>
                    <m:r>
                      <a:rPr kumimoji="1" lang="en-US" altLang="zh-CN" sz="1400" b="0" i="1" smtClean="0">
                        <a:solidFill>
                          <a:schemeClr val="tx1"/>
                        </a:solidFill>
                        <a:latin typeface="Cambria Math" panose="02040503050406030204" pitchFamily="18" charset="0"/>
                      </a:rPr>
                      <m:t>𝑥</m:t>
                    </m:r>
                    <m:r>
                      <a:rPr kumimoji="1" lang="en-US" altLang="zh-CN" sz="1400" b="0" i="1" smtClean="0">
                        <a:solidFill>
                          <a:schemeClr val="tx1"/>
                        </a:solidFill>
                        <a:latin typeface="Cambria Math" panose="02040503050406030204" pitchFamily="18" charset="0"/>
                      </a:rPr>
                      <m:t>)</m:t>
                    </m:r>
                  </m:oMath>
                </a14:m>
                <a:endParaRPr kumimoji="1" lang="zh-CN" altLang="en-US" sz="1400" dirty="0">
                  <a:solidFill>
                    <a:schemeClr val="tx1"/>
                  </a:solidFill>
                </a:endParaRPr>
              </a:p>
            </p:txBody>
          </p:sp>
        </mc:Choice>
        <mc:Fallback xmlns="">
          <p:sp>
            <p:nvSpPr>
              <p:cNvPr id="16" name="矩形 15">
                <a:extLst>
                  <a:ext uri="{FF2B5EF4-FFF2-40B4-BE49-F238E27FC236}">
                    <a16:creationId xmlns:a16="http://schemas.microsoft.com/office/drawing/2014/main" id="{5B677061-2CF7-C388-8E85-6C624B7620CB}"/>
                  </a:ext>
                </a:extLst>
              </p:cNvPr>
              <p:cNvSpPr>
                <a:spLocks noRot="1" noChangeAspect="1" noMove="1" noResize="1" noEditPoints="1" noAdjustHandles="1" noChangeArrowheads="1" noChangeShapeType="1" noTextEdit="1"/>
              </p:cNvSpPr>
              <p:nvPr/>
            </p:nvSpPr>
            <p:spPr>
              <a:xfrm>
                <a:off x="6844490" y="4306189"/>
                <a:ext cx="3375951" cy="4514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722576A8-C03C-95EC-6BCB-EA0DADB560D5}"/>
                  </a:ext>
                </a:extLst>
              </p:cNvPr>
              <p:cNvSpPr/>
              <p:nvPr/>
            </p:nvSpPr>
            <p:spPr>
              <a:xfrm>
                <a:off x="6973740" y="4984328"/>
                <a:ext cx="3117450"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400" dirty="0">
                    <a:solidFill>
                      <a:schemeClr val="tx1"/>
                    </a:solidFill>
                  </a:rPr>
                  <a:t>计算重构损失</a:t>
                </a:r>
                <a14:m>
                  <m:oMath xmlns:m="http://schemas.openxmlformats.org/officeDocument/2006/math">
                    <m:r>
                      <m:rPr>
                        <m:sty m:val="p"/>
                      </m:rPr>
                      <a:rPr kumimoji="1" lang="en-US" altLang="zh-CN" sz="1400" i="1" dirty="0" smtClean="0">
                        <a:solidFill>
                          <a:srgbClr val="000000"/>
                        </a:solidFill>
                        <a:latin typeface="Cambria Math" panose="02040503050406030204" pitchFamily="18" charset="0"/>
                      </a:rPr>
                      <m:t>L</m:t>
                    </m:r>
                    <m:d>
                      <m:dPr>
                        <m:ctrlPr>
                          <a:rPr kumimoji="1" lang="en-US" altLang="zh-CN" sz="1400" b="0" i="1" dirty="0" smtClean="0">
                            <a:solidFill>
                              <a:srgbClr val="000000"/>
                            </a:solidFill>
                            <a:latin typeface="Cambria Math" panose="02040503050406030204" pitchFamily="18" charset="0"/>
                          </a:rPr>
                        </m:ctrlPr>
                      </m:dPr>
                      <m:e>
                        <m:r>
                          <m:rPr>
                            <m:sty m:val="p"/>
                          </m:rPr>
                          <a:rPr kumimoji="1" lang="en-US" altLang="zh-CN" sz="1400" i="1" dirty="0">
                            <a:solidFill>
                              <a:srgbClr val="000000"/>
                            </a:solidFill>
                            <a:latin typeface="Cambria Math" panose="02040503050406030204" pitchFamily="18" charset="0"/>
                          </a:rPr>
                          <m:t>x</m:t>
                        </m:r>
                        <m:r>
                          <a:rPr kumimoji="1" lang="en-US" altLang="zh-CN" sz="1400" b="0" i="1" dirty="0" smtClean="0">
                            <a:solidFill>
                              <a:srgbClr val="000000"/>
                            </a:solidFill>
                            <a:latin typeface="Cambria Math" panose="02040503050406030204" pitchFamily="18" charset="0"/>
                          </a:rPr>
                          <m:t>,</m:t>
                        </m:r>
                        <m:acc>
                          <m:accPr>
                            <m:chr m:val="̂"/>
                            <m:ctrlPr>
                              <a:rPr kumimoji="1" lang="en-US" altLang="zh-CN" sz="1400" b="0" i="1" dirty="0" smtClean="0">
                                <a:solidFill>
                                  <a:srgbClr val="000000"/>
                                </a:solidFill>
                                <a:latin typeface="Cambria Math" panose="02040503050406030204" pitchFamily="18" charset="0"/>
                              </a:rPr>
                            </m:ctrlPr>
                          </m:accPr>
                          <m:e>
                            <m:r>
                              <m:rPr>
                                <m:sty m:val="p"/>
                              </m:rPr>
                              <a:rPr kumimoji="1" lang="en-US" altLang="zh-CN" sz="1400" i="1" dirty="0">
                                <a:solidFill>
                                  <a:srgbClr val="000000"/>
                                </a:solidFill>
                                <a:latin typeface="Cambria Math" panose="02040503050406030204" pitchFamily="18" charset="0"/>
                              </a:rPr>
                              <m:t>x</m:t>
                            </m:r>
                          </m:e>
                        </m:acc>
                      </m:e>
                    </m:d>
                    <m:r>
                      <a:rPr kumimoji="1" lang="en-US" altLang="zh-CN" sz="1400" b="0" i="1" dirty="0" smtClean="0">
                        <a:solidFill>
                          <a:srgbClr val="000000"/>
                        </a:solidFill>
                        <a:latin typeface="Cambria Math" panose="02040503050406030204" pitchFamily="18" charset="0"/>
                      </a:rPr>
                      <m:t>=</m:t>
                    </m:r>
                    <m:sSup>
                      <m:sSupPr>
                        <m:ctrlPr>
                          <a:rPr kumimoji="1" lang="en-US" altLang="zh-CN" sz="1400" b="0" i="1" dirty="0" smtClean="0">
                            <a:solidFill>
                              <a:srgbClr val="000000"/>
                            </a:solidFill>
                            <a:latin typeface="Cambria Math" panose="02040503050406030204" pitchFamily="18" charset="0"/>
                          </a:rPr>
                        </m:ctrlPr>
                      </m:sSupPr>
                      <m:e>
                        <m:r>
                          <a:rPr kumimoji="1" lang="en-US" altLang="zh-CN" sz="1400" b="0" i="1" dirty="0" smtClean="0">
                            <a:solidFill>
                              <a:srgbClr val="000000"/>
                            </a:solidFill>
                            <a:latin typeface="Cambria Math" panose="02040503050406030204" pitchFamily="18" charset="0"/>
                          </a:rPr>
                          <m:t>|</m:t>
                        </m:r>
                        <m:d>
                          <m:dPr>
                            <m:begChr m:val="|"/>
                            <m:endChr m:val="|"/>
                            <m:ctrlPr>
                              <a:rPr kumimoji="1" lang="en-US" altLang="zh-CN" sz="1400" b="0" i="1" dirty="0" smtClean="0">
                                <a:solidFill>
                                  <a:srgbClr val="000000"/>
                                </a:solidFill>
                                <a:latin typeface="Cambria Math" panose="02040503050406030204" pitchFamily="18" charset="0"/>
                              </a:rPr>
                            </m:ctrlPr>
                          </m:dPr>
                          <m:e>
                            <m:r>
                              <m:rPr>
                                <m:sty m:val="p"/>
                              </m:rPr>
                              <a:rPr kumimoji="1" lang="en-US" altLang="zh-CN" sz="1400" i="1" dirty="0" smtClean="0">
                                <a:solidFill>
                                  <a:srgbClr val="000000"/>
                                </a:solidFill>
                                <a:latin typeface="Cambria Math" panose="02040503050406030204" pitchFamily="18" charset="0"/>
                              </a:rPr>
                              <m:t>x</m:t>
                            </m:r>
                            <m:r>
                              <a:rPr kumimoji="1" lang="en-US" altLang="zh-CN" sz="1400" b="0" i="1" dirty="0" smtClean="0">
                                <a:solidFill>
                                  <a:srgbClr val="000000"/>
                                </a:solidFill>
                                <a:latin typeface="Cambria Math" panose="02040503050406030204" pitchFamily="18" charset="0"/>
                              </a:rPr>
                              <m:t>−</m:t>
                            </m:r>
                            <m:acc>
                              <m:accPr>
                                <m:chr m:val="̂"/>
                                <m:ctrlPr>
                                  <a:rPr kumimoji="1" lang="en-US" altLang="zh-CN" sz="1400" b="0" i="1" dirty="0" smtClean="0">
                                    <a:solidFill>
                                      <a:srgbClr val="000000"/>
                                    </a:solidFill>
                                    <a:latin typeface="Cambria Math" panose="02040503050406030204" pitchFamily="18" charset="0"/>
                                  </a:rPr>
                                </m:ctrlPr>
                              </m:accPr>
                              <m:e>
                                <m:r>
                                  <m:rPr>
                                    <m:sty m:val="p"/>
                                  </m:rPr>
                                  <a:rPr kumimoji="1" lang="en-US" altLang="zh-CN" sz="1400" i="1" dirty="0">
                                    <a:solidFill>
                                      <a:srgbClr val="000000"/>
                                    </a:solidFill>
                                    <a:latin typeface="Cambria Math" panose="02040503050406030204" pitchFamily="18" charset="0"/>
                                  </a:rPr>
                                  <m:t>x</m:t>
                                </m:r>
                              </m:e>
                            </m:acc>
                          </m:e>
                        </m:d>
                        <m:r>
                          <a:rPr kumimoji="1" lang="en-US" altLang="zh-CN" sz="1400" b="0" i="1" dirty="0" smtClean="0">
                            <a:solidFill>
                              <a:srgbClr val="000000"/>
                            </a:solidFill>
                            <a:latin typeface="Cambria Math" panose="02040503050406030204" pitchFamily="18" charset="0"/>
                          </a:rPr>
                          <m:t>|</m:t>
                        </m:r>
                      </m:e>
                      <m:sup>
                        <m:r>
                          <a:rPr kumimoji="1" lang="en-US" altLang="zh-CN" sz="1400" b="0" i="1" dirty="0" smtClean="0">
                            <a:solidFill>
                              <a:srgbClr val="000000"/>
                            </a:solidFill>
                            <a:latin typeface="Cambria Math" panose="02040503050406030204" pitchFamily="18" charset="0"/>
                          </a:rPr>
                          <m:t>2</m:t>
                        </m:r>
                      </m:sup>
                    </m:sSup>
                  </m:oMath>
                </a14:m>
                <a:endParaRPr kumimoji="1" lang="zh-CN" altLang="en-US" sz="1400" dirty="0">
                  <a:solidFill>
                    <a:schemeClr val="tx1"/>
                  </a:solidFill>
                </a:endParaRPr>
              </a:p>
            </p:txBody>
          </p:sp>
        </mc:Choice>
        <mc:Fallback xmlns="">
          <p:sp>
            <p:nvSpPr>
              <p:cNvPr id="17" name="矩形 16">
                <a:extLst>
                  <a:ext uri="{FF2B5EF4-FFF2-40B4-BE49-F238E27FC236}">
                    <a16:creationId xmlns:a16="http://schemas.microsoft.com/office/drawing/2014/main" id="{722576A8-C03C-95EC-6BCB-EA0DADB560D5}"/>
                  </a:ext>
                </a:extLst>
              </p:cNvPr>
              <p:cNvSpPr>
                <a:spLocks noRot="1" noChangeAspect="1" noMove="1" noResize="1" noEditPoints="1" noAdjustHandles="1" noChangeArrowheads="1" noChangeShapeType="1" noTextEdit="1"/>
              </p:cNvSpPr>
              <p:nvPr/>
            </p:nvSpPr>
            <p:spPr>
              <a:xfrm>
                <a:off x="6973740" y="4984328"/>
                <a:ext cx="3117450" cy="45141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菱形 18">
                <a:extLst>
                  <a:ext uri="{FF2B5EF4-FFF2-40B4-BE49-F238E27FC236}">
                    <a16:creationId xmlns:a16="http://schemas.microsoft.com/office/drawing/2014/main" id="{9E829EF5-264E-F8D7-83E3-B57D4ECAB322}"/>
                  </a:ext>
                </a:extLst>
              </p:cNvPr>
              <p:cNvSpPr/>
              <p:nvPr/>
            </p:nvSpPr>
            <p:spPr>
              <a:xfrm>
                <a:off x="7467110" y="5662467"/>
                <a:ext cx="2130709" cy="451413"/>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kumimoji="1" lang="en-US" altLang="zh-CN" sz="1400" i="1" dirty="0" smtClean="0">
                          <a:solidFill>
                            <a:srgbClr val="000000"/>
                          </a:solidFill>
                          <a:latin typeface="Cambria Math" panose="02040503050406030204" pitchFamily="18" charset="0"/>
                        </a:rPr>
                        <m:t>L</m:t>
                      </m:r>
                      <m:d>
                        <m:dPr>
                          <m:ctrlPr>
                            <a:rPr kumimoji="1" lang="en-US" altLang="zh-CN" sz="1400" b="0" i="1" dirty="0" smtClean="0">
                              <a:solidFill>
                                <a:srgbClr val="000000"/>
                              </a:solidFill>
                              <a:latin typeface="Cambria Math" panose="02040503050406030204" pitchFamily="18" charset="0"/>
                            </a:rPr>
                          </m:ctrlPr>
                        </m:dPr>
                        <m:e>
                          <m:r>
                            <m:rPr>
                              <m:sty m:val="p"/>
                            </m:rPr>
                            <a:rPr kumimoji="1" lang="en-US" altLang="zh-CN" sz="1400" i="1" dirty="0">
                              <a:solidFill>
                                <a:srgbClr val="000000"/>
                              </a:solidFill>
                              <a:latin typeface="Cambria Math" panose="02040503050406030204" pitchFamily="18" charset="0"/>
                            </a:rPr>
                            <m:t>x</m:t>
                          </m:r>
                          <m:r>
                            <a:rPr kumimoji="1" lang="en-US" altLang="zh-CN" sz="1400" b="0" i="1" dirty="0" smtClean="0">
                              <a:solidFill>
                                <a:srgbClr val="000000"/>
                              </a:solidFill>
                              <a:latin typeface="Cambria Math" panose="02040503050406030204" pitchFamily="18" charset="0"/>
                            </a:rPr>
                            <m:t>,</m:t>
                          </m:r>
                          <m:acc>
                            <m:accPr>
                              <m:chr m:val="̂"/>
                              <m:ctrlPr>
                                <a:rPr kumimoji="1" lang="en-US" altLang="zh-CN" sz="1400" b="0" i="1" dirty="0" smtClean="0">
                                  <a:solidFill>
                                    <a:srgbClr val="000000"/>
                                  </a:solidFill>
                                  <a:latin typeface="Cambria Math" panose="02040503050406030204" pitchFamily="18" charset="0"/>
                                </a:rPr>
                              </m:ctrlPr>
                            </m:accPr>
                            <m:e>
                              <m:r>
                                <m:rPr>
                                  <m:sty m:val="p"/>
                                </m:rPr>
                                <a:rPr kumimoji="1" lang="en-US" altLang="zh-CN" sz="1400" i="1" dirty="0">
                                  <a:solidFill>
                                    <a:srgbClr val="000000"/>
                                  </a:solidFill>
                                  <a:latin typeface="Cambria Math" panose="02040503050406030204" pitchFamily="18" charset="0"/>
                                </a:rPr>
                                <m:t>x</m:t>
                              </m:r>
                            </m:e>
                          </m:acc>
                        </m:e>
                      </m:d>
                      <m:r>
                        <a:rPr kumimoji="1" lang="en-US" altLang="zh-CN" sz="1400" b="0" i="0" dirty="0" smtClean="0">
                          <a:solidFill>
                            <a:srgbClr val="000000"/>
                          </a:solidFill>
                          <a:latin typeface="Cambria Math" panose="02040503050406030204" pitchFamily="18" charset="0"/>
                        </a:rPr>
                        <m:t>&gt;</m:t>
                      </m:r>
                      <m:r>
                        <m:rPr>
                          <m:nor/>
                        </m:rPr>
                        <a:rPr kumimoji="1" lang="el-GR" altLang="zh-CN" sz="1400" dirty="0" smtClean="0">
                          <a:solidFill>
                            <a:schemeClr val="tx1"/>
                          </a:solidFill>
                        </a:rPr>
                        <m:t>ϵ</m:t>
                      </m:r>
                      <m:r>
                        <a:rPr kumimoji="1" lang="en-US" altLang="zh-CN" sz="1400" b="0" i="0" dirty="0" smtClean="0">
                          <a:solidFill>
                            <a:srgbClr val="000000"/>
                          </a:solidFill>
                          <a:latin typeface="Cambria Math" panose="02040503050406030204" pitchFamily="18" charset="0"/>
                        </a:rPr>
                        <m:t>?</m:t>
                      </m:r>
                    </m:oMath>
                  </m:oMathPara>
                </a14:m>
                <a:endParaRPr kumimoji="1" lang="zh-CN" altLang="en-US" sz="1400" dirty="0"/>
              </a:p>
            </p:txBody>
          </p:sp>
        </mc:Choice>
        <mc:Fallback xmlns="">
          <p:sp>
            <p:nvSpPr>
              <p:cNvPr id="19" name="菱形 18">
                <a:extLst>
                  <a:ext uri="{FF2B5EF4-FFF2-40B4-BE49-F238E27FC236}">
                    <a16:creationId xmlns:a16="http://schemas.microsoft.com/office/drawing/2014/main" id="{9E829EF5-264E-F8D7-83E3-B57D4ECAB322}"/>
                  </a:ext>
                </a:extLst>
              </p:cNvPr>
              <p:cNvSpPr>
                <a:spLocks noRot="1" noChangeAspect="1" noMove="1" noResize="1" noEditPoints="1" noAdjustHandles="1" noChangeArrowheads="1" noChangeShapeType="1" noTextEdit="1"/>
              </p:cNvSpPr>
              <p:nvPr/>
            </p:nvSpPr>
            <p:spPr>
              <a:xfrm>
                <a:off x="7467110" y="5662467"/>
                <a:ext cx="2130709" cy="451413"/>
              </a:xfrm>
              <a:prstGeom prst="diamond">
                <a:avLst/>
              </a:prstGeom>
              <a:blipFill>
                <a:blip r:embed="rId7"/>
                <a:stretch>
                  <a:fillRect/>
                </a:stretch>
              </a:blipFill>
            </p:spPr>
            <p:txBody>
              <a:bodyPr/>
              <a:lstStyle/>
              <a:p>
                <a:r>
                  <a:rPr lang="zh-CN" altLang="en-US">
                    <a:noFill/>
                  </a:rPr>
                  <a:t> </a:t>
                </a:r>
              </a:p>
            </p:txBody>
          </p:sp>
        </mc:Fallback>
      </mc:AlternateContent>
      <p:sp>
        <p:nvSpPr>
          <p:cNvPr id="20" name="矩形 19">
            <a:extLst>
              <a:ext uri="{FF2B5EF4-FFF2-40B4-BE49-F238E27FC236}">
                <a16:creationId xmlns:a16="http://schemas.microsoft.com/office/drawing/2014/main" id="{05A2E4A7-4E73-E06D-865F-ACE328BCE5CA}"/>
              </a:ext>
            </a:extLst>
          </p:cNvPr>
          <p:cNvSpPr/>
          <p:nvPr/>
        </p:nvSpPr>
        <p:spPr>
          <a:xfrm>
            <a:off x="10091190" y="6349560"/>
            <a:ext cx="1443943" cy="36382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z="1400" dirty="0">
                <a:solidFill>
                  <a:schemeClr val="tx1"/>
                </a:solidFill>
              </a:rPr>
              <a:t>X</a:t>
            </a:r>
            <a:r>
              <a:rPr kumimoji="1" lang="zh-CN" altLang="en-US" sz="1400" dirty="0">
                <a:solidFill>
                  <a:schemeClr val="tx1"/>
                </a:solidFill>
              </a:rPr>
              <a:t>为正常样本</a:t>
            </a:r>
            <a:endParaRPr kumimoji="1" lang="en-US" altLang="zh-CN" sz="1400" dirty="0">
              <a:solidFill>
                <a:schemeClr val="tx1"/>
              </a:solidFill>
            </a:endParaRPr>
          </a:p>
        </p:txBody>
      </p:sp>
      <p:sp>
        <p:nvSpPr>
          <p:cNvPr id="21" name="矩形 20">
            <a:extLst>
              <a:ext uri="{FF2B5EF4-FFF2-40B4-BE49-F238E27FC236}">
                <a16:creationId xmlns:a16="http://schemas.microsoft.com/office/drawing/2014/main" id="{45039BE2-7D8B-2DEE-2A38-4CB186EC33EA}"/>
              </a:ext>
            </a:extLst>
          </p:cNvPr>
          <p:cNvSpPr/>
          <p:nvPr/>
        </p:nvSpPr>
        <p:spPr>
          <a:xfrm>
            <a:off x="7810492" y="6349560"/>
            <a:ext cx="1443943" cy="36382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z="1400" dirty="0">
                <a:solidFill>
                  <a:schemeClr val="tx1"/>
                </a:solidFill>
              </a:rPr>
              <a:t>X</a:t>
            </a:r>
            <a:r>
              <a:rPr kumimoji="1" lang="zh-CN" altLang="en-US" sz="1400" dirty="0">
                <a:solidFill>
                  <a:schemeClr val="tx1"/>
                </a:solidFill>
              </a:rPr>
              <a:t>为异常样本</a:t>
            </a:r>
            <a:endParaRPr kumimoji="1" lang="en-US" altLang="zh-CN" sz="1400" dirty="0">
              <a:solidFill>
                <a:schemeClr val="tx1"/>
              </a:solidFill>
            </a:endParaRPr>
          </a:p>
        </p:txBody>
      </p:sp>
      <p:cxnSp>
        <p:nvCxnSpPr>
          <p:cNvPr id="23" name="直线箭头连接符 22">
            <a:extLst>
              <a:ext uri="{FF2B5EF4-FFF2-40B4-BE49-F238E27FC236}">
                <a16:creationId xmlns:a16="http://schemas.microsoft.com/office/drawing/2014/main" id="{C1655C39-46E2-ED37-EBD2-30CE533EB601}"/>
              </a:ext>
            </a:extLst>
          </p:cNvPr>
          <p:cNvCxnSpPr>
            <a:cxnSpLocks/>
            <a:stCxn id="8" idx="2"/>
            <a:endCxn id="9" idx="0"/>
          </p:cNvCxnSpPr>
          <p:nvPr/>
        </p:nvCxnSpPr>
        <p:spPr>
          <a:xfrm>
            <a:off x="8534400" y="451413"/>
            <a:ext cx="1" cy="2350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直线箭头连接符 24">
            <a:extLst>
              <a:ext uri="{FF2B5EF4-FFF2-40B4-BE49-F238E27FC236}">
                <a16:creationId xmlns:a16="http://schemas.microsoft.com/office/drawing/2014/main" id="{2A9582C8-83A0-7D94-75F7-11FAD9E4237F}"/>
              </a:ext>
            </a:extLst>
          </p:cNvPr>
          <p:cNvCxnSpPr/>
          <p:nvPr/>
        </p:nvCxnSpPr>
        <p:spPr>
          <a:xfrm>
            <a:off x="8532468" y="1147522"/>
            <a:ext cx="1" cy="2350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直线箭头连接符 26">
            <a:extLst>
              <a:ext uri="{FF2B5EF4-FFF2-40B4-BE49-F238E27FC236}">
                <a16:creationId xmlns:a16="http://schemas.microsoft.com/office/drawing/2014/main" id="{3E231CD7-560C-B4C0-AA59-81A410587AA8}"/>
              </a:ext>
            </a:extLst>
          </p:cNvPr>
          <p:cNvCxnSpPr>
            <a:cxnSpLocks/>
            <a:stCxn id="10" idx="2"/>
            <a:endCxn id="13" idx="0"/>
          </p:cNvCxnSpPr>
          <p:nvPr/>
        </p:nvCxnSpPr>
        <p:spPr>
          <a:xfrm>
            <a:off x="8532468" y="1842034"/>
            <a:ext cx="0" cy="2146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肘形连接符 33">
            <a:extLst>
              <a:ext uri="{FF2B5EF4-FFF2-40B4-BE49-F238E27FC236}">
                <a16:creationId xmlns:a16="http://schemas.microsoft.com/office/drawing/2014/main" id="{6AB20C33-E42B-F52C-2B23-F1DD3AA18670}"/>
              </a:ext>
            </a:extLst>
          </p:cNvPr>
          <p:cNvCxnSpPr>
            <a:cxnSpLocks/>
            <a:stCxn id="13" idx="3"/>
          </p:cNvCxnSpPr>
          <p:nvPr/>
        </p:nvCxnSpPr>
        <p:spPr>
          <a:xfrm flipH="1" flipV="1">
            <a:off x="8532467" y="1253584"/>
            <a:ext cx="1638783" cy="1092501"/>
          </a:xfrm>
          <a:prstGeom prst="bentConnector3">
            <a:avLst>
              <a:gd name="adj1" fmla="val -61660"/>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8E4C3373-5528-9DD9-5547-1EB469B1FC96}"/>
              </a:ext>
            </a:extLst>
          </p:cNvPr>
          <p:cNvCxnSpPr>
            <a:cxnSpLocks/>
            <a:stCxn id="13" idx="2"/>
            <a:endCxn id="14" idx="0"/>
          </p:cNvCxnSpPr>
          <p:nvPr/>
        </p:nvCxnSpPr>
        <p:spPr>
          <a:xfrm flipH="1">
            <a:off x="8532467" y="2635452"/>
            <a:ext cx="1" cy="2503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直线箭头连接符 39">
            <a:extLst>
              <a:ext uri="{FF2B5EF4-FFF2-40B4-BE49-F238E27FC236}">
                <a16:creationId xmlns:a16="http://schemas.microsoft.com/office/drawing/2014/main" id="{8A91345B-C79F-9ACF-39BA-3604A9D00A5F}"/>
              </a:ext>
            </a:extLst>
          </p:cNvPr>
          <p:cNvCxnSpPr>
            <a:cxnSpLocks/>
            <a:stCxn id="14" idx="2"/>
            <a:endCxn id="15" idx="0"/>
          </p:cNvCxnSpPr>
          <p:nvPr/>
        </p:nvCxnSpPr>
        <p:spPr>
          <a:xfrm>
            <a:off x="8532467" y="3364174"/>
            <a:ext cx="0" cy="2503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7E9557C8-DC59-3B26-0DC3-FF63D753BFA5}"/>
              </a:ext>
            </a:extLst>
          </p:cNvPr>
          <p:cNvCxnSpPr>
            <a:cxnSpLocks/>
            <a:stCxn id="15" idx="2"/>
            <a:endCxn id="16" idx="0"/>
          </p:cNvCxnSpPr>
          <p:nvPr/>
        </p:nvCxnSpPr>
        <p:spPr>
          <a:xfrm flipH="1">
            <a:off x="8532466" y="4092896"/>
            <a:ext cx="1" cy="2132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9F17CDCD-9090-1313-5394-09100AB04F44}"/>
              </a:ext>
            </a:extLst>
          </p:cNvPr>
          <p:cNvCxnSpPr>
            <a:cxnSpLocks/>
            <a:stCxn id="16" idx="2"/>
            <a:endCxn id="17" idx="0"/>
          </p:cNvCxnSpPr>
          <p:nvPr/>
        </p:nvCxnSpPr>
        <p:spPr>
          <a:xfrm flipH="1">
            <a:off x="8532465" y="4757602"/>
            <a:ext cx="1" cy="2267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2" name="直线箭头连接符 51">
            <a:extLst>
              <a:ext uri="{FF2B5EF4-FFF2-40B4-BE49-F238E27FC236}">
                <a16:creationId xmlns:a16="http://schemas.microsoft.com/office/drawing/2014/main" id="{C2EB115A-CE7A-53E2-330E-D39C8A995C91}"/>
              </a:ext>
            </a:extLst>
          </p:cNvPr>
          <p:cNvCxnSpPr>
            <a:cxnSpLocks/>
            <a:stCxn id="17" idx="2"/>
            <a:endCxn id="19" idx="0"/>
          </p:cNvCxnSpPr>
          <p:nvPr/>
        </p:nvCxnSpPr>
        <p:spPr>
          <a:xfrm>
            <a:off x="8532465" y="5435741"/>
            <a:ext cx="0" cy="2267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3" name="直线箭头连接符 52">
            <a:extLst>
              <a:ext uri="{FF2B5EF4-FFF2-40B4-BE49-F238E27FC236}">
                <a16:creationId xmlns:a16="http://schemas.microsoft.com/office/drawing/2014/main" id="{2A3BF61A-AD4D-78ED-C0D3-A666854752F5}"/>
              </a:ext>
            </a:extLst>
          </p:cNvPr>
          <p:cNvCxnSpPr>
            <a:cxnSpLocks/>
            <a:stCxn id="19" idx="2"/>
            <a:endCxn id="21" idx="0"/>
          </p:cNvCxnSpPr>
          <p:nvPr/>
        </p:nvCxnSpPr>
        <p:spPr>
          <a:xfrm flipH="1">
            <a:off x="8532464" y="6113880"/>
            <a:ext cx="1" cy="2356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5" name="肘形连接符 64">
            <a:extLst>
              <a:ext uri="{FF2B5EF4-FFF2-40B4-BE49-F238E27FC236}">
                <a16:creationId xmlns:a16="http://schemas.microsoft.com/office/drawing/2014/main" id="{9CF04522-D1DA-E76D-06D3-273D41E22CE2}"/>
              </a:ext>
            </a:extLst>
          </p:cNvPr>
          <p:cNvCxnSpPr>
            <a:cxnSpLocks/>
            <a:stCxn id="19" idx="3"/>
            <a:endCxn id="20" idx="0"/>
          </p:cNvCxnSpPr>
          <p:nvPr/>
        </p:nvCxnSpPr>
        <p:spPr>
          <a:xfrm>
            <a:off x="9597819" y="5888174"/>
            <a:ext cx="1215343" cy="46138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B57469BE-6554-2A76-A33A-CC90B5196D15}"/>
              </a:ext>
            </a:extLst>
          </p:cNvPr>
          <p:cNvSpPr txBox="1"/>
          <p:nvPr/>
        </p:nvSpPr>
        <p:spPr>
          <a:xfrm>
            <a:off x="8488945" y="6047054"/>
            <a:ext cx="624788" cy="369332"/>
          </a:xfrm>
          <a:prstGeom prst="rect">
            <a:avLst/>
          </a:prstGeom>
          <a:noFill/>
        </p:spPr>
        <p:txBody>
          <a:bodyPr wrap="square" rtlCol="0">
            <a:spAutoFit/>
          </a:bodyPr>
          <a:lstStyle/>
          <a:p>
            <a:r>
              <a:rPr kumimoji="1" lang="en-US" altLang="zh-CN" dirty="0"/>
              <a:t>Y</a:t>
            </a:r>
            <a:endParaRPr kumimoji="1" lang="zh-CN" altLang="en-US" dirty="0"/>
          </a:p>
        </p:txBody>
      </p:sp>
      <p:sp>
        <p:nvSpPr>
          <p:cNvPr id="18" name="文本框 17">
            <a:extLst>
              <a:ext uri="{FF2B5EF4-FFF2-40B4-BE49-F238E27FC236}">
                <a16:creationId xmlns:a16="http://schemas.microsoft.com/office/drawing/2014/main" id="{0343FB12-20EF-399B-AE02-EFB93D1558A8}"/>
              </a:ext>
            </a:extLst>
          </p:cNvPr>
          <p:cNvSpPr txBox="1"/>
          <p:nvPr/>
        </p:nvSpPr>
        <p:spPr>
          <a:xfrm>
            <a:off x="9542700" y="5564869"/>
            <a:ext cx="624788" cy="369332"/>
          </a:xfrm>
          <a:prstGeom prst="rect">
            <a:avLst/>
          </a:prstGeom>
          <a:noFill/>
        </p:spPr>
        <p:txBody>
          <a:bodyPr wrap="square" rtlCol="0">
            <a:spAutoFit/>
          </a:bodyPr>
          <a:lstStyle/>
          <a:p>
            <a:r>
              <a:rPr kumimoji="1" lang="en-US" altLang="zh-CN" dirty="0"/>
              <a:t>N</a:t>
            </a:r>
            <a:endParaRPr kumimoji="1" lang="zh-CN" altLang="en-US" dirty="0"/>
          </a:p>
        </p:txBody>
      </p:sp>
      <p:sp>
        <p:nvSpPr>
          <p:cNvPr id="22" name="文本框 21">
            <a:extLst>
              <a:ext uri="{FF2B5EF4-FFF2-40B4-BE49-F238E27FC236}">
                <a16:creationId xmlns:a16="http://schemas.microsoft.com/office/drawing/2014/main" id="{BB83D597-3B5E-3ABB-9617-BDD15C6C7C3C}"/>
              </a:ext>
            </a:extLst>
          </p:cNvPr>
          <p:cNvSpPr txBox="1"/>
          <p:nvPr/>
        </p:nvSpPr>
        <p:spPr>
          <a:xfrm>
            <a:off x="10091190" y="1984767"/>
            <a:ext cx="624788" cy="369332"/>
          </a:xfrm>
          <a:prstGeom prst="rect">
            <a:avLst/>
          </a:prstGeom>
          <a:noFill/>
        </p:spPr>
        <p:txBody>
          <a:bodyPr wrap="square" rtlCol="0">
            <a:spAutoFit/>
          </a:bodyPr>
          <a:lstStyle/>
          <a:p>
            <a:r>
              <a:rPr kumimoji="1" lang="en-US" altLang="zh-CN" dirty="0"/>
              <a:t>N</a:t>
            </a:r>
            <a:endParaRPr kumimoji="1" lang="zh-CN" altLang="en-US" dirty="0"/>
          </a:p>
        </p:txBody>
      </p:sp>
      <p:sp>
        <p:nvSpPr>
          <p:cNvPr id="24" name="文本框 23">
            <a:extLst>
              <a:ext uri="{FF2B5EF4-FFF2-40B4-BE49-F238E27FC236}">
                <a16:creationId xmlns:a16="http://schemas.microsoft.com/office/drawing/2014/main" id="{1035E148-A740-8FC4-96DF-C9A464CF6CF2}"/>
              </a:ext>
            </a:extLst>
          </p:cNvPr>
          <p:cNvSpPr txBox="1"/>
          <p:nvPr/>
        </p:nvSpPr>
        <p:spPr>
          <a:xfrm>
            <a:off x="8532463" y="2543429"/>
            <a:ext cx="624788" cy="369332"/>
          </a:xfrm>
          <a:prstGeom prst="rect">
            <a:avLst/>
          </a:prstGeom>
          <a:noFill/>
        </p:spPr>
        <p:txBody>
          <a:bodyPr wrap="square" rtlCol="0">
            <a:spAutoFit/>
          </a:bodyPr>
          <a:lstStyle/>
          <a:p>
            <a:r>
              <a:rPr kumimoji="1" lang="en-US" altLang="zh-CN" dirty="0"/>
              <a:t>Y</a:t>
            </a:r>
            <a:endParaRPr kumimoji="1" lang="zh-CN" altLang="en-US" dirty="0"/>
          </a:p>
        </p:txBody>
      </p:sp>
      <p:sp>
        <p:nvSpPr>
          <p:cNvPr id="30" name="文本框 29">
            <a:extLst>
              <a:ext uri="{FF2B5EF4-FFF2-40B4-BE49-F238E27FC236}">
                <a16:creationId xmlns:a16="http://schemas.microsoft.com/office/drawing/2014/main" id="{28B273E3-2BAF-FDDD-8C21-7FC4F689F1D4}"/>
              </a:ext>
            </a:extLst>
          </p:cNvPr>
          <p:cNvSpPr txBox="1"/>
          <p:nvPr/>
        </p:nvSpPr>
        <p:spPr>
          <a:xfrm>
            <a:off x="412555" y="1585120"/>
            <a:ext cx="5243114" cy="646331"/>
          </a:xfrm>
          <a:prstGeom prst="rect">
            <a:avLst/>
          </a:prstGeom>
          <a:noFill/>
        </p:spPr>
        <p:txBody>
          <a:bodyPr wrap="square">
            <a:spAutoFit/>
          </a:bodyPr>
          <a:lstStyle/>
          <a:p>
            <a:r>
              <a:rPr lang="zh-CN" altLang="en-US" dirty="0"/>
              <a:t>训练阶段：只使用正常流量数据训练模型，使得模型能够学习正常流量的特征，重构正常流量样本。</a:t>
            </a:r>
          </a:p>
        </p:txBody>
      </p:sp>
      <p:sp>
        <p:nvSpPr>
          <p:cNvPr id="32" name="文本框 31">
            <a:extLst>
              <a:ext uri="{FF2B5EF4-FFF2-40B4-BE49-F238E27FC236}">
                <a16:creationId xmlns:a16="http://schemas.microsoft.com/office/drawing/2014/main" id="{7D73F7AF-24BC-060D-90B0-CFE867D581DA}"/>
              </a:ext>
            </a:extLst>
          </p:cNvPr>
          <p:cNvSpPr txBox="1"/>
          <p:nvPr/>
        </p:nvSpPr>
        <p:spPr>
          <a:xfrm>
            <a:off x="412555" y="2845012"/>
            <a:ext cx="6096000" cy="2308324"/>
          </a:xfrm>
          <a:prstGeom prst="rect">
            <a:avLst/>
          </a:prstGeom>
          <a:noFill/>
        </p:spPr>
        <p:txBody>
          <a:bodyPr wrap="square">
            <a:spAutoFit/>
          </a:bodyPr>
          <a:lstStyle/>
          <a:p>
            <a:r>
              <a:rPr lang="zh-CN" altLang="en-US" dirty="0"/>
              <a:t>验证和测试阶段：使用包含正常和异常流量的数据计算重构损失。</a:t>
            </a:r>
            <a:endParaRPr lang="en-US" altLang="zh-CN" dirty="0"/>
          </a:p>
          <a:p>
            <a:pPr algn="l">
              <a:buFont typeface="Arial" panose="020B0604020202020204" pitchFamily="34" charset="0"/>
              <a:buChar char="•"/>
            </a:pPr>
            <a:r>
              <a:rPr lang="zh-CN" altLang="en-US" dirty="0"/>
              <a:t>正常流量样本的重构损失应较低，因为自编码器已学习了正常流量的特征。</a:t>
            </a:r>
          </a:p>
          <a:p>
            <a:pPr algn="l">
              <a:buFont typeface="Arial" panose="020B0604020202020204" pitchFamily="34" charset="0"/>
              <a:buChar char="•"/>
            </a:pPr>
            <a:r>
              <a:rPr lang="zh-CN" altLang="en-US" dirty="0"/>
              <a:t>异常流量样本的重构损失应较高，因为自编码器无法有效重构异常样本。</a:t>
            </a:r>
          </a:p>
          <a:p>
            <a:endParaRPr lang="en-US" altLang="zh-CN" dirty="0"/>
          </a:p>
          <a:p>
            <a:r>
              <a:rPr lang="zh-CN" altLang="en-US" dirty="0"/>
              <a:t>设置一个重构误差阈值来区分正常和异常流量。</a:t>
            </a:r>
          </a:p>
        </p:txBody>
      </p:sp>
      <p:sp>
        <p:nvSpPr>
          <p:cNvPr id="2" name="文本框 1">
            <a:extLst>
              <a:ext uri="{FF2B5EF4-FFF2-40B4-BE49-F238E27FC236}">
                <a16:creationId xmlns:a16="http://schemas.microsoft.com/office/drawing/2014/main" id="{E2CE7CD8-8C9A-CFD3-E4F1-6313FF4445B7}"/>
              </a:ext>
            </a:extLst>
          </p:cNvPr>
          <p:cNvSpPr txBox="1"/>
          <p:nvPr/>
        </p:nvSpPr>
        <p:spPr>
          <a:xfrm>
            <a:off x="80436" y="401311"/>
            <a:ext cx="6523886"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自编码器应用于异常流量检测</a:t>
            </a:r>
          </a:p>
        </p:txBody>
      </p:sp>
    </p:spTree>
    <p:extLst>
      <p:ext uri="{BB962C8B-B14F-4D97-AF65-F5344CB8AC3E}">
        <p14:creationId xmlns:p14="http://schemas.microsoft.com/office/powerpoint/2010/main" val="3209937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2CE7CD8-8C9A-CFD3-E4F1-6313FF4445B7}"/>
              </a:ext>
            </a:extLst>
          </p:cNvPr>
          <p:cNvSpPr txBox="1"/>
          <p:nvPr/>
        </p:nvSpPr>
        <p:spPr>
          <a:xfrm>
            <a:off x="80436" y="401311"/>
            <a:ext cx="6523886" cy="646331"/>
          </a:xfrm>
          <a:prstGeom prst="rect">
            <a:avLst/>
          </a:prstGeom>
          <a:noFill/>
        </p:spPr>
        <p:txBody>
          <a:bodyPr wrap="square">
            <a:spAutoFit/>
          </a:bodyPr>
          <a:lstStyle/>
          <a:p>
            <a:r>
              <a:rPr lang="en-US" altLang="zh-CN" sz="3600" b="1" dirty="0">
                <a:solidFill>
                  <a:srgbClr val="0174AB"/>
                </a:solidFill>
                <a:latin typeface="微软雅黑" panose="020B0503020204020204" pitchFamily="34" charset="-122"/>
                <a:ea typeface="微软雅黑" panose="020B0503020204020204" pitchFamily="34" charset="-122"/>
              </a:rPr>
              <a:t>AE-GAN</a:t>
            </a:r>
            <a:endParaRPr lang="zh-CN" altLang="en-US" sz="3600" b="1" dirty="0">
              <a:solidFill>
                <a:srgbClr val="0174AB"/>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6CD8A17-33DE-D53C-F982-BBF6FC29CC73}"/>
              </a:ext>
            </a:extLst>
          </p:cNvPr>
          <p:cNvPicPr>
            <a:picLocks noChangeAspect="1"/>
          </p:cNvPicPr>
          <p:nvPr/>
        </p:nvPicPr>
        <p:blipFill>
          <a:blip r:embed="rId3"/>
          <a:stretch>
            <a:fillRect/>
          </a:stretch>
        </p:blipFill>
        <p:spPr>
          <a:xfrm>
            <a:off x="2650602" y="1396054"/>
            <a:ext cx="3000156" cy="2252513"/>
          </a:xfrm>
          <a:prstGeom prst="rect">
            <a:avLst/>
          </a:prstGeom>
        </p:spPr>
      </p:pic>
      <mc:AlternateContent xmlns:mc="http://schemas.openxmlformats.org/markup-compatibility/2006">
        <mc:Choice xmlns:a14="http://schemas.microsoft.com/office/drawing/2010/main" Requires="a14">
          <p:sp>
            <p:nvSpPr>
              <p:cNvPr id="4" name="椭圆 3">
                <a:extLst>
                  <a:ext uri="{FF2B5EF4-FFF2-40B4-BE49-F238E27FC236}">
                    <a16:creationId xmlns:a16="http://schemas.microsoft.com/office/drawing/2014/main" id="{E4563CA7-A909-4B45-2CD5-74C980B19CB1}"/>
                  </a:ext>
                </a:extLst>
              </p:cNvPr>
              <p:cNvSpPr/>
              <p:nvPr/>
            </p:nvSpPr>
            <p:spPr>
              <a:xfrm>
                <a:off x="185190" y="2182979"/>
                <a:ext cx="1053297" cy="6463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zh-CN" sz="1800" i="1" dirty="0" smtClean="0">
                              <a:solidFill>
                                <a:srgbClr val="000000"/>
                              </a:solidFill>
                              <a:latin typeface="Cambria Math" panose="02040503050406030204" pitchFamily="18" charset="0"/>
                            </a:rPr>
                          </m:ctrlPr>
                        </m:sSubPr>
                        <m:e>
                          <m:r>
                            <m:rPr>
                              <m:sty m:val="p"/>
                            </m:rPr>
                            <a:rPr kumimoji="1" lang="en-US" altLang="zh-CN" sz="1800" i="1" dirty="0">
                              <a:solidFill>
                                <a:srgbClr val="000000"/>
                              </a:solidFill>
                              <a:latin typeface="Cambria Math" panose="02040503050406030204" pitchFamily="18" charset="0"/>
                            </a:rPr>
                            <m:t>X</m:t>
                          </m:r>
                        </m:e>
                        <m:sub>
                          <m:r>
                            <m:rPr>
                              <m:sty m:val="p"/>
                            </m:rPr>
                            <a:rPr kumimoji="1" lang="en-US" altLang="zh-CN" sz="1800" i="1" dirty="0">
                              <a:solidFill>
                                <a:srgbClr val="000000"/>
                              </a:solidFill>
                              <a:latin typeface="Cambria Math" panose="02040503050406030204" pitchFamily="18" charset="0"/>
                            </a:rPr>
                            <m:t>train</m:t>
                          </m:r>
                        </m:sub>
                      </m:sSub>
                    </m:oMath>
                  </m:oMathPara>
                </a14:m>
                <a:endParaRPr lang="zh-CN" altLang="en-US" dirty="0"/>
              </a:p>
            </p:txBody>
          </p:sp>
        </mc:Choice>
        <mc:Fallback>
          <p:sp>
            <p:nvSpPr>
              <p:cNvPr id="4" name="椭圆 3">
                <a:extLst>
                  <a:ext uri="{FF2B5EF4-FFF2-40B4-BE49-F238E27FC236}">
                    <a16:creationId xmlns:a16="http://schemas.microsoft.com/office/drawing/2014/main" id="{E4563CA7-A909-4B45-2CD5-74C980B19CB1}"/>
                  </a:ext>
                </a:extLst>
              </p:cNvPr>
              <p:cNvSpPr>
                <a:spLocks noRot="1" noChangeAspect="1" noMove="1" noResize="1" noEditPoints="1" noAdjustHandles="1" noChangeArrowheads="1" noChangeShapeType="1" noTextEdit="1"/>
              </p:cNvSpPr>
              <p:nvPr/>
            </p:nvSpPr>
            <p:spPr>
              <a:xfrm>
                <a:off x="185190" y="2182979"/>
                <a:ext cx="1053297" cy="646331"/>
              </a:xfrm>
              <a:prstGeom prst="ellipse">
                <a:avLst/>
              </a:prstGeom>
              <a:blipFill>
                <a:blip r:embed="rId4"/>
                <a:stretch>
                  <a:fillRect/>
                </a:stretch>
              </a:blipFill>
            </p:spPr>
            <p:txBody>
              <a:bodyPr/>
              <a:lstStyle/>
              <a:p>
                <a:r>
                  <a:rPr lang="zh-CN" altLang="en-US">
                    <a:noFill/>
                  </a:rPr>
                  <a:t> </a:t>
                </a:r>
              </a:p>
            </p:txBody>
          </p:sp>
        </mc:Fallback>
      </mc:AlternateContent>
      <p:cxnSp>
        <p:nvCxnSpPr>
          <p:cNvPr id="50" name="直接箭头连接符 49">
            <a:extLst>
              <a:ext uri="{FF2B5EF4-FFF2-40B4-BE49-F238E27FC236}">
                <a16:creationId xmlns:a16="http://schemas.microsoft.com/office/drawing/2014/main" id="{497B8F12-3205-915C-987C-799EDADD8424}"/>
              </a:ext>
            </a:extLst>
          </p:cNvPr>
          <p:cNvCxnSpPr>
            <a:cxnSpLocks/>
            <a:stCxn id="4" idx="6"/>
          </p:cNvCxnSpPr>
          <p:nvPr/>
        </p:nvCxnSpPr>
        <p:spPr>
          <a:xfrm>
            <a:off x="1238487" y="2506145"/>
            <a:ext cx="149313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椭圆 50">
                <a:extLst>
                  <a:ext uri="{FF2B5EF4-FFF2-40B4-BE49-F238E27FC236}">
                    <a16:creationId xmlns:a16="http://schemas.microsoft.com/office/drawing/2014/main" id="{74945145-85FA-02AD-7BC0-01B1155AB00F}"/>
                  </a:ext>
                </a:extLst>
              </p:cNvPr>
              <p:cNvSpPr/>
              <p:nvPr/>
            </p:nvSpPr>
            <p:spPr>
              <a:xfrm>
                <a:off x="3292152" y="3996979"/>
                <a:ext cx="1776749" cy="64633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i="1" dirty="0">
                          <a:solidFill>
                            <a:srgbClr val="000000"/>
                          </a:solidFill>
                          <a:latin typeface="Cambria Math" panose="02040503050406030204" pitchFamily="18" charset="0"/>
                        </a:rPr>
                        <m:t>𝑔𝑒𝑛𝑒𝑟𝑎𝑡𝑒𝑑</m:t>
                      </m:r>
                      <m:r>
                        <a:rPr kumimoji="1" lang="en-US" altLang="zh-CN" i="1" dirty="0">
                          <a:solidFill>
                            <a:srgbClr val="000000"/>
                          </a:solidFill>
                          <a:latin typeface="Cambria Math" panose="02040503050406030204" pitchFamily="18" charset="0"/>
                        </a:rPr>
                        <m:t>_</m:t>
                      </m:r>
                      <m:r>
                        <a:rPr kumimoji="1" lang="en-US" altLang="zh-CN" i="1" dirty="0">
                          <a:solidFill>
                            <a:srgbClr val="000000"/>
                          </a:solidFill>
                          <a:latin typeface="Cambria Math" panose="02040503050406030204" pitchFamily="18" charset="0"/>
                        </a:rPr>
                        <m:t>𝑑𝑎𝑡𝑎</m:t>
                      </m:r>
                    </m:oMath>
                  </m:oMathPara>
                </a14:m>
                <a:endParaRPr lang="zh-CN" altLang="en-US" dirty="0"/>
              </a:p>
            </p:txBody>
          </p:sp>
        </mc:Choice>
        <mc:Fallback>
          <p:sp>
            <p:nvSpPr>
              <p:cNvPr id="51" name="椭圆 50">
                <a:extLst>
                  <a:ext uri="{FF2B5EF4-FFF2-40B4-BE49-F238E27FC236}">
                    <a16:creationId xmlns:a16="http://schemas.microsoft.com/office/drawing/2014/main" id="{74945145-85FA-02AD-7BC0-01B1155AB00F}"/>
                  </a:ext>
                </a:extLst>
              </p:cNvPr>
              <p:cNvSpPr>
                <a:spLocks noRot="1" noChangeAspect="1" noMove="1" noResize="1" noEditPoints="1" noAdjustHandles="1" noChangeArrowheads="1" noChangeShapeType="1" noTextEdit="1"/>
              </p:cNvSpPr>
              <p:nvPr/>
            </p:nvSpPr>
            <p:spPr>
              <a:xfrm>
                <a:off x="3292152" y="3996979"/>
                <a:ext cx="1776749" cy="646331"/>
              </a:xfrm>
              <a:prstGeom prst="ellipse">
                <a:avLst/>
              </a:prstGeom>
              <a:blipFill>
                <a:blip r:embed="rId5"/>
                <a:stretch>
                  <a:fillRect l="-3741"/>
                </a:stretch>
              </a:blipFill>
            </p:spPr>
            <p:txBody>
              <a:bodyPr/>
              <a:lstStyle/>
              <a:p>
                <a:r>
                  <a:rPr lang="zh-CN" altLang="en-US">
                    <a:noFill/>
                  </a:rPr>
                  <a:t> </a:t>
                </a:r>
              </a:p>
            </p:txBody>
          </p:sp>
        </mc:Fallback>
      </mc:AlternateContent>
      <p:cxnSp>
        <p:nvCxnSpPr>
          <p:cNvPr id="54" name="直接箭头连接符 53">
            <a:extLst>
              <a:ext uri="{FF2B5EF4-FFF2-40B4-BE49-F238E27FC236}">
                <a16:creationId xmlns:a16="http://schemas.microsoft.com/office/drawing/2014/main" id="{AB672705-0C61-0468-FFED-C5E982AE1AD5}"/>
              </a:ext>
            </a:extLst>
          </p:cNvPr>
          <p:cNvCxnSpPr>
            <a:cxnSpLocks/>
            <a:stCxn id="3" idx="2"/>
          </p:cNvCxnSpPr>
          <p:nvPr/>
        </p:nvCxnSpPr>
        <p:spPr>
          <a:xfrm>
            <a:off x="4150680" y="3648567"/>
            <a:ext cx="0" cy="332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流程图: 手动操作 54">
            <a:extLst>
              <a:ext uri="{FF2B5EF4-FFF2-40B4-BE49-F238E27FC236}">
                <a16:creationId xmlns:a16="http://schemas.microsoft.com/office/drawing/2014/main" id="{B199362F-5012-EB83-0CEA-4D63CCB368FC}"/>
              </a:ext>
            </a:extLst>
          </p:cNvPr>
          <p:cNvSpPr/>
          <p:nvPr/>
        </p:nvSpPr>
        <p:spPr>
          <a:xfrm rot="16200000">
            <a:off x="7617932" y="4807745"/>
            <a:ext cx="1977484" cy="1190400"/>
          </a:xfrm>
          <a:prstGeom prst="flowChartManualOperation">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9" name="连接符: 肘形 58">
            <a:extLst>
              <a:ext uri="{FF2B5EF4-FFF2-40B4-BE49-F238E27FC236}">
                <a16:creationId xmlns:a16="http://schemas.microsoft.com/office/drawing/2014/main" id="{003B5CC8-E6C2-7256-8E5D-996ED836EE6E}"/>
              </a:ext>
            </a:extLst>
          </p:cNvPr>
          <p:cNvCxnSpPr>
            <a:cxnSpLocks/>
            <a:stCxn id="4" idx="4"/>
          </p:cNvCxnSpPr>
          <p:nvPr/>
        </p:nvCxnSpPr>
        <p:spPr>
          <a:xfrm rot="16200000" flipH="1">
            <a:off x="2818979" y="722169"/>
            <a:ext cx="3085356" cy="7299637"/>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cxnSp>
        <p:nvCxnSpPr>
          <p:cNvPr id="62" name="连接符: 肘形 61">
            <a:extLst>
              <a:ext uri="{FF2B5EF4-FFF2-40B4-BE49-F238E27FC236}">
                <a16:creationId xmlns:a16="http://schemas.microsoft.com/office/drawing/2014/main" id="{48965913-B522-203C-06B8-42F9591AE485}"/>
              </a:ext>
            </a:extLst>
          </p:cNvPr>
          <p:cNvCxnSpPr>
            <a:cxnSpLocks/>
            <a:stCxn id="51" idx="4"/>
          </p:cNvCxnSpPr>
          <p:nvPr/>
        </p:nvCxnSpPr>
        <p:spPr>
          <a:xfrm rot="16200000" flipH="1">
            <a:off x="5876745" y="2947091"/>
            <a:ext cx="438512" cy="3830949"/>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cxnSp>
        <p:nvCxnSpPr>
          <p:cNvPr id="78" name="直接箭头连接符 77">
            <a:extLst>
              <a:ext uri="{FF2B5EF4-FFF2-40B4-BE49-F238E27FC236}">
                <a16:creationId xmlns:a16="http://schemas.microsoft.com/office/drawing/2014/main" id="{AD019FF5-7B6F-0A92-1188-47A08AE84BDB}"/>
              </a:ext>
            </a:extLst>
          </p:cNvPr>
          <p:cNvCxnSpPr>
            <a:cxnSpLocks/>
            <a:stCxn id="3" idx="3"/>
          </p:cNvCxnSpPr>
          <p:nvPr/>
        </p:nvCxnSpPr>
        <p:spPr>
          <a:xfrm>
            <a:off x="5650758" y="2522311"/>
            <a:ext cx="198853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2" name="图片 81">
            <a:extLst>
              <a:ext uri="{FF2B5EF4-FFF2-40B4-BE49-F238E27FC236}">
                <a16:creationId xmlns:a16="http://schemas.microsoft.com/office/drawing/2014/main" id="{DE94D9F3-8C8D-A663-4182-5E28B56843A9}"/>
              </a:ext>
            </a:extLst>
          </p:cNvPr>
          <p:cNvPicPr>
            <a:picLocks noChangeAspect="1"/>
          </p:cNvPicPr>
          <p:nvPr/>
        </p:nvPicPr>
        <p:blipFill>
          <a:blip r:embed="rId6"/>
          <a:stretch>
            <a:fillRect/>
          </a:stretch>
        </p:blipFill>
        <p:spPr>
          <a:xfrm>
            <a:off x="7864623" y="1720331"/>
            <a:ext cx="1200150" cy="1571625"/>
          </a:xfrm>
          <a:prstGeom prst="rect">
            <a:avLst/>
          </a:prstGeom>
        </p:spPr>
      </p:pic>
      <p:cxnSp>
        <p:nvCxnSpPr>
          <p:cNvPr id="94" name="连接符: 肘形 93">
            <a:extLst>
              <a:ext uri="{FF2B5EF4-FFF2-40B4-BE49-F238E27FC236}">
                <a16:creationId xmlns:a16="http://schemas.microsoft.com/office/drawing/2014/main" id="{8316AF0F-4544-3368-5A7C-B06D818AC40B}"/>
              </a:ext>
            </a:extLst>
          </p:cNvPr>
          <p:cNvCxnSpPr>
            <a:cxnSpLocks/>
          </p:cNvCxnSpPr>
          <p:nvPr/>
        </p:nvCxnSpPr>
        <p:spPr>
          <a:xfrm flipV="1">
            <a:off x="9064773" y="2579427"/>
            <a:ext cx="935754" cy="2"/>
          </a:xfrm>
          <a:prstGeom prst="bentConnector3">
            <a:avLst>
              <a:gd name="adj1" fmla="val 50000"/>
            </a:avLst>
          </a:prstGeom>
          <a:ln w="25400">
            <a:tailEnd type="triangle"/>
          </a:ln>
        </p:spPr>
        <p:style>
          <a:lnRef idx="1">
            <a:schemeClr val="dk1"/>
          </a:lnRef>
          <a:fillRef idx="0">
            <a:schemeClr val="dk1"/>
          </a:fillRef>
          <a:effectRef idx="0">
            <a:schemeClr val="dk1"/>
          </a:effectRef>
          <a:fontRef idx="minor">
            <a:schemeClr val="tx1"/>
          </a:fontRef>
        </p:style>
      </p:cxnSp>
      <p:cxnSp>
        <p:nvCxnSpPr>
          <p:cNvPr id="103" name="连接符: 肘形 102">
            <a:extLst>
              <a:ext uri="{FF2B5EF4-FFF2-40B4-BE49-F238E27FC236}">
                <a16:creationId xmlns:a16="http://schemas.microsoft.com/office/drawing/2014/main" id="{B5CB5B13-CD4B-971C-BEBF-159865AE1610}"/>
              </a:ext>
            </a:extLst>
          </p:cNvPr>
          <p:cNvCxnSpPr>
            <a:cxnSpLocks/>
          </p:cNvCxnSpPr>
          <p:nvPr/>
        </p:nvCxnSpPr>
        <p:spPr>
          <a:xfrm flipV="1">
            <a:off x="4068239" y="1308071"/>
            <a:ext cx="5932288" cy="573551"/>
          </a:xfrm>
          <a:prstGeom prst="bentConnector3">
            <a:avLst>
              <a:gd name="adj1" fmla="val -144"/>
            </a:avLst>
          </a:prstGeom>
          <a:ln w="25400">
            <a:tailEnd type="triangle"/>
          </a:ln>
        </p:spPr>
        <p:style>
          <a:lnRef idx="1">
            <a:schemeClr val="dk1"/>
          </a:lnRef>
          <a:fillRef idx="0">
            <a:schemeClr val="dk1"/>
          </a:fillRef>
          <a:effectRef idx="0">
            <a:schemeClr val="dk1"/>
          </a:effectRef>
          <a:fontRef idx="minor">
            <a:schemeClr val="tx1"/>
          </a:fontRef>
        </p:style>
      </p:cxnSp>
      <p:sp>
        <p:nvSpPr>
          <p:cNvPr id="115" name="矩形 114">
            <a:extLst>
              <a:ext uri="{FF2B5EF4-FFF2-40B4-BE49-F238E27FC236}">
                <a16:creationId xmlns:a16="http://schemas.microsoft.com/office/drawing/2014/main" id="{F04505BA-7C7B-AAED-5789-26C9FDA15CB7}"/>
              </a:ext>
            </a:extLst>
          </p:cNvPr>
          <p:cNvSpPr/>
          <p:nvPr/>
        </p:nvSpPr>
        <p:spPr>
          <a:xfrm>
            <a:off x="10078488" y="1136544"/>
            <a:ext cx="1200150" cy="15716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计算重构误差判断异常</a:t>
            </a:r>
          </a:p>
        </p:txBody>
      </p:sp>
    </p:spTree>
    <p:extLst>
      <p:ext uri="{BB962C8B-B14F-4D97-AF65-F5344CB8AC3E}">
        <p14:creationId xmlns:p14="http://schemas.microsoft.com/office/powerpoint/2010/main" val="15559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CE7CD8-8C9A-CFD3-E4F1-6313FF4445B7}"/>
              </a:ext>
            </a:extLst>
          </p:cNvPr>
          <p:cNvSpPr txBox="1"/>
          <p:nvPr/>
        </p:nvSpPr>
        <p:spPr>
          <a:xfrm>
            <a:off x="567578" y="431657"/>
            <a:ext cx="2739826" cy="646331"/>
          </a:xfrm>
          <a:prstGeom prst="rect">
            <a:avLst/>
          </a:prstGeom>
          <a:noFill/>
        </p:spPr>
        <p:txBody>
          <a:bodyPr wrap="square">
            <a:spAutoFit/>
          </a:bodyPr>
          <a:lstStyle/>
          <a:p>
            <a:r>
              <a:rPr lang="en-US" altLang="zh-CN" sz="3600" b="1" dirty="0">
                <a:solidFill>
                  <a:srgbClr val="0174AB"/>
                </a:solidFill>
                <a:latin typeface="微软雅黑" panose="020B0503020204020204" pitchFamily="34" charset="-122"/>
                <a:ea typeface="微软雅黑" panose="020B0503020204020204" pitchFamily="34" charset="-122"/>
              </a:rPr>
              <a:t>SVDD</a:t>
            </a:r>
          </a:p>
        </p:txBody>
      </p:sp>
      <p:pic>
        <p:nvPicPr>
          <p:cNvPr id="5" name="图片 4">
            <a:extLst>
              <a:ext uri="{FF2B5EF4-FFF2-40B4-BE49-F238E27FC236}">
                <a16:creationId xmlns:a16="http://schemas.microsoft.com/office/drawing/2014/main" id="{A37FED32-3F57-A498-FB36-83BF3C851B2A}"/>
              </a:ext>
            </a:extLst>
          </p:cNvPr>
          <p:cNvPicPr>
            <a:picLocks noChangeAspect="1"/>
          </p:cNvPicPr>
          <p:nvPr/>
        </p:nvPicPr>
        <p:blipFill>
          <a:blip r:embed="rId2"/>
          <a:stretch>
            <a:fillRect/>
          </a:stretch>
        </p:blipFill>
        <p:spPr>
          <a:xfrm>
            <a:off x="7305852" y="1512309"/>
            <a:ext cx="2868757" cy="2595542"/>
          </a:xfrm>
          <a:prstGeom prst="rect">
            <a:avLst/>
          </a:prstGeom>
        </p:spPr>
      </p:pic>
      <p:sp>
        <p:nvSpPr>
          <p:cNvPr id="11" name="文本框 10">
            <a:extLst>
              <a:ext uri="{FF2B5EF4-FFF2-40B4-BE49-F238E27FC236}">
                <a16:creationId xmlns:a16="http://schemas.microsoft.com/office/drawing/2014/main" id="{3EAEBC6F-0C17-6C35-26E3-C2A686B60463}"/>
              </a:ext>
            </a:extLst>
          </p:cNvPr>
          <p:cNvSpPr txBox="1"/>
          <p:nvPr/>
        </p:nvSpPr>
        <p:spPr>
          <a:xfrm>
            <a:off x="567578" y="1798029"/>
            <a:ext cx="4049857" cy="1200329"/>
          </a:xfrm>
          <a:prstGeom prst="rect">
            <a:avLst/>
          </a:prstGeom>
          <a:noFill/>
        </p:spPr>
        <p:txBody>
          <a:bodyPr wrap="square">
            <a:spAutoFit/>
          </a:bodyPr>
          <a:lstStyle/>
          <a:p>
            <a:r>
              <a:rPr lang="en-US" altLang="zh-CN" b="0" i="0" dirty="0">
                <a:solidFill>
                  <a:srgbClr val="0D0D0D"/>
                </a:solidFill>
                <a:effectLst/>
                <a:highlight>
                  <a:srgbClr val="FFFFFF"/>
                </a:highlight>
                <a:latin typeface="ui-sans-serif"/>
              </a:rPr>
              <a:t>SVDD </a:t>
            </a:r>
            <a:r>
              <a:rPr lang="zh-CN" altLang="en-US" b="0" i="0" dirty="0">
                <a:solidFill>
                  <a:srgbClr val="0D0D0D"/>
                </a:solidFill>
                <a:effectLst/>
                <a:highlight>
                  <a:srgbClr val="FFFFFF"/>
                </a:highlight>
                <a:latin typeface="ui-sans-serif"/>
              </a:rPr>
              <a:t>的目标是找到一个超球体，使得绝大部分的训练数据样本都包含在这个球体内，同时这个球体的体积尽可能小。</a:t>
            </a:r>
            <a:endParaRPr lang="zh-CN" altLang="en-US" dirty="0"/>
          </a:p>
        </p:txBody>
      </p:sp>
      <p:sp>
        <p:nvSpPr>
          <p:cNvPr id="19" name="文本框 18">
            <a:extLst>
              <a:ext uri="{FF2B5EF4-FFF2-40B4-BE49-F238E27FC236}">
                <a16:creationId xmlns:a16="http://schemas.microsoft.com/office/drawing/2014/main" id="{5D7D82A1-F1DE-2546-9B6C-604B125BB438}"/>
              </a:ext>
            </a:extLst>
          </p:cNvPr>
          <p:cNvSpPr txBox="1"/>
          <p:nvPr/>
        </p:nvSpPr>
        <p:spPr>
          <a:xfrm>
            <a:off x="567578" y="3443316"/>
            <a:ext cx="6097772" cy="923330"/>
          </a:xfrm>
          <a:prstGeom prst="rect">
            <a:avLst/>
          </a:prstGeom>
          <a:noFill/>
        </p:spPr>
        <p:txBody>
          <a:bodyPr wrap="square">
            <a:spAutoFit/>
          </a:bodyPr>
          <a:lstStyle/>
          <a:p>
            <a:r>
              <a:rPr lang="zh-CN" altLang="en-US" dirty="0"/>
              <a:t>缺点：</a:t>
            </a:r>
            <a:endParaRPr lang="en-US" altLang="zh-CN" dirty="0"/>
          </a:p>
          <a:p>
            <a:r>
              <a:rPr lang="en-US" altLang="zh-CN" dirty="0"/>
              <a:t>1.</a:t>
            </a:r>
            <a:r>
              <a:rPr lang="zh-CN" altLang="en-US" dirty="0"/>
              <a:t>对噪声和离群点敏感</a:t>
            </a:r>
            <a:endParaRPr lang="en-US" altLang="zh-CN" dirty="0"/>
          </a:p>
          <a:p>
            <a:r>
              <a:rPr lang="en-US" altLang="zh-CN" dirty="0"/>
              <a:t>2.</a:t>
            </a:r>
            <a:r>
              <a:rPr lang="zh-CN" altLang="en-US" dirty="0"/>
              <a:t>计算复杂度高</a:t>
            </a:r>
          </a:p>
        </p:txBody>
      </p:sp>
    </p:spTree>
    <p:extLst>
      <p:ext uri="{BB962C8B-B14F-4D97-AF65-F5344CB8AC3E}">
        <p14:creationId xmlns:p14="http://schemas.microsoft.com/office/powerpoint/2010/main" val="12551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78E01C5B-8D24-05BA-2CB9-7CC7163DCE12}"/>
              </a:ext>
            </a:extLst>
          </p:cNvPr>
          <p:cNvPicPr>
            <a:picLocks noChangeAspect="1"/>
          </p:cNvPicPr>
          <p:nvPr/>
        </p:nvPicPr>
        <p:blipFill>
          <a:blip r:embed="rId2"/>
          <a:stretch>
            <a:fillRect/>
          </a:stretch>
        </p:blipFill>
        <p:spPr>
          <a:xfrm>
            <a:off x="5672766" y="256578"/>
            <a:ext cx="5779976" cy="6068398"/>
          </a:xfrm>
          <a:prstGeom prst="rect">
            <a:avLst/>
          </a:prstGeom>
        </p:spPr>
      </p:pic>
      <p:sp>
        <p:nvSpPr>
          <p:cNvPr id="19" name="文本框 18">
            <a:extLst>
              <a:ext uri="{FF2B5EF4-FFF2-40B4-BE49-F238E27FC236}">
                <a16:creationId xmlns:a16="http://schemas.microsoft.com/office/drawing/2014/main" id="{D75D605F-C4C6-A673-D969-5041230BA8FE}"/>
              </a:ext>
            </a:extLst>
          </p:cNvPr>
          <p:cNvSpPr txBox="1"/>
          <p:nvPr/>
        </p:nvSpPr>
        <p:spPr>
          <a:xfrm>
            <a:off x="142275" y="2413614"/>
            <a:ext cx="5243412" cy="1754326"/>
          </a:xfrm>
          <a:prstGeom prst="rect">
            <a:avLst/>
          </a:prstGeom>
          <a:noFill/>
        </p:spPr>
        <p:txBody>
          <a:bodyPr wrap="square">
            <a:spAutoFit/>
          </a:bodyPr>
          <a:lstStyle/>
          <a:p>
            <a:r>
              <a:rPr lang="zh-CN" altLang="en-US" b="0" i="0" dirty="0">
                <a:solidFill>
                  <a:srgbClr val="0D0D0D"/>
                </a:solidFill>
                <a:effectLst/>
                <a:highlight>
                  <a:srgbClr val="FFFFFF"/>
                </a:highlight>
                <a:latin typeface="ui-sans-serif"/>
              </a:rPr>
              <a:t>自编码器的编码部分可以有效地将高维数据降维，提高了</a:t>
            </a:r>
            <a:r>
              <a:rPr lang="en-US" altLang="zh-CN" b="0" i="0" dirty="0">
                <a:solidFill>
                  <a:srgbClr val="0D0D0D"/>
                </a:solidFill>
                <a:effectLst/>
                <a:highlight>
                  <a:srgbClr val="FFFFFF"/>
                </a:highlight>
                <a:latin typeface="ui-sans-serif"/>
              </a:rPr>
              <a:t>SVDD</a:t>
            </a:r>
            <a:r>
              <a:rPr lang="zh-CN" altLang="en-US" b="0" i="0" dirty="0">
                <a:solidFill>
                  <a:srgbClr val="0D0D0D"/>
                </a:solidFill>
                <a:effectLst/>
                <a:highlight>
                  <a:srgbClr val="FFFFFF"/>
                </a:highlight>
                <a:latin typeface="ui-sans-serif"/>
              </a:rPr>
              <a:t>的计算效率。</a:t>
            </a:r>
            <a:endParaRPr lang="en-US" altLang="zh-CN" dirty="0">
              <a:solidFill>
                <a:srgbClr val="0D0D0D"/>
              </a:solidFill>
              <a:highlight>
                <a:srgbClr val="FFFFFF"/>
              </a:highlight>
              <a:latin typeface="ui-sans-serif"/>
            </a:endParaRPr>
          </a:p>
          <a:p>
            <a:pPr marL="342900" indent="-342900">
              <a:buAutoNum type="arabicPeriod"/>
            </a:pPr>
            <a:endParaRPr lang="en-US" altLang="zh-CN" b="0" i="0" dirty="0">
              <a:solidFill>
                <a:srgbClr val="0D0D0D"/>
              </a:solidFill>
              <a:effectLst/>
              <a:highlight>
                <a:srgbClr val="FFFFFF"/>
              </a:highlight>
              <a:latin typeface="ui-sans-serif"/>
            </a:endParaRPr>
          </a:p>
          <a:p>
            <a:endParaRPr lang="en-US" altLang="zh-CN" dirty="0">
              <a:solidFill>
                <a:srgbClr val="0D0D0D"/>
              </a:solidFill>
              <a:highlight>
                <a:srgbClr val="FFFFFF"/>
              </a:highlight>
              <a:latin typeface="ui-sans-serif"/>
            </a:endParaRPr>
          </a:p>
          <a:p>
            <a:r>
              <a:rPr lang="zh-CN" altLang="en-US" b="0" i="0" dirty="0">
                <a:solidFill>
                  <a:srgbClr val="0D0D0D"/>
                </a:solidFill>
                <a:effectLst/>
                <a:highlight>
                  <a:srgbClr val="FFFFFF"/>
                </a:highlight>
                <a:latin typeface="ui-sans-serif"/>
              </a:rPr>
              <a:t>自编码器能够学习数据的主要结构，并忽略噪声和异常值。减少噪声对</a:t>
            </a:r>
            <a:r>
              <a:rPr lang="en-US" altLang="zh-CN" b="0" i="0" dirty="0">
                <a:solidFill>
                  <a:srgbClr val="0D0D0D"/>
                </a:solidFill>
                <a:effectLst/>
                <a:highlight>
                  <a:srgbClr val="FFFFFF"/>
                </a:highlight>
                <a:latin typeface="ui-sans-serif"/>
              </a:rPr>
              <a:t>SVDD</a:t>
            </a:r>
            <a:r>
              <a:rPr lang="zh-CN" altLang="en-US" b="0" i="0" dirty="0">
                <a:solidFill>
                  <a:srgbClr val="0D0D0D"/>
                </a:solidFill>
                <a:effectLst/>
                <a:highlight>
                  <a:srgbClr val="FFFFFF"/>
                </a:highlight>
                <a:latin typeface="ui-sans-serif"/>
              </a:rPr>
              <a:t>的影响，提高检测性能。</a:t>
            </a:r>
            <a:endParaRPr lang="zh-CN" altLang="en-US" dirty="0"/>
          </a:p>
        </p:txBody>
      </p:sp>
    </p:spTree>
    <p:extLst>
      <p:ext uri="{BB962C8B-B14F-4D97-AF65-F5344CB8AC3E}">
        <p14:creationId xmlns:p14="http://schemas.microsoft.com/office/powerpoint/2010/main" val="402532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组合 122">
            <a:extLst>
              <a:ext uri="{FF2B5EF4-FFF2-40B4-BE49-F238E27FC236}">
                <a16:creationId xmlns:a16="http://schemas.microsoft.com/office/drawing/2014/main" id="{53ECA7FF-CACE-FAFB-4A57-4F53BD9BFD10}"/>
              </a:ext>
            </a:extLst>
          </p:cNvPr>
          <p:cNvGrpSpPr/>
          <p:nvPr/>
        </p:nvGrpSpPr>
        <p:grpSpPr>
          <a:xfrm>
            <a:off x="1198098" y="691209"/>
            <a:ext cx="9250046" cy="5876145"/>
            <a:chOff x="163775" y="628861"/>
            <a:chExt cx="12028225" cy="7894107"/>
          </a:xfrm>
        </p:grpSpPr>
        <p:sp>
          <p:nvSpPr>
            <p:cNvPr id="2" name="矩形 1">
              <a:extLst>
                <a:ext uri="{FF2B5EF4-FFF2-40B4-BE49-F238E27FC236}">
                  <a16:creationId xmlns:a16="http://schemas.microsoft.com/office/drawing/2014/main" id="{51D76135-E951-3E11-B93E-D8FE933A13D2}"/>
                </a:ext>
              </a:extLst>
            </p:cNvPr>
            <p:cNvSpPr/>
            <p:nvPr/>
          </p:nvSpPr>
          <p:spPr>
            <a:xfrm>
              <a:off x="1280555" y="628861"/>
              <a:ext cx="2453834"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100" b="0" i="0" dirty="0">
                  <a:solidFill>
                    <a:srgbClr val="000000"/>
                  </a:solidFill>
                  <a:effectLst/>
                  <a:latin typeface="Helvetica" pitchFamily="2" charset="0"/>
                </a:rPr>
                <a:t> 初始化自编码器模型参数</a:t>
              </a:r>
              <a:endParaRPr kumimoji="1" lang="zh-CN" altLang="en-US" sz="1100"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D14BA01B-11E3-A498-C823-9B5DFC62F4A0}"/>
                    </a:ext>
                  </a:extLst>
                </p:cNvPr>
                <p:cNvSpPr/>
                <p:nvPr/>
              </p:nvSpPr>
              <p:spPr>
                <a:xfrm>
                  <a:off x="1192789" y="2831365"/>
                  <a:ext cx="2633241"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正常流量数据集</a:t>
                  </a:r>
                  <a14:m>
                    <m:oMath xmlns:m="http://schemas.openxmlformats.org/officeDocument/2006/math">
                      <m:sSub>
                        <m:sSubPr>
                          <m:ctrlPr>
                            <a:rPr kumimoji="1" lang="en-US" altLang="zh-CN" sz="1100" i="1" dirty="0" smtClean="0">
                              <a:solidFill>
                                <a:srgbClr val="000000"/>
                              </a:solidFill>
                              <a:latin typeface="Cambria Math" panose="02040503050406030204" pitchFamily="18" charset="0"/>
                            </a:rPr>
                          </m:ctrlPr>
                        </m:sSubPr>
                        <m:e>
                          <m:r>
                            <m:rPr>
                              <m:sty m:val="p"/>
                            </m:rPr>
                            <a:rPr kumimoji="1" lang="en-US" altLang="zh-CN" sz="1100" i="1" dirty="0">
                              <a:solidFill>
                                <a:srgbClr val="000000"/>
                              </a:solidFill>
                              <a:latin typeface="Cambria Math" panose="02040503050406030204" pitchFamily="18" charset="0"/>
                            </a:rPr>
                            <m:t>X</m:t>
                          </m:r>
                        </m:e>
                        <m:sub>
                          <m:r>
                            <m:rPr>
                              <m:sty m:val="p"/>
                            </m:rPr>
                            <a:rPr kumimoji="1" lang="en-US" altLang="zh-CN" sz="1100" i="1" dirty="0">
                              <a:solidFill>
                                <a:srgbClr val="000000"/>
                              </a:solidFill>
                              <a:latin typeface="Cambria Math" panose="02040503050406030204" pitchFamily="18" charset="0"/>
                            </a:rPr>
                            <m:t>train</m:t>
                          </m:r>
                        </m:sub>
                      </m:sSub>
                    </m:oMath>
                  </a14:m>
                  <a:endParaRPr kumimoji="1" lang="zh-CN" altLang="en-US" sz="1100" dirty="0"/>
                </a:p>
              </p:txBody>
            </p:sp>
          </mc:Choice>
          <mc:Fallback xmlns="">
            <p:sp>
              <p:nvSpPr>
                <p:cNvPr id="3" name="矩形 2">
                  <a:extLst>
                    <a:ext uri="{FF2B5EF4-FFF2-40B4-BE49-F238E27FC236}">
                      <a16:creationId xmlns:a16="http://schemas.microsoft.com/office/drawing/2014/main" id="{D14BA01B-11E3-A498-C823-9B5DFC62F4A0}"/>
                    </a:ext>
                  </a:extLst>
                </p:cNvPr>
                <p:cNvSpPr>
                  <a:spLocks noRot="1" noChangeAspect="1" noMove="1" noResize="1" noEditPoints="1" noAdjustHandles="1" noChangeArrowheads="1" noChangeShapeType="1" noTextEdit="1"/>
                </p:cNvSpPr>
                <p:nvPr/>
              </p:nvSpPr>
              <p:spPr>
                <a:xfrm>
                  <a:off x="1192789" y="2831365"/>
                  <a:ext cx="2633241" cy="45141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70A3662E-740E-F40C-7E47-396F85E4DD21}"/>
                    </a:ext>
                  </a:extLst>
                </p:cNvPr>
                <p:cNvSpPr/>
                <p:nvPr/>
              </p:nvSpPr>
              <p:spPr>
                <a:xfrm>
                  <a:off x="163775" y="3535488"/>
                  <a:ext cx="4675773"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使用损失函数</a:t>
                  </a:r>
                  <a:r>
                    <a:rPr kumimoji="1" lang="en-US" altLang="zh-CN" sz="1100" dirty="0">
                      <a:solidFill>
                        <a:srgbClr val="000000"/>
                      </a:solidFill>
                      <a:latin typeface="Helvetica" pitchFamily="2" charset="0"/>
                    </a:rPr>
                    <a:t>MSE</a:t>
                  </a:r>
                  <a:r>
                    <a:rPr kumimoji="1" lang="zh-CN" altLang="en-US" sz="1100" dirty="0">
                      <a:solidFill>
                        <a:srgbClr val="000000"/>
                      </a:solidFill>
                      <a:latin typeface="Helvetica" pitchFamily="2" charset="0"/>
                    </a:rPr>
                    <a:t>进行训练，</a:t>
                  </a:r>
                  <a14:m>
                    <m:oMath xmlns:m="http://schemas.openxmlformats.org/officeDocument/2006/math">
                      <m:r>
                        <m:rPr>
                          <m:sty m:val="p"/>
                        </m:rPr>
                        <a:rPr kumimoji="1" lang="en-US" altLang="zh-CN" sz="1100" i="1" dirty="0">
                          <a:solidFill>
                            <a:srgbClr val="000000"/>
                          </a:solidFill>
                          <a:latin typeface="Cambria Math" panose="02040503050406030204" pitchFamily="18" charset="0"/>
                        </a:rPr>
                        <m:t>MSE</m:t>
                      </m:r>
                      <m:r>
                        <a:rPr kumimoji="1" lang="en-US" altLang="zh-CN" sz="1100" b="0" i="1" dirty="0" smtClean="0">
                          <a:solidFill>
                            <a:srgbClr val="000000"/>
                          </a:solidFill>
                          <a:latin typeface="Cambria Math" panose="02040503050406030204" pitchFamily="18" charset="0"/>
                        </a:rPr>
                        <m:t>=</m:t>
                      </m:r>
                      <m:f>
                        <m:fPr>
                          <m:ctrlPr>
                            <a:rPr kumimoji="1" lang="en-US" altLang="zh-CN" sz="1100" b="0" i="1" dirty="0" smtClean="0">
                              <a:solidFill>
                                <a:srgbClr val="000000"/>
                              </a:solidFill>
                              <a:latin typeface="Cambria Math" panose="02040503050406030204" pitchFamily="18" charset="0"/>
                            </a:rPr>
                          </m:ctrlPr>
                        </m:fPr>
                        <m:num>
                          <m:r>
                            <a:rPr kumimoji="1" lang="en-US" altLang="zh-CN" sz="1100" b="0" i="1" dirty="0" smtClean="0">
                              <a:solidFill>
                                <a:srgbClr val="000000"/>
                              </a:solidFill>
                              <a:latin typeface="Cambria Math" panose="02040503050406030204" pitchFamily="18" charset="0"/>
                            </a:rPr>
                            <m:t>1</m:t>
                          </m:r>
                        </m:num>
                        <m:den>
                          <m:r>
                            <m:rPr>
                              <m:sty m:val="p"/>
                            </m:rPr>
                            <a:rPr kumimoji="1" lang="en-US" altLang="zh-CN" sz="1100" i="1" dirty="0">
                              <a:solidFill>
                                <a:srgbClr val="000000"/>
                              </a:solidFill>
                              <a:latin typeface="Cambria Math" panose="02040503050406030204" pitchFamily="18" charset="0"/>
                            </a:rPr>
                            <m:t>N</m:t>
                          </m:r>
                        </m:den>
                      </m:f>
                      <m:nary>
                        <m:naryPr>
                          <m:chr m:val="∑"/>
                          <m:ctrlPr>
                            <a:rPr kumimoji="1" lang="en-US" altLang="zh-CN" sz="1100" b="0" i="1" dirty="0" smtClean="0">
                              <a:solidFill>
                                <a:srgbClr val="000000"/>
                              </a:solidFill>
                              <a:latin typeface="Cambria Math" panose="02040503050406030204" pitchFamily="18" charset="0"/>
                            </a:rPr>
                          </m:ctrlPr>
                        </m:naryPr>
                        <m:sub>
                          <m:r>
                            <m:rPr>
                              <m:sty m:val="p"/>
                              <m:brk m:alnAt="23"/>
                            </m:rPr>
                            <a:rPr kumimoji="1" lang="en-US" altLang="zh-CN" sz="1100" i="1" dirty="0">
                              <a:solidFill>
                                <a:srgbClr val="000000"/>
                              </a:solidFill>
                              <a:latin typeface="Cambria Math" panose="02040503050406030204" pitchFamily="18" charset="0"/>
                            </a:rPr>
                            <m:t>i</m:t>
                          </m:r>
                          <m:r>
                            <a:rPr kumimoji="1" lang="en-US" altLang="zh-CN" sz="1100" b="0" i="1" dirty="0" smtClean="0">
                              <a:solidFill>
                                <a:srgbClr val="000000"/>
                              </a:solidFill>
                              <a:latin typeface="Cambria Math" panose="02040503050406030204" pitchFamily="18" charset="0"/>
                            </a:rPr>
                            <m:t>=1</m:t>
                          </m:r>
                        </m:sub>
                        <m:sup>
                          <m:r>
                            <m:rPr>
                              <m:sty m:val="p"/>
                            </m:rPr>
                            <a:rPr kumimoji="1" lang="en-US" altLang="zh-CN" sz="1100" i="1" dirty="0">
                              <a:solidFill>
                                <a:srgbClr val="000000"/>
                              </a:solidFill>
                              <a:latin typeface="Cambria Math" panose="02040503050406030204" pitchFamily="18" charset="0"/>
                            </a:rPr>
                            <m:t>N</m:t>
                          </m:r>
                        </m:sup>
                        <m:e>
                          <m:sSup>
                            <m:sSupPr>
                              <m:ctrlPr>
                                <a:rPr kumimoji="1" lang="en-US" altLang="zh-CN" sz="1100" b="0" i="1" dirty="0" smtClean="0">
                                  <a:solidFill>
                                    <a:srgbClr val="000000"/>
                                  </a:solidFill>
                                  <a:latin typeface="Cambria Math" panose="02040503050406030204" pitchFamily="18" charset="0"/>
                                </a:rPr>
                              </m:ctrlPr>
                            </m:sSupPr>
                            <m:e>
                              <m:r>
                                <a:rPr kumimoji="1" lang="en-US" altLang="zh-CN" sz="1100" b="0" i="1" dirty="0" smtClean="0">
                                  <a:solidFill>
                                    <a:srgbClr val="000000"/>
                                  </a:solidFill>
                                  <a:latin typeface="Cambria Math" panose="02040503050406030204" pitchFamily="18" charset="0"/>
                                </a:rPr>
                                <m:t>||</m:t>
                              </m:r>
                              <m:sSup>
                                <m:sSupPr>
                                  <m:ctrlPr>
                                    <a:rPr kumimoji="1" lang="en-US" altLang="zh-CN" sz="1100" b="0" i="1" dirty="0" smtClean="0">
                                      <a:solidFill>
                                        <a:srgbClr val="000000"/>
                                      </a:solidFill>
                                      <a:latin typeface="Cambria Math" panose="02040503050406030204" pitchFamily="18" charset="0"/>
                                    </a:rPr>
                                  </m:ctrlPr>
                                </m:sSupPr>
                                <m:e>
                                  <m:r>
                                    <m:rPr>
                                      <m:sty m:val="p"/>
                                    </m:rPr>
                                    <a:rPr kumimoji="1" lang="en-US" altLang="zh-CN" sz="1100" i="1" dirty="0">
                                      <a:solidFill>
                                        <a:srgbClr val="000000"/>
                                      </a:solidFill>
                                      <a:latin typeface="Cambria Math" panose="02040503050406030204" pitchFamily="18" charset="0"/>
                                    </a:rPr>
                                    <m:t>x</m:t>
                                  </m:r>
                                </m:e>
                                <m:sup>
                                  <m:r>
                                    <m:rPr>
                                      <m:sty m:val="p"/>
                                    </m:rPr>
                                    <a:rPr kumimoji="1" lang="en-US" altLang="zh-CN" sz="1100" i="1" dirty="0">
                                      <a:solidFill>
                                        <a:srgbClr val="000000"/>
                                      </a:solidFill>
                                      <a:latin typeface="Cambria Math" panose="02040503050406030204" pitchFamily="18" charset="0"/>
                                    </a:rPr>
                                    <m:t>i</m:t>
                                  </m:r>
                                </m:sup>
                              </m:sSup>
                              <m:r>
                                <a:rPr kumimoji="1" lang="en-US" altLang="zh-CN" sz="1100" b="0" i="1" dirty="0" smtClean="0">
                                  <a:solidFill>
                                    <a:srgbClr val="000000"/>
                                  </a:solidFill>
                                  <a:latin typeface="Cambria Math" panose="02040503050406030204" pitchFamily="18" charset="0"/>
                                </a:rPr>
                                <m:t>−</m:t>
                              </m:r>
                              <m:acc>
                                <m:accPr>
                                  <m:chr m:val="̂"/>
                                  <m:ctrlPr>
                                    <a:rPr kumimoji="1" lang="en-US" altLang="zh-CN" sz="1100" b="0" i="1" dirty="0" smtClean="0">
                                      <a:solidFill>
                                        <a:srgbClr val="000000"/>
                                      </a:solidFill>
                                      <a:latin typeface="Cambria Math" panose="02040503050406030204" pitchFamily="18" charset="0"/>
                                    </a:rPr>
                                  </m:ctrlPr>
                                </m:accPr>
                                <m:e>
                                  <m:sSup>
                                    <m:sSupPr>
                                      <m:ctrlPr>
                                        <a:rPr kumimoji="1" lang="en-US" altLang="zh-CN" sz="1100" b="0" i="1" dirty="0" smtClean="0">
                                          <a:solidFill>
                                            <a:srgbClr val="000000"/>
                                          </a:solidFill>
                                          <a:latin typeface="Cambria Math" panose="02040503050406030204" pitchFamily="18" charset="0"/>
                                        </a:rPr>
                                      </m:ctrlPr>
                                    </m:sSupPr>
                                    <m:e>
                                      <m:r>
                                        <m:rPr>
                                          <m:sty m:val="p"/>
                                        </m:rPr>
                                        <a:rPr kumimoji="1" lang="en-US" altLang="zh-CN" sz="1100" i="1" dirty="0">
                                          <a:solidFill>
                                            <a:srgbClr val="000000"/>
                                          </a:solidFill>
                                          <a:latin typeface="Cambria Math" panose="02040503050406030204" pitchFamily="18" charset="0"/>
                                        </a:rPr>
                                        <m:t>x</m:t>
                                      </m:r>
                                    </m:e>
                                    <m:sup>
                                      <m:r>
                                        <m:rPr>
                                          <m:sty m:val="p"/>
                                        </m:rPr>
                                        <a:rPr kumimoji="1" lang="en-US" altLang="zh-CN" sz="1100" i="1" dirty="0">
                                          <a:solidFill>
                                            <a:srgbClr val="000000"/>
                                          </a:solidFill>
                                          <a:latin typeface="Cambria Math" panose="02040503050406030204" pitchFamily="18" charset="0"/>
                                        </a:rPr>
                                        <m:t>i</m:t>
                                      </m:r>
                                    </m:sup>
                                  </m:sSup>
                                </m:e>
                              </m:acc>
                              <m:r>
                                <a:rPr kumimoji="1" lang="en-US" altLang="zh-CN" sz="1100" b="0" i="1" dirty="0" smtClean="0">
                                  <a:solidFill>
                                    <a:srgbClr val="000000"/>
                                  </a:solidFill>
                                  <a:latin typeface="Cambria Math" panose="02040503050406030204" pitchFamily="18" charset="0"/>
                                </a:rPr>
                                <m:t>||</m:t>
                              </m:r>
                            </m:e>
                            <m:sup>
                              <m:r>
                                <a:rPr kumimoji="1" lang="en-US" altLang="zh-CN" sz="1100" b="0" i="1" dirty="0" smtClean="0">
                                  <a:solidFill>
                                    <a:srgbClr val="000000"/>
                                  </a:solidFill>
                                  <a:latin typeface="Cambria Math" panose="02040503050406030204" pitchFamily="18" charset="0"/>
                                </a:rPr>
                                <m:t>2</m:t>
                              </m:r>
                            </m:sup>
                          </m:sSup>
                        </m:e>
                      </m:nary>
                    </m:oMath>
                  </a14:m>
                  <a:endParaRPr kumimoji="1" lang="zh-CN" altLang="en-US" sz="1100" dirty="0">
                    <a:solidFill>
                      <a:srgbClr val="000000"/>
                    </a:solidFill>
                    <a:latin typeface="Helvetica" pitchFamily="2" charset="0"/>
                  </a:endParaRPr>
                </a:p>
              </p:txBody>
            </p:sp>
          </mc:Choice>
          <mc:Fallback xmlns="">
            <p:sp>
              <p:nvSpPr>
                <p:cNvPr id="4" name="矩形 3">
                  <a:extLst>
                    <a:ext uri="{FF2B5EF4-FFF2-40B4-BE49-F238E27FC236}">
                      <a16:creationId xmlns:a16="http://schemas.microsoft.com/office/drawing/2014/main" id="{70A3662E-740E-F40C-7E47-396F85E4DD21}"/>
                    </a:ext>
                  </a:extLst>
                </p:cNvPr>
                <p:cNvSpPr>
                  <a:spLocks noRot="1" noChangeAspect="1" noMove="1" noResize="1" noEditPoints="1" noAdjustHandles="1" noChangeArrowheads="1" noChangeShapeType="1" noTextEdit="1"/>
                </p:cNvSpPr>
                <p:nvPr/>
              </p:nvSpPr>
              <p:spPr>
                <a:xfrm>
                  <a:off x="163775" y="3535488"/>
                  <a:ext cx="4675773" cy="451413"/>
                </a:xfrm>
                <a:prstGeom prst="rect">
                  <a:avLst/>
                </a:prstGeom>
                <a:blipFill>
                  <a:blip r:embed="rId3"/>
                  <a:stretch>
                    <a:fillRect t="-57895" b="-101754"/>
                  </a:stretch>
                </a:blipFill>
              </p:spPr>
              <p:txBody>
                <a:bodyPr/>
                <a:lstStyle/>
                <a:p>
                  <a:r>
                    <a:rPr lang="zh-CN" altLang="en-US">
                      <a:noFill/>
                    </a:rPr>
                    <a:t> </a:t>
                  </a:r>
                </a:p>
              </p:txBody>
            </p:sp>
          </mc:Fallback>
        </mc:AlternateContent>
        <p:sp>
          <p:nvSpPr>
            <p:cNvPr id="5" name="菱形 4">
              <a:extLst>
                <a:ext uri="{FF2B5EF4-FFF2-40B4-BE49-F238E27FC236}">
                  <a16:creationId xmlns:a16="http://schemas.microsoft.com/office/drawing/2014/main" id="{61E04FEA-1B48-CD9C-1BEC-48E2B1181E36}"/>
                </a:ext>
              </a:extLst>
            </p:cNvPr>
            <p:cNvSpPr/>
            <p:nvPr/>
          </p:nvSpPr>
          <p:spPr>
            <a:xfrm>
              <a:off x="868694" y="4201585"/>
              <a:ext cx="3277565" cy="5787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1100" b="0" i="0" dirty="0">
                  <a:solidFill>
                    <a:srgbClr val="000000"/>
                  </a:solidFill>
                  <a:effectLst/>
                  <a:latin typeface="Helvetica" pitchFamily="2" charset="0"/>
                </a:rPr>
                <a:t>损失函数不再减小</a:t>
              </a:r>
              <a:endParaRPr kumimoji="1" lang="zh-CN" altLang="en-US" sz="1100" dirty="0"/>
            </a:p>
          </p:txBody>
        </p:sp>
        <p:sp>
          <p:nvSpPr>
            <p:cNvPr id="6" name="矩形 5">
              <a:extLst>
                <a:ext uri="{FF2B5EF4-FFF2-40B4-BE49-F238E27FC236}">
                  <a16:creationId xmlns:a16="http://schemas.microsoft.com/office/drawing/2014/main" id="{60255AFD-3957-DF8A-A30E-9FA96DFCBCB6}"/>
                </a:ext>
              </a:extLst>
            </p:cNvPr>
            <p:cNvSpPr/>
            <p:nvPr/>
          </p:nvSpPr>
          <p:spPr>
            <a:xfrm>
              <a:off x="1425242" y="5030624"/>
              <a:ext cx="2164467"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chemeClr val="tx1"/>
                  </a:solidFill>
                </a:rPr>
                <a:t>训练完成得到</a:t>
              </a:r>
              <a:r>
                <a:rPr kumimoji="1" lang="en-US" altLang="zh-CN" sz="1100" dirty="0">
                  <a:solidFill>
                    <a:schemeClr val="tx1"/>
                  </a:solidFill>
                </a:rPr>
                <a:t>AE</a:t>
              </a:r>
              <a:r>
                <a:rPr kumimoji="1" lang="zh-CN" altLang="en-US" sz="1100" dirty="0">
                  <a:solidFill>
                    <a:schemeClr val="tx1"/>
                  </a:solidFill>
                </a:rPr>
                <a:t>模型</a:t>
              </a:r>
              <a:r>
                <a:rPr kumimoji="1" lang="en-US" altLang="zh-CN" sz="1100" dirty="0">
                  <a:solidFill>
                    <a:schemeClr val="tx1"/>
                  </a:solidFill>
                </a:rPr>
                <a:t>M</a:t>
              </a:r>
              <a:endParaRPr kumimoji="1" lang="zh-CN" altLang="en-US" sz="1100" dirty="0">
                <a:solidFill>
                  <a:schemeClr val="tx1"/>
                </a:solidFill>
              </a:endParaRPr>
            </a:p>
          </p:txBody>
        </p:sp>
        <p:cxnSp>
          <p:nvCxnSpPr>
            <p:cNvPr id="15" name="直线箭头连接符 24">
              <a:extLst>
                <a:ext uri="{FF2B5EF4-FFF2-40B4-BE49-F238E27FC236}">
                  <a16:creationId xmlns:a16="http://schemas.microsoft.com/office/drawing/2014/main" id="{060B619D-0436-C43D-36DC-FC7AE2DA662A}"/>
                </a:ext>
              </a:extLst>
            </p:cNvPr>
            <p:cNvCxnSpPr/>
            <p:nvPr/>
          </p:nvCxnSpPr>
          <p:spPr>
            <a:xfrm>
              <a:off x="2507477" y="3292389"/>
              <a:ext cx="1" cy="2350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直线箭头连接符 26">
              <a:extLst>
                <a:ext uri="{FF2B5EF4-FFF2-40B4-BE49-F238E27FC236}">
                  <a16:creationId xmlns:a16="http://schemas.microsoft.com/office/drawing/2014/main" id="{0071F083-DDAF-D963-9339-404C24E8A388}"/>
                </a:ext>
              </a:extLst>
            </p:cNvPr>
            <p:cNvCxnSpPr>
              <a:cxnSpLocks/>
              <a:stCxn id="4" idx="2"/>
              <a:endCxn id="5" idx="0"/>
            </p:cNvCxnSpPr>
            <p:nvPr/>
          </p:nvCxnSpPr>
          <p:spPr>
            <a:xfrm>
              <a:off x="2501662" y="3986901"/>
              <a:ext cx="5815" cy="2146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肘形连接符 33">
              <a:extLst>
                <a:ext uri="{FF2B5EF4-FFF2-40B4-BE49-F238E27FC236}">
                  <a16:creationId xmlns:a16="http://schemas.microsoft.com/office/drawing/2014/main" id="{80C2ED03-B98A-BBC1-3509-59ABB504704A}"/>
                </a:ext>
              </a:extLst>
            </p:cNvPr>
            <p:cNvCxnSpPr>
              <a:cxnSpLocks/>
              <a:stCxn id="5" idx="3"/>
            </p:cNvCxnSpPr>
            <p:nvPr/>
          </p:nvCxnSpPr>
          <p:spPr>
            <a:xfrm flipH="1" flipV="1">
              <a:off x="2507476" y="3398451"/>
              <a:ext cx="1638783" cy="1092501"/>
            </a:xfrm>
            <a:prstGeom prst="bentConnector3">
              <a:avLst>
                <a:gd name="adj1" fmla="val -61660"/>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直线箭头连接符 38">
              <a:extLst>
                <a:ext uri="{FF2B5EF4-FFF2-40B4-BE49-F238E27FC236}">
                  <a16:creationId xmlns:a16="http://schemas.microsoft.com/office/drawing/2014/main" id="{F6AADD25-EC93-EA92-DAF7-9346A89CE1BE}"/>
                </a:ext>
              </a:extLst>
            </p:cNvPr>
            <p:cNvCxnSpPr>
              <a:cxnSpLocks/>
              <a:stCxn id="5" idx="2"/>
              <a:endCxn id="6" idx="0"/>
            </p:cNvCxnSpPr>
            <p:nvPr/>
          </p:nvCxnSpPr>
          <p:spPr>
            <a:xfrm flipH="1">
              <a:off x="2507476" y="4780319"/>
              <a:ext cx="1" cy="2503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直线箭头连接符 39">
              <a:extLst>
                <a:ext uri="{FF2B5EF4-FFF2-40B4-BE49-F238E27FC236}">
                  <a16:creationId xmlns:a16="http://schemas.microsoft.com/office/drawing/2014/main" id="{F1DB79FC-9C9A-CE61-E31F-1FFBF456E497}"/>
                </a:ext>
              </a:extLst>
            </p:cNvPr>
            <p:cNvCxnSpPr>
              <a:cxnSpLocks/>
              <a:stCxn id="6" idx="2"/>
            </p:cNvCxnSpPr>
            <p:nvPr/>
          </p:nvCxnSpPr>
          <p:spPr>
            <a:xfrm>
              <a:off x="2507476" y="5509041"/>
              <a:ext cx="0" cy="2503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文本框 28">
              <a:extLst>
                <a:ext uri="{FF2B5EF4-FFF2-40B4-BE49-F238E27FC236}">
                  <a16:creationId xmlns:a16="http://schemas.microsoft.com/office/drawing/2014/main" id="{A45CDD47-A538-926E-E39C-C4EF9BFE4D12}"/>
                </a:ext>
              </a:extLst>
            </p:cNvPr>
            <p:cNvSpPr txBox="1"/>
            <p:nvPr/>
          </p:nvSpPr>
          <p:spPr>
            <a:xfrm>
              <a:off x="4066199" y="4129634"/>
              <a:ext cx="624788" cy="351451"/>
            </a:xfrm>
            <a:prstGeom prst="rect">
              <a:avLst/>
            </a:prstGeom>
            <a:noFill/>
          </p:spPr>
          <p:txBody>
            <a:bodyPr wrap="square" rtlCol="0">
              <a:spAutoFit/>
            </a:bodyPr>
            <a:lstStyle/>
            <a:p>
              <a:r>
                <a:rPr kumimoji="1" lang="en-US" altLang="zh-CN" sz="1100" dirty="0"/>
                <a:t>N</a:t>
              </a:r>
              <a:endParaRPr kumimoji="1" lang="zh-CN" altLang="en-US" sz="1100" dirty="0"/>
            </a:p>
          </p:txBody>
        </p:sp>
        <p:sp>
          <p:nvSpPr>
            <p:cNvPr id="30" name="文本框 29">
              <a:extLst>
                <a:ext uri="{FF2B5EF4-FFF2-40B4-BE49-F238E27FC236}">
                  <a16:creationId xmlns:a16="http://schemas.microsoft.com/office/drawing/2014/main" id="{2FA96E77-29B1-30DE-C330-CD9B987C7A18}"/>
                </a:ext>
              </a:extLst>
            </p:cNvPr>
            <p:cNvSpPr txBox="1"/>
            <p:nvPr/>
          </p:nvSpPr>
          <p:spPr>
            <a:xfrm>
              <a:off x="2507471" y="4688296"/>
              <a:ext cx="624788" cy="351451"/>
            </a:xfrm>
            <a:prstGeom prst="rect">
              <a:avLst/>
            </a:prstGeom>
            <a:noFill/>
          </p:spPr>
          <p:txBody>
            <a:bodyPr wrap="square" rtlCol="0">
              <a:spAutoFit/>
            </a:bodyPr>
            <a:lstStyle/>
            <a:p>
              <a:r>
                <a:rPr kumimoji="1" lang="en-US" altLang="zh-CN" sz="1100" dirty="0"/>
                <a:t>Y</a:t>
              </a:r>
              <a:endParaRPr kumimoji="1" lang="zh-CN" altLang="en-US" sz="1100" dirty="0"/>
            </a:p>
          </p:txBody>
        </p:sp>
        <p:sp>
          <p:nvSpPr>
            <p:cNvPr id="33" name="菱形 32">
              <a:extLst>
                <a:ext uri="{FF2B5EF4-FFF2-40B4-BE49-F238E27FC236}">
                  <a16:creationId xmlns:a16="http://schemas.microsoft.com/office/drawing/2014/main" id="{89329ABF-8E8C-3B44-718A-9612128C04E7}"/>
                </a:ext>
              </a:extLst>
            </p:cNvPr>
            <p:cNvSpPr/>
            <p:nvPr/>
          </p:nvSpPr>
          <p:spPr>
            <a:xfrm>
              <a:off x="868694" y="1999921"/>
              <a:ext cx="3277565" cy="578734"/>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数据集划分</a:t>
              </a:r>
              <a:endParaRPr lang="zh-CN" altLang="en-US" sz="1100" dirty="0"/>
            </a:p>
          </p:txBody>
        </p:sp>
        <p:cxnSp>
          <p:nvCxnSpPr>
            <p:cNvPr id="37" name="直线箭头连接符 24">
              <a:extLst>
                <a:ext uri="{FF2B5EF4-FFF2-40B4-BE49-F238E27FC236}">
                  <a16:creationId xmlns:a16="http://schemas.microsoft.com/office/drawing/2014/main" id="{4DE5DD0E-1AAE-7545-AF91-95EEC82289CA}"/>
                </a:ext>
              </a:extLst>
            </p:cNvPr>
            <p:cNvCxnSpPr>
              <a:cxnSpLocks/>
              <a:stCxn id="33" idx="2"/>
              <a:endCxn id="3" idx="0"/>
            </p:cNvCxnSpPr>
            <p:nvPr/>
          </p:nvCxnSpPr>
          <p:spPr>
            <a:xfrm>
              <a:off x="2507477" y="2578655"/>
              <a:ext cx="1933" cy="2527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矩形 44">
              <a:extLst>
                <a:ext uri="{FF2B5EF4-FFF2-40B4-BE49-F238E27FC236}">
                  <a16:creationId xmlns:a16="http://schemas.microsoft.com/office/drawing/2014/main" id="{A8295EED-144A-6F97-7FCF-7C2B0ACAAD8A}"/>
                </a:ext>
              </a:extLst>
            </p:cNvPr>
            <p:cNvSpPr/>
            <p:nvPr/>
          </p:nvSpPr>
          <p:spPr>
            <a:xfrm>
              <a:off x="1192789" y="1317996"/>
              <a:ext cx="2633241"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输入</a:t>
              </a:r>
              <a:r>
                <a:rPr kumimoji="1" lang="en-US" altLang="zh-CN" sz="1100" dirty="0">
                  <a:solidFill>
                    <a:srgbClr val="000000"/>
                  </a:solidFill>
                  <a:latin typeface="Helvetica" pitchFamily="2" charset="0"/>
                </a:rPr>
                <a:t>NIDS</a:t>
              </a:r>
              <a:r>
                <a:rPr kumimoji="1" lang="zh-CN" altLang="en-US" sz="1100" dirty="0">
                  <a:solidFill>
                    <a:srgbClr val="000000"/>
                  </a:solidFill>
                  <a:latin typeface="Helvetica" pitchFamily="2" charset="0"/>
                </a:rPr>
                <a:t>数据集</a:t>
              </a:r>
              <a:endParaRPr kumimoji="1" lang="zh-CN" altLang="en-US" sz="1100" dirty="0"/>
            </a:p>
          </p:txBody>
        </p:sp>
        <p:cxnSp>
          <p:nvCxnSpPr>
            <p:cNvPr id="46" name="直线箭头连接符 24">
              <a:extLst>
                <a:ext uri="{FF2B5EF4-FFF2-40B4-BE49-F238E27FC236}">
                  <a16:creationId xmlns:a16="http://schemas.microsoft.com/office/drawing/2014/main" id="{4B133D3B-98C4-DC86-89E2-DA479192AA82}"/>
                </a:ext>
              </a:extLst>
            </p:cNvPr>
            <p:cNvCxnSpPr>
              <a:cxnSpLocks/>
              <a:stCxn id="2" idx="2"/>
              <a:endCxn id="45" idx="0"/>
            </p:cNvCxnSpPr>
            <p:nvPr/>
          </p:nvCxnSpPr>
          <p:spPr>
            <a:xfrm>
              <a:off x="2507472" y="1080274"/>
              <a:ext cx="1938" cy="2377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直线箭头连接符 24">
              <a:extLst>
                <a:ext uri="{FF2B5EF4-FFF2-40B4-BE49-F238E27FC236}">
                  <a16:creationId xmlns:a16="http://schemas.microsoft.com/office/drawing/2014/main" id="{3D332FA9-8A7C-99A6-BC1E-61E32B8DAED0}"/>
                </a:ext>
              </a:extLst>
            </p:cNvPr>
            <p:cNvCxnSpPr>
              <a:cxnSpLocks/>
              <a:stCxn id="45" idx="2"/>
              <a:endCxn id="33" idx="0"/>
            </p:cNvCxnSpPr>
            <p:nvPr/>
          </p:nvCxnSpPr>
          <p:spPr>
            <a:xfrm flipH="1">
              <a:off x="2507477" y="1769409"/>
              <a:ext cx="1933" cy="2305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1CB5BE31-9FDD-0B78-B594-99329031ADDD}"/>
                    </a:ext>
                  </a:extLst>
                </p:cNvPr>
                <p:cNvSpPr/>
                <p:nvPr/>
              </p:nvSpPr>
              <p:spPr>
                <a:xfrm>
                  <a:off x="5336286" y="2840976"/>
                  <a:ext cx="1519428"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验证数据集</a:t>
                  </a:r>
                  <a14:m>
                    <m:oMath xmlns:m="http://schemas.openxmlformats.org/officeDocument/2006/math">
                      <m:sSub>
                        <m:sSubPr>
                          <m:ctrlPr>
                            <a:rPr kumimoji="1" lang="en-US" altLang="zh-CN" sz="1100" i="1" dirty="0" smtClean="0">
                              <a:solidFill>
                                <a:srgbClr val="000000"/>
                              </a:solidFill>
                              <a:latin typeface="Cambria Math" panose="02040503050406030204" pitchFamily="18" charset="0"/>
                            </a:rPr>
                          </m:ctrlPr>
                        </m:sSubPr>
                        <m:e>
                          <m:r>
                            <m:rPr>
                              <m:sty m:val="p"/>
                            </m:rPr>
                            <a:rPr kumimoji="1" lang="en-US" altLang="zh-CN" sz="1100" i="1" dirty="0">
                              <a:solidFill>
                                <a:srgbClr val="000000"/>
                              </a:solidFill>
                              <a:latin typeface="Cambria Math" panose="02040503050406030204" pitchFamily="18" charset="0"/>
                            </a:rPr>
                            <m:t>X</m:t>
                          </m:r>
                        </m:e>
                        <m:sub>
                          <m:r>
                            <m:rPr>
                              <m:sty m:val="p"/>
                            </m:rPr>
                            <a:rPr kumimoji="1" lang="en-US" altLang="zh-CN" sz="1100" i="1" dirty="0">
                              <a:solidFill>
                                <a:srgbClr val="000000"/>
                              </a:solidFill>
                              <a:latin typeface="Cambria Math" panose="02040503050406030204" pitchFamily="18" charset="0"/>
                            </a:rPr>
                            <m:t>test</m:t>
                          </m:r>
                        </m:sub>
                      </m:sSub>
                    </m:oMath>
                  </a14:m>
                  <a:endParaRPr kumimoji="1" lang="zh-CN" altLang="en-US" sz="1100" dirty="0"/>
                </a:p>
              </p:txBody>
            </p:sp>
          </mc:Choice>
          <mc:Fallback xmlns="">
            <p:sp>
              <p:nvSpPr>
                <p:cNvPr id="55" name="矩形 54">
                  <a:extLst>
                    <a:ext uri="{FF2B5EF4-FFF2-40B4-BE49-F238E27FC236}">
                      <a16:creationId xmlns:a16="http://schemas.microsoft.com/office/drawing/2014/main" id="{1CB5BE31-9FDD-0B78-B594-99329031ADDD}"/>
                    </a:ext>
                  </a:extLst>
                </p:cNvPr>
                <p:cNvSpPr>
                  <a:spLocks noRot="1" noChangeAspect="1" noMove="1" noResize="1" noEditPoints="1" noAdjustHandles="1" noChangeArrowheads="1" noChangeShapeType="1" noTextEdit="1"/>
                </p:cNvSpPr>
                <p:nvPr/>
              </p:nvSpPr>
              <p:spPr>
                <a:xfrm>
                  <a:off x="5336286" y="2840976"/>
                  <a:ext cx="1519428" cy="451413"/>
                </a:xfrm>
                <a:prstGeom prst="rect">
                  <a:avLst/>
                </a:prstGeom>
                <a:blipFill>
                  <a:blip r:embed="rId4"/>
                  <a:stretch>
                    <a:fillRect/>
                  </a:stretch>
                </a:blipFill>
              </p:spPr>
              <p:txBody>
                <a:bodyPr/>
                <a:lstStyle/>
                <a:p>
                  <a:r>
                    <a:rPr lang="zh-CN" altLang="en-US">
                      <a:noFill/>
                    </a:rPr>
                    <a:t> </a:t>
                  </a:r>
                </a:p>
              </p:txBody>
            </p:sp>
          </mc:Fallback>
        </mc:AlternateContent>
        <p:cxnSp>
          <p:nvCxnSpPr>
            <p:cNvPr id="62" name="肘形连接符 33">
              <a:extLst>
                <a:ext uri="{FF2B5EF4-FFF2-40B4-BE49-F238E27FC236}">
                  <a16:creationId xmlns:a16="http://schemas.microsoft.com/office/drawing/2014/main" id="{DEE39E3E-9F32-01DB-1D97-41579F0A3072}"/>
                </a:ext>
              </a:extLst>
            </p:cNvPr>
            <p:cNvCxnSpPr>
              <a:cxnSpLocks/>
              <a:stCxn id="33" idx="3"/>
              <a:endCxn id="55" idx="0"/>
            </p:cNvCxnSpPr>
            <p:nvPr/>
          </p:nvCxnSpPr>
          <p:spPr>
            <a:xfrm>
              <a:off x="4146259" y="2289288"/>
              <a:ext cx="1949741" cy="551688"/>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68" name="矩形 67">
              <a:extLst>
                <a:ext uri="{FF2B5EF4-FFF2-40B4-BE49-F238E27FC236}">
                  <a16:creationId xmlns:a16="http://schemas.microsoft.com/office/drawing/2014/main" id="{DD62B0CA-E0AA-0ED8-A24F-61C87FCA043E}"/>
                </a:ext>
              </a:extLst>
            </p:cNvPr>
            <p:cNvSpPr/>
            <p:nvPr/>
          </p:nvSpPr>
          <p:spPr>
            <a:xfrm>
              <a:off x="1426207" y="5777891"/>
              <a:ext cx="2164467"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chemeClr val="tx1"/>
                  </a:solidFill>
                </a:rPr>
                <a:t>模型效果测试</a:t>
              </a:r>
            </a:p>
          </p:txBody>
        </p:sp>
        <p:cxnSp>
          <p:nvCxnSpPr>
            <p:cNvPr id="69" name="肘形连接符 33">
              <a:extLst>
                <a:ext uri="{FF2B5EF4-FFF2-40B4-BE49-F238E27FC236}">
                  <a16:creationId xmlns:a16="http://schemas.microsoft.com/office/drawing/2014/main" id="{88972D2A-6883-B3F7-F065-8FF12EB4E63B}"/>
                </a:ext>
              </a:extLst>
            </p:cNvPr>
            <p:cNvCxnSpPr>
              <a:cxnSpLocks/>
              <a:stCxn id="55" idx="2"/>
              <a:endCxn id="68" idx="3"/>
            </p:cNvCxnSpPr>
            <p:nvPr/>
          </p:nvCxnSpPr>
          <p:spPr>
            <a:xfrm rot="5400000">
              <a:off x="3480982" y="3402081"/>
              <a:ext cx="2724711" cy="250532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72" name="矩形 71">
              <a:extLst>
                <a:ext uri="{FF2B5EF4-FFF2-40B4-BE49-F238E27FC236}">
                  <a16:creationId xmlns:a16="http://schemas.microsoft.com/office/drawing/2014/main" id="{59B0B9FE-9FB6-1B6B-8D13-F3E84E30B4B4}"/>
                </a:ext>
              </a:extLst>
            </p:cNvPr>
            <p:cNvSpPr/>
            <p:nvPr/>
          </p:nvSpPr>
          <p:spPr>
            <a:xfrm>
              <a:off x="1703170" y="6542298"/>
              <a:ext cx="1596981" cy="422215"/>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chemeClr val="tx1"/>
                  </a:solidFill>
                </a:rPr>
                <a:t>编码器</a:t>
              </a:r>
              <a:r>
                <a:rPr kumimoji="1" lang="en-US" altLang="zh-CN" sz="1100" dirty="0">
                  <a:solidFill>
                    <a:schemeClr val="tx1"/>
                  </a:solidFill>
                </a:rPr>
                <a:t>Encoder</a:t>
              </a:r>
              <a:endParaRPr kumimoji="1" lang="zh-CN" altLang="en-US" sz="1100" dirty="0">
                <a:solidFill>
                  <a:schemeClr val="tx1"/>
                </a:solidFill>
              </a:endParaRPr>
            </a:p>
          </p:txBody>
        </p:sp>
        <p:cxnSp>
          <p:nvCxnSpPr>
            <p:cNvPr id="73" name="直线箭头连接符 39">
              <a:extLst>
                <a:ext uri="{FF2B5EF4-FFF2-40B4-BE49-F238E27FC236}">
                  <a16:creationId xmlns:a16="http://schemas.microsoft.com/office/drawing/2014/main" id="{48F07F35-DE00-C832-2D48-011357B08D77}"/>
                </a:ext>
              </a:extLst>
            </p:cNvPr>
            <p:cNvCxnSpPr>
              <a:cxnSpLocks/>
              <a:stCxn id="68" idx="2"/>
              <a:endCxn id="72" idx="0"/>
            </p:cNvCxnSpPr>
            <p:nvPr/>
          </p:nvCxnSpPr>
          <p:spPr>
            <a:xfrm flipH="1">
              <a:off x="2501661" y="6256308"/>
              <a:ext cx="6780" cy="2859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6" name="矩形 75">
              <a:extLst>
                <a:ext uri="{FF2B5EF4-FFF2-40B4-BE49-F238E27FC236}">
                  <a16:creationId xmlns:a16="http://schemas.microsoft.com/office/drawing/2014/main" id="{B4934C6D-49CE-F009-4327-A473D75F4548}"/>
                </a:ext>
              </a:extLst>
            </p:cNvPr>
            <p:cNvSpPr/>
            <p:nvPr/>
          </p:nvSpPr>
          <p:spPr>
            <a:xfrm>
              <a:off x="1298355" y="7265324"/>
              <a:ext cx="2406604"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z="1100" dirty="0">
                  <a:solidFill>
                    <a:schemeClr val="tx1"/>
                  </a:solidFill>
                </a:rPr>
                <a:t>SVDD</a:t>
              </a:r>
              <a:r>
                <a:rPr lang="zh-CN" altLang="en-US" sz="1100" b="0" i="0" dirty="0">
                  <a:solidFill>
                    <a:srgbClr val="0D0D0D"/>
                  </a:solidFill>
                  <a:effectLst/>
                  <a:highlight>
                    <a:srgbClr val="FFFFFF"/>
                  </a:highlight>
                  <a:latin typeface="ui-sans-serif"/>
                </a:rPr>
                <a:t>支持数据域描述算法</a:t>
              </a:r>
              <a:endParaRPr kumimoji="1" lang="zh-CN" altLang="en-US" sz="1100" dirty="0">
                <a:solidFill>
                  <a:schemeClr val="tx1"/>
                </a:solidFill>
              </a:endParaRPr>
            </a:p>
          </p:txBody>
        </p:sp>
        <p:cxnSp>
          <p:nvCxnSpPr>
            <p:cNvPr id="79" name="直线箭头连接符 39">
              <a:extLst>
                <a:ext uri="{FF2B5EF4-FFF2-40B4-BE49-F238E27FC236}">
                  <a16:creationId xmlns:a16="http://schemas.microsoft.com/office/drawing/2014/main" id="{A87FDA1C-4218-684C-E652-A3860B4755FF}"/>
                </a:ext>
              </a:extLst>
            </p:cNvPr>
            <p:cNvCxnSpPr>
              <a:cxnSpLocks/>
              <a:stCxn id="72" idx="2"/>
              <a:endCxn id="76" idx="0"/>
            </p:cNvCxnSpPr>
            <p:nvPr/>
          </p:nvCxnSpPr>
          <p:spPr>
            <a:xfrm flipH="1">
              <a:off x="2501658" y="6964514"/>
              <a:ext cx="3" cy="3008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2" name="矩形 81">
              <a:extLst>
                <a:ext uri="{FF2B5EF4-FFF2-40B4-BE49-F238E27FC236}">
                  <a16:creationId xmlns:a16="http://schemas.microsoft.com/office/drawing/2014/main" id="{4BF26E4B-D88E-C1B7-746E-D0BA4BADF318}"/>
                </a:ext>
              </a:extLst>
            </p:cNvPr>
            <p:cNvSpPr/>
            <p:nvPr/>
          </p:nvSpPr>
          <p:spPr>
            <a:xfrm>
              <a:off x="1419425" y="8044551"/>
              <a:ext cx="2164467"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chemeClr val="tx1"/>
                  </a:solidFill>
                </a:rPr>
                <a:t>中心特征向量</a:t>
              </a:r>
              <a:r>
                <a:rPr kumimoji="1" lang="en-US" altLang="zh-CN" sz="1100" dirty="0">
                  <a:solidFill>
                    <a:schemeClr val="tx1"/>
                  </a:solidFill>
                </a:rPr>
                <a:t>C</a:t>
              </a:r>
              <a:r>
                <a:rPr kumimoji="1" lang="zh-CN" altLang="en-US" sz="1100" dirty="0">
                  <a:solidFill>
                    <a:schemeClr val="tx1"/>
                  </a:solidFill>
                </a:rPr>
                <a:t>和半径</a:t>
              </a:r>
              <a:r>
                <a:rPr kumimoji="1" lang="en-US" altLang="zh-CN" sz="1100" dirty="0">
                  <a:solidFill>
                    <a:schemeClr val="tx1"/>
                  </a:solidFill>
                </a:rPr>
                <a:t>R</a:t>
              </a:r>
              <a:endParaRPr kumimoji="1" lang="zh-CN" altLang="en-US" sz="1100" dirty="0">
                <a:solidFill>
                  <a:schemeClr val="tx1"/>
                </a:solidFill>
              </a:endParaRPr>
            </a:p>
          </p:txBody>
        </p:sp>
        <p:cxnSp>
          <p:nvCxnSpPr>
            <p:cNvPr id="83" name="直线箭头连接符 39">
              <a:extLst>
                <a:ext uri="{FF2B5EF4-FFF2-40B4-BE49-F238E27FC236}">
                  <a16:creationId xmlns:a16="http://schemas.microsoft.com/office/drawing/2014/main" id="{77D41142-C89F-1523-323F-8D1896EC74D5}"/>
                </a:ext>
              </a:extLst>
            </p:cNvPr>
            <p:cNvCxnSpPr>
              <a:cxnSpLocks/>
              <a:stCxn id="76" idx="2"/>
              <a:endCxn id="82" idx="0"/>
            </p:cNvCxnSpPr>
            <p:nvPr/>
          </p:nvCxnSpPr>
          <p:spPr>
            <a:xfrm>
              <a:off x="2501658" y="7743741"/>
              <a:ext cx="0" cy="3008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9" name="矩形 88">
                  <a:extLst>
                    <a:ext uri="{FF2B5EF4-FFF2-40B4-BE49-F238E27FC236}">
                      <a16:creationId xmlns:a16="http://schemas.microsoft.com/office/drawing/2014/main" id="{76D1A464-2C8F-CC81-6D03-55F118E441F7}"/>
                    </a:ext>
                  </a:extLst>
                </p:cNvPr>
                <p:cNvSpPr/>
                <p:nvPr/>
              </p:nvSpPr>
              <p:spPr>
                <a:xfrm>
                  <a:off x="8365970" y="2831364"/>
                  <a:ext cx="1519428"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测试数据集</a:t>
                  </a:r>
                  <a14:m>
                    <m:oMath xmlns:m="http://schemas.openxmlformats.org/officeDocument/2006/math">
                      <m:sSub>
                        <m:sSubPr>
                          <m:ctrlPr>
                            <a:rPr kumimoji="1" lang="en-US" altLang="zh-CN" sz="1100" i="1" dirty="0" smtClean="0">
                              <a:solidFill>
                                <a:srgbClr val="000000"/>
                              </a:solidFill>
                              <a:latin typeface="Cambria Math" panose="02040503050406030204" pitchFamily="18" charset="0"/>
                            </a:rPr>
                          </m:ctrlPr>
                        </m:sSubPr>
                        <m:e>
                          <m:r>
                            <m:rPr>
                              <m:sty m:val="p"/>
                            </m:rPr>
                            <a:rPr kumimoji="1" lang="en-US" altLang="zh-CN" sz="1100" i="1" dirty="0">
                              <a:solidFill>
                                <a:srgbClr val="000000"/>
                              </a:solidFill>
                              <a:latin typeface="Cambria Math" panose="02040503050406030204" pitchFamily="18" charset="0"/>
                            </a:rPr>
                            <m:t>X</m:t>
                          </m:r>
                        </m:e>
                        <m:sub>
                          <m:r>
                            <m:rPr>
                              <m:sty m:val="p"/>
                            </m:rPr>
                            <a:rPr kumimoji="1" lang="en-US" altLang="zh-CN" sz="1100" i="1" dirty="0">
                              <a:solidFill>
                                <a:srgbClr val="000000"/>
                              </a:solidFill>
                              <a:latin typeface="Cambria Math" panose="02040503050406030204" pitchFamily="18" charset="0"/>
                            </a:rPr>
                            <m:t>train</m:t>
                          </m:r>
                        </m:sub>
                      </m:sSub>
                    </m:oMath>
                  </a14:m>
                  <a:endParaRPr kumimoji="1" lang="zh-CN" altLang="en-US" sz="1100" dirty="0"/>
                </a:p>
              </p:txBody>
            </p:sp>
          </mc:Choice>
          <mc:Fallback xmlns="">
            <p:sp>
              <p:nvSpPr>
                <p:cNvPr id="89" name="矩形 88">
                  <a:extLst>
                    <a:ext uri="{FF2B5EF4-FFF2-40B4-BE49-F238E27FC236}">
                      <a16:creationId xmlns:a16="http://schemas.microsoft.com/office/drawing/2014/main" id="{76D1A464-2C8F-CC81-6D03-55F118E441F7}"/>
                    </a:ext>
                  </a:extLst>
                </p:cNvPr>
                <p:cNvSpPr>
                  <a:spLocks noRot="1" noChangeAspect="1" noMove="1" noResize="1" noEditPoints="1" noAdjustHandles="1" noChangeArrowheads="1" noChangeShapeType="1" noTextEdit="1"/>
                </p:cNvSpPr>
                <p:nvPr/>
              </p:nvSpPr>
              <p:spPr>
                <a:xfrm>
                  <a:off x="8365970" y="2831364"/>
                  <a:ext cx="1519428" cy="451413"/>
                </a:xfrm>
                <a:prstGeom prst="rect">
                  <a:avLst/>
                </a:prstGeom>
                <a:blipFill>
                  <a:blip r:embed="rId5"/>
                  <a:stretch>
                    <a:fillRect t="-12281" b="-8772"/>
                  </a:stretch>
                </a:blipFill>
              </p:spPr>
              <p:txBody>
                <a:bodyPr/>
                <a:lstStyle/>
                <a:p>
                  <a:r>
                    <a:rPr lang="zh-CN" altLang="en-US">
                      <a:noFill/>
                    </a:rPr>
                    <a:t> </a:t>
                  </a:r>
                </a:p>
              </p:txBody>
            </p:sp>
          </mc:Fallback>
        </mc:AlternateContent>
        <p:sp>
          <p:nvSpPr>
            <p:cNvPr id="91" name="矩形 90">
              <a:extLst>
                <a:ext uri="{FF2B5EF4-FFF2-40B4-BE49-F238E27FC236}">
                  <a16:creationId xmlns:a16="http://schemas.microsoft.com/office/drawing/2014/main" id="{D85CB46F-D9FF-ED58-3F3B-CE5A0C6EEB11}"/>
                </a:ext>
              </a:extLst>
            </p:cNvPr>
            <p:cNvSpPr/>
            <p:nvPr/>
          </p:nvSpPr>
          <p:spPr>
            <a:xfrm>
              <a:off x="8365970" y="3626503"/>
              <a:ext cx="1519428" cy="45141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rgbClr val="000000"/>
                  </a:solidFill>
                  <a:latin typeface="Helvetica" pitchFamily="2" charset="0"/>
                </a:rPr>
                <a:t>特征降维</a:t>
              </a:r>
              <a:endParaRPr kumimoji="1" lang="zh-CN" altLang="en-US" sz="1100" dirty="0"/>
            </a:p>
          </p:txBody>
        </p:sp>
        <p:cxnSp>
          <p:nvCxnSpPr>
            <p:cNvPr id="92" name="直线箭头连接符 24">
              <a:extLst>
                <a:ext uri="{FF2B5EF4-FFF2-40B4-BE49-F238E27FC236}">
                  <a16:creationId xmlns:a16="http://schemas.microsoft.com/office/drawing/2014/main" id="{859C57EA-0C5A-FCA6-5E36-9FAF79DFF89C}"/>
                </a:ext>
              </a:extLst>
            </p:cNvPr>
            <p:cNvCxnSpPr>
              <a:cxnSpLocks/>
              <a:stCxn id="89" idx="2"/>
              <a:endCxn id="91" idx="0"/>
            </p:cNvCxnSpPr>
            <p:nvPr/>
          </p:nvCxnSpPr>
          <p:spPr>
            <a:xfrm>
              <a:off x="9125684" y="3282777"/>
              <a:ext cx="0" cy="3437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6" name="矩形 95">
              <a:extLst>
                <a:ext uri="{FF2B5EF4-FFF2-40B4-BE49-F238E27FC236}">
                  <a16:creationId xmlns:a16="http://schemas.microsoft.com/office/drawing/2014/main" id="{1629C50D-C2E3-B0AB-6EE7-73B88E0472AB}"/>
                </a:ext>
              </a:extLst>
            </p:cNvPr>
            <p:cNvSpPr/>
            <p:nvPr/>
          </p:nvSpPr>
          <p:spPr>
            <a:xfrm>
              <a:off x="7960606" y="4394639"/>
              <a:ext cx="2330152" cy="478417"/>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z="1100" dirty="0">
                  <a:solidFill>
                    <a:schemeClr val="tx1"/>
                  </a:solidFill>
                </a:rPr>
                <a:t>SVDD</a:t>
              </a:r>
              <a:r>
                <a:rPr lang="zh-CN" altLang="en-US" sz="1100" b="0" i="0" dirty="0">
                  <a:solidFill>
                    <a:srgbClr val="0D0D0D"/>
                  </a:solidFill>
                  <a:effectLst/>
                  <a:highlight>
                    <a:srgbClr val="FFFFFF"/>
                  </a:highlight>
                  <a:latin typeface="ui-sans-serif"/>
                </a:rPr>
                <a:t>支持数据域描述算法</a:t>
              </a:r>
              <a:endParaRPr kumimoji="1" lang="zh-CN" altLang="en-US" sz="1100" dirty="0">
                <a:solidFill>
                  <a:schemeClr val="tx1"/>
                </a:solidFill>
              </a:endParaRPr>
            </a:p>
          </p:txBody>
        </p:sp>
        <p:cxnSp>
          <p:nvCxnSpPr>
            <p:cNvPr id="97" name="肘形连接符 33">
              <a:extLst>
                <a:ext uri="{FF2B5EF4-FFF2-40B4-BE49-F238E27FC236}">
                  <a16:creationId xmlns:a16="http://schemas.microsoft.com/office/drawing/2014/main" id="{BAEC57A2-97FF-0898-AA01-780F2888CDE4}"/>
                </a:ext>
              </a:extLst>
            </p:cNvPr>
            <p:cNvCxnSpPr>
              <a:cxnSpLocks/>
              <a:stCxn id="72" idx="3"/>
              <a:endCxn id="91" idx="1"/>
            </p:cNvCxnSpPr>
            <p:nvPr/>
          </p:nvCxnSpPr>
          <p:spPr>
            <a:xfrm flipV="1">
              <a:off x="3300151" y="3852210"/>
              <a:ext cx="5065819" cy="2901196"/>
            </a:xfrm>
            <a:prstGeom prst="bentConnector3">
              <a:avLst>
                <a:gd name="adj1" fmla="val 72489"/>
              </a:avLst>
            </a:prstGeom>
            <a:ln w="28575">
              <a:tailEnd type="triangle"/>
            </a:ln>
          </p:spPr>
          <p:style>
            <a:lnRef idx="1">
              <a:schemeClr val="dk1"/>
            </a:lnRef>
            <a:fillRef idx="0">
              <a:schemeClr val="dk1"/>
            </a:fillRef>
            <a:effectRef idx="0">
              <a:schemeClr val="dk1"/>
            </a:effectRef>
            <a:fontRef idx="minor">
              <a:schemeClr val="tx1"/>
            </a:fontRef>
          </p:style>
        </p:cxnSp>
        <p:cxnSp>
          <p:nvCxnSpPr>
            <p:cNvPr id="101" name="直线箭头连接符 24">
              <a:extLst>
                <a:ext uri="{FF2B5EF4-FFF2-40B4-BE49-F238E27FC236}">
                  <a16:creationId xmlns:a16="http://schemas.microsoft.com/office/drawing/2014/main" id="{66261FAD-FB09-57B1-6BC9-EBAC59E10371}"/>
                </a:ext>
              </a:extLst>
            </p:cNvPr>
            <p:cNvCxnSpPr>
              <a:cxnSpLocks/>
              <a:stCxn id="91" idx="2"/>
              <a:endCxn id="96" idx="0"/>
            </p:cNvCxnSpPr>
            <p:nvPr/>
          </p:nvCxnSpPr>
          <p:spPr>
            <a:xfrm flipH="1">
              <a:off x="9125683" y="4077916"/>
              <a:ext cx="1" cy="3167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5" name="菱形 104">
              <a:extLst>
                <a:ext uri="{FF2B5EF4-FFF2-40B4-BE49-F238E27FC236}">
                  <a16:creationId xmlns:a16="http://schemas.microsoft.com/office/drawing/2014/main" id="{DB5B8316-AE19-0AC1-49B1-0789A9CB1B43}"/>
                </a:ext>
              </a:extLst>
            </p:cNvPr>
            <p:cNvSpPr/>
            <p:nvPr/>
          </p:nvSpPr>
          <p:spPr>
            <a:xfrm>
              <a:off x="7277803" y="5213458"/>
              <a:ext cx="3695762" cy="694098"/>
            </a:xfrm>
            <a:prstGeom prst="diamond">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zh-CN" altLang="en-US" sz="1100" dirty="0">
                  <a:solidFill>
                    <a:schemeClr val="tx1"/>
                  </a:solidFill>
                </a:rPr>
                <a:t>样本距离中心向量</a:t>
              </a:r>
              <a:r>
                <a:rPr kumimoji="1" lang="en-US" altLang="zh-CN" sz="1100" dirty="0">
                  <a:solidFill>
                    <a:schemeClr val="tx1"/>
                  </a:solidFill>
                </a:rPr>
                <a:t>C</a:t>
              </a:r>
              <a:r>
                <a:rPr kumimoji="1" lang="zh-CN" altLang="en-US" sz="1100" dirty="0">
                  <a:solidFill>
                    <a:schemeClr val="tx1"/>
                  </a:solidFill>
                </a:rPr>
                <a:t>的距离是否大于半径</a:t>
              </a:r>
              <a:r>
                <a:rPr kumimoji="1" lang="en-US" altLang="zh-CN" sz="1100" dirty="0">
                  <a:solidFill>
                    <a:schemeClr val="tx1"/>
                  </a:solidFill>
                </a:rPr>
                <a:t>R</a:t>
              </a:r>
              <a:endParaRPr kumimoji="1" lang="zh-CN" altLang="en-US" sz="1100" dirty="0">
                <a:solidFill>
                  <a:schemeClr val="tx1"/>
                </a:solidFill>
              </a:endParaRPr>
            </a:p>
          </p:txBody>
        </p:sp>
        <p:cxnSp>
          <p:nvCxnSpPr>
            <p:cNvPr id="106" name="直线箭头连接符 24">
              <a:extLst>
                <a:ext uri="{FF2B5EF4-FFF2-40B4-BE49-F238E27FC236}">
                  <a16:creationId xmlns:a16="http://schemas.microsoft.com/office/drawing/2014/main" id="{35C54DB0-02B8-38E5-A226-8164C4A57105}"/>
                </a:ext>
              </a:extLst>
            </p:cNvPr>
            <p:cNvCxnSpPr>
              <a:cxnSpLocks/>
              <a:stCxn id="96" idx="2"/>
              <a:endCxn id="105" idx="0"/>
            </p:cNvCxnSpPr>
            <p:nvPr/>
          </p:nvCxnSpPr>
          <p:spPr>
            <a:xfrm>
              <a:off x="9125683" y="4873056"/>
              <a:ext cx="1" cy="34040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9" name="矩形 108">
              <a:extLst>
                <a:ext uri="{FF2B5EF4-FFF2-40B4-BE49-F238E27FC236}">
                  <a16:creationId xmlns:a16="http://schemas.microsoft.com/office/drawing/2014/main" id="{CC2ED8ED-9F5F-CCA7-BF2D-A3DFD1088693}"/>
                </a:ext>
              </a:extLst>
            </p:cNvPr>
            <p:cNvSpPr/>
            <p:nvPr/>
          </p:nvSpPr>
          <p:spPr>
            <a:xfrm>
              <a:off x="10748057" y="6401426"/>
              <a:ext cx="1443943" cy="36382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z="1100" dirty="0">
                  <a:solidFill>
                    <a:schemeClr val="tx1"/>
                  </a:solidFill>
                </a:rPr>
                <a:t>X</a:t>
              </a:r>
              <a:r>
                <a:rPr kumimoji="1" lang="zh-CN" altLang="en-US" sz="1100" dirty="0">
                  <a:solidFill>
                    <a:schemeClr val="tx1"/>
                  </a:solidFill>
                </a:rPr>
                <a:t>为正常样本</a:t>
              </a:r>
              <a:endParaRPr kumimoji="1" lang="en-US" altLang="zh-CN" sz="1100" dirty="0">
                <a:solidFill>
                  <a:schemeClr val="tx1"/>
                </a:solidFill>
              </a:endParaRPr>
            </a:p>
          </p:txBody>
        </p:sp>
        <p:sp>
          <p:nvSpPr>
            <p:cNvPr id="110" name="矩形 109">
              <a:extLst>
                <a:ext uri="{FF2B5EF4-FFF2-40B4-BE49-F238E27FC236}">
                  <a16:creationId xmlns:a16="http://schemas.microsoft.com/office/drawing/2014/main" id="{DB815BB2-EF94-4E07-4953-CA594D072F52}"/>
                </a:ext>
              </a:extLst>
            </p:cNvPr>
            <p:cNvSpPr/>
            <p:nvPr/>
          </p:nvSpPr>
          <p:spPr>
            <a:xfrm>
              <a:off x="8403712" y="6401426"/>
              <a:ext cx="1443943" cy="363823"/>
            </a:xfrm>
            <a:prstGeom prst="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zh-CN" sz="1100" dirty="0">
                  <a:solidFill>
                    <a:schemeClr val="tx1"/>
                  </a:solidFill>
                </a:rPr>
                <a:t>X</a:t>
              </a:r>
              <a:r>
                <a:rPr kumimoji="1" lang="zh-CN" altLang="en-US" sz="1100" dirty="0">
                  <a:solidFill>
                    <a:schemeClr val="tx1"/>
                  </a:solidFill>
                </a:rPr>
                <a:t>为异常样本</a:t>
              </a:r>
              <a:endParaRPr kumimoji="1" lang="en-US" altLang="zh-CN" sz="1100" dirty="0">
                <a:solidFill>
                  <a:schemeClr val="tx1"/>
                </a:solidFill>
              </a:endParaRPr>
            </a:p>
          </p:txBody>
        </p:sp>
        <p:cxnSp>
          <p:nvCxnSpPr>
            <p:cNvPr id="111" name="直线箭头连接符 52">
              <a:extLst>
                <a:ext uri="{FF2B5EF4-FFF2-40B4-BE49-F238E27FC236}">
                  <a16:creationId xmlns:a16="http://schemas.microsoft.com/office/drawing/2014/main" id="{1903B494-1596-A2B8-A446-4CC712B2AC88}"/>
                </a:ext>
              </a:extLst>
            </p:cNvPr>
            <p:cNvCxnSpPr>
              <a:cxnSpLocks/>
              <a:stCxn id="105" idx="2"/>
              <a:endCxn id="110" idx="0"/>
            </p:cNvCxnSpPr>
            <p:nvPr/>
          </p:nvCxnSpPr>
          <p:spPr>
            <a:xfrm>
              <a:off x="9125684" y="5907556"/>
              <a:ext cx="0" cy="4938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2" name="文本框 111">
              <a:extLst>
                <a:ext uri="{FF2B5EF4-FFF2-40B4-BE49-F238E27FC236}">
                  <a16:creationId xmlns:a16="http://schemas.microsoft.com/office/drawing/2014/main" id="{6DE8CE0D-6CA0-2892-D0B0-B11D2CE6A977}"/>
                </a:ext>
              </a:extLst>
            </p:cNvPr>
            <p:cNvSpPr txBox="1"/>
            <p:nvPr/>
          </p:nvSpPr>
          <p:spPr>
            <a:xfrm>
              <a:off x="9097940" y="5961149"/>
              <a:ext cx="624788" cy="351451"/>
            </a:xfrm>
            <a:prstGeom prst="rect">
              <a:avLst/>
            </a:prstGeom>
            <a:noFill/>
          </p:spPr>
          <p:txBody>
            <a:bodyPr wrap="square" rtlCol="0">
              <a:spAutoFit/>
            </a:bodyPr>
            <a:lstStyle/>
            <a:p>
              <a:r>
                <a:rPr kumimoji="1" lang="en-US" altLang="zh-CN" sz="1100" dirty="0"/>
                <a:t>Y</a:t>
              </a:r>
              <a:endParaRPr kumimoji="1" lang="zh-CN" altLang="en-US" sz="1100" dirty="0"/>
            </a:p>
          </p:txBody>
        </p:sp>
        <p:cxnSp>
          <p:nvCxnSpPr>
            <p:cNvPr id="113" name="肘形连接符 33">
              <a:extLst>
                <a:ext uri="{FF2B5EF4-FFF2-40B4-BE49-F238E27FC236}">
                  <a16:creationId xmlns:a16="http://schemas.microsoft.com/office/drawing/2014/main" id="{09BB8321-DE9C-49A9-3013-3FF7963476B6}"/>
                </a:ext>
              </a:extLst>
            </p:cNvPr>
            <p:cNvCxnSpPr>
              <a:cxnSpLocks/>
              <a:stCxn id="105" idx="3"/>
              <a:endCxn id="109" idx="0"/>
            </p:cNvCxnSpPr>
            <p:nvPr/>
          </p:nvCxnSpPr>
          <p:spPr>
            <a:xfrm>
              <a:off x="10973565" y="5560507"/>
              <a:ext cx="496464" cy="840919"/>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117" name="文本框 116">
              <a:extLst>
                <a:ext uri="{FF2B5EF4-FFF2-40B4-BE49-F238E27FC236}">
                  <a16:creationId xmlns:a16="http://schemas.microsoft.com/office/drawing/2014/main" id="{CEAA301C-C5E2-43A3-6FDB-5A515521D82A}"/>
                </a:ext>
              </a:extLst>
            </p:cNvPr>
            <p:cNvSpPr txBox="1"/>
            <p:nvPr/>
          </p:nvSpPr>
          <p:spPr>
            <a:xfrm>
              <a:off x="10944398" y="5183746"/>
              <a:ext cx="624788" cy="351451"/>
            </a:xfrm>
            <a:prstGeom prst="rect">
              <a:avLst/>
            </a:prstGeom>
            <a:noFill/>
          </p:spPr>
          <p:txBody>
            <a:bodyPr wrap="square" rtlCol="0">
              <a:spAutoFit/>
            </a:bodyPr>
            <a:lstStyle/>
            <a:p>
              <a:r>
                <a:rPr kumimoji="1" lang="en-US" altLang="zh-CN" sz="1100" dirty="0"/>
                <a:t>N</a:t>
              </a:r>
              <a:endParaRPr kumimoji="1" lang="zh-CN" altLang="en-US" sz="1100" dirty="0"/>
            </a:p>
          </p:txBody>
        </p:sp>
      </p:grpSp>
    </p:spTree>
    <p:extLst>
      <p:ext uri="{BB962C8B-B14F-4D97-AF65-F5344CB8AC3E}">
        <p14:creationId xmlns:p14="http://schemas.microsoft.com/office/powerpoint/2010/main" val="137487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9927ED64-0558-1049-BAAE-36B2EDDE5C1B}"/>
              </a:ext>
            </a:extLst>
          </p:cNvPr>
          <p:cNvGraphicFramePr>
            <a:graphicFrameLocks noGrp="1"/>
          </p:cNvGraphicFramePr>
          <p:nvPr>
            <p:extLst>
              <p:ext uri="{D42A27DB-BD31-4B8C-83A1-F6EECF244321}">
                <p14:modId xmlns:p14="http://schemas.microsoft.com/office/powerpoint/2010/main" val="234500405"/>
              </p:ext>
            </p:extLst>
          </p:nvPr>
        </p:nvGraphicFramePr>
        <p:xfrm>
          <a:off x="1882163" y="573995"/>
          <a:ext cx="7807470" cy="2580459"/>
        </p:xfrm>
        <a:graphic>
          <a:graphicData uri="http://schemas.openxmlformats.org/drawingml/2006/table">
            <a:tbl>
              <a:tblPr>
                <a:tableStyleId>{5C22544A-7EE6-4342-B048-85BDC9FD1C3A}</a:tableStyleId>
              </a:tblPr>
              <a:tblGrid>
                <a:gridCol w="1561494">
                  <a:extLst>
                    <a:ext uri="{9D8B030D-6E8A-4147-A177-3AD203B41FA5}">
                      <a16:colId xmlns:a16="http://schemas.microsoft.com/office/drawing/2014/main" val="1355721370"/>
                    </a:ext>
                  </a:extLst>
                </a:gridCol>
                <a:gridCol w="1561494">
                  <a:extLst>
                    <a:ext uri="{9D8B030D-6E8A-4147-A177-3AD203B41FA5}">
                      <a16:colId xmlns:a16="http://schemas.microsoft.com/office/drawing/2014/main" val="80186757"/>
                    </a:ext>
                  </a:extLst>
                </a:gridCol>
                <a:gridCol w="1561494">
                  <a:extLst>
                    <a:ext uri="{9D8B030D-6E8A-4147-A177-3AD203B41FA5}">
                      <a16:colId xmlns:a16="http://schemas.microsoft.com/office/drawing/2014/main" val="3921491697"/>
                    </a:ext>
                  </a:extLst>
                </a:gridCol>
                <a:gridCol w="1561494">
                  <a:extLst>
                    <a:ext uri="{9D8B030D-6E8A-4147-A177-3AD203B41FA5}">
                      <a16:colId xmlns:a16="http://schemas.microsoft.com/office/drawing/2014/main" val="3276755827"/>
                    </a:ext>
                  </a:extLst>
                </a:gridCol>
                <a:gridCol w="1561494">
                  <a:extLst>
                    <a:ext uri="{9D8B030D-6E8A-4147-A177-3AD203B41FA5}">
                      <a16:colId xmlns:a16="http://schemas.microsoft.com/office/drawing/2014/main" val="1150953231"/>
                    </a:ext>
                  </a:extLst>
                </a:gridCol>
              </a:tblGrid>
              <a:tr h="368637">
                <a:tc>
                  <a:txBody>
                    <a:bodyPr/>
                    <a:lstStyle/>
                    <a:p>
                      <a:pPr algn="l" fontAlgn="b"/>
                      <a:endParaRPr lang="zh-CN" altLang="en-US" dirty="0"/>
                    </a:p>
                  </a:txBody>
                  <a:tcPr marL="7620" marR="7620" marT="7620" marB="0" anchor="b"/>
                </a:tc>
                <a:tc>
                  <a:txBody>
                    <a:bodyPr/>
                    <a:lstStyle/>
                    <a:p>
                      <a:pPr algn="ctr" fontAlgn="t"/>
                      <a:r>
                        <a:rPr lang="en-US" dirty="0"/>
                        <a:t>Accuracy</a:t>
                      </a:r>
                    </a:p>
                  </a:txBody>
                  <a:tcPr marL="7620" marR="7620" marT="7620" marB="0"/>
                </a:tc>
                <a:tc>
                  <a:txBody>
                    <a:bodyPr/>
                    <a:lstStyle/>
                    <a:p>
                      <a:pPr algn="ctr" fontAlgn="t"/>
                      <a:r>
                        <a:rPr lang="en-US" dirty="0"/>
                        <a:t>Precision</a:t>
                      </a:r>
                    </a:p>
                  </a:txBody>
                  <a:tcPr marL="7620" marR="7620" marT="7620" marB="0"/>
                </a:tc>
                <a:tc>
                  <a:txBody>
                    <a:bodyPr/>
                    <a:lstStyle/>
                    <a:p>
                      <a:pPr algn="ctr" fontAlgn="t"/>
                      <a:r>
                        <a:rPr lang="en-US" dirty="0"/>
                        <a:t>Recall</a:t>
                      </a:r>
                    </a:p>
                  </a:txBody>
                  <a:tcPr marL="7620" marR="7620" marT="7620" marB="0"/>
                </a:tc>
                <a:tc>
                  <a:txBody>
                    <a:bodyPr/>
                    <a:lstStyle/>
                    <a:p>
                      <a:pPr algn="ctr" fontAlgn="t"/>
                      <a:r>
                        <a:rPr lang="en-US" dirty="0"/>
                        <a:t>F1</a:t>
                      </a:r>
                    </a:p>
                  </a:txBody>
                  <a:tcPr marL="7620" marR="7620" marT="7620" marB="0"/>
                </a:tc>
                <a:extLst>
                  <a:ext uri="{0D108BD9-81ED-4DB2-BD59-A6C34878D82A}">
                    <a16:rowId xmlns:a16="http://schemas.microsoft.com/office/drawing/2014/main" val="2992350027"/>
                  </a:ext>
                </a:extLst>
              </a:tr>
              <a:tr h="368637">
                <a:tc>
                  <a:txBody>
                    <a:bodyPr/>
                    <a:lstStyle/>
                    <a:p>
                      <a:pPr algn="ctr" fontAlgn="t"/>
                      <a:r>
                        <a:rPr lang="en-US" dirty="0"/>
                        <a:t>autoencoder</a:t>
                      </a:r>
                    </a:p>
                  </a:txBody>
                  <a:tcPr marL="7620" marR="7620" marT="7620" marB="0"/>
                </a:tc>
                <a:tc>
                  <a:txBody>
                    <a:bodyPr/>
                    <a:lstStyle/>
                    <a:p>
                      <a:pPr algn="r" fontAlgn="b"/>
                      <a:r>
                        <a:rPr lang="en-US" altLang="zh-CN" dirty="0"/>
                        <a:t>0.949753</a:t>
                      </a:r>
                    </a:p>
                  </a:txBody>
                  <a:tcPr marL="7620" marR="7620" marT="7620" marB="0" anchor="b"/>
                </a:tc>
                <a:tc>
                  <a:txBody>
                    <a:bodyPr/>
                    <a:lstStyle/>
                    <a:p>
                      <a:pPr algn="r" fontAlgn="b"/>
                      <a:r>
                        <a:rPr lang="en-US" altLang="zh-CN" dirty="0"/>
                        <a:t>0.414115</a:t>
                      </a:r>
                    </a:p>
                  </a:txBody>
                  <a:tcPr marL="7620" marR="7620" marT="7620" marB="0" anchor="b"/>
                </a:tc>
                <a:tc>
                  <a:txBody>
                    <a:bodyPr/>
                    <a:lstStyle/>
                    <a:p>
                      <a:pPr algn="r" fontAlgn="b"/>
                      <a:r>
                        <a:rPr lang="en-US" altLang="zh-CN"/>
                        <a:t>0.438028</a:t>
                      </a:r>
                    </a:p>
                  </a:txBody>
                  <a:tcPr marL="7620" marR="7620" marT="7620" marB="0" anchor="b"/>
                </a:tc>
                <a:tc>
                  <a:txBody>
                    <a:bodyPr/>
                    <a:lstStyle/>
                    <a:p>
                      <a:pPr algn="r" fontAlgn="b"/>
                      <a:r>
                        <a:rPr lang="en-US" altLang="zh-CN" dirty="0"/>
                        <a:t>0.425736</a:t>
                      </a:r>
                    </a:p>
                  </a:txBody>
                  <a:tcPr marL="7620" marR="7620" marT="7620" marB="0" anchor="b"/>
                </a:tc>
                <a:extLst>
                  <a:ext uri="{0D108BD9-81ED-4DB2-BD59-A6C34878D82A}">
                    <a16:rowId xmlns:a16="http://schemas.microsoft.com/office/drawing/2014/main" val="432115625"/>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CNN</a:t>
                      </a:r>
                      <a:r>
                        <a:rPr lang="zh-CN" altLang="en-US" dirty="0"/>
                        <a:t>自编码器</a:t>
                      </a:r>
                      <a:endParaRPr lang="en-US" altLang="zh-CN" dirty="0"/>
                    </a:p>
                  </a:txBody>
                  <a:tcPr marL="7620" marR="7620" marT="7620" marB="0"/>
                </a:tc>
                <a:tc>
                  <a:txBody>
                    <a:bodyPr/>
                    <a:lstStyle/>
                    <a:p>
                      <a:pPr algn="r" fontAlgn="b"/>
                      <a:r>
                        <a:rPr lang="en-US" altLang="zh-CN"/>
                        <a:t>0.869475</a:t>
                      </a:r>
                    </a:p>
                  </a:txBody>
                  <a:tcPr marL="7620" marR="7620" marT="7620" marB="0" anchor="b"/>
                </a:tc>
                <a:tc>
                  <a:txBody>
                    <a:bodyPr/>
                    <a:lstStyle/>
                    <a:p>
                      <a:pPr algn="r" fontAlgn="b"/>
                      <a:r>
                        <a:rPr lang="en-US" altLang="zh-CN"/>
                        <a:t>0.316506</a:t>
                      </a:r>
                    </a:p>
                  </a:txBody>
                  <a:tcPr marL="7620" marR="7620" marT="7620" marB="0" anchor="b"/>
                </a:tc>
                <a:tc>
                  <a:txBody>
                    <a:bodyPr/>
                    <a:lstStyle/>
                    <a:p>
                      <a:pPr algn="r" fontAlgn="b"/>
                      <a:r>
                        <a:rPr lang="en-US" altLang="zh-CN"/>
                        <a:t>0.872577</a:t>
                      </a:r>
                    </a:p>
                  </a:txBody>
                  <a:tcPr marL="7620" marR="7620" marT="7620" marB="0" anchor="b"/>
                </a:tc>
                <a:tc>
                  <a:txBody>
                    <a:bodyPr/>
                    <a:lstStyle/>
                    <a:p>
                      <a:pPr algn="r" fontAlgn="b"/>
                      <a:r>
                        <a:rPr lang="en-US" altLang="zh-CN" dirty="0"/>
                        <a:t>0.46452</a:t>
                      </a:r>
                    </a:p>
                  </a:txBody>
                  <a:tcPr marL="7620" marR="7620" marT="7620" marB="0" anchor="b"/>
                </a:tc>
                <a:extLst>
                  <a:ext uri="{0D108BD9-81ED-4DB2-BD59-A6C34878D82A}">
                    <a16:rowId xmlns:a16="http://schemas.microsoft.com/office/drawing/2014/main" val="1889975700"/>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AVE</a:t>
                      </a:r>
                    </a:p>
                  </a:txBody>
                  <a:tcPr marL="7620" marR="7620" marT="7620" marB="0"/>
                </a:tc>
                <a:tc>
                  <a:txBody>
                    <a:bodyPr/>
                    <a:lstStyle/>
                    <a:p>
                      <a:pPr algn="r" fontAlgn="b"/>
                      <a:r>
                        <a:rPr lang="en-US" altLang="zh-CN" dirty="0"/>
                        <a:t>0.941126</a:t>
                      </a:r>
                    </a:p>
                  </a:txBody>
                  <a:tcPr marL="7620" marR="7620" marT="7620" marB="0" anchor="b"/>
                </a:tc>
                <a:tc>
                  <a:txBody>
                    <a:bodyPr/>
                    <a:lstStyle/>
                    <a:p>
                      <a:pPr algn="r" fontAlgn="b"/>
                      <a:r>
                        <a:rPr lang="en-US" altLang="zh-CN"/>
                        <a:t>0.54</a:t>
                      </a:r>
                    </a:p>
                  </a:txBody>
                  <a:tcPr marL="7620" marR="7620" marT="7620" marB="0" anchor="b"/>
                </a:tc>
                <a:tc>
                  <a:txBody>
                    <a:bodyPr/>
                    <a:lstStyle/>
                    <a:p>
                      <a:pPr algn="r" fontAlgn="b"/>
                      <a:r>
                        <a:rPr lang="en-US" altLang="zh-CN"/>
                        <a:t>0.624964</a:t>
                      </a:r>
                    </a:p>
                  </a:txBody>
                  <a:tcPr marL="7620" marR="7620" marT="7620" marB="0" anchor="b"/>
                </a:tc>
                <a:tc>
                  <a:txBody>
                    <a:bodyPr/>
                    <a:lstStyle/>
                    <a:p>
                      <a:pPr algn="r" fontAlgn="b"/>
                      <a:r>
                        <a:rPr lang="en-US" altLang="zh-CN" dirty="0"/>
                        <a:t>0.579384</a:t>
                      </a:r>
                    </a:p>
                  </a:txBody>
                  <a:tcPr marL="7620" marR="7620" marT="7620" marB="0" anchor="b"/>
                </a:tc>
                <a:extLst>
                  <a:ext uri="{0D108BD9-81ED-4DB2-BD59-A6C34878D82A}">
                    <a16:rowId xmlns:a16="http://schemas.microsoft.com/office/drawing/2014/main" val="1465071497"/>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DAE</a:t>
                      </a:r>
                    </a:p>
                  </a:txBody>
                  <a:tcPr marL="7620" marR="7620" marT="7620" marB="0"/>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extLst>
                  <a:ext uri="{0D108BD9-81ED-4DB2-BD59-A6C34878D82A}">
                    <a16:rowId xmlns:a16="http://schemas.microsoft.com/office/drawing/2014/main" val="2902593797"/>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One-class SVM</a:t>
                      </a:r>
                    </a:p>
                  </a:txBody>
                  <a:tcPr marL="7620" marR="7620" marT="7620" marB="0"/>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extLst>
                  <a:ext uri="{0D108BD9-81ED-4DB2-BD59-A6C34878D82A}">
                    <a16:rowId xmlns:a16="http://schemas.microsoft.com/office/drawing/2014/main" val="3064977629"/>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SVDD</a:t>
                      </a:r>
                    </a:p>
                  </a:txBody>
                  <a:tcPr marL="7620" marR="7620" marT="7620" marB="0"/>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a:p>
                  </a:txBody>
                  <a:tcPr marL="7620" marR="7620" marT="7620" marB="0" anchor="b"/>
                </a:tc>
                <a:tc>
                  <a:txBody>
                    <a:bodyPr/>
                    <a:lstStyle/>
                    <a:p>
                      <a:pPr algn="r" fontAlgn="b"/>
                      <a:endParaRPr lang="en-US" altLang="zh-CN" dirty="0"/>
                    </a:p>
                  </a:txBody>
                  <a:tcPr marL="7620" marR="7620" marT="7620" marB="0" anchor="b"/>
                </a:tc>
                <a:extLst>
                  <a:ext uri="{0D108BD9-81ED-4DB2-BD59-A6C34878D82A}">
                    <a16:rowId xmlns:a16="http://schemas.microsoft.com/office/drawing/2014/main" val="1226876508"/>
                  </a:ext>
                </a:extLst>
              </a:tr>
            </a:tbl>
          </a:graphicData>
        </a:graphic>
      </p:graphicFrame>
      <p:sp>
        <p:nvSpPr>
          <p:cNvPr id="6" name="文本框 5">
            <a:extLst>
              <a:ext uri="{FF2B5EF4-FFF2-40B4-BE49-F238E27FC236}">
                <a16:creationId xmlns:a16="http://schemas.microsoft.com/office/drawing/2014/main" id="{82C8315D-8884-1541-C1E9-DD238343A034}"/>
              </a:ext>
            </a:extLst>
          </p:cNvPr>
          <p:cNvSpPr txBox="1"/>
          <p:nvPr/>
        </p:nvSpPr>
        <p:spPr>
          <a:xfrm>
            <a:off x="1882163" y="263249"/>
            <a:ext cx="2522244" cy="369332"/>
          </a:xfrm>
          <a:prstGeom prst="rect">
            <a:avLst/>
          </a:prstGeom>
          <a:noFill/>
        </p:spPr>
        <p:txBody>
          <a:bodyPr wrap="square">
            <a:spAutoFit/>
          </a:bodyPr>
          <a:lstStyle/>
          <a:p>
            <a:pPr algn="ctr" fontAlgn="t"/>
            <a:r>
              <a:rPr lang="en-US" altLang="zh-CN" sz="1800" u="none" strike="noStrike" dirty="0">
                <a:effectLst/>
              </a:rPr>
              <a:t>NF-UNSW-NB15-v1</a:t>
            </a:r>
            <a:endParaRPr lang="en-US" altLang="zh-CN" sz="1800" b="1" i="0" u="none" strike="noStrike" dirty="0">
              <a:solidFill>
                <a:srgbClr val="000000"/>
              </a:solidFill>
              <a:effectLst/>
              <a:latin typeface="宋体" panose="02010600030101010101" pitchFamily="2" charset="-122"/>
              <a:ea typeface="宋体" panose="02010600030101010101" pitchFamily="2" charset="-122"/>
            </a:endParaRPr>
          </a:p>
        </p:txBody>
      </p:sp>
      <p:graphicFrame>
        <p:nvGraphicFramePr>
          <p:cNvPr id="2" name="表格 1">
            <a:extLst>
              <a:ext uri="{FF2B5EF4-FFF2-40B4-BE49-F238E27FC236}">
                <a16:creationId xmlns:a16="http://schemas.microsoft.com/office/drawing/2014/main" id="{59A61975-FA88-E11C-753B-9E1BAF19BDB3}"/>
              </a:ext>
            </a:extLst>
          </p:cNvPr>
          <p:cNvGraphicFramePr>
            <a:graphicFrameLocks noGrp="1"/>
          </p:cNvGraphicFramePr>
          <p:nvPr>
            <p:extLst>
              <p:ext uri="{D42A27DB-BD31-4B8C-83A1-F6EECF244321}">
                <p14:modId xmlns:p14="http://schemas.microsoft.com/office/powerpoint/2010/main" val="3675627654"/>
              </p:ext>
            </p:extLst>
          </p:nvPr>
        </p:nvGraphicFramePr>
        <p:xfrm>
          <a:off x="1882163" y="3703546"/>
          <a:ext cx="7807470" cy="2580459"/>
        </p:xfrm>
        <a:graphic>
          <a:graphicData uri="http://schemas.openxmlformats.org/drawingml/2006/table">
            <a:tbl>
              <a:tblPr>
                <a:tableStyleId>{5C22544A-7EE6-4342-B048-85BDC9FD1C3A}</a:tableStyleId>
              </a:tblPr>
              <a:tblGrid>
                <a:gridCol w="1561494">
                  <a:extLst>
                    <a:ext uri="{9D8B030D-6E8A-4147-A177-3AD203B41FA5}">
                      <a16:colId xmlns:a16="http://schemas.microsoft.com/office/drawing/2014/main" val="1355721370"/>
                    </a:ext>
                  </a:extLst>
                </a:gridCol>
                <a:gridCol w="1561494">
                  <a:extLst>
                    <a:ext uri="{9D8B030D-6E8A-4147-A177-3AD203B41FA5}">
                      <a16:colId xmlns:a16="http://schemas.microsoft.com/office/drawing/2014/main" val="80186757"/>
                    </a:ext>
                  </a:extLst>
                </a:gridCol>
                <a:gridCol w="1561494">
                  <a:extLst>
                    <a:ext uri="{9D8B030D-6E8A-4147-A177-3AD203B41FA5}">
                      <a16:colId xmlns:a16="http://schemas.microsoft.com/office/drawing/2014/main" val="3921491697"/>
                    </a:ext>
                  </a:extLst>
                </a:gridCol>
                <a:gridCol w="1561494">
                  <a:extLst>
                    <a:ext uri="{9D8B030D-6E8A-4147-A177-3AD203B41FA5}">
                      <a16:colId xmlns:a16="http://schemas.microsoft.com/office/drawing/2014/main" val="3276755827"/>
                    </a:ext>
                  </a:extLst>
                </a:gridCol>
                <a:gridCol w="1561494">
                  <a:extLst>
                    <a:ext uri="{9D8B030D-6E8A-4147-A177-3AD203B41FA5}">
                      <a16:colId xmlns:a16="http://schemas.microsoft.com/office/drawing/2014/main" val="1150953231"/>
                    </a:ext>
                  </a:extLst>
                </a:gridCol>
              </a:tblGrid>
              <a:tr h="368637">
                <a:tc>
                  <a:txBody>
                    <a:bodyPr/>
                    <a:lstStyle/>
                    <a:p>
                      <a:pPr algn="l" fontAlgn="b"/>
                      <a:endParaRPr lang="zh-CN" altLang="en-US" dirty="0"/>
                    </a:p>
                  </a:txBody>
                  <a:tcPr marL="7620" marR="7620" marT="7620" marB="0" anchor="b"/>
                </a:tc>
                <a:tc>
                  <a:txBody>
                    <a:bodyPr/>
                    <a:lstStyle/>
                    <a:p>
                      <a:pPr algn="ctr" fontAlgn="t"/>
                      <a:r>
                        <a:rPr lang="en-US" dirty="0"/>
                        <a:t>Accuracy</a:t>
                      </a:r>
                    </a:p>
                  </a:txBody>
                  <a:tcPr marL="7620" marR="7620" marT="7620" marB="0"/>
                </a:tc>
                <a:tc>
                  <a:txBody>
                    <a:bodyPr/>
                    <a:lstStyle/>
                    <a:p>
                      <a:pPr algn="ctr" fontAlgn="t"/>
                      <a:r>
                        <a:rPr lang="en-US" dirty="0"/>
                        <a:t>Precision</a:t>
                      </a:r>
                    </a:p>
                  </a:txBody>
                  <a:tcPr marL="7620" marR="7620" marT="7620" marB="0"/>
                </a:tc>
                <a:tc>
                  <a:txBody>
                    <a:bodyPr/>
                    <a:lstStyle/>
                    <a:p>
                      <a:pPr algn="ctr" fontAlgn="t"/>
                      <a:r>
                        <a:rPr lang="en-US" dirty="0"/>
                        <a:t>Recall</a:t>
                      </a:r>
                    </a:p>
                  </a:txBody>
                  <a:tcPr marL="7620" marR="7620" marT="7620" marB="0"/>
                </a:tc>
                <a:tc>
                  <a:txBody>
                    <a:bodyPr/>
                    <a:lstStyle/>
                    <a:p>
                      <a:pPr algn="ctr" fontAlgn="t"/>
                      <a:r>
                        <a:rPr lang="en-US" dirty="0"/>
                        <a:t>F1</a:t>
                      </a:r>
                    </a:p>
                  </a:txBody>
                  <a:tcPr marL="7620" marR="7620" marT="7620" marB="0"/>
                </a:tc>
                <a:extLst>
                  <a:ext uri="{0D108BD9-81ED-4DB2-BD59-A6C34878D82A}">
                    <a16:rowId xmlns:a16="http://schemas.microsoft.com/office/drawing/2014/main" val="2992350027"/>
                  </a:ext>
                </a:extLst>
              </a:tr>
              <a:tr h="368637">
                <a:tc>
                  <a:txBody>
                    <a:bodyPr/>
                    <a:lstStyle/>
                    <a:p>
                      <a:pPr algn="ctr" fontAlgn="t"/>
                      <a:r>
                        <a:rPr lang="en-US" dirty="0"/>
                        <a:t>autoencoder</a:t>
                      </a:r>
                    </a:p>
                  </a:txBody>
                  <a:tcPr marL="7620" marR="7620" marT="7620" marB="0"/>
                </a:tc>
                <a:tc>
                  <a:txBody>
                    <a:bodyPr/>
                    <a:lstStyle/>
                    <a:p>
                      <a:pPr algn="r" fontAlgn="b"/>
                      <a:r>
                        <a:rPr lang="en-US" altLang="zh-CN" dirty="0"/>
                        <a:t>0.98153</a:t>
                      </a:r>
                    </a:p>
                  </a:txBody>
                  <a:tcPr marL="7620" marR="7620" marT="7620" marB="0" anchor="b"/>
                </a:tc>
                <a:tc>
                  <a:txBody>
                    <a:bodyPr/>
                    <a:lstStyle/>
                    <a:p>
                      <a:pPr algn="r" fontAlgn="b"/>
                      <a:r>
                        <a:rPr lang="en-US" altLang="zh-CN" dirty="0"/>
                        <a:t>0.723255</a:t>
                      </a:r>
                    </a:p>
                  </a:txBody>
                  <a:tcPr marL="7620" marR="7620" marT="7620" marB="0" anchor="b"/>
                </a:tc>
                <a:tc>
                  <a:txBody>
                    <a:bodyPr/>
                    <a:lstStyle/>
                    <a:p>
                      <a:pPr algn="r" fontAlgn="b"/>
                      <a:r>
                        <a:rPr lang="en-US" altLang="zh-CN" dirty="0"/>
                        <a:t>0.828351</a:t>
                      </a:r>
                    </a:p>
                  </a:txBody>
                  <a:tcPr marL="7620" marR="7620" marT="7620" marB="0" anchor="b"/>
                </a:tc>
                <a:tc>
                  <a:txBody>
                    <a:bodyPr/>
                    <a:lstStyle/>
                    <a:p>
                      <a:pPr algn="r" fontAlgn="b"/>
                      <a:r>
                        <a:rPr lang="en-US" altLang="zh-CN" dirty="0"/>
                        <a:t>0.61683</a:t>
                      </a:r>
                    </a:p>
                  </a:txBody>
                  <a:tcPr marL="7620" marR="7620" marT="7620" marB="0" anchor="b"/>
                </a:tc>
                <a:extLst>
                  <a:ext uri="{0D108BD9-81ED-4DB2-BD59-A6C34878D82A}">
                    <a16:rowId xmlns:a16="http://schemas.microsoft.com/office/drawing/2014/main" val="432115625"/>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CNN</a:t>
                      </a:r>
                      <a:r>
                        <a:rPr lang="zh-CN" altLang="en-US" dirty="0"/>
                        <a:t>自编码器</a:t>
                      </a:r>
                      <a:endParaRPr lang="en-US" altLang="zh-CN" dirty="0"/>
                    </a:p>
                  </a:txBody>
                  <a:tcPr marL="7620" marR="7620" marT="7620" marB="0"/>
                </a:tc>
                <a:tc>
                  <a:txBody>
                    <a:bodyPr/>
                    <a:lstStyle/>
                    <a:p>
                      <a:pPr algn="r" fontAlgn="b"/>
                      <a:r>
                        <a:rPr lang="en-US" altLang="zh-CN" dirty="0"/>
                        <a:t>0.982305</a:t>
                      </a:r>
                    </a:p>
                  </a:txBody>
                  <a:tcPr marL="7620" marR="7620" marT="7620" marB="0" anchor="b"/>
                </a:tc>
                <a:tc>
                  <a:txBody>
                    <a:bodyPr/>
                    <a:lstStyle/>
                    <a:p>
                      <a:pPr algn="r" fontAlgn="b"/>
                      <a:r>
                        <a:rPr lang="en-US" altLang="zh-CN" dirty="0"/>
                        <a:t>0.71771</a:t>
                      </a:r>
                    </a:p>
                  </a:txBody>
                  <a:tcPr marL="7620" marR="7620" marT="7620" marB="0" anchor="b"/>
                </a:tc>
                <a:tc>
                  <a:txBody>
                    <a:bodyPr/>
                    <a:lstStyle/>
                    <a:p>
                      <a:pPr algn="r" fontAlgn="b"/>
                      <a:r>
                        <a:rPr lang="en-US" altLang="zh-CN" dirty="0"/>
                        <a:t>0.87659</a:t>
                      </a:r>
                    </a:p>
                  </a:txBody>
                  <a:tcPr marL="7620" marR="7620" marT="7620" marB="0" anchor="b"/>
                </a:tc>
                <a:tc>
                  <a:txBody>
                    <a:bodyPr/>
                    <a:lstStyle/>
                    <a:p>
                      <a:pPr algn="r" fontAlgn="b"/>
                      <a:r>
                        <a:rPr lang="en-US" altLang="zh-CN" dirty="0"/>
                        <a:t>0.62488</a:t>
                      </a:r>
                    </a:p>
                  </a:txBody>
                  <a:tcPr marL="7620" marR="7620" marT="7620" marB="0" anchor="b"/>
                </a:tc>
                <a:extLst>
                  <a:ext uri="{0D108BD9-81ED-4DB2-BD59-A6C34878D82A}">
                    <a16:rowId xmlns:a16="http://schemas.microsoft.com/office/drawing/2014/main" val="1889975700"/>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AVE</a:t>
                      </a:r>
                    </a:p>
                  </a:txBody>
                  <a:tcPr marL="7620" marR="7620" marT="7620" marB="0"/>
                </a:tc>
                <a:tc>
                  <a:txBody>
                    <a:bodyPr/>
                    <a:lstStyle/>
                    <a:p>
                      <a:pPr algn="r" fontAlgn="b"/>
                      <a:r>
                        <a:rPr lang="en-US" altLang="zh-CN" dirty="0"/>
                        <a:t>0.979206</a:t>
                      </a:r>
                    </a:p>
                  </a:txBody>
                  <a:tcPr marL="7620" marR="7620" marT="7620" marB="0" anchor="b"/>
                </a:tc>
                <a:tc>
                  <a:txBody>
                    <a:bodyPr/>
                    <a:lstStyle/>
                    <a:p>
                      <a:pPr algn="r" fontAlgn="b"/>
                      <a:r>
                        <a:rPr lang="en-US" altLang="zh-CN" dirty="0"/>
                        <a:t>0.66309</a:t>
                      </a:r>
                    </a:p>
                  </a:txBody>
                  <a:tcPr marL="7620" marR="7620" marT="7620" marB="0" anchor="b"/>
                </a:tc>
                <a:tc>
                  <a:txBody>
                    <a:bodyPr/>
                    <a:lstStyle/>
                    <a:p>
                      <a:pPr algn="r" fontAlgn="b"/>
                      <a:r>
                        <a:rPr lang="en-US" altLang="zh-CN"/>
                        <a:t>0.91447</a:t>
                      </a:r>
                      <a:endParaRPr lang="en-US" altLang="zh-CN" dirty="0"/>
                    </a:p>
                  </a:txBody>
                  <a:tcPr marL="7620" marR="7620" marT="7620" marB="0" anchor="b"/>
                </a:tc>
                <a:tc>
                  <a:txBody>
                    <a:bodyPr/>
                    <a:lstStyle/>
                    <a:p>
                      <a:pPr algn="r" fontAlgn="b"/>
                      <a:r>
                        <a:rPr lang="en-US" altLang="zh-CN" dirty="0"/>
                        <a:t>0.713921</a:t>
                      </a:r>
                    </a:p>
                  </a:txBody>
                  <a:tcPr marL="7620" marR="7620" marT="7620" marB="0" anchor="b"/>
                </a:tc>
                <a:extLst>
                  <a:ext uri="{0D108BD9-81ED-4DB2-BD59-A6C34878D82A}">
                    <a16:rowId xmlns:a16="http://schemas.microsoft.com/office/drawing/2014/main" val="1465071497"/>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DAE</a:t>
                      </a:r>
                    </a:p>
                  </a:txBody>
                  <a:tcPr marL="7620" marR="7620" marT="7620" marB="0"/>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extLst>
                  <a:ext uri="{0D108BD9-81ED-4DB2-BD59-A6C34878D82A}">
                    <a16:rowId xmlns:a16="http://schemas.microsoft.com/office/drawing/2014/main" val="2902593797"/>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One-class SVM</a:t>
                      </a:r>
                    </a:p>
                  </a:txBody>
                  <a:tcPr marL="7620" marR="7620" marT="7620" marB="0"/>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extLst>
                  <a:ext uri="{0D108BD9-81ED-4DB2-BD59-A6C34878D82A}">
                    <a16:rowId xmlns:a16="http://schemas.microsoft.com/office/drawing/2014/main" val="3064977629"/>
                  </a:ext>
                </a:extLst>
              </a:tr>
              <a:tr h="368637">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altLang="zh-CN" dirty="0"/>
                        <a:t>SVDD</a:t>
                      </a:r>
                    </a:p>
                  </a:txBody>
                  <a:tcPr marL="7620" marR="7620" marT="7620" marB="0"/>
                </a:tc>
                <a:tc>
                  <a:txBody>
                    <a:bodyPr/>
                    <a:lstStyle/>
                    <a:p>
                      <a:pPr algn="r" fontAlgn="b"/>
                      <a:endParaRPr lang="en-US" altLang="zh-CN" dirty="0"/>
                    </a:p>
                  </a:txBody>
                  <a:tcPr marL="7620" marR="7620" marT="7620" marB="0" anchor="b"/>
                </a:tc>
                <a:tc>
                  <a:txBody>
                    <a:bodyPr/>
                    <a:lstStyle/>
                    <a:p>
                      <a:pPr algn="r" fontAlgn="b"/>
                      <a:endParaRPr lang="en-US" altLang="zh-CN" dirty="0"/>
                    </a:p>
                  </a:txBody>
                  <a:tcPr marL="7620" marR="7620" marT="7620" marB="0" anchor="b"/>
                </a:tc>
                <a:tc>
                  <a:txBody>
                    <a:bodyPr/>
                    <a:lstStyle/>
                    <a:p>
                      <a:pPr algn="r" fontAlgn="b"/>
                      <a:endParaRPr lang="en-US" altLang="zh-CN"/>
                    </a:p>
                  </a:txBody>
                  <a:tcPr marL="7620" marR="7620" marT="7620" marB="0" anchor="b"/>
                </a:tc>
                <a:tc>
                  <a:txBody>
                    <a:bodyPr/>
                    <a:lstStyle/>
                    <a:p>
                      <a:pPr algn="r" fontAlgn="b"/>
                      <a:endParaRPr lang="en-US" altLang="zh-CN" dirty="0"/>
                    </a:p>
                  </a:txBody>
                  <a:tcPr marL="7620" marR="7620" marT="7620" marB="0" anchor="b"/>
                </a:tc>
                <a:extLst>
                  <a:ext uri="{0D108BD9-81ED-4DB2-BD59-A6C34878D82A}">
                    <a16:rowId xmlns:a16="http://schemas.microsoft.com/office/drawing/2014/main" val="1226876508"/>
                  </a:ext>
                </a:extLst>
              </a:tr>
            </a:tbl>
          </a:graphicData>
        </a:graphic>
      </p:graphicFrame>
      <p:sp>
        <p:nvSpPr>
          <p:cNvPr id="3" name="文本框 2">
            <a:extLst>
              <a:ext uri="{FF2B5EF4-FFF2-40B4-BE49-F238E27FC236}">
                <a16:creationId xmlns:a16="http://schemas.microsoft.com/office/drawing/2014/main" id="{DCD7C104-B299-AD8B-B898-22AE97C41C3B}"/>
              </a:ext>
            </a:extLst>
          </p:cNvPr>
          <p:cNvSpPr txBox="1"/>
          <p:nvPr/>
        </p:nvSpPr>
        <p:spPr>
          <a:xfrm>
            <a:off x="1882163" y="3392800"/>
            <a:ext cx="2522244" cy="369332"/>
          </a:xfrm>
          <a:prstGeom prst="rect">
            <a:avLst/>
          </a:prstGeom>
          <a:noFill/>
        </p:spPr>
        <p:txBody>
          <a:bodyPr wrap="square">
            <a:spAutoFit/>
          </a:bodyPr>
          <a:lstStyle/>
          <a:p>
            <a:pPr algn="ctr" fontAlgn="t"/>
            <a:r>
              <a:rPr lang="en-US" altLang="zh-CN" sz="1800" u="none" strike="noStrike" dirty="0">
                <a:effectLst/>
              </a:rPr>
              <a:t>NF-UNSW-NB15-v2</a:t>
            </a:r>
            <a:endParaRPr lang="en-US" altLang="zh-CN" sz="1800" b="1" i="0" u="none" strike="noStrike" dirty="0">
              <a:solidFill>
                <a:srgbClr val="000000"/>
              </a:solidFill>
              <a:effectLst/>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67742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C30D8E3-A62F-B466-4E24-F61D6E49BF59}"/>
              </a:ext>
            </a:extLst>
          </p:cNvPr>
          <p:cNvSpPr txBox="1"/>
          <p:nvPr/>
        </p:nvSpPr>
        <p:spPr>
          <a:xfrm>
            <a:off x="1259969" y="1823936"/>
            <a:ext cx="8764228" cy="1200329"/>
          </a:xfrm>
          <a:prstGeom prst="rect">
            <a:avLst/>
          </a:prstGeom>
          <a:noFill/>
        </p:spPr>
        <p:txBody>
          <a:bodyPr wrap="square">
            <a:spAutoFit/>
          </a:bodyPr>
          <a:lstStyle/>
          <a:p>
            <a:r>
              <a:rPr lang="zh-CN" altLang="en-US" b="0" i="0" dirty="0">
                <a:solidFill>
                  <a:srgbClr val="0D0D0D"/>
                </a:solidFill>
                <a:effectLst/>
                <a:highlight>
                  <a:srgbClr val="FFFFFF"/>
                </a:highlight>
                <a:latin typeface="ui-sans-serif"/>
              </a:rPr>
              <a:t>只需正常流量样本</a:t>
            </a:r>
            <a:r>
              <a:rPr lang="zh-CN" altLang="en-US" dirty="0">
                <a:solidFill>
                  <a:srgbClr val="0D0D0D"/>
                </a:solidFill>
                <a:highlight>
                  <a:srgbClr val="FFFFFF"/>
                </a:highlight>
                <a:latin typeface="ui-sans-serif"/>
              </a:rPr>
              <a:t>，减少</a:t>
            </a:r>
            <a:r>
              <a:rPr lang="zh-CN" altLang="en-US" b="0" i="0" dirty="0">
                <a:solidFill>
                  <a:srgbClr val="0D0D0D"/>
                </a:solidFill>
                <a:effectLst/>
                <a:highlight>
                  <a:srgbClr val="FFFFFF"/>
                </a:highlight>
                <a:latin typeface="ui-sans-serif"/>
              </a:rPr>
              <a:t>数据标注工作</a:t>
            </a:r>
            <a:endParaRPr lang="zh-CN" altLang="en-US" dirty="0"/>
          </a:p>
          <a:p>
            <a:endParaRPr lang="en-US" altLang="zh-CN" b="0" i="0" dirty="0">
              <a:solidFill>
                <a:srgbClr val="0D0D0D"/>
              </a:solidFill>
              <a:effectLst/>
              <a:highlight>
                <a:srgbClr val="FFFFFF"/>
              </a:highlight>
              <a:latin typeface="ui-sans-serif"/>
            </a:endParaRPr>
          </a:p>
          <a:p>
            <a:r>
              <a:rPr lang="zh-CN" altLang="en-US" b="0" i="0" dirty="0">
                <a:solidFill>
                  <a:srgbClr val="0D0D0D"/>
                </a:solidFill>
                <a:effectLst/>
                <a:highlight>
                  <a:srgbClr val="FFFFFF"/>
                </a:highlight>
                <a:latin typeface="ui-sans-serif"/>
              </a:rPr>
              <a:t>能够动态学习正常流量的特征，对新型的和未知的异常流量有更好的检测能力，不依赖于预定义的异常特征。</a:t>
            </a:r>
            <a:endParaRPr lang="zh-CN" altLang="en-US" dirty="0"/>
          </a:p>
        </p:txBody>
      </p:sp>
      <p:sp>
        <p:nvSpPr>
          <p:cNvPr id="9" name="文本框 8">
            <a:extLst>
              <a:ext uri="{FF2B5EF4-FFF2-40B4-BE49-F238E27FC236}">
                <a16:creationId xmlns:a16="http://schemas.microsoft.com/office/drawing/2014/main" id="{4CE06260-D9AF-B0A8-0570-D504AC6F77EF}"/>
              </a:ext>
            </a:extLst>
          </p:cNvPr>
          <p:cNvSpPr txBox="1"/>
          <p:nvPr/>
        </p:nvSpPr>
        <p:spPr>
          <a:xfrm>
            <a:off x="1259969" y="1119226"/>
            <a:ext cx="6094378" cy="369332"/>
          </a:xfrm>
          <a:prstGeom prst="rect">
            <a:avLst/>
          </a:prstGeom>
          <a:noFill/>
        </p:spPr>
        <p:txBody>
          <a:bodyPr wrap="square">
            <a:spAutoFit/>
          </a:bodyPr>
          <a:lstStyle/>
          <a:p>
            <a:pPr algn="l"/>
            <a:r>
              <a:rPr lang="zh-CN" altLang="en-US" b="1" i="0" dirty="0">
                <a:solidFill>
                  <a:srgbClr val="0D0D0D"/>
                </a:solidFill>
                <a:effectLst/>
                <a:highlight>
                  <a:srgbClr val="FFFFFF"/>
                </a:highlight>
                <a:latin typeface="ui-sans-serif"/>
              </a:rPr>
              <a:t>使用自编码器做流量异常检测的优势</a:t>
            </a:r>
          </a:p>
        </p:txBody>
      </p:sp>
      <p:sp>
        <p:nvSpPr>
          <p:cNvPr id="11" name="文本框 10">
            <a:extLst>
              <a:ext uri="{FF2B5EF4-FFF2-40B4-BE49-F238E27FC236}">
                <a16:creationId xmlns:a16="http://schemas.microsoft.com/office/drawing/2014/main" id="{B07587B3-8297-829D-0D47-13931222DE79}"/>
              </a:ext>
            </a:extLst>
          </p:cNvPr>
          <p:cNvSpPr txBox="1"/>
          <p:nvPr/>
        </p:nvSpPr>
        <p:spPr>
          <a:xfrm>
            <a:off x="1259969" y="3973748"/>
            <a:ext cx="6094378" cy="1200329"/>
          </a:xfrm>
          <a:prstGeom prst="rect">
            <a:avLst/>
          </a:prstGeom>
          <a:noFill/>
        </p:spPr>
        <p:txBody>
          <a:bodyPr wrap="square">
            <a:spAutoFit/>
          </a:bodyPr>
          <a:lstStyle/>
          <a:p>
            <a:r>
              <a:rPr lang="zh-CN" altLang="en-US" dirty="0"/>
              <a:t>未来可能的创新点和工作</a:t>
            </a:r>
            <a:endParaRPr lang="en-US" altLang="zh-CN" dirty="0"/>
          </a:p>
          <a:p>
            <a:r>
              <a:rPr lang="en-US" altLang="zh-CN" dirty="0"/>
              <a:t>1.</a:t>
            </a:r>
            <a:r>
              <a:rPr lang="zh-CN" altLang="en-US" dirty="0"/>
              <a:t>重构误差阈值的选择方法</a:t>
            </a:r>
            <a:endParaRPr lang="en-US" altLang="zh-CN" dirty="0"/>
          </a:p>
          <a:p>
            <a:r>
              <a:rPr lang="en-US" altLang="zh-CN" dirty="0"/>
              <a:t>2.</a:t>
            </a:r>
            <a:r>
              <a:rPr lang="zh-CN" altLang="en-US" dirty="0"/>
              <a:t>自编码器模型优化</a:t>
            </a:r>
            <a:endParaRPr lang="en-US" altLang="zh-CN" dirty="0"/>
          </a:p>
          <a:p>
            <a:r>
              <a:rPr lang="en-US" altLang="zh-CN" dirty="0"/>
              <a:t>3.</a:t>
            </a:r>
            <a:r>
              <a:rPr lang="zh-CN" altLang="en-US" dirty="0"/>
              <a:t>目前</a:t>
            </a:r>
            <a:r>
              <a:rPr lang="en-US" altLang="zh-CN" dirty="0"/>
              <a:t>v1</a:t>
            </a:r>
            <a:r>
              <a:rPr lang="zh-CN" altLang="en-US" dirty="0"/>
              <a:t>的</a:t>
            </a:r>
            <a:r>
              <a:rPr lang="en-US" altLang="zh-CN" dirty="0" err="1"/>
              <a:t>netflow</a:t>
            </a:r>
            <a:r>
              <a:rPr lang="zh-CN" altLang="en-US" dirty="0"/>
              <a:t>特征只有</a:t>
            </a:r>
            <a:r>
              <a:rPr lang="en-US" altLang="zh-CN" dirty="0"/>
              <a:t>10</a:t>
            </a:r>
            <a:r>
              <a:rPr lang="zh-CN" altLang="en-US" dirty="0"/>
              <a:t>个，特征工程扩展特征</a:t>
            </a:r>
          </a:p>
        </p:txBody>
      </p:sp>
    </p:spTree>
    <p:extLst>
      <p:ext uri="{BB962C8B-B14F-4D97-AF65-F5344CB8AC3E}">
        <p14:creationId xmlns:p14="http://schemas.microsoft.com/office/powerpoint/2010/main" val="428825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6C3053A-D1AE-D894-26C0-BFA65E6358B9}"/>
              </a:ext>
            </a:extLst>
          </p:cNvPr>
          <p:cNvGrpSpPr/>
          <p:nvPr/>
        </p:nvGrpSpPr>
        <p:grpSpPr>
          <a:xfrm>
            <a:off x="5786921" y="1752728"/>
            <a:ext cx="5651416" cy="3081113"/>
            <a:chOff x="6576605" y="1817714"/>
            <a:chExt cx="5651416" cy="3081113"/>
          </a:xfrm>
        </p:grpSpPr>
        <p:pic>
          <p:nvPicPr>
            <p:cNvPr id="4" name="图片 3">
              <a:extLst>
                <a:ext uri="{FF2B5EF4-FFF2-40B4-BE49-F238E27FC236}">
                  <a16:creationId xmlns:a16="http://schemas.microsoft.com/office/drawing/2014/main" id="{CBAF7EE6-50A6-F776-F151-81C13E82966A}"/>
                </a:ext>
              </a:extLst>
            </p:cNvPr>
            <p:cNvPicPr>
              <a:picLocks noChangeAspect="1"/>
            </p:cNvPicPr>
            <p:nvPr/>
          </p:nvPicPr>
          <p:blipFill>
            <a:blip r:embed="rId2"/>
            <a:stretch>
              <a:fillRect/>
            </a:stretch>
          </p:blipFill>
          <p:spPr>
            <a:xfrm>
              <a:off x="6739542" y="1817714"/>
              <a:ext cx="5325542" cy="2773336"/>
            </a:xfrm>
            <a:prstGeom prst="rect">
              <a:avLst/>
            </a:prstGeom>
          </p:spPr>
        </p:pic>
        <p:sp>
          <p:nvSpPr>
            <p:cNvPr id="5" name="文本框 4">
              <a:extLst>
                <a:ext uri="{FF2B5EF4-FFF2-40B4-BE49-F238E27FC236}">
                  <a16:creationId xmlns:a16="http://schemas.microsoft.com/office/drawing/2014/main" id="{F61901E3-8818-A833-7151-C8390D09F6B6}"/>
                </a:ext>
              </a:extLst>
            </p:cNvPr>
            <p:cNvSpPr txBox="1"/>
            <p:nvPr/>
          </p:nvSpPr>
          <p:spPr>
            <a:xfrm>
              <a:off x="6576605" y="4591050"/>
              <a:ext cx="5651416" cy="307777"/>
            </a:xfrm>
            <a:prstGeom prst="rect">
              <a:avLst/>
            </a:prstGeom>
            <a:noFill/>
          </p:spPr>
          <p:txBody>
            <a:bodyPr wrap="square">
              <a:spAutoFit/>
            </a:bodyPr>
            <a:lstStyle/>
            <a:p>
              <a:r>
                <a:rPr lang="zh-CN" altLang="en-US" sz="1400" dirty="0"/>
                <a:t>　</a:t>
              </a:r>
              <a:r>
                <a:rPr lang="en-US" altLang="zh-CN" sz="1400" dirty="0"/>
                <a:t>2016-2020 </a:t>
              </a:r>
              <a:r>
                <a:rPr lang="zh-CN" altLang="en-US" sz="1400" dirty="0"/>
                <a:t>年移动互联网恶意程序捕获数量（来源：</a:t>
              </a:r>
              <a:r>
                <a:rPr lang="en-US" altLang="zh-CN" sz="1400" dirty="0"/>
                <a:t>CNCERT/CC</a:t>
              </a:r>
              <a:r>
                <a:rPr lang="zh-CN" altLang="en-US" sz="1400" dirty="0"/>
                <a:t>） </a:t>
              </a:r>
            </a:p>
          </p:txBody>
        </p:sp>
      </p:grpSp>
      <p:sp>
        <p:nvSpPr>
          <p:cNvPr id="6" name="文本框 5">
            <a:extLst>
              <a:ext uri="{FF2B5EF4-FFF2-40B4-BE49-F238E27FC236}">
                <a16:creationId xmlns:a16="http://schemas.microsoft.com/office/drawing/2014/main" id="{5B1D46DE-54B0-9A12-6342-103DF60DD6A7}"/>
              </a:ext>
            </a:extLst>
          </p:cNvPr>
          <p:cNvSpPr txBox="1"/>
          <p:nvPr/>
        </p:nvSpPr>
        <p:spPr>
          <a:xfrm>
            <a:off x="753663" y="2277623"/>
            <a:ext cx="4450633" cy="2031325"/>
          </a:xfrm>
          <a:prstGeom prst="rect">
            <a:avLst/>
          </a:prstGeom>
          <a:noFill/>
        </p:spPr>
        <p:txBody>
          <a:bodyPr wrap="square">
            <a:spAutoFit/>
          </a:bodyPr>
          <a:lstStyle/>
          <a:p>
            <a:pPr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宋体" panose="02010600030101010101" pitchFamily="2" charset="-122"/>
                <a:ea typeface="宋体" panose="02010600030101010101" pitchFamily="2" charset="-122"/>
              </a:rPr>
              <a:t>根据国家计算机网络应急技术处理协调中心发布的</a:t>
            </a:r>
            <a:r>
              <a:rPr lang="en-US" altLang="zh-CN" dirty="0">
                <a:latin typeface="宋体" panose="02010600030101010101" pitchFamily="2" charset="-122"/>
                <a:ea typeface="宋体" panose="02010600030101010101" pitchFamily="2" charset="-122"/>
              </a:rPr>
              <a:t>《2020</a:t>
            </a:r>
            <a:r>
              <a:rPr lang="zh-CN" altLang="en-US" dirty="0">
                <a:latin typeface="宋体" panose="02010600030101010101" pitchFamily="2" charset="-122"/>
                <a:ea typeface="宋体" panose="02010600030101010101" pitchFamily="2" charset="-122"/>
              </a:rPr>
              <a:t>年中国互联网网络安全报告</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显示，我国境内有</a:t>
            </a:r>
            <a:r>
              <a:rPr lang="en-US" altLang="zh-CN" dirty="0">
                <a:latin typeface="宋体" panose="02010600030101010101" pitchFamily="2" charset="-122"/>
                <a:ea typeface="宋体" panose="02010600030101010101" pitchFamily="2" charset="-122"/>
              </a:rPr>
              <a:t>5541</a:t>
            </a:r>
            <a:r>
              <a:rPr lang="zh-CN" altLang="en-US" dirty="0">
                <a:latin typeface="宋体" panose="02010600030101010101" pitchFamily="2" charset="-122"/>
                <a:ea typeface="宋体" panose="02010600030101010101" pitchFamily="2" charset="-122"/>
              </a:rPr>
              <a:t>万个</a:t>
            </a: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地址受到了恶意程序攻击，占到了全国</a:t>
            </a: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地址总数的</a:t>
            </a:r>
            <a:r>
              <a:rPr lang="en-US" altLang="zh-CN" dirty="0">
                <a:latin typeface="宋体" panose="02010600030101010101" pitchFamily="2" charset="-122"/>
                <a:ea typeface="宋体" panose="02010600030101010101" pitchFamily="2" charset="-122"/>
              </a:rPr>
              <a:t>14.2%</a:t>
            </a:r>
            <a:r>
              <a:rPr lang="zh-CN" altLang="en-US" dirty="0">
                <a:latin typeface="宋体" panose="02010600030101010101" pitchFamily="2" charset="-122"/>
                <a:ea typeface="宋体" panose="02010600030101010101" pitchFamily="2" charset="-122"/>
              </a:rPr>
              <a:t>，勒索病毒手段不断提升，联网数据库泄露风险问题突出，云平台网络安全事件居高不下。</a:t>
            </a:r>
          </a:p>
        </p:txBody>
      </p:sp>
      <p:sp>
        <p:nvSpPr>
          <p:cNvPr id="7" name="文本框 6">
            <a:extLst>
              <a:ext uri="{FF2B5EF4-FFF2-40B4-BE49-F238E27FC236}">
                <a16:creationId xmlns:a16="http://schemas.microsoft.com/office/drawing/2014/main" id="{A2C02843-B1A3-3FA1-1B07-51EE5F51BDD4}"/>
              </a:ext>
            </a:extLst>
          </p:cNvPr>
          <p:cNvSpPr txBox="1"/>
          <p:nvPr/>
        </p:nvSpPr>
        <p:spPr>
          <a:xfrm>
            <a:off x="567578" y="431657"/>
            <a:ext cx="5528422"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背景</a:t>
            </a:r>
          </a:p>
        </p:txBody>
      </p:sp>
    </p:spTree>
    <p:extLst>
      <p:ext uri="{BB962C8B-B14F-4D97-AF65-F5344CB8AC3E}">
        <p14:creationId xmlns:p14="http://schemas.microsoft.com/office/powerpoint/2010/main" val="3390878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878CD1B-5B4C-CF51-49EA-892B415E9E1C}"/>
              </a:ext>
            </a:extLst>
          </p:cNvPr>
          <p:cNvPicPr>
            <a:picLocks noChangeAspect="1"/>
          </p:cNvPicPr>
          <p:nvPr/>
        </p:nvPicPr>
        <p:blipFill>
          <a:blip r:embed="rId2"/>
          <a:stretch>
            <a:fillRect/>
          </a:stretch>
        </p:blipFill>
        <p:spPr>
          <a:xfrm>
            <a:off x="240441" y="357123"/>
            <a:ext cx="7413075" cy="5918503"/>
          </a:xfrm>
          <a:prstGeom prst="rect">
            <a:avLst/>
          </a:prstGeom>
        </p:spPr>
      </p:pic>
      <p:pic>
        <p:nvPicPr>
          <p:cNvPr id="6" name="图片 5">
            <a:extLst>
              <a:ext uri="{FF2B5EF4-FFF2-40B4-BE49-F238E27FC236}">
                <a16:creationId xmlns:a16="http://schemas.microsoft.com/office/drawing/2014/main" id="{B43991D9-E51B-C87E-C640-B5B63C40ED9A}"/>
              </a:ext>
            </a:extLst>
          </p:cNvPr>
          <p:cNvPicPr>
            <a:picLocks noChangeAspect="1"/>
          </p:cNvPicPr>
          <p:nvPr/>
        </p:nvPicPr>
        <p:blipFill>
          <a:blip r:embed="rId3"/>
          <a:stretch>
            <a:fillRect/>
          </a:stretch>
        </p:blipFill>
        <p:spPr>
          <a:xfrm>
            <a:off x="5723347" y="357123"/>
            <a:ext cx="5687448" cy="1959648"/>
          </a:xfrm>
          <a:prstGeom prst="rect">
            <a:avLst/>
          </a:prstGeom>
        </p:spPr>
      </p:pic>
    </p:spTree>
    <p:extLst>
      <p:ext uri="{BB962C8B-B14F-4D97-AF65-F5344CB8AC3E}">
        <p14:creationId xmlns:p14="http://schemas.microsoft.com/office/powerpoint/2010/main" val="390892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2C02843-B1A3-3FA1-1B07-51EE5F51BDD4}"/>
              </a:ext>
            </a:extLst>
          </p:cNvPr>
          <p:cNvSpPr txBox="1"/>
          <p:nvPr/>
        </p:nvSpPr>
        <p:spPr>
          <a:xfrm>
            <a:off x="684310" y="499750"/>
            <a:ext cx="5528422"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背景</a:t>
            </a:r>
          </a:p>
        </p:txBody>
      </p:sp>
      <p:graphicFrame>
        <p:nvGraphicFramePr>
          <p:cNvPr id="3" name="表格 2">
            <a:extLst>
              <a:ext uri="{FF2B5EF4-FFF2-40B4-BE49-F238E27FC236}">
                <a16:creationId xmlns:a16="http://schemas.microsoft.com/office/drawing/2014/main" id="{29E20E69-6592-E86D-9968-F601FA766667}"/>
              </a:ext>
            </a:extLst>
          </p:cNvPr>
          <p:cNvGraphicFramePr>
            <a:graphicFrameLocks noGrp="1"/>
          </p:cNvGraphicFramePr>
          <p:nvPr>
            <p:extLst>
              <p:ext uri="{D42A27DB-BD31-4B8C-83A1-F6EECF244321}">
                <p14:modId xmlns:p14="http://schemas.microsoft.com/office/powerpoint/2010/main" val="3657456767"/>
              </p:ext>
            </p:extLst>
          </p:nvPr>
        </p:nvGraphicFramePr>
        <p:xfrm>
          <a:off x="1325393" y="2723745"/>
          <a:ext cx="8395631" cy="2401414"/>
        </p:xfrm>
        <a:graphic>
          <a:graphicData uri="http://schemas.openxmlformats.org/drawingml/2006/table">
            <a:tbl>
              <a:tblPr firstRow="1" firstCol="1" bandRow="1">
                <a:tableStyleId>{5C22544A-7EE6-4342-B048-85BDC9FD1C3A}</a:tableStyleId>
              </a:tblPr>
              <a:tblGrid>
                <a:gridCol w="2067472">
                  <a:extLst>
                    <a:ext uri="{9D8B030D-6E8A-4147-A177-3AD203B41FA5}">
                      <a16:colId xmlns:a16="http://schemas.microsoft.com/office/drawing/2014/main" val="1965245877"/>
                    </a:ext>
                  </a:extLst>
                </a:gridCol>
                <a:gridCol w="3098930">
                  <a:extLst>
                    <a:ext uri="{9D8B030D-6E8A-4147-A177-3AD203B41FA5}">
                      <a16:colId xmlns:a16="http://schemas.microsoft.com/office/drawing/2014/main" val="2715251019"/>
                    </a:ext>
                  </a:extLst>
                </a:gridCol>
                <a:gridCol w="3229229">
                  <a:extLst>
                    <a:ext uri="{9D8B030D-6E8A-4147-A177-3AD203B41FA5}">
                      <a16:colId xmlns:a16="http://schemas.microsoft.com/office/drawing/2014/main" val="4429391"/>
                    </a:ext>
                  </a:extLst>
                </a:gridCol>
              </a:tblGrid>
              <a:tr h="600906">
                <a:tc>
                  <a:txBody>
                    <a:bodyPr/>
                    <a:lstStyle/>
                    <a:p>
                      <a:pPr algn="ctr">
                        <a:lnSpc>
                          <a:spcPts val="2000"/>
                        </a:lnSpc>
                      </a:pPr>
                      <a:r>
                        <a:rPr lang="zh-CN" altLang="en-US"/>
                        <a:t>网络攻击类型</a:t>
                      </a:r>
                    </a:p>
                  </a:txBody>
                  <a:tcPr marL="68580" marR="68580" marT="0" marB="0"/>
                </a:tc>
                <a:tc>
                  <a:txBody>
                    <a:bodyPr/>
                    <a:lstStyle/>
                    <a:p>
                      <a:pPr algn="ctr">
                        <a:lnSpc>
                          <a:spcPts val="2000"/>
                        </a:lnSpc>
                      </a:pPr>
                      <a:r>
                        <a:rPr lang="zh-CN" altLang="en-US"/>
                        <a:t>描述</a:t>
                      </a:r>
                    </a:p>
                  </a:txBody>
                  <a:tcPr marL="68580" marR="68580" marT="0" marB="0"/>
                </a:tc>
                <a:tc>
                  <a:txBody>
                    <a:bodyPr/>
                    <a:lstStyle/>
                    <a:p>
                      <a:pPr algn="ctr">
                        <a:lnSpc>
                          <a:spcPts val="2000"/>
                        </a:lnSpc>
                      </a:pPr>
                      <a:r>
                        <a:rPr lang="zh-CN" altLang="en-US"/>
                        <a:t>样例</a:t>
                      </a:r>
                    </a:p>
                  </a:txBody>
                  <a:tcPr marL="68580" marR="68580" marT="0" marB="0"/>
                </a:tc>
                <a:extLst>
                  <a:ext uri="{0D108BD9-81ED-4DB2-BD59-A6C34878D82A}">
                    <a16:rowId xmlns:a16="http://schemas.microsoft.com/office/drawing/2014/main" val="1770360826"/>
                  </a:ext>
                </a:extLst>
              </a:tr>
              <a:tr h="450127">
                <a:tc>
                  <a:txBody>
                    <a:bodyPr/>
                    <a:lstStyle/>
                    <a:p>
                      <a:pPr algn="ctr">
                        <a:lnSpc>
                          <a:spcPts val="2000"/>
                        </a:lnSpc>
                      </a:pPr>
                      <a:r>
                        <a:rPr lang="en-US"/>
                        <a:t>PROBE</a:t>
                      </a:r>
                      <a:endParaRPr lang="zh-CN" altLang="en-US"/>
                    </a:p>
                  </a:txBody>
                  <a:tcPr marL="68580" marR="68580" marT="0" marB="0"/>
                </a:tc>
                <a:tc>
                  <a:txBody>
                    <a:bodyPr/>
                    <a:lstStyle/>
                    <a:p>
                      <a:pPr algn="ctr">
                        <a:lnSpc>
                          <a:spcPts val="2000"/>
                        </a:lnSpc>
                      </a:pPr>
                      <a:r>
                        <a:rPr lang="zh-CN" altLang="en-US"/>
                        <a:t>监视和探测目标主机信息</a:t>
                      </a:r>
                    </a:p>
                  </a:txBody>
                  <a:tcPr marL="68580" marR="68580" marT="0" marB="0"/>
                </a:tc>
                <a:tc>
                  <a:txBody>
                    <a:bodyPr/>
                    <a:lstStyle/>
                    <a:p>
                      <a:pPr algn="ctr">
                        <a:lnSpc>
                          <a:spcPts val="2000"/>
                        </a:lnSpc>
                      </a:pPr>
                      <a:r>
                        <a:rPr lang="en-US"/>
                        <a:t>IP</a:t>
                      </a:r>
                      <a:r>
                        <a:rPr lang="zh-CN" altLang="en-US"/>
                        <a:t>扫描、端口扫描</a:t>
                      </a:r>
                    </a:p>
                  </a:txBody>
                  <a:tcPr marL="68580" marR="68580" marT="0" marB="0"/>
                </a:tc>
                <a:extLst>
                  <a:ext uri="{0D108BD9-81ED-4DB2-BD59-A6C34878D82A}">
                    <a16:rowId xmlns:a16="http://schemas.microsoft.com/office/drawing/2014/main" val="840726153"/>
                  </a:ext>
                </a:extLst>
              </a:tr>
              <a:tr h="450127">
                <a:tc>
                  <a:txBody>
                    <a:bodyPr/>
                    <a:lstStyle/>
                    <a:p>
                      <a:pPr algn="ctr">
                        <a:lnSpc>
                          <a:spcPts val="2000"/>
                        </a:lnSpc>
                      </a:pPr>
                      <a:r>
                        <a:rPr lang="en-US"/>
                        <a:t>DOS</a:t>
                      </a:r>
                      <a:endParaRPr lang="zh-CN" altLang="en-US"/>
                    </a:p>
                  </a:txBody>
                  <a:tcPr marL="68580" marR="68580" marT="0" marB="0"/>
                </a:tc>
                <a:tc>
                  <a:txBody>
                    <a:bodyPr/>
                    <a:lstStyle/>
                    <a:p>
                      <a:pPr algn="ctr">
                        <a:lnSpc>
                          <a:spcPts val="2000"/>
                        </a:lnSpc>
                      </a:pPr>
                      <a:r>
                        <a:rPr lang="zh-CN" altLang="en-US" dirty="0"/>
                        <a:t>拒绝服务攻击</a:t>
                      </a:r>
                    </a:p>
                  </a:txBody>
                  <a:tcPr marL="68580" marR="68580" marT="0" marB="0"/>
                </a:tc>
                <a:tc>
                  <a:txBody>
                    <a:bodyPr/>
                    <a:lstStyle/>
                    <a:p>
                      <a:pPr algn="ctr">
                        <a:lnSpc>
                          <a:spcPts val="2000"/>
                        </a:lnSpc>
                      </a:pPr>
                      <a:r>
                        <a:rPr lang="en-US"/>
                        <a:t>TCP SYN</a:t>
                      </a:r>
                      <a:r>
                        <a:rPr lang="zh-CN" altLang="en-US"/>
                        <a:t>泛洪、</a:t>
                      </a:r>
                      <a:r>
                        <a:rPr lang="en-US"/>
                        <a:t>ping</a:t>
                      </a:r>
                      <a:r>
                        <a:rPr lang="zh-CN" altLang="en-US"/>
                        <a:t>泛洪</a:t>
                      </a:r>
                    </a:p>
                  </a:txBody>
                  <a:tcPr marL="68580" marR="68580" marT="0" marB="0"/>
                </a:tc>
                <a:extLst>
                  <a:ext uri="{0D108BD9-81ED-4DB2-BD59-A6C34878D82A}">
                    <a16:rowId xmlns:a16="http://schemas.microsoft.com/office/drawing/2014/main" val="2727219163"/>
                  </a:ext>
                </a:extLst>
              </a:tr>
              <a:tr h="450127">
                <a:tc>
                  <a:txBody>
                    <a:bodyPr/>
                    <a:lstStyle/>
                    <a:p>
                      <a:pPr algn="ctr">
                        <a:lnSpc>
                          <a:spcPts val="2000"/>
                        </a:lnSpc>
                      </a:pPr>
                      <a:r>
                        <a:rPr lang="en-US" dirty="0"/>
                        <a:t>U2R</a:t>
                      </a:r>
                      <a:endParaRPr lang="zh-CN" altLang="en-US" dirty="0"/>
                    </a:p>
                  </a:txBody>
                  <a:tcPr marL="68580" marR="68580" marT="0" marB="0"/>
                </a:tc>
                <a:tc>
                  <a:txBody>
                    <a:bodyPr/>
                    <a:lstStyle/>
                    <a:p>
                      <a:pPr algn="ctr">
                        <a:lnSpc>
                          <a:spcPts val="2000"/>
                        </a:lnSpc>
                      </a:pPr>
                      <a:r>
                        <a:rPr lang="zh-CN" altLang="en-US" dirty="0"/>
                        <a:t>来自远程机器的非法访问</a:t>
                      </a:r>
                    </a:p>
                  </a:txBody>
                  <a:tcPr marL="68580" marR="68580" marT="0" marB="0"/>
                </a:tc>
                <a:tc>
                  <a:txBody>
                    <a:bodyPr/>
                    <a:lstStyle/>
                    <a:p>
                      <a:pPr algn="ctr">
                        <a:lnSpc>
                          <a:spcPts val="2000"/>
                        </a:lnSpc>
                      </a:pPr>
                      <a:r>
                        <a:rPr lang="zh-CN" altLang="en-US"/>
                        <a:t>字典攻击</a:t>
                      </a:r>
                    </a:p>
                  </a:txBody>
                  <a:tcPr marL="68580" marR="68580" marT="0" marB="0"/>
                </a:tc>
                <a:extLst>
                  <a:ext uri="{0D108BD9-81ED-4DB2-BD59-A6C34878D82A}">
                    <a16:rowId xmlns:a16="http://schemas.microsoft.com/office/drawing/2014/main" val="3341447051"/>
                  </a:ext>
                </a:extLst>
              </a:tr>
              <a:tr h="450127">
                <a:tc>
                  <a:txBody>
                    <a:bodyPr/>
                    <a:lstStyle/>
                    <a:p>
                      <a:pPr algn="ctr">
                        <a:lnSpc>
                          <a:spcPts val="2000"/>
                        </a:lnSpc>
                      </a:pPr>
                      <a:r>
                        <a:rPr lang="en-US" dirty="0"/>
                        <a:t>R2L</a:t>
                      </a:r>
                      <a:endParaRPr lang="zh-CN" altLang="en-US" dirty="0"/>
                    </a:p>
                  </a:txBody>
                  <a:tcPr marL="68580" marR="68580" marT="0" marB="0"/>
                </a:tc>
                <a:tc>
                  <a:txBody>
                    <a:bodyPr/>
                    <a:lstStyle/>
                    <a:p>
                      <a:pPr algn="ctr">
                        <a:lnSpc>
                          <a:spcPts val="2000"/>
                        </a:lnSpc>
                      </a:pPr>
                      <a:r>
                        <a:rPr lang="zh-CN" altLang="en-US" dirty="0"/>
                        <a:t>获取本地用户的访问权限</a:t>
                      </a:r>
                    </a:p>
                  </a:txBody>
                  <a:tcPr marL="68580" marR="68580" marT="0" marB="0"/>
                </a:tc>
                <a:tc>
                  <a:txBody>
                    <a:bodyPr/>
                    <a:lstStyle/>
                    <a:p>
                      <a:pPr algn="ctr">
                        <a:lnSpc>
                          <a:spcPts val="2000"/>
                        </a:lnSpc>
                      </a:pPr>
                      <a:r>
                        <a:rPr lang="en-US" dirty="0" err="1"/>
                        <a:t>Warezclient</a:t>
                      </a:r>
                      <a:r>
                        <a:rPr lang="zh-CN" altLang="en-US" dirty="0"/>
                        <a:t>、</a:t>
                      </a:r>
                      <a:r>
                        <a:rPr lang="en-US" dirty="0"/>
                        <a:t>spy</a:t>
                      </a:r>
                      <a:endParaRPr lang="zh-CN" altLang="en-US" dirty="0"/>
                    </a:p>
                  </a:txBody>
                  <a:tcPr marL="68580" marR="68580" marT="0" marB="0"/>
                </a:tc>
                <a:extLst>
                  <a:ext uri="{0D108BD9-81ED-4DB2-BD59-A6C34878D82A}">
                    <a16:rowId xmlns:a16="http://schemas.microsoft.com/office/drawing/2014/main" val="3493914648"/>
                  </a:ext>
                </a:extLst>
              </a:tr>
            </a:tbl>
          </a:graphicData>
        </a:graphic>
      </p:graphicFrame>
      <p:sp>
        <p:nvSpPr>
          <p:cNvPr id="10" name="文本框 9">
            <a:extLst>
              <a:ext uri="{FF2B5EF4-FFF2-40B4-BE49-F238E27FC236}">
                <a16:creationId xmlns:a16="http://schemas.microsoft.com/office/drawing/2014/main" id="{AC7DC8A6-8FE6-52B5-0CB5-BBFAC9061431}"/>
              </a:ext>
            </a:extLst>
          </p:cNvPr>
          <p:cNvSpPr txBox="1"/>
          <p:nvPr/>
        </p:nvSpPr>
        <p:spPr>
          <a:xfrm>
            <a:off x="1325393" y="1559138"/>
            <a:ext cx="767269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根据</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Ahmed</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等人对于网络攻击流量的总结，网络攻击的类型和样例如下：</a:t>
            </a:r>
            <a:r>
              <a:rPr kumimoji="0" lang="zh-CN" altLang="en-US" sz="1050" b="0" i="0" u="none" strike="noStrike" cap="none" normalizeH="0" baseline="0" dirty="0">
                <a:ln>
                  <a:noFill/>
                </a:ln>
                <a:solidFill>
                  <a:schemeClr val="tx1"/>
                </a:solidFill>
                <a:effectLst/>
              </a:rPr>
              <a:t> </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424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1FC7582-7FE8-05AD-D564-84269395005C}"/>
              </a:ext>
            </a:extLst>
          </p:cNvPr>
          <p:cNvSpPr txBox="1"/>
          <p:nvPr/>
        </p:nvSpPr>
        <p:spPr>
          <a:xfrm>
            <a:off x="567578" y="1522379"/>
            <a:ext cx="10881877" cy="646331"/>
          </a:xfrm>
          <a:prstGeom prst="rect">
            <a:avLst/>
          </a:prstGeom>
          <a:noFill/>
        </p:spPr>
        <p:txBody>
          <a:bodyPr wrap="square">
            <a:spAutoFit/>
          </a:bodyPr>
          <a:lstStyle/>
          <a:p>
            <a:r>
              <a:rPr lang="zh-CN" altLang="en-US" dirty="0"/>
              <a:t>网络流量异常检测，是指将各种异常检测方法应用于网络流量数据的分析，在此基础之上及时发现具有异常行为的网络流量并产生报警。</a:t>
            </a:r>
          </a:p>
        </p:txBody>
      </p:sp>
      <p:sp>
        <p:nvSpPr>
          <p:cNvPr id="8" name="文本框 7">
            <a:extLst>
              <a:ext uri="{FF2B5EF4-FFF2-40B4-BE49-F238E27FC236}">
                <a16:creationId xmlns:a16="http://schemas.microsoft.com/office/drawing/2014/main" id="{E2CE7CD8-8C9A-CFD3-E4F1-6313FF4445B7}"/>
              </a:ext>
            </a:extLst>
          </p:cNvPr>
          <p:cNvSpPr txBox="1"/>
          <p:nvPr/>
        </p:nvSpPr>
        <p:spPr>
          <a:xfrm>
            <a:off x="567578" y="431657"/>
            <a:ext cx="5528422"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网络流量异常检测</a:t>
            </a:r>
          </a:p>
        </p:txBody>
      </p:sp>
      <p:graphicFrame>
        <p:nvGraphicFramePr>
          <p:cNvPr id="9" name="表格 6">
            <a:extLst>
              <a:ext uri="{FF2B5EF4-FFF2-40B4-BE49-F238E27FC236}">
                <a16:creationId xmlns:a16="http://schemas.microsoft.com/office/drawing/2014/main" id="{F649F84C-F721-D6C9-FFA2-C9051A50736E}"/>
              </a:ext>
            </a:extLst>
          </p:cNvPr>
          <p:cNvGraphicFramePr>
            <a:graphicFrameLocks noGrp="1"/>
          </p:cNvGraphicFramePr>
          <p:nvPr>
            <p:extLst>
              <p:ext uri="{D42A27DB-BD31-4B8C-83A1-F6EECF244321}">
                <p14:modId xmlns:p14="http://schemas.microsoft.com/office/powerpoint/2010/main" val="2278609546"/>
              </p:ext>
            </p:extLst>
          </p:nvPr>
        </p:nvGraphicFramePr>
        <p:xfrm>
          <a:off x="567578" y="2393611"/>
          <a:ext cx="10697052" cy="3794611"/>
        </p:xfrm>
        <a:graphic>
          <a:graphicData uri="http://schemas.openxmlformats.org/drawingml/2006/table">
            <a:tbl>
              <a:tblPr firstRow="1" bandRow="1">
                <a:tableStyleId>{5C22544A-7EE6-4342-B048-85BDC9FD1C3A}</a:tableStyleId>
              </a:tblPr>
              <a:tblGrid>
                <a:gridCol w="3565684">
                  <a:extLst>
                    <a:ext uri="{9D8B030D-6E8A-4147-A177-3AD203B41FA5}">
                      <a16:colId xmlns:a16="http://schemas.microsoft.com/office/drawing/2014/main" val="3630006086"/>
                    </a:ext>
                  </a:extLst>
                </a:gridCol>
                <a:gridCol w="3565684">
                  <a:extLst>
                    <a:ext uri="{9D8B030D-6E8A-4147-A177-3AD203B41FA5}">
                      <a16:colId xmlns:a16="http://schemas.microsoft.com/office/drawing/2014/main" val="3024425906"/>
                    </a:ext>
                  </a:extLst>
                </a:gridCol>
                <a:gridCol w="3565684">
                  <a:extLst>
                    <a:ext uri="{9D8B030D-6E8A-4147-A177-3AD203B41FA5}">
                      <a16:colId xmlns:a16="http://schemas.microsoft.com/office/drawing/2014/main" val="786102399"/>
                    </a:ext>
                  </a:extLst>
                </a:gridCol>
              </a:tblGrid>
              <a:tr h="502771">
                <a:tc>
                  <a:txBody>
                    <a:bodyPr/>
                    <a:lstStyle/>
                    <a:p>
                      <a:pPr algn="ctr"/>
                      <a:r>
                        <a:rPr lang="zh-CN" altLang="en-US" dirty="0"/>
                        <a:t>类别</a:t>
                      </a:r>
                    </a:p>
                  </a:txBody>
                  <a:tcPr/>
                </a:tc>
                <a:tc>
                  <a:txBody>
                    <a:bodyPr/>
                    <a:lstStyle/>
                    <a:p>
                      <a:pPr algn="ctr"/>
                      <a:r>
                        <a:rPr lang="zh-CN" altLang="en-US" dirty="0"/>
                        <a:t>检测方式</a:t>
                      </a:r>
                    </a:p>
                  </a:txBody>
                  <a:tcPr/>
                </a:tc>
                <a:tc>
                  <a:txBody>
                    <a:bodyPr/>
                    <a:lstStyle/>
                    <a:p>
                      <a:pPr algn="ctr"/>
                      <a:r>
                        <a:rPr lang="zh-CN" altLang="en-US" dirty="0"/>
                        <a:t>存在问题</a:t>
                      </a:r>
                    </a:p>
                  </a:txBody>
                  <a:tcPr/>
                </a:tc>
                <a:extLst>
                  <a:ext uri="{0D108BD9-81ED-4DB2-BD59-A6C34878D82A}">
                    <a16:rowId xmlns:a16="http://schemas.microsoft.com/office/drawing/2014/main" val="505137300"/>
                  </a:ext>
                </a:extLst>
              </a:tr>
              <a:tr h="1314811">
                <a:tc>
                  <a:txBody>
                    <a:bodyPr/>
                    <a:lstStyle/>
                    <a:p>
                      <a:pPr algn="ctr"/>
                      <a:r>
                        <a:rPr lang="zh-CN" altLang="en-US" dirty="0"/>
                        <a:t>基于端口匹配</a:t>
                      </a:r>
                    </a:p>
                  </a:txBody>
                  <a:tcPr/>
                </a:tc>
                <a:tc>
                  <a:txBody>
                    <a:bodyPr/>
                    <a:lstStyle/>
                    <a:p>
                      <a:pPr algn="l"/>
                      <a:r>
                        <a:rPr lang="zh-CN" altLang="en-US" dirty="0"/>
                        <a:t>互联网应用都有固定的端口号，因此只需要检测流量中的源端口号及目的端口号，即可进行流量分类，例如</a:t>
                      </a:r>
                      <a:r>
                        <a:rPr lang="en-US" altLang="zh-CN" dirty="0"/>
                        <a:t>21</a:t>
                      </a:r>
                      <a:r>
                        <a:rPr lang="zh-CN" altLang="en-US" dirty="0"/>
                        <a:t>号对应</a:t>
                      </a:r>
                      <a:r>
                        <a:rPr lang="en-US" altLang="zh-CN" dirty="0"/>
                        <a:t>FTP</a:t>
                      </a:r>
                      <a:r>
                        <a:rPr lang="zh-CN" altLang="en-US" dirty="0"/>
                        <a:t>协议，</a:t>
                      </a:r>
                      <a:r>
                        <a:rPr lang="en-US" altLang="zh-CN" dirty="0"/>
                        <a:t>443</a:t>
                      </a:r>
                      <a:r>
                        <a:rPr lang="zh-CN" altLang="en-US" dirty="0"/>
                        <a:t>号对应</a:t>
                      </a:r>
                      <a:r>
                        <a:rPr lang="en-US" altLang="zh-CN" dirty="0"/>
                        <a:t>HTTPS</a:t>
                      </a:r>
                      <a:r>
                        <a:rPr lang="zh-CN" altLang="en-US" dirty="0"/>
                        <a:t>协议</a:t>
                      </a:r>
                    </a:p>
                  </a:txBody>
                  <a:tcPr/>
                </a:tc>
                <a:tc>
                  <a:txBody>
                    <a:bodyPr/>
                    <a:lstStyle/>
                    <a:p>
                      <a:pPr algn="l"/>
                      <a:r>
                        <a:rPr lang="zh-CN" altLang="en-US" dirty="0"/>
                        <a:t>某些应用开始使用随机端口号，例如</a:t>
                      </a:r>
                      <a:r>
                        <a:rPr lang="en-US" altLang="zh-CN" dirty="0"/>
                        <a:t>P2P</a:t>
                      </a:r>
                      <a:r>
                        <a:rPr lang="zh-CN" altLang="en-US" dirty="0"/>
                        <a:t>；攻击流量可能使用随机端口。</a:t>
                      </a:r>
                    </a:p>
                  </a:txBody>
                  <a:tcPr/>
                </a:tc>
                <a:extLst>
                  <a:ext uri="{0D108BD9-81ED-4DB2-BD59-A6C34878D82A}">
                    <a16:rowId xmlns:a16="http://schemas.microsoft.com/office/drawing/2014/main" val="671856772"/>
                  </a:ext>
                </a:extLst>
              </a:tr>
              <a:tr h="502771">
                <a:tc>
                  <a:txBody>
                    <a:bodyPr/>
                    <a:lstStyle/>
                    <a:p>
                      <a:pPr algn="ctr"/>
                      <a:r>
                        <a:rPr lang="zh-CN" altLang="en-US" dirty="0"/>
                        <a:t>基于负载匹配</a:t>
                      </a:r>
                    </a:p>
                  </a:txBody>
                  <a:tcPr/>
                </a:tc>
                <a:tc>
                  <a:txBody>
                    <a:bodyPr/>
                    <a:lstStyle/>
                    <a:p>
                      <a:pPr algn="l"/>
                      <a:r>
                        <a:rPr lang="zh-CN" altLang="en-US" dirty="0"/>
                        <a:t>检测整个数据包的信息，包括包头和负载，而不仅仅是检测端口号。人工设计规则来区分流量。</a:t>
                      </a:r>
                    </a:p>
                  </a:txBody>
                  <a:tcPr/>
                </a:tc>
                <a:tc>
                  <a:txBody>
                    <a:bodyPr/>
                    <a:lstStyle/>
                    <a:p>
                      <a:pPr algn="l"/>
                      <a:r>
                        <a:rPr lang="zh-CN" altLang="en-US" dirty="0"/>
                        <a:t>负载匹配需要花费人工大量时间分析特征，且无法检测数据加密的流量。</a:t>
                      </a:r>
                    </a:p>
                  </a:txBody>
                  <a:tcPr/>
                </a:tc>
                <a:extLst>
                  <a:ext uri="{0D108BD9-81ED-4DB2-BD59-A6C34878D82A}">
                    <a16:rowId xmlns:a16="http://schemas.microsoft.com/office/drawing/2014/main" val="957092467"/>
                  </a:ext>
                </a:extLst>
              </a:tr>
              <a:tr h="502771">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zh-CN" altLang="en-US" dirty="0"/>
                        <a:t>基于机器学习</a:t>
                      </a:r>
                    </a:p>
                    <a:p>
                      <a:pPr algn="ctr"/>
                      <a:endParaRPr lang="zh-CN" altLang="en-US" dirty="0"/>
                    </a:p>
                  </a:txBody>
                  <a:tcPr/>
                </a:tc>
                <a:tc>
                  <a:txBody>
                    <a:bodyPr/>
                    <a:lstStyle/>
                    <a:p>
                      <a:pPr algn="l"/>
                      <a:r>
                        <a:rPr lang="zh-CN" altLang="en-US" dirty="0"/>
                        <a:t>基于流量特征集，根据实际构建模型，并输入数据集进行训练和测试。</a:t>
                      </a:r>
                    </a:p>
                  </a:txBody>
                  <a:tcPr/>
                </a:tc>
                <a:tc>
                  <a:txBody>
                    <a:bodyPr/>
                    <a:lstStyle/>
                    <a:p>
                      <a:pPr algn="l"/>
                      <a:r>
                        <a:rPr lang="zh-CN" altLang="en-US" dirty="0"/>
                        <a:t>特征集的选择直接影响模型性能。</a:t>
                      </a:r>
                    </a:p>
                  </a:txBody>
                  <a:tcPr/>
                </a:tc>
                <a:extLst>
                  <a:ext uri="{0D108BD9-81ED-4DB2-BD59-A6C34878D82A}">
                    <a16:rowId xmlns:a16="http://schemas.microsoft.com/office/drawing/2014/main" val="2230292379"/>
                  </a:ext>
                </a:extLst>
              </a:tr>
            </a:tbl>
          </a:graphicData>
        </a:graphic>
      </p:graphicFrame>
    </p:spTree>
    <p:extLst>
      <p:ext uri="{BB962C8B-B14F-4D97-AF65-F5344CB8AC3E}">
        <p14:creationId xmlns:p14="http://schemas.microsoft.com/office/powerpoint/2010/main" val="128273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CE7CD8-8C9A-CFD3-E4F1-6313FF4445B7}"/>
              </a:ext>
            </a:extLst>
          </p:cNvPr>
          <p:cNvSpPr txBox="1"/>
          <p:nvPr/>
        </p:nvSpPr>
        <p:spPr>
          <a:xfrm>
            <a:off x="567578" y="431657"/>
            <a:ext cx="5528422"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网络流量异常检测</a:t>
            </a:r>
          </a:p>
        </p:txBody>
      </p:sp>
      <p:sp>
        <p:nvSpPr>
          <p:cNvPr id="5" name="文本框 4">
            <a:extLst>
              <a:ext uri="{FF2B5EF4-FFF2-40B4-BE49-F238E27FC236}">
                <a16:creationId xmlns:a16="http://schemas.microsoft.com/office/drawing/2014/main" id="{3D2EF916-366C-0BE4-B303-68FB65622920}"/>
              </a:ext>
            </a:extLst>
          </p:cNvPr>
          <p:cNvSpPr txBox="1"/>
          <p:nvPr/>
        </p:nvSpPr>
        <p:spPr>
          <a:xfrm>
            <a:off x="567578" y="1559840"/>
            <a:ext cx="10599775"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Wang</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等提出了一种端到端流量一维卷积神经网络分类方法，将特征提取、选择和分类集成到一个统一的端到端框架中，用于自动学习原始输入和预期输出之间的非线性关系，在</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ISCX VPN-</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nonVPN</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流量数据集上进行验证，大部分的指标都优于其他的方法。</a:t>
            </a:r>
            <a:r>
              <a:rPr kumimoji="0" lang="zh-CN" altLang="en-US" sz="1050" b="0" i="0" u="none" strike="noStrike" cap="none" normalizeH="0" baseline="0" dirty="0">
                <a:ln>
                  <a:noFill/>
                </a:ln>
                <a:solidFill>
                  <a:schemeClr val="tx1"/>
                </a:solidFill>
                <a:effectLst/>
              </a:rPr>
              <a:t> </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
        <p:nvSpPr>
          <p:cNvPr id="11" name="文本框 10">
            <a:extLst>
              <a:ext uri="{FF2B5EF4-FFF2-40B4-BE49-F238E27FC236}">
                <a16:creationId xmlns:a16="http://schemas.microsoft.com/office/drawing/2014/main" id="{08D0EFB5-9289-E36F-B5CF-35DCD4A5EC4E}"/>
              </a:ext>
            </a:extLst>
          </p:cNvPr>
          <p:cNvSpPr txBox="1"/>
          <p:nvPr/>
        </p:nvSpPr>
        <p:spPr>
          <a:xfrm>
            <a:off x="567577" y="2656002"/>
            <a:ext cx="10599775" cy="1200329"/>
          </a:xfrm>
          <a:prstGeom prst="rect">
            <a:avLst/>
          </a:prstGeom>
          <a:noFill/>
        </p:spPr>
        <p:txBody>
          <a:bodyPr wrap="square">
            <a:spAutoFit/>
          </a:bodyPr>
          <a:lstStyle/>
          <a:p>
            <a:pPr eaLnBrk="0" fontAlgn="base" hangingPunct="0">
              <a:spcBef>
                <a:spcPct val="0"/>
              </a:spcBef>
              <a:spcAft>
                <a:spcPct val="0"/>
              </a:spcAft>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黎佳玥等提出一种结合了中长短记忆网络和卷积神经网络的预测模型，首先对网络流量数据进行预处理并使用</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LSTM</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网络学习时间特征，然后使用</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CNN</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学习流量的空间特征，使用</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CICIDS2017</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数据集进行训练和性能测试，总体准确率达到了</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99.57%</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en-US" sz="1050" b="0" i="0" u="none" strike="noStrike" cap="none" normalizeH="0" baseline="0" dirty="0">
                <a:ln>
                  <a:noFill/>
                </a:ln>
                <a:solidFill>
                  <a:schemeClr val="tx1"/>
                </a:solidFill>
                <a:effectLst/>
              </a:rPr>
              <a:t> </a:t>
            </a:r>
            <a:endParaRPr kumimoji="0" lang="zh-CN"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p:sp>
        <p:nvSpPr>
          <p:cNvPr id="14" name="文本框 13">
            <a:extLst>
              <a:ext uri="{FF2B5EF4-FFF2-40B4-BE49-F238E27FC236}">
                <a16:creationId xmlns:a16="http://schemas.microsoft.com/office/drawing/2014/main" id="{85122630-3B96-64EE-2964-FE9A6870AC4E}"/>
              </a:ext>
            </a:extLst>
          </p:cNvPr>
          <p:cNvSpPr txBox="1"/>
          <p:nvPr/>
        </p:nvSpPr>
        <p:spPr>
          <a:xfrm>
            <a:off x="567577" y="3856331"/>
            <a:ext cx="10599774"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Lu</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等提出的检测异常网络流量的深度学习方法结合了</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CNN</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和</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LSTM</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，对于未知入侵流量的检测效果较好，使用</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CNN </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提取输入数据的高维特征，然后使用</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LSTM </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学习网络流量的时序特征，应用于</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KDD99 </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数据集，取得了</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92.5%</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的准确率。</a:t>
            </a:r>
            <a:endPar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1E6EF9B6-CABD-6DB2-4BF5-8131E32528DA}"/>
              </a:ext>
            </a:extLst>
          </p:cNvPr>
          <p:cNvSpPr txBox="1"/>
          <p:nvPr/>
        </p:nvSpPr>
        <p:spPr>
          <a:xfrm>
            <a:off x="567577" y="4949015"/>
            <a:ext cx="10599774"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Canizo</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等提出了一种基于深度学习的监督多时间序列异常检测方法，以不同的方式结合了卷积神经网络和递归神经网络，使用独立的</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CNN</a:t>
            </a: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来处理多传感器系统中的异常检测，考虑了三种类型的异常：点异常、上下文特定异常和集体异常</a:t>
            </a:r>
            <a:r>
              <a:rPr kumimoji="0" lang="zh-CN" altLang="en-US" sz="1050" b="0" i="0" u="none" strike="noStrike" cap="none" normalizeH="0" baseline="0" dirty="0">
                <a:ln>
                  <a:noFill/>
                </a:ln>
                <a:solidFill>
                  <a:schemeClr val="tx1"/>
                </a:solidFill>
                <a:effectLst/>
              </a:rPr>
              <a:t> </a:t>
            </a:r>
            <a:endParaRPr kumimoji="0" lang="zh-CN"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619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2CE7CD8-8C9A-CFD3-E4F1-6313FF4445B7}"/>
              </a:ext>
            </a:extLst>
          </p:cNvPr>
          <p:cNvSpPr txBox="1"/>
          <p:nvPr/>
        </p:nvSpPr>
        <p:spPr>
          <a:xfrm>
            <a:off x="567578" y="431657"/>
            <a:ext cx="7866304"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现有的网络流量异常检测存在的问题</a:t>
            </a:r>
          </a:p>
        </p:txBody>
      </p:sp>
      <p:sp>
        <p:nvSpPr>
          <p:cNvPr id="18" name="文本框 17">
            <a:extLst>
              <a:ext uri="{FF2B5EF4-FFF2-40B4-BE49-F238E27FC236}">
                <a16:creationId xmlns:a16="http://schemas.microsoft.com/office/drawing/2014/main" id="{E5EBF5D4-1D19-E572-1C6E-792E39379B60}"/>
              </a:ext>
            </a:extLst>
          </p:cNvPr>
          <p:cNvSpPr txBox="1"/>
          <p:nvPr/>
        </p:nvSpPr>
        <p:spPr>
          <a:xfrm>
            <a:off x="567578" y="1576280"/>
            <a:ext cx="8956743" cy="646331"/>
          </a:xfrm>
          <a:prstGeom prst="rect">
            <a:avLst/>
          </a:prstGeom>
          <a:noFill/>
        </p:spPr>
        <p:txBody>
          <a:bodyPr wrap="square">
            <a:spAutoFit/>
          </a:bodyPr>
          <a:lstStyle/>
          <a:p>
            <a:r>
              <a:rPr lang="zh-CN" altLang="en-US" dirty="0"/>
              <a:t>现有的网络流量异常检测方法，其核心思想都是通过分析正常和异常流量的模式特征构建模型，再借助模型来判断新的流量是否出现异常。</a:t>
            </a:r>
          </a:p>
        </p:txBody>
      </p:sp>
      <p:sp>
        <p:nvSpPr>
          <p:cNvPr id="20" name="文本框 19">
            <a:extLst>
              <a:ext uri="{FF2B5EF4-FFF2-40B4-BE49-F238E27FC236}">
                <a16:creationId xmlns:a16="http://schemas.microsoft.com/office/drawing/2014/main" id="{810545DE-E838-BA73-70B1-F0578F084EB4}"/>
              </a:ext>
            </a:extLst>
          </p:cNvPr>
          <p:cNvSpPr txBox="1"/>
          <p:nvPr/>
        </p:nvSpPr>
        <p:spPr>
          <a:xfrm>
            <a:off x="567578" y="2708651"/>
            <a:ext cx="10045299" cy="1754326"/>
          </a:xfrm>
          <a:prstGeom prst="rect">
            <a:avLst/>
          </a:prstGeom>
          <a:noFill/>
        </p:spPr>
        <p:txBody>
          <a:bodyPr wrap="square">
            <a:spAutoFit/>
          </a:bodyPr>
          <a:lstStyle/>
          <a:p>
            <a:r>
              <a:rPr lang="zh-CN" altLang="en-US" dirty="0"/>
              <a:t>方法上：</a:t>
            </a:r>
            <a:endParaRPr lang="en-US" altLang="zh-CN" dirty="0"/>
          </a:p>
          <a:p>
            <a:r>
              <a:rPr lang="en-US" altLang="zh-CN" dirty="0"/>
              <a:t>1.</a:t>
            </a:r>
            <a:r>
              <a:rPr lang="zh-CN" altLang="en-US" dirty="0"/>
              <a:t>训练样本的生成需要人为地给海量网络流量数据打上标签，在此基础上才能形成有监督的机器学习模型，这类方法能够取得定的效果并在实际网络环境中得以应用。但是其必然需要耗费大量的时间精力去标注样本。</a:t>
            </a:r>
            <a:endParaRPr lang="en-US" altLang="zh-CN" dirty="0"/>
          </a:p>
          <a:p>
            <a:r>
              <a:rPr lang="en-US" altLang="zh-CN" dirty="0"/>
              <a:t>2.</a:t>
            </a:r>
            <a:r>
              <a:rPr lang="zh-CN" altLang="en-US" dirty="0"/>
              <a:t>网络环境不同且多变，各类网络异常流量层出不穷，面对新型的网络攻击，现有方法难以准确的将其识别为异常流量。</a:t>
            </a:r>
            <a:endParaRPr lang="en-US" altLang="zh-CN" dirty="0"/>
          </a:p>
        </p:txBody>
      </p:sp>
      <p:sp>
        <p:nvSpPr>
          <p:cNvPr id="23" name="文本框 22">
            <a:extLst>
              <a:ext uri="{FF2B5EF4-FFF2-40B4-BE49-F238E27FC236}">
                <a16:creationId xmlns:a16="http://schemas.microsoft.com/office/drawing/2014/main" id="{9F2DA8F7-C168-88EF-A68E-3CE2F77B5B39}"/>
              </a:ext>
            </a:extLst>
          </p:cNvPr>
          <p:cNvSpPr txBox="1"/>
          <p:nvPr/>
        </p:nvSpPr>
        <p:spPr>
          <a:xfrm>
            <a:off x="567578" y="4949017"/>
            <a:ext cx="10045299" cy="1200329"/>
          </a:xfrm>
          <a:prstGeom prst="rect">
            <a:avLst/>
          </a:prstGeom>
          <a:noFill/>
        </p:spPr>
        <p:txBody>
          <a:bodyPr wrap="square">
            <a:spAutoFit/>
          </a:bodyPr>
          <a:lstStyle/>
          <a:p>
            <a:r>
              <a:rPr lang="zh-CN" altLang="en-US" dirty="0"/>
              <a:t>数据上：</a:t>
            </a:r>
            <a:endParaRPr lang="en-US" altLang="zh-CN" dirty="0"/>
          </a:p>
          <a:p>
            <a:r>
              <a:rPr lang="zh-CN" altLang="en-US" dirty="0"/>
              <a:t>大部分的流量异常检测方法使用的数据集都包含流量应用负载数据，因为应用负载数据能够提供大量的信息用于判断流量异常。但是现有的网络运维管理模式少有维护流量应用负载数据，基本上都是基于网络流，比如</a:t>
            </a:r>
            <a:r>
              <a:rPr lang="en-US" altLang="zh-CN" dirty="0"/>
              <a:t>NetFlow</a:t>
            </a:r>
            <a:r>
              <a:rPr lang="zh-CN" altLang="en-US" dirty="0"/>
              <a:t>来对网络流量进行监控、分析。</a:t>
            </a:r>
            <a:endParaRPr lang="en-US" altLang="zh-CN" dirty="0"/>
          </a:p>
        </p:txBody>
      </p:sp>
    </p:spTree>
    <p:extLst>
      <p:ext uri="{BB962C8B-B14F-4D97-AF65-F5344CB8AC3E}">
        <p14:creationId xmlns:p14="http://schemas.microsoft.com/office/powerpoint/2010/main" val="93882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D78665-B4B4-13C8-B5EF-12A925456385}"/>
              </a:ext>
            </a:extLst>
          </p:cNvPr>
          <p:cNvSpPr txBox="1"/>
          <p:nvPr/>
        </p:nvSpPr>
        <p:spPr>
          <a:xfrm>
            <a:off x="567578" y="431657"/>
            <a:ext cx="7866304"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数据集</a:t>
            </a:r>
            <a:r>
              <a:rPr lang="en-US" altLang="zh-CN" sz="3600" b="1" dirty="0">
                <a:solidFill>
                  <a:srgbClr val="0174AB"/>
                </a:solidFill>
                <a:latin typeface="微软雅黑" panose="020B0503020204020204" pitchFamily="34" charset="-122"/>
                <a:ea typeface="微软雅黑" panose="020B0503020204020204" pitchFamily="34" charset="-122"/>
              </a:rPr>
              <a:t>NIDS</a:t>
            </a:r>
            <a:endParaRPr lang="zh-CN" altLang="en-US" sz="3600" b="1" dirty="0">
              <a:solidFill>
                <a:srgbClr val="0174AB"/>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9B64E6F-95A6-1DF5-D502-8EF5ABD867F0}"/>
              </a:ext>
            </a:extLst>
          </p:cNvPr>
          <p:cNvSpPr txBox="1"/>
          <p:nvPr/>
        </p:nvSpPr>
        <p:spPr>
          <a:xfrm>
            <a:off x="4500730" y="431657"/>
            <a:ext cx="6094378" cy="646331"/>
          </a:xfrm>
          <a:prstGeom prst="rect">
            <a:avLst/>
          </a:prstGeom>
          <a:noFill/>
        </p:spPr>
        <p:txBody>
          <a:bodyPr wrap="square">
            <a:spAutoFit/>
          </a:bodyPr>
          <a:lstStyle/>
          <a:p>
            <a:r>
              <a:rPr lang="zh-CN" altLang="en-US" dirty="0"/>
              <a:t>https://link.springer.com/chapter/10.1007/978-3-030-72802-1_9</a:t>
            </a:r>
          </a:p>
        </p:txBody>
      </p:sp>
      <p:sp>
        <p:nvSpPr>
          <p:cNvPr id="6" name="文本框 5">
            <a:extLst>
              <a:ext uri="{FF2B5EF4-FFF2-40B4-BE49-F238E27FC236}">
                <a16:creationId xmlns:a16="http://schemas.microsoft.com/office/drawing/2014/main" id="{6DE28F12-8E8F-D5CC-4DBD-AFBF0CB8B331}"/>
              </a:ext>
            </a:extLst>
          </p:cNvPr>
          <p:cNvSpPr txBox="1"/>
          <p:nvPr/>
        </p:nvSpPr>
        <p:spPr>
          <a:xfrm>
            <a:off x="515762" y="1648998"/>
            <a:ext cx="9766373" cy="646331"/>
          </a:xfrm>
          <a:prstGeom prst="rect">
            <a:avLst/>
          </a:prstGeom>
          <a:noFill/>
        </p:spPr>
        <p:txBody>
          <a:bodyPr wrap="square">
            <a:spAutoFit/>
          </a:bodyPr>
          <a:lstStyle/>
          <a:p>
            <a:pPr algn="l"/>
            <a:r>
              <a:rPr lang="en-US" altLang="zh-CN" dirty="0"/>
              <a:t>NIDS</a:t>
            </a:r>
            <a:r>
              <a:rPr lang="zh-CN" altLang="en-US" dirty="0"/>
              <a:t>数据集是</a:t>
            </a:r>
            <a:r>
              <a:rPr lang="en-US" altLang="zh-CN" dirty="0"/>
              <a:t>2021</a:t>
            </a:r>
            <a:r>
              <a:rPr lang="zh-CN" altLang="en-US" dirty="0"/>
              <a:t>年发布的一个数据集，它由四个常用的异常流量数据集组成。</a:t>
            </a:r>
            <a:endParaRPr lang="en-US" altLang="zh-CN" dirty="0"/>
          </a:p>
          <a:p>
            <a:pPr algn="l"/>
            <a:r>
              <a:rPr lang="zh-CN" altLang="en-US" dirty="0"/>
              <a:t>使用这些数据集的原始数据包捕获文件并制作成</a:t>
            </a:r>
            <a:r>
              <a:rPr lang="en-US" altLang="zh-CN" dirty="0"/>
              <a:t>NetFlow</a:t>
            </a:r>
            <a:r>
              <a:rPr lang="zh-CN" altLang="en-US" dirty="0"/>
              <a:t>格式</a:t>
            </a:r>
            <a:endParaRPr lang="en-US" altLang="zh-CN" dirty="0"/>
          </a:p>
        </p:txBody>
      </p:sp>
      <p:graphicFrame>
        <p:nvGraphicFramePr>
          <p:cNvPr id="14" name="表格 13">
            <a:extLst>
              <a:ext uri="{FF2B5EF4-FFF2-40B4-BE49-F238E27FC236}">
                <a16:creationId xmlns:a16="http://schemas.microsoft.com/office/drawing/2014/main" id="{2D8EB534-0970-B891-46DA-CCADF847BADC}"/>
              </a:ext>
            </a:extLst>
          </p:cNvPr>
          <p:cNvGraphicFramePr>
            <a:graphicFrameLocks noGrp="1"/>
          </p:cNvGraphicFramePr>
          <p:nvPr>
            <p:extLst>
              <p:ext uri="{D42A27DB-BD31-4B8C-83A1-F6EECF244321}">
                <p14:modId xmlns:p14="http://schemas.microsoft.com/office/powerpoint/2010/main" val="3710728468"/>
              </p:ext>
            </p:extLst>
          </p:nvPr>
        </p:nvGraphicFramePr>
        <p:xfrm>
          <a:off x="515762" y="3242086"/>
          <a:ext cx="11081491" cy="2836927"/>
        </p:xfrm>
        <a:graphic>
          <a:graphicData uri="http://schemas.openxmlformats.org/drawingml/2006/table">
            <a:tbl>
              <a:tblPr firstRow="1" bandRow="1">
                <a:tableStyleId>{5C22544A-7EE6-4342-B048-85BDC9FD1C3A}</a:tableStyleId>
              </a:tblPr>
              <a:tblGrid>
                <a:gridCol w="2392808">
                  <a:extLst>
                    <a:ext uri="{9D8B030D-6E8A-4147-A177-3AD203B41FA5}">
                      <a16:colId xmlns:a16="http://schemas.microsoft.com/office/drawing/2014/main" val="2970758041"/>
                    </a:ext>
                  </a:extLst>
                </a:gridCol>
                <a:gridCol w="680936">
                  <a:extLst>
                    <a:ext uri="{9D8B030D-6E8A-4147-A177-3AD203B41FA5}">
                      <a16:colId xmlns:a16="http://schemas.microsoft.com/office/drawing/2014/main" val="1227359029"/>
                    </a:ext>
                  </a:extLst>
                </a:gridCol>
                <a:gridCol w="1276676">
                  <a:extLst>
                    <a:ext uri="{9D8B030D-6E8A-4147-A177-3AD203B41FA5}">
                      <a16:colId xmlns:a16="http://schemas.microsoft.com/office/drawing/2014/main" val="1770671398"/>
                    </a:ext>
                  </a:extLst>
                </a:gridCol>
                <a:gridCol w="2468473">
                  <a:extLst>
                    <a:ext uri="{9D8B030D-6E8A-4147-A177-3AD203B41FA5}">
                      <a16:colId xmlns:a16="http://schemas.microsoft.com/office/drawing/2014/main" val="123506057"/>
                    </a:ext>
                  </a:extLst>
                </a:gridCol>
                <a:gridCol w="2315183">
                  <a:extLst>
                    <a:ext uri="{9D8B030D-6E8A-4147-A177-3AD203B41FA5}">
                      <a16:colId xmlns:a16="http://schemas.microsoft.com/office/drawing/2014/main" val="88180938"/>
                    </a:ext>
                  </a:extLst>
                </a:gridCol>
                <a:gridCol w="1947415">
                  <a:extLst>
                    <a:ext uri="{9D8B030D-6E8A-4147-A177-3AD203B41FA5}">
                      <a16:colId xmlns:a16="http://schemas.microsoft.com/office/drawing/2014/main" val="3495598635"/>
                    </a:ext>
                  </a:extLst>
                </a:gridCol>
              </a:tblGrid>
              <a:tr h="370840">
                <a:tc>
                  <a:txBody>
                    <a:bodyPr/>
                    <a:lstStyle/>
                    <a:p>
                      <a:pPr algn="ctr"/>
                      <a:r>
                        <a:rPr lang="zh-CN" altLang="en-US" dirty="0">
                          <a:latin typeface="Times New Roman" panose="02020603050405020304" pitchFamily="18" charset="0"/>
                          <a:cs typeface="Times New Roman" panose="02020603050405020304" pitchFamily="18" charset="0"/>
                        </a:rPr>
                        <a:t>数据集</a:t>
                      </a:r>
                    </a:p>
                  </a:txBody>
                  <a:tcPr/>
                </a:tc>
                <a:tc>
                  <a:txBody>
                    <a:bodyPr/>
                    <a:lstStyle/>
                    <a:p>
                      <a:pPr algn="ctr"/>
                      <a:r>
                        <a:rPr lang="zh-CN" altLang="en-US" dirty="0">
                          <a:latin typeface="Times New Roman" panose="02020603050405020304" pitchFamily="18" charset="0"/>
                          <a:cs typeface="Times New Roman" panose="02020603050405020304" pitchFamily="18" charset="0"/>
                        </a:rPr>
                        <a:t>发布时间</a:t>
                      </a:r>
                    </a:p>
                  </a:txBody>
                  <a:tcPr/>
                </a:tc>
                <a:tc>
                  <a:txBody>
                    <a:bodyPr/>
                    <a:lstStyle/>
                    <a:p>
                      <a:pPr algn="ctr"/>
                      <a:r>
                        <a:rPr lang="zh-CN" altLang="en-US" dirty="0">
                          <a:latin typeface="Times New Roman" panose="02020603050405020304" pitchFamily="18" charset="0"/>
                          <a:cs typeface="Times New Roman" panose="02020603050405020304" pitchFamily="18" charset="0"/>
                        </a:rPr>
                        <a:t>攻击流量种类</a:t>
                      </a:r>
                    </a:p>
                  </a:txBody>
                  <a:tcPr/>
                </a:tc>
                <a:tc>
                  <a:txBody>
                    <a:bodyPr/>
                    <a:lstStyle/>
                    <a:p>
                      <a:pPr algn="ctr"/>
                      <a:r>
                        <a:rPr lang="zh-CN" altLang="en-US" dirty="0">
                          <a:latin typeface="Times New Roman" panose="02020603050405020304" pitchFamily="18" charset="0"/>
                          <a:cs typeface="Times New Roman" panose="02020603050405020304" pitchFamily="18" charset="0"/>
                        </a:rPr>
                        <a:t>正常流量数量</a:t>
                      </a:r>
                    </a:p>
                  </a:txBody>
                  <a:tcPr/>
                </a:tc>
                <a:tc>
                  <a:txBody>
                    <a:bodyPr/>
                    <a:lstStyle/>
                    <a:p>
                      <a:pPr algn="ctr"/>
                      <a:r>
                        <a:rPr lang="zh-CN" altLang="en-US" dirty="0">
                          <a:latin typeface="Times New Roman" panose="02020603050405020304" pitchFamily="18" charset="0"/>
                          <a:cs typeface="Times New Roman" panose="02020603050405020304" pitchFamily="18" charset="0"/>
                        </a:rPr>
                        <a:t>异常流量数量</a:t>
                      </a:r>
                    </a:p>
                  </a:txBody>
                  <a:tcPr/>
                </a:tc>
                <a:tc>
                  <a:txBody>
                    <a:bodyPr/>
                    <a:lstStyle/>
                    <a:p>
                      <a:pPr algn="ctr"/>
                      <a:r>
                        <a:rPr lang="en-US" altLang="zh-CN" dirty="0">
                          <a:latin typeface="Times New Roman" panose="02020603050405020304" pitchFamily="18" charset="0"/>
                          <a:cs typeface="Times New Roman" panose="02020603050405020304" pitchFamily="18" charset="0"/>
                        </a:rPr>
                        <a:t>v1</a:t>
                      </a:r>
                      <a:r>
                        <a:rPr lang="zh-CN" altLang="en-US" dirty="0">
                          <a:latin typeface="Times New Roman" panose="02020603050405020304" pitchFamily="18" charset="0"/>
                          <a:cs typeface="Times New Roman" panose="02020603050405020304" pitchFamily="18" charset="0"/>
                        </a:rPr>
                        <a:t>大小</a:t>
                      </a:r>
                    </a:p>
                  </a:txBody>
                  <a:tcPr/>
                </a:tc>
                <a:extLst>
                  <a:ext uri="{0D108BD9-81ED-4DB2-BD59-A6C34878D82A}">
                    <a16:rowId xmlns:a16="http://schemas.microsoft.com/office/drawing/2014/main" val="3039973389"/>
                  </a:ext>
                </a:extLst>
              </a:tr>
              <a:tr h="370840">
                <a:tc>
                  <a:txBody>
                    <a:bodyPr/>
                    <a:lstStyle/>
                    <a:p>
                      <a:pPr algn="ctr">
                        <a:lnSpc>
                          <a:spcPct val="156000"/>
                        </a:lnSpc>
                        <a:spcBef>
                          <a:spcPts val="1400"/>
                        </a:spcBef>
                        <a:spcAft>
                          <a:spcPts val="145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NF-UNSW-NB15</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2015</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2,218,761(87.35%) </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321,283 (12.65%) </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111MB</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2972565333"/>
                  </a:ext>
                </a:extLst>
              </a:tr>
              <a:tr h="370840">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NF-</a:t>
                      </a:r>
                      <a:r>
                        <a:rPr lang="en-US" altLang="zh-CN" sz="1800" b="1" kern="100" dirty="0" err="1">
                          <a:effectLst/>
                          <a:latin typeface="Times New Roman" panose="02020603050405020304" pitchFamily="18" charset="0"/>
                          <a:ea typeface="宋体" panose="02010600030101010101" pitchFamily="2" charset="-122"/>
                          <a:cs typeface="Times New Roman" panose="02020603050405020304" pitchFamily="18" charset="0"/>
                        </a:rPr>
                        <a:t>BoT</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-IoT</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2018</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477 (0.01%)</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3,668,045 (99.99%)</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46.7 MB</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3447213123"/>
                  </a:ext>
                </a:extLst>
              </a:tr>
              <a:tr h="370840">
                <a:tc>
                  <a:txBody>
                    <a:bodyPr/>
                    <a:lstStyle/>
                    <a:p>
                      <a:pPr algn="ctr">
                        <a:lnSpc>
                          <a:spcPct val="156000"/>
                        </a:lnSpc>
                        <a:spcBef>
                          <a:spcPts val="1400"/>
                        </a:spcBef>
                        <a:spcAft>
                          <a:spcPts val="145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NF-</a:t>
                      </a:r>
                      <a:r>
                        <a:rPr lang="en-US" altLang="zh-CN" sz="1800" b="1" kern="100" dirty="0" err="1">
                          <a:effectLst/>
                          <a:latin typeface="Times New Roman" panose="02020603050405020304" pitchFamily="18" charset="0"/>
                          <a:ea typeface="宋体" panose="02010600030101010101" pitchFamily="2" charset="-122"/>
                          <a:cs typeface="Times New Roman" panose="02020603050405020304" pitchFamily="18" charset="0"/>
                        </a:rPr>
                        <a:t>ToN</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-IoT</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2020</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9</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796,380 (3.56%)</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21,542,641 (96.44%)</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93.0 MB</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1492038697"/>
                  </a:ext>
                </a:extLst>
              </a:tr>
              <a:tr h="370840">
                <a:tc>
                  <a:txBody>
                    <a:bodyPr/>
                    <a:lstStyle/>
                    <a:p>
                      <a:pPr algn="ctr">
                        <a:lnSpc>
                          <a:spcPct val="156000"/>
                        </a:lnSpc>
                        <a:spcBef>
                          <a:spcPts val="1400"/>
                        </a:spcBef>
                        <a:spcAft>
                          <a:spcPts val="1450"/>
                        </a:spcAft>
                      </a:pP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NF-CSE-CIC-IDS2018</a:t>
                      </a:r>
                      <a:endPar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2018</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6</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13,484,708 (83.07%)</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b="1" dirty="0">
                          <a:latin typeface="Times New Roman" panose="02020603050405020304" pitchFamily="18" charset="0"/>
                          <a:ea typeface="宋体" panose="02010600030101010101" pitchFamily="2" charset="-122"/>
                          <a:cs typeface="Times New Roman" panose="02020603050405020304" pitchFamily="18" charset="0"/>
                        </a:rPr>
                        <a:t>2,748,235 (16.93%)</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tc>
                  <a:txBody>
                    <a:bodyPr/>
                    <a:lstStyle/>
                    <a:p>
                      <a:pPr marL="0" algn="ctr" defTabSz="914400" rtl="0" eaLnBrk="1" latinLnBrk="0" hangingPunct="1"/>
                      <a:r>
                        <a:rPr lang="en-US" altLang="zh-CN"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591 MB</a:t>
                      </a:r>
                      <a:endParaRPr lang="zh-CN" altLang="en-US" sz="1800" b="1"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txBody>
                  <a:tcPr/>
                </a:tc>
                <a:extLst>
                  <a:ext uri="{0D108BD9-81ED-4DB2-BD59-A6C34878D82A}">
                    <a16:rowId xmlns:a16="http://schemas.microsoft.com/office/drawing/2014/main" val="4041271628"/>
                  </a:ext>
                </a:extLst>
              </a:tr>
            </a:tbl>
          </a:graphicData>
        </a:graphic>
      </p:graphicFrame>
    </p:spTree>
    <p:extLst>
      <p:ext uri="{BB962C8B-B14F-4D97-AF65-F5344CB8AC3E}">
        <p14:creationId xmlns:p14="http://schemas.microsoft.com/office/powerpoint/2010/main" val="3658239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D78665-B4B4-13C8-B5EF-12A925456385}"/>
              </a:ext>
            </a:extLst>
          </p:cNvPr>
          <p:cNvSpPr txBox="1"/>
          <p:nvPr/>
        </p:nvSpPr>
        <p:spPr>
          <a:xfrm>
            <a:off x="567578" y="431657"/>
            <a:ext cx="7866304"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数据集</a:t>
            </a:r>
            <a:r>
              <a:rPr lang="en-US" altLang="zh-CN" sz="3600" b="1" dirty="0">
                <a:solidFill>
                  <a:srgbClr val="0174AB"/>
                </a:solidFill>
                <a:latin typeface="微软雅黑" panose="020B0503020204020204" pitchFamily="34" charset="-122"/>
                <a:ea typeface="微软雅黑" panose="020B0503020204020204" pitchFamily="34" charset="-122"/>
              </a:rPr>
              <a:t>NIDS</a:t>
            </a:r>
            <a:endParaRPr lang="zh-CN" altLang="en-US" sz="3600" b="1" dirty="0">
              <a:solidFill>
                <a:srgbClr val="0174AB"/>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9B64E6F-95A6-1DF5-D502-8EF5ABD867F0}"/>
              </a:ext>
            </a:extLst>
          </p:cNvPr>
          <p:cNvSpPr txBox="1"/>
          <p:nvPr/>
        </p:nvSpPr>
        <p:spPr>
          <a:xfrm>
            <a:off x="4500730" y="431657"/>
            <a:ext cx="6094378" cy="646331"/>
          </a:xfrm>
          <a:prstGeom prst="rect">
            <a:avLst/>
          </a:prstGeom>
          <a:noFill/>
        </p:spPr>
        <p:txBody>
          <a:bodyPr wrap="square">
            <a:spAutoFit/>
          </a:bodyPr>
          <a:lstStyle/>
          <a:p>
            <a:r>
              <a:rPr lang="zh-CN" altLang="en-US" dirty="0"/>
              <a:t>https://link.springer.com/chapter/10.1007/978-3-030-72802-1_9</a:t>
            </a:r>
          </a:p>
        </p:txBody>
      </p:sp>
      <p:sp>
        <p:nvSpPr>
          <p:cNvPr id="6" name="文本框 5">
            <a:extLst>
              <a:ext uri="{FF2B5EF4-FFF2-40B4-BE49-F238E27FC236}">
                <a16:creationId xmlns:a16="http://schemas.microsoft.com/office/drawing/2014/main" id="{6DE28F12-8E8F-D5CC-4DBD-AFBF0CB8B331}"/>
              </a:ext>
            </a:extLst>
          </p:cNvPr>
          <p:cNvSpPr txBox="1"/>
          <p:nvPr/>
        </p:nvSpPr>
        <p:spPr>
          <a:xfrm>
            <a:off x="515762" y="1376624"/>
            <a:ext cx="10914238" cy="369332"/>
          </a:xfrm>
          <a:prstGeom prst="rect">
            <a:avLst/>
          </a:prstGeom>
          <a:noFill/>
        </p:spPr>
        <p:txBody>
          <a:bodyPr wrap="square">
            <a:spAutoFit/>
          </a:bodyPr>
          <a:lstStyle/>
          <a:p>
            <a:pPr algn="l"/>
            <a:r>
              <a:rPr lang="en-US" altLang="zh-CN" dirty="0"/>
              <a:t>NIDS</a:t>
            </a:r>
            <a:r>
              <a:rPr lang="zh-CN" altLang="en-US" dirty="0"/>
              <a:t>数据集有两种格式，</a:t>
            </a:r>
            <a:r>
              <a:rPr lang="en-US" altLang="zh-CN" dirty="0"/>
              <a:t>V1</a:t>
            </a:r>
            <a:r>
              <a:rPr lang="zh-CN" altLang="en-US" dirty="0"/>
              <a:t>版本由 </a:t>
            </a:r>
            <a:r>
              <a:rPr lang="en-US" altLang="zh-CN" dirty="0"/>
              <a:t>12 </a:t>
            </a:r>
            <a:r>
              <a:rPr lang="zh-CN" altLang="en-US" dirty="0"/>
              <a:t>个基本 </a:t>
            </a:r>
            <a:r>
              <a:rPr lang="en-US" altLang="zh-CN" dirty="0"/>
              <a:t>NetFlow </a:t>
            </a:r>
            <a:r>
              <a:rPr lang="zh-CN" altLang="en-US" dirty="0"/>
              <a:t>特征组成，</a:t>
            </a:r>
            <a:r>
              <a:rPr lang="en-US" altLang="zh-CN" dirty="0"/>
              <a:t>V2</a:t>
            </a:r>
            <a:r>
              <a:rPr lang="zh-CN" altLang="en-US" dirty="0"/>
              <a:t>版包含</a:t>
            </a:r>
            <a:r>
              <a:rPr lang="en-US" altLang="zh-CN" dirty="0"/>
              <a:t>43 </a:t>
            </a:r>
            <a:r>
              <a:rPr lang="zh-CN" altLang="en-US" dirty="0"/>
              <a:t>个经过扩展后特征</a:t>
            </a:r>
            <a:endParaRPr lang="en-US" altLang="zh-CN" dirty="0"/>
          </a:p>
        </p:txBody>
      </p:sp>
      <p:graphicFrame>
        <p:nvGraphicFramePr>
          <p:cNvPr id="8" name="表格 7">
            <a:extLst>
              <a:ext uri="{FF2B5EF4-FFF2-40B4-BE49-F238E27FC236}">
                <a16:creationId xmlns:a16="http://schemas.microsoft.com/office/drawing/2014/main" id="{18A96E6D-4F6C-B236-46EE-3915BEEC5179}"/>
              </a:ext>
            </a:extLst>
          </p:cNvPr>
          <p:cNvGraphicFramePr>
            <a:graphicFrameLocks noGrp="1"/>
          </p:cNvGraphicFramePr>
          <p:nvPr>
            <p:extLst>
              <p:ext uri="{D42A27DB-BD31-4B8C-83A1-F6EECF244321}">
                <p14:modId xmlns:p14="http://schemas.microsoft.com/office/powerpoint/2010/main" val="2516656150"/>
              </p:ext>
            </p:extLst>
          </p:nvPr>
        </p:nvGraphicFramePr>
        <p:xfrm>
          <a:off x="2723747" y="2044592"/>
          <a:ext cx="5710135" cy="4369169"/>
        </p:xfrm>
        <a:graphic>
          <a:graphicData uri="http://schemas.openxmlformats.org/drawingml/2006/table">
            <a:tbl>
              <a:tblPr firstRow="1" firstCol="1" bandRow="1">
                <a:tableStyleId>{5C22544A-7EE6-4342-B048-85BDC9FD1C3A}</a:tableStyleId>
              </a:tblPr>
              <a:tblGrid>
                <a:gridCol w="2976663">
                  <a:extLst>
                    <a:ext uri="{9D8B030D-6E8A-4147-A177-3AD203B41FA5}">
                      <a16:colId xmlns:a16="http://schemas.microsoft.com/office/drawing/2014/main" val="1860483392"/>
                    </a:ext>
                  </a:extLst>
                </a:gridCol>
                <a:gridCol w="2733472">
                  <a:extLst>
                    <a:ext uri="{9D8B030D-6E8A-4147-A177-3AD203B41FA5}">
                      <a16:colId xmlns:a16="http://schemas.microsoft.com/office/drawing/2014/main" val="3099207181"/>
                    </a:ext>
                  </a:extLst>
                </a:gridCol>
              </a:tblGrid>
              <a:tr h="0">
                <a:tc>
                  <a:txBody>
                    <a:bodyPr/>
                    <a:lstStyle/>
                    <a:p>
                      <a:pPr algn="just"/>
                      <a:r>
                        <a:rPr lang="zh-CN" altLang="en-US" sz="1400"/>
                        <a:t>特征</a:t>
                      </a:r>
                    </a:p>
                  </a:txBody>
                  <a:tcPr marL="48134" marR="48134" marT="48134" marB="48134"/>
                </a:tc>
                <a:tc>
                  <a:txBody>
                    <a:bodyPr/>
                    <a:lstStyle/>
                    <a:p>
                      <a:pPr algn="just"/>
                      <a:r>
                        <a:rPr lang="zh-CN" altLang="en-US" sz="1400"/>
                        <a:t>描述</a:t>
                      </a:r>
                    </a:p>
                  </a:txBody>
                  <a:tcPr marL="48134" marR="48134" marT="48134" marB="48134"/>
                </a:tc>
                <a:extLst>
                  <a:ext uri="{0D108BD9-81ED-4DB2-BD59-A6C34878D82A}">
                    <a16:rowId xmlns:a16="http://schemas.microsoft.com/office/drawing/2014/main" val="910482461"/>
                  </a:ext>
                </a:extLst>
              </a:tr>
              <a:tr h="371607">
                <a:tc>
                  <a:txBody>
                    <a:bodyPr/>
                    <a:lstStyle/>
                    <a:p>
                      <a:pPr algn="just"/>
                      <a:r>
                        <a:rPr lang="en-US" sz="1400" dirty="0"/>
                        <a:t>IPV4_SRC_ADDR</a:t>
                      </a:r>
                      <a:endParaRPr lang="zh-CN" altLang="en-US" sz="1400" dirty="0"/>
                    </a:p>
                  </a:txBody>
                  <a:tcPr marL="48134" marR="48134" marT="48134" marB="48134"/>
                </a:tc>
                <a:tc>
                  <a:txBody>
                    <a:bodyPr/>
                    <a:lstStyle/>
                    <a:p>
                      <a:pPr algn="just"/>
                      <a:r>
                        <a:rPr lang="en-US" sz="1400" dirty="0"/>
                        <a:t>IPv4 </a:t>
                      </a:r>
                      <a:r>
                        <a:rPr lang="zh-CN" altLang="en-US" sz="1400" dirty="0"/>
                        <a:t>源地址</a:t>
                      </a:r>
                    </a:p>
                  </a:txBody>
                  <a:tcPr marL="48134" marR="48134" marT="48134" marB="48134"/>
                </a:tc>
                <a:extLst>
                  <a:ext uri="{0D108BD9-81ED-4DB2-BD59-A6C34878D82A}">
                    <a16:rowId xmlns:a16="http://schemas.microsoft.com/office/drawing/2014/main" val="3627309556"/>
                  </a:ext>
                </a:extLst>
              </a:tr>
              <a:tr h="371607">
                <a:tc>
                  <a:txBody>
                    <a:bodyPr/>
                    <a:lstStyle/>
                    <a:p>
                      <a:pPr algn="just"/>
                      <a:r>
                        <a:rPr lang="en-US" sz="1400"/>
                        <a:t>IPV4_DST_ADDR</a:t>
                      </a:r>
                      <a:endParaRPr lang="zh-CN" altLang="en-US" sz="1400"/>
                    </a:p>
                  </a:txBody>
                  <a:tcPr marL="48134" marR="48134" marT="48134" marB="48134"/>
                </a:tc>
                <a:tc>
                  <a:txBody>
                    <a:bodyPr/>
                    <a:lstStyle/>
                    <a:p>
                      <a:pPr algn="just"/>
                      <a:r>
                        <a:rPr lang="en-US" sz="1400" dirty="0"/>
                        <a:t>IPv4 </a:t>
                      </a:r>
                      <a:r>
                        <a:rPr lang="zh-CN" altLang="en-US" sz="1400" dirty="0"/>
                        <a:t>目标地址</a:t>
                      </a:r>
                    </a:p>
                  </a:txBody>
                  <a:tcPr marL="48134" marR="48134" marT="48134" marB="48134"/>
                </a:tc>
                <a:extLst>
                  <a:ext uri="{0D108BD9-81ED-4DB2-BD59-A6C34878D82A}">
                    <a16:rowId xmlns:a16="http://schemas.microsoft.com/office/drawing/2014/main" val="3256291147"/>
                  </a:ext>
                </a:extLst>
              </a:tr>
              <a:tr h="241833">
                <a:tc>
                  <a:txBody>
                    <a:bodyPr/>
                    <a:lstStyle/>
                    <a:p>
                      <a:pPr algn="just"/>
                      <a:r>
                        <a:rPr lang="en-US" sz="1400"/>
                        <a:t>L4_SRC_PORT</a:t>
                      </a:r>
                      <a:endParaRPr lang="zh-CN" altLang="en-US" sz="1400"/>
                    </a:p>
                  </a:txBody>
                  <a:tcPr marL="48134" marR="48134" marT="48134" marB="48134"/>
                </a:tc>
                <a:tc>
                  <a:txBody>
                    <a:bodyPr/>
                    <a:lstStyle/>
                    <a:p>
                      <a:pPr algn="just"/>
                      <a:r>
                        <a:rPr lang="en-US" sz="1400" dirty="0"/>
                        <a:t>IPv4 </a:t>
                      </a:r>
                      <a:r>
                        <a:rPr lang="zh-CN" altLang="en-US" sz="1400" dirty="0"/>
                        <a:t>源端口号</a:t>
                      </a:r>
                    </a:p>
                  </a:txBody>
                  <a:tcPr marL="48134" marR="48134" marT="48134" marB="48134"/>
                </a:tc>
                <a:extLst>
                  <a:ext uri="{0D108BD9-81ED-4DB2-BD59-A6C34878D82A}">
                    <a16:rowId xmlns:a16="http://schemas.microsoft.com/office/drawing/2014/main" val="825811026"/>
                  </a:ext>
                </a:extLst>
              </a:tr>
              <a:tr h="241833">
                <a:tc>
                  <a:txBody>
                    <a:bodyPr/>
                    <a:lstStyle/>
                    <a:p>
                      <a:pPr algn="just"/>
                      <a:r>
                        <a:rPr lang="en-US" sz="1400" dirty="0"/>
                        <a:t>L4_DST_PORT</a:t>
                      </a:r>
                      <a:endParaRPr lang="zh-CN" altLang="en-US" sz="1400" dirty="0"/>
                    </a:p>
                  </a:txBody>
                  <a:tcPr marL="48134" marR="48134" marT="48134" marB="48134"/>
                </a:tc>
                <a:tc>
                  <a:txBody>
                    <a:bodyPr/>
                    <a:lstStyle/>
                    <a:p>
                      <a:pPr algn="just"/>
                      <a:r>
                        <a:rPr lang="en-US" sz="1400" dirty="0"/>
                        <a:t>IPv4 </a:t>
                      </a:r>
                      <a:r>
                        <a:rPr lang="zh-CN" altLang="en-US" sz="1400" dirty="0"/>
                        <a:t>目标端口号</a:t>
                      </a:r>
                    </a:p>
                  </a:txBody>
                  <a:tcPr marL="48134" marR="48134" marT="48134" marB="48134"/>
                </a:tc>
                <a:extLst>
                  <a:ext uri="{0D108BD9-81ED-4DB2-BD59-A6C34878D82A}">
                    <a16:rowId xmlns:a16="http://schemas.microsoft.com/office/drawing/2014/main" val="4206342239"/>
                  </a:ext>
                </a:extLst>
              </a:tr>
              <a:tr h="241833">
                <a:tc>
                  <a:txBody>
                    <a:bodyPr/>
                    <a:lstStyle/>
                    <a:p>
                      <a:pPr algn="just"/>
                      <a:r>
                        <a:rPr lang="en-US" sz="1400"/>
                        <a:t>PROTOCOL</a:t>
                      </a:r>
                      <a:endParaRPr lang="zh-CN" altLang="en-US" sz="1400"/>
                    </a:p>
                  </a:txBody>
                  <a:tcPr marL="48134" marR="48134" marT="48134" marB="48134"/>
                </a:tc>
                <a:tc>
                  <a:txBody>
                    <a:bodyPr/>
                    <a:lstStyle/>
                    <a:p>
                      <a:pPr algn="just"/>
                      <a:r>
                        <a:rPr lang="en-US" sz="1400" dirty="0"/>
                        <a:t>IP </a:t>
                      </a:r>
                      <a:r>
                        <a:rPr lang="zh-CN" altLang="en-US" sz="1400" dirty="0"/>
                        <a:t>协议标识符字节</a:t>
                      </a:r>
                    </a:p>
                  </a:txBody>
                  <a:tcPr marL="48134" marR="48134" marT="48134" marB="48134"/>
                </a:tc>
                <a:extLst>
                  <a:ext uri="{0D108BD9-81ED-4DB2-BD59-A6C34878D82A}">
                    <a16:rowId xmlns:a16="http://schemas.microsoft.com/office/drawing/2014/main" val="554869160"/>
                  </a:ext>
                </a:extLst>
              </a:tr>
              <a:tr h="241833">
                <a:tc>
                  <a:txBody>
                    <a:bodyPr/>
                    <a:lstStyle/>
                    <a:p>
                      <a:pPr algn="just"/>
                      <a:r>
                        <a:rPr lang="en-US" sz="1400"/>
                        <a:t>TCP_FLAGS</a:t>
                      </a:r>
                      <a:endParaRPr lang="zh-CN" altLang="en-US" sz="1400"/>
                    </a:p>
                  </a:txBody>
                  <a:tcPr marL="48134" marR="48134" marT="48134" marB="48134"/>
                </a:tc>
                <a:tc>
                  <a:txBody>
                    <a:bodyPr/>
                    <a:lstStyle/>
                    <a:p>
                      <a:pPr algn="just"/>
                      <a:r>
                        <a:rPr lang="zh-CN" altLang="en-US" sz="1400" dirty="0"/>
                        <a:t>所有</a:t>
                      </a:r>
                      <a:r>
                        <a:rPr lang="en-US" sz="1400" dirty="0"/>
                        <a:t> TCP </a:t>
                      </a:r>
                      <a:r>
                        <a:rPr lang="zh-CN" altLang="en-US" sz="1400" dirty="0"/>
                        <a:t>标志的累积</a:t>
                      </a:r>
                    </a:p>
                  </a:txBody>
                  <a:tcPr marL="48134" marR="48134" marT="48134" marB="48134"/>
                </a:tc>
                <a:extLst>
                  <a:ext uri="{0D108BD9-81ED-4DB2-BD59-A6C34878D82A}">
                    <a16:rowId xmlns:a16="http://schemas.microsoft.com/office/drawing/2014/main" val="3423990176"/>
                  </a:ext>
                </a:extLst>
              </a:tr>
              <a:tr h="241833">
                <a:tc>
                  <a:txBody>
                    <a:bodyPr/>
                    <a:lstStyle/>
                    <a:p>
                      <a:pPr algn="just"/>
                      <a:r>
                        <a:rPr lang="en-US" sz="1400"/>
                        <a:t>L7_PROTO</a:t>
                      </a:r>
                      <a:endParaRPr lang="zh-CN" altLang="en-US" sz="1400"/>
                    </a:p>
                  </a:txBody>
                  <a:tcPr marL="48134" marR="48134" marT="48134" marB="48134"/>
                </a:tc>
                <a:tc>
                  <a:txBody>
                    <a:bodyPr/>
                    <a:lstStyle/>
                    <a:p>
                      <a:pPr algn="just"/>
                      <a:r>
                        <a:rPr lang="zh-CN" altLang="en-US" sz="1400" dirty="0"/>
                        <a:t>第</a:t>
                      </a:r>
                      <a:r>
                        <a:rPr lang="en-US" sz="1400" dirty="0"/>
                        <a:t> 7 </a:t>
                      </a:r>
                      <a:r>
                        <a:rPr lang="zh-CN" altLang="en-US" sz="1400" dirty="0"/>
                        <a:t>层协议（数字）</a:t>
                      </a:r>
                    </a:p>
                  </a:txBody>
                  <a:tcPr marL="48134" marR="48134" marT="48134" marB="48134"/>
                </a:tc>
                <a:extLst>
                  <a:ext uri="{0D108BD9-81ED-4DB2-BD59-A6C34878D82A}">
                    <a16:rowId xmlns:a16="http://schemas.microsoft.com/office/drawing/2014/main" val="3568358477"/>
                  </a:ext>
                </a:extLst>
              </a:tr>
              <a:tr h="241833">
                <a:tc>
                  <a:txBody>
                    <a:bodyPr/>
                    <a:lstStyle/>
                    <a:p>
                      <a:pPr algn="just"/>
                      <a:r>
                        <a:rPr lang="en-US" sz="1400"/>
                        <a:t>IN_BYTES</a:t>
                      </a:r>
                      <a:endParaRPr lang="zh-CN" altLang="en-US" sz="1400"/>
                    </a:p>
                  </a:txBody>
                  <a:tcPr marL="48134" marR="48134" marT="48134" marB="48134"/>
                </a:tc>
                <a:tc>
                  <a:txBody>
                    <a:bodyPr/>
                    <a:lstStyle/>
                    <a:p>
                      <a:pPr algn="just"/>
                      <a:r>
                        <a:rPr lang="zh-CN" altLang="en-US" sz="1400"/>
                        <a:t>传入的字节数</a:t>
                      </a:r>
                    </a:p>
                  </a:txBody>
                  <a:tcPr marL="48134" marR="48134" marT="48134" marB="48134"/>
                </a:tc>
                <a:extLst>
                  <a:ext uri="{0D108BD9-81ED-4DB2-BD59-A6C34878D82A}">
                    <a16:rowId xmlns:a16="http://schemas.microsoft.com/office/drawing/2014/main" val="2503308747"/>
                  </a:ext>
                </a:extLst>
              </a:tr>
              <a:tr h="241833">
                <a:tc>
                  <a:txBody>
                    <a:bodyPr/>
                    <a:lstStyle/>
                    <a:p>
                      <a:pPr algn="just"/>
                      <a:r>
                        <a:rPr lang="en-US" sz="1400"/>
                        <a:t>OUT_BYTES</a:t>
                      </a:r>
                      <a:endParaRPr lang="zh-CN" altLang="en-US" sz="1400"/>
                    </a:p>
                  </a:txBody>
                  <a:tcPr marL="48134" marR="48134" marT="48134" marB="48134"/>
                </a:tc>
                <a:tc>
                  <a:txBody>
                    <a:bodyPr/>
                    <a:lstStyle/>
                    <a:p>
                      <a:pPr algn="just"/>
                      <a:r>
                        <a:rPr lang="zh-CN" altLang="en-US" sz="1400"/>
                        <a:t>传出字节数</a:t>
                      </a:r>
                    </a:p>
                  </a:txBody>
                  <a:tcPr marL="48134" marR="48134" marT="48134" marB="48134"/>
                </a:tc>
                <a:extLst>
                  <a:ext uri="{0D108BD9-81ED-4DB2-BD59-A6C34878D82A}">
                    <a16:rowId xmlns:a16="http://schemas.microsoft.com/office/drawing/2014/main" val="2991971270"/>
                  </a:ext>
                </a:extLst>
              </a:tr>
              <a:tr h="241833">
                <a:tc>
                  <a:txBody>
                    <a:bodyPr/>
                    <a:lstStyle/>
                    <a:p>
                      <a:pPr algn="just"/>
                      <a:r>
                        <a:rPr lang="en-US" sz="1400"/>
                        <a:t>IN_PKTS</a:t>
                      </a:r>
                      <a:endParaRPr lang="zh-CN" altLang="en-US" sz="1400"/>
                    </a:p>
                  </a:txBody>
                  <a:tcPr marL="48134" marR="48134" marT="48134" marB="48134"/>
                </a:tc>
                <a:tc>
                  <a:txBody>
                    <a:bodyPr/>
                    <a:lstStyle/>
                    <a:p>
                      <a:pPr algn="just"/>
                      <a:r>
                        <a:rPr lang="zh-CN" altLang="en-US" sz="1400"/>
                        <a:t>传入的数据包数</a:t>
                      </a:r>
                    </a:p>
                  </a:txBody>
                  <a:tcPr marL="48134" marR="48134" marT="48134" marB="48134"/>
                </a:tc>
                <a:extLst>
                  <a:ext uri="{0D108BD9-81ED-4DB2-BD59-A6C34878D82A}">
                    <a16:rowId xmlns:a16="http://schemas.microsoft.com/office/drawing/2014/main" val="744980883"/>
                  </a:ext>
                </a:extLst>
              </a:tr>
              <a:tr h="241833">
                <a:tc>
                  <a:txBody>
                    <a:bodyPr/>
                    <a:lstStyle/>
                    <a:p>
                      <a:pPr algn="just"/>
                      <a:r>
                        <a:rPr lang="en-US" sz="1400"/>
                        <a:t>OUT_PKTS</a:t>
                      </a:r>
                      <a:endParaRPr lang="zh-CN" altLang="en-US" sz="1400"/>
                    </a:p>
                  </a:txBody>
                  <a:tcPr marL="48134" marR="48134" marT="48134" marB="48134"/>
                </a:tc>
                <a:tc>
                  <a:txBody>
                    <a:bodyPr/>
                    <a:lstStyle/>
                    <a:p>
                      <a:pPr algn="just"/>
                      <a:r>
                        <a:rPr lang="zh-CN" altLang="en-US" sz="1400"/>
                        <a:t>传出数据包数</a:t>
                      </a:r>
                    </a:p>
                  </a:txBody>
                  <a:tcPr marL="48134" marR="48134" marT="48134" marB="48134"/>
                </a:tc>
                <a:extLst>
                  <a:ext uri="{0D108BD9-81ED-4DB2-BD59-A6C34878D82A}">
                    <a16:rowId xmlns:a16="http://schemas.microsoft.com/office/drawing/2014/main" val="796381299"/>
                  </a:ext>
                </a:extLst>
              </a:tr>
              <a:tr h="529675">
                <a:tc>
                  <a:txBody>
                    <a:bodyPr/>
                    <a:lstStyle/>
                    <a:p>
                      <a:pPr algn="just"/>
                      <a:r>
                        <a:rPr lang="en-US" sz="1400" dirty="0"/>
                        <a:t>FLOW_DURATION_MILLISECONDS</a:t>
                      </a:r>
                    </a:p>
                  </a:txBody>
                  <a:tcPr marL="48134" marR="48134" marT="48134" marB="48134"/>
                </a:tc>
                <a:tc>
                  <a:txBody>
                    <a:bodyPr/>
                    <a:lstStyle/>
                    <a:p>
                      <a:pPr algn="just"/>
                      <a:r>
                        <a:rPr lang="zh-CN" altLang="en-US" sz="1400" dirty="0"/>
                        <a:t>流持续时间（以毫秒为单位）</a:t>
                      </a:r>
                      <a:endParaRPr lang="en-US" altLang="zh-CN" sz="1400" dirty="0"/>
                    </a:p>
                  </a:txBody>
                  <a:tcPr marL="48134" marR="48134" marT="48134" marB="48134"/>
                </a:tc>
                <a:extLst>
                  <a:ext uri="{0D108BD9-81ED-4DB2-BD59-A6C34878D82A}">
                    <a16:rowId xmlns:a16="http://schemas.microsoft.com/office/drawing/2014/main" val="2945909059"/>
                  </a:ext>
                </a:extLst>
              </a:tr>
            </a:tbl>
          </a:graphicData>
        </a:graphic>
      </p:graphicFrame>
    </p:spTree>
    <p:extLst>
      <p:ext uri="{BB962C8B-B14F-4D97-AF65-F5344CB8AC3E}">
        <p14:creationId xmlns:p14="http://schemas.microsoft.com/office/powerpoint/2010/main" val="386886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9D78665-B4B4-13C8-B5EF-12A925456385}"/>
              </a:ext>
            </a:extLst>
          </p:cNvPr>
          <p:cNvSpPr txBox="1"/>
          <p:nvPr/>
        </p:nvSpPr>
        <p:spPr>
          <a:xfrm>
            <a:off x="567578" y="431657"/>
            <a:ext cx="7866304" cy="646331"/>
          </a:xfrm>
          <a:prstGeom prst="rect">
            <a:avLst/>
          </a:prstGeom>
          <a:noFill/>
        </p:spPr>
        <p:txBody>
          <a:bodyPr wrap="square">
            <a:spAutoFit/>
          </a:bodyPr>
          <a:lstStyle/>
          <a:p>
            <a:r>
              <a:rPr lang="zh-CN" altLang="en-US" sz="3600" b="1" dirty="0">
                <a:solidFill>
                  <a:srgbClr val="0174AB"/>
                </a:solidFill>
                <a:latin typeface="微软雅黑" panose="020B0503020204020204" pitchFamily="34" charset="-122"/>
                <a:ea typeface="微软雅黑" panose="020B0503020204020204" pitchFamily="34" charset="-122"/>
              </a:rPr>
              <a:t>数据集</a:t>
            </a:r>
            <a:r>
              <a:rPr lang="en-US" altLang="zh-CN" sz="3600" b="1" dirty="0">
                <a:solidFill>
                  <a:srgbClr val="0174AB"/>
                </a:solidFill>
                <a:latin typeface="微软雅黑" panose="020B0503020204020204" pitchFamily="34" charset="-122"/>
                <a:ea typeface="微软雅黑" panose="020B0503020204020204" pitchFamily="34" charset="-122"/>
              </a:rPr>
              <a:t>NIDS</a:t>
            </a:r>
            <a:endParaRPr lang="zh-CN" altLang="en-US" sz="3600" b="1" dirty="0">
              <a:solidFill>
                <a:srgbClr val="0174AB"/>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9B64E6F-95A6-1DF5-D502-8EF5ABD867F0}"/>
              </a:ext>
            </a:extLst>
          </p:cNvPr>
          <p:cNvSpPr txBox="1"/>
          <p:nvPr/>
        </p:nvSpPr>
        <p:spPr>
          <a:xfrm>
            <a:off x="4500730" y="431657"/>
            <a:ext cx="6094378" cy="646331"/>
          </a:xfrm>
          <a:prstGeom prst="rect">
            <a:avLst/>
          </a:prstGeom>
          <a:noFill/>
        </p:spPr>
        <p:txBody>
          <a:bodyPr wrap="square">
            <a:spAutoFit/>
          </a:bodyPr>
          <a:lstStyle/>
          <a:p>
            <a:r>
              <a:rPr lang="zh-CN" altLang="en-US" dirty="0"/>
              <a:t>https://link.springer.com/chapter/10.1007/978-3-030-72802-1_9</a:t>
            </a:r>
          </a:p>
        </p:txBody>
      </p:sp>
      <p:sp>
        <p:nvSpPr>
          <p:cNvPr id="6" name="文本框 5">
            <a:extLst>
              <a:ext uri="{FF2B5EF4-FFF2-40B4-BE49-F238E27FC236}">
                <a16:creationId xmlns:a16="http://schemas.microsoft.com/office/drawing/2014/main" id="{6DE28F12-8E8F-D5CC-4DBD-AFBF0CB8B331}"/>
              </a:ext>
            </a:extLst>
          </p:cNvPr>
          <p:cNvSpPr txBox="1"/>
          <p:nvPr/>
        </p:nvSpPr>
        <p:spPr>
          <a:xfrm>
            <a:off x="515762" y="1376624"/>
            <a:ext cx="10914238" cy="369332"/>
          </a:xfrm>
          <a:prstGeom prst="rect">
            <a:avLst/>
          </a:prstGeom>
          <a:noFill/>
        </p:spPr>
        <p:txBody>
          <a:bodyPr wrap="square">
            <a:spAutoFit/>
          </a:bodyPr>
          <a:lstStyle/>
          <a:p>
            <a:pPr algn="l"/>
            <a:r>
              <a:rPr lang="zh-CN" altLang="en-US" dirty="0"/>
              <a:t>该数据集</a:t>
            </a:r>
            <a:r>
              <a:rPr lang="en-US" altLang="zh-CN" dirty="0"/>
              <a:t>V1</a:t>
            </a:r>
            <a:r>
              <a:rPr lang="zh-CN" altLang="en-US" dirty="0"/>
              <a:t>版本的相关研究</a:t>
            </a:r>
            <a:endParaRPr lang="en-US" altLang="zh-CN" dirty="0"/>
          </a:p>
        </p:txBody>
      </p:sp>
      <p:graphicFrame>
        <p:nvGraphicFramePr>
          <p:cNvPr id="3" name="表格 2">
            <a:extLst>
              <a:ext uri="{FF2B5EF4-FFF2-40B4-BE49-F238E27FC236}">
                <a16:creationId xmlns:a16="http://schemas.microsoft.com/office/drawing/2014/main" id="{387C95E3-7795-2448-2650-9E4566A7C8D6}"/>
              </a:ext>
            </a:extLst>
          </p:cNvPr>
          <p:cNvGraphicFramePr>
            <a:graphicFrameLocks noGrp="1"/>
          </p:cNvGraphicFramePr>
          <p:nvPr>
            <p:extLst>
              <p:ext uri="{D42A27DB-BD31-4B8C-83A1-F6EECF244321}">
                <p14:modId xmlns:p14="http://schemas.microsoft.com/office/powerpoint/2010/main" val="411115676"/>
              </p:ext>
            </p:extLst>
          </p:nvPr>
        </p:nvGraphicFramePr>
        <p:xfrm>
          <a:off x="211862" y="2044592"/>
          <a:ext cx="4797884" cy="4626722"/>
        </p:xfrm>
        <a:graphic>
          <a:graphicData uri="http://schemas.openxmlformats.org/drawingml/2006/table">
            <a:tbl>
              <a:tblPr firstRow="1" firstCol="1" bandRow="1">
                <a:tableStyleId>{5C22544A-7EE6-4342-B048-85BDC9FD1C3A}</a:tableStyleId>
              </a:tblPr>
              <a:tblGrid>
                <a:gridCol w="1076613">
                  <a:extLst>
                    <a:ext uri="{9D8B030D-6E8A-4147-A177-3AD203B41FA5}">
                      <a16:colId xmlns:a16="http://schemas.microsoft.com/office/drawing/2014/main" val="16969842"/>
                    </a:ext>
                  </a:extLst>
                </a:gridCol>
                <a:gridCol w="876630">
                  <a:extLst>
                    <a:ext uri="{9D8B030D-6E8A-4147-A177-3AD203B41FA5}">
                      <a16:colId xmlns:a16="http://schemas.microsoft.com/office/drawing/2014/main" val="3193774161"/>
                    </a:ext>
                  </a:extLst>
                </a:gridCol>
                <a:gridCol w="466437">
                  <a:extLst>
                    <a:ext uri="{9D8B030D-6E8A-4147-A177-3AD203B41FA5}">
                      <a16:colId xmlns:a16="http://schemas.microsoft.com/office/drawing/2014/main" val="1591192238"/>
                    </a:ext>
                  </a:extLst>
                </a:gridCol>
                <a:gridCol w="551089">
                  <a:extLst>
                    <a:ext uri="{9D8B030D-6E8A-4147-A177-3AD203B41FA5}">
                      <a16:colId xmlns:a16="http://schemas.microsoft.com/office/drawing/2014/main" val="1842043513"/>
                    </a:ext>
                  </a:extLst>
                </a:gridCol>
                <a:gridCol w="551089">
                  <a:extLst>
                    <a:ext uri="{9D8B030D-6E8A-4147-A177-3AD203B41FA5}">
                      <a16:colId xmlns:a16="http://schemas.microsoft.com/office/drawing/2014/main" val="1901535458"/>
                    </a:ext>
                  </a:extLst>
                </a:gridCol>
                <a:gridCol w="466437">
                  <a:extLst>
                    <a:ext uri="{9D8B030D-6E8A-4147-A177-3AD203B41FA5}">
                      <a16:colId xmlns:a16="http://schemas.microsoft.com/office/drawing/2014/main" val="1858498417"/>
                    </a:ext>
                  </a:extLst>
                </a:gridCol>
                <a:gridCol w="809589">
                  <a:extLst>
                    <a:ext uri="{9D8B030D-6E8A-4147-A177-3AD203B41FA5}">
                      <a16:colId xmlns:a16="http://schemas.microsoft.com/office/drawing/2014/main" val="174123404"/>
                    </a:ext>
                  </a:extLst>
                </a:gridCol>
              </a:tblGrid>
              <a:tr h="511922">
                <a:tc>
                  <a:txBody>
                    <a:bodyPr/>
                    <a:lstStyle/>
                    <a:p>
                      <a:pPr algn="just"/>
                      <a:r>
                        <a:rPr lang="en-US" sz="900" dirty="0">
                          <a:latin typeface="Times New Roman" panose="02020603050405020304" pitchFamily="18" charset="0"/>
                          <a:cs typeface="Times New Roman" panose="02020603050405020304" pitchFamily="18" charset="0"/>
                        </a:rPr>
                        <a:t>Models</a:t>
                      </a:r>
                      <a:endParaRPr lang="zh-CN" altLang="en-US" sz="9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Measurements</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NF-BoT IoT</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NF-ToN-IoT</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NF-CSE CIC IDS2018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NF-UNSW NB15</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dirty="0">
                          <a:latin typeface="Times New Roman" panose="02020603050405020304" pitchFamily="18" charset="0"/>
                          <a:cs typeface="Times New Roman" panose="02020603050405020304" pitchFamily="18" charset="0"/>
                        </a:rPr>
                        <a:t> </a:t>
                      </a:r>
                      <a:endParaRPr lang="zh-CN" altLang="en-US" sz="9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3411920869"/>
                  </a:ext>
                </a:extLst>
              </a:tr>
              <a:tr h="255961">
                <a:tc rowSpan="4">
                  <a:txBody>
                    <a:bodyPr/>
                    <a:lstStyle/>
                    <a:p>
                      <a:pPr algn="just"/>
                      <a:r>
                        <a:rPr lang="en-US" sz="900">
                          <a:latin typeface="Times New Roman" panose="02020603050405020304" pitchFamily="18" charset="0"/>
                          <a:cs typeface="Times New Roman" panose="02020603050405020304" pitchFamily="18" charset="0"/>
                        </a:rPr>
                        <a:t>Extra Trees ensemble classifier</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93.82%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99.66%</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95.33%</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98.62%</a:t>
                      </a:r>
                      <a:endParaRPr lang="zh-CN" altLang="en-US" sz="900">
                        <a:latin typeface="Times New Roman" panose="02020603050405020304" pitchFamily="18" charset="0"/>
                        <a:cs typeface="Times New Roman" panose="02020603050405020304" pitchFamily="18" charset="0"/>
                      </a:endParaRPr>
                    </a:p>
                  </a:txBody>
                  <a:tcPr marL="54849" marR="54849" marT="0" marB="0"/>
                </a:tc>
                <a:tc rowSpan="4">
                  <a:txBody>
                    <a:bodyPr/>
                    <a:lstStyle/>
                    <a:p>
                      <a:pPr algn="just"/>
                      <a:r>
                        <a:rPr lang="en-US" sz="900">
                          <a:latin typeface="Times New Roman" panose="02020603050405020304" pitchFamily="18" charset="0"/>
                          <a:cs typeface="Times New Roman" panose="02020603050405020304" pitchFamily="18" charset="0"/>
                          <a:hlinkClick r:id="rId2"/>
                        </a:rPr>
                        <a:t>NetFlow Datasets for Machine Learning-Based Network Intrusion Detection Systems | SpringerLink</a:t>
                      </a:r>
                      <a:endParaRPr lang="zh-CN" altLang="en-US" sz="90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1481897048"/>
                  </a:ext>
                </a:extLst>
              </a:tr>
              <a:tr h="255961">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93.70%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99.67%</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94.71%</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90.70%</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2696897067"/>
                  </a:ext>
                </a:extLst>
              </a:tr>
              <a:tr h="127981">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1282094399"/>
                  </a:ext>
                </a:extLst>
              </a:tr>
              <a:tr h="639903">
                <a:tc vMerge="1">
                  <a:txBody>
                    <a:bodyPr/>
                    <a:lstStyle/>
                    <a:p>
                      <a:endParaRPr lang="zh-CN" altLang="en-US"/>
                    </a:p>
                  </a:txBody>
                  <a:tcPr/>
                </a:tc>
                <a:tc>
                  <a:txBody>
                    <a:bodyPr/>
                    <a:lstStyle/>
                    <a:p>
                      <a:pPr algn="just"/>
                      <a:r>
                        <a:rPr lang="en-US" sz="900" dirty="0">
                          <a:latin typeface="Times New Roman" panose="02020603050405020304" pitchFamily="18" charset="0"/>
                          <a:cs typeface="Times New Roman" panose="02020603050405020304" pitchFamily="18" charset="0"/>
                        </a:rPr>
                        <a:t>F1-score</a:t>
                      </a:r>
                      <a:endParaRPr lang="zh-CN" altLang="en-US" sz="9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97%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100%</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83%</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85%</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1825601155"/>
                  </a:ext>
                </a:extLst>
              </a:tr>
              <a:tr h="255961">
                <a:tc rowSpan="4">
                  <a:txBody>
                    <a:bodyPr/>
                    <a:lstStyle/>
                    <a:p>
                      <a:pPr algn="just"/>
                      <a:r>
                        <a:rPr lang="en-US" sz="900">
                          <a:latin typeface="Times New Roman" panose="02020603050405020304" pitchFamily="18" charset="0"/>
                          <a:cs typeface="Times New Roman" panose="02020603050405020304" pitchFamily="18" charset="0"/>
                        </a:rPr>
                        <a:t>DIDS</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99.08%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99.48%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99.21%</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98.72%</a:t>
                      </a:r>
                      <a:endParaRPr lang="zh-CN" altLang="en-US" sz="900">
                        <a:latin typeface="Times New Roman" panose="02020603050405020304" pitchFamily="18" charset="0"/>
                        <a:cs typeface="Times New Roman" panose="02020603050405020304" pitchFamily="18" charset="0"/>
                      </a:endParaRPr>
                    </a:p>
                  </a:txBody>
                  <a:tcPr marL="54849" marR="54849" marT="0" marB="0"/>
                </a:tc>
                <a:tc rowSpan="4">
                  <a:txBody>
                    <a:bodyPr/>
                    <a:lstStyle/>
                    <a:p>
                      <a:pPr algn="just"/>
                      <a:r>
                        <a:rPr lang="en-US" sz="900">
                          <a:latin typeface="Times New Roman" panose="02020603050405020304" pitchFamily="18" charset="0"/>
                          <a:cs typeface="Times New Roman" panose="02020603050405020304" pitchFamily="18" charset="0"/>
                          <a:hlinkClick r:id="rId3"/>
                        </a:rPr>
                        <a:t>DIDS: A Deep Neural Network based real-time Intrusion detection system for IoT - ScienceDirect</a:t>
                      </a:r>
                      <a:endParaRPr lang="zh-CN" altLang="en-US" sz="900">
                        <a:latin typeface="Times New Roman" panose="02020603050405020304" pitchFamily="18" charset="0"/>
                        <a:cs typeface="Times New Roman" panose="02020603050405020304" pitchFamily="18" charset="0"/>
                      </a:endParaRPr>
                    </a:p>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2935436909"/>
                  </a:ext>
                </a:extLst>
              </a:tr>
              <a:tr h="255961">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99.03%</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99.48%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99.21%</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98.69%</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977296823"/>
                  </a:ext>
                </a:extLst>
              </a:tr>
              <a:tr h="255961">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99.08%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99.48%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99.21%</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98.72%</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1697170997"/>
                  </a:ext>
                </a:extLst>
              </a:tr>
              <a:tr h="511922">
                <a:tc vMerge="1">
                  <a:txBody>
                    <a:bodyPr/>
                    <a:lstStyle/>
                    <a:p>
                      <a:endParaRPr lang="zh-CN" altLang="en-US"/>
                    </a:p>
                  </a:txBody>
                  <a:tcPr/>
                </a:tc>
                <a:tc>
                  <a:txBody>
                    <a:bodyPr/>
                    <a:lstStyle/>
                    <a:p>
                      <a:pPr algn="just"/>
                      <a:r>
                        <a:rPr lang="en-US" sz="900" dirty="0">
                          <a:latin typeface="Times New Roman" panose="02020603050405020304" pitchFamily="18" charset="0"/>
                          <a:cs typeface="Times New Roman" panose="02020603050405020304" pitchFamily="18" charset="0"/>
                        </a:rPr>
                        <a:t>F1-score</a:t>
                      </a:r>
                      <a:endParaRPr lang="zh-CN" altLang="en-US" sz="9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dirty="0">
                          <a:latin typeface="Times New Roman" panose="02020603050405020304" pitchFamily="18" charset="0"/>
                          <a:cs typeface="Times New Roman" panose="02020603050405020304" pitchFamily="18" charset="0"/>
                        </a:rPr>
                        <a:t>99.02%</a:t>
                      </a:r>
                      <a:endParaRPr lang="zh-CN" altLang="en-US" sz="9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99.48%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99.20%</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98.70%</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3523657411"/>
                  </a:ext>
                </a:extLst>
              </a:tr>
              <a:tr h="255961">
                <a:tc rowSpan="4">
                  <a:txBody>
                    <a:bodyPr/>
                    <a:lstStyle/>
                    <a:p>
                      <a:pPr algn="just"/>
                      <a:r>
                        <a:rPr lang="en-US" sz="900">
                          <a:latin typeface="Times New Roman" panose="02020603050405020304" pitchFamily="18" charset="0"/>
                          <a:cs typeface="Times New Roman" panose="02020603050405020304" pitchFamily="18" charset="0"/>
                        </a:rPr>
                        <a:t>CNN via transfer learning</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98.79%</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99.19%</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98.99%</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98.32%</a:t>
                      </a:r>
                      <a:endParaRPr lang="zh-CN" altLang="en-US" sz="900">
                        <a:latin typeface="Times New Roman" panose="02020603050405020304" pitchFamily="18" charset="0"/>
                        <a:cs typeface="Times New Roman" panose="02020603050405020304" pitchFamily="18" charset="0"/>
                      </a:endParaRPr>
                    </a:p>
                  </a:txBody>
                  <a:tcPr marL="54849" marR="54849" marT="0" marB="0"/>
                </a:tc>
                <a:tc rowSpan="4">
                  <a:txBody>
                    <a:bodyPr/>
                    <a:lstStyle/>
                    <a:p>
                      <a:pPr algn="just"/>
                      <a:r>
                        <a:rPr lang="en-US" sz="900" dirty="0">
                          <a:latin typeface="Times New Roman" panose="02020603050405020304" pitchFamily="18" charset="0"/>
                          <a:cs typeface="Times New Roman" panose="02020603050405020304" pitchFamily="18" charset="0"/>
                          <a:hlinkClick r:id="rId4"/>
                        </a:rPr>
                        <a:t>A Transfer Learning based Intrusion detection system for Internet of Things | Research Square</a:t>
                      </a:r>
                      <a:endParaRPr lang="zh-CN" altLang="en-US" sz="900" dirty="0">
                        <a:latin typeface="Times New Roman" panose="02020603050405020304" pitchFamily="18" charset="0"/>
                        <a:cs typeface="Times New Roman" panose="02020603050405020304" pitchFamily="18" charset="0"/>
                      </a:endParaRPr>
                    </a:p>
                  </a:txBody>
                  <a:tcPr marL="54849" marR="54849" marT="0" marB="0"/>
                </a:tc>
                <a:extLst>
                  <a:ext uri="{0D108BD9-81ED-4DB2-BD59-A6C34878D82A}">
                    <a16:rowId xmlns:a16="http://schemas.microsoft.com/office/drawing/2014/main" val="3483449731"/>
                  </a:ext>
                </a:extLst>
              </a:tr>
              <a:tr h="255961">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98.69%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99.20%</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98.98%</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98.24%</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1753928128"/>
                  </a:ext>
                </a:extLst>
              </a:tr>
              <a:tr h="255961">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98.79%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99.19%</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98.99%</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98.32%</a:t>
                      </a:r>
                      <a:endParaRPr lang="zh-CN" altLang="en-US" sz="90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3218482459"/>
                  </a:ext>
                </a:extLst>
              </a:tr>
              <a:tr h="511922">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F1-score</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98.67%  </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a:latin typeface="Times New Roman" panose="02020603050405020304" pitchFamily="18" charset="0"/>
                          <a:cs typeface="Times New Roman" panose="02020603050405020304" pitchFamily="18" charset="0"/>
                        </a:rPr>
                        <a:t>99.19%</a:t>
                      </a:r>
                      <a:endParaRPr lang="zh-CN" altLang="en-US" sz="90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dirty="0">
                          <a:latin typeface="Times New Roman" panose="02020603050405020304" pitchFamily="18" charset="0"/>
                          <a:cs typeface="Times New Roman" panose="02020603050405020304" pitchFamily="18" charset="0"/>
                        </a:rPr>
                        <a:t>98.98%</a:t>
                      </a:r>
                      <a:endParaRPr lang="zh-CN" altLang="en-US" sz="900" dirty="0">
                        <a:latin typeface="Times New Roman" panose="02020603050405020304" pitchFamily="18" charset="0"/>
                        <a:cs typeface="Times New Roman" panose="02020603050405020304" pitchFamily="18" charset="0"/>
                      </a:endParaRPr>
                    </a:p>
                  </a:txBody>
                  <a:tcPr marL="54849" marR="54849" marT="0" marB="0"/>
                </a:tc>
                <a:tc>
                  <a:txBody>
                    <a:bodyPr/>
                    <a:lstStyle/>
                    <a:p>
                      <a:pPr algn="just"/>
                      <a:r>
                        <a:rPr lang="en-US" sz="900" dirty="0">
                          <a:latin typeface="Times New Roman" panose="02020603050405020304" pitchFamily="18" charset="0"/>
                          <a:cs typeface="Times New Roman" panose="02020603050405020304" pitchFamily="18" charset="0"/>
                        </a:rPr>
                        <a:t>98.26%</a:t>
                      </a:r>
                      <a:endParaRPr lang="zh-CN" altLang="en-US" sz="900" dirty="0">
                        <a:latin typeface="Times New Roman" panose="02020603050405020304" pitchFamily="18" charset="0"/>
                        <a:cs typeface="Times New Roman" panose="02020603050405020304" pitchFamily="18" charset="0"/>
                      </a:endParaRPr>
                    </a:p>
                  </a:txBody>
                  <a:tcPr marL="54849" marR="54849" marT="0" marB="0"/>
                </a:tc>
                <a:tc vMerge="1">
                  <a:txBody>
                    <a:bodyPr/>
                    <a:lstStyle/>
                    <a:p>
                      <a:endParaRPr lang="zh-CN" altLang="en-US"/>
                    </a:p>
                  </a:txBody>
                  <a:tcPr/>
                </a:tc>
                <a:extLst>
                  <a:ext uri="{0D108BD9-81ED-4DB2-BD59-A6C34878D82A}">
                    <a16:rowId xmlns:a16="http://schemas.microsoft.com/office/drawing/2014/main" val="3260046212"/>
                  </a:ext>
                </a:extLst>
              </a:tr>
            </a:tbl>
          </a:graphicData>
        </a:graphic>
      </p:graphicFrame>
      <p:graphicFrame>
        <p:nvGraphicFramePr>
          <p:cNvPr id="5" name="表格 4">
            <a:extLst>
              <a:ext uri="{FF2B5EF4-FFF2-40B4-BE49-F238E27FC236}">
                <a16:creationId xmlns:a16="http://schemas.microsoft.com/office/drawing/2014/main" id="{9CEDA1C7-C7F1-8019-82DB-1047C325776D}"/>
              </a:ext>
            </a:extLst>
          </p:cNvPr>
          <p:cNvGraphicFramePr>
            <a:graphicFrameLocks noGrp="1"/>
          </p:cNvGraphicFramePr>
          <p:nvPr>
            <p:extLst>
              <p:ext uri="{D42A27DB-BD31-4B8C-83A1-F6EECF244321}">
                <p14:modId xmlns:p14="http://schemas.microsoft.com/office/powerpoint/2010/main" val="943006268"/>
              </p:ext>
            </p:extLst>
          </p:nvPr>
        </p:nvGraphicFramePr>
        <p:xfrm>
          <a:off x="5417107" y="2044593"/>
          <a:ext cx="6012893" cy="4673395"/>
        </p:xfrm>
        <a:graphic>
          <a:graphicData uri="http://schemas.openxmlformats.org/drawingml/2006/table">
            <a:tbl>
              <a:tblPr firstRow="1" firstCol="1" bandRow="1">
                <a:tableStyleId>{5C22544A-7EE6-4342-B048-85BDC9FD1C3A}</a:tableStyleId>
              </a:tblPr>
              <a:tblGrid>
                <a:gridCol w="1349252">
                  <a:extLst>
                    <a:ext uri="{9D8B030D-6E8A-4147-A177-3AD203B41FA5}">
                      <a16:colId xmlns:a16="http://schemas.microsoft.com/office/drawing/2014/main" val="2863888260"/>
                    </a:ext>
                  </a:extLst>
                </a:gridCol>
                <a:gridCol w="1098627">
                  <a:extLst>
                    <a:ext uri="{9D8B030D-6E8A-4147-A177-3AD203B41FA5}">
                      <a16:colId xmlns:a16="http://schemas.microsoft.com/office/drawing/2014/main" val="4046507688"/>
                    </a:ext>
                  </a:extLst>
                </a:gridCol>
                <a:gridCol w="584557">
                  <a:extLst>
                    <a:ext uri="{9D8B030D-6E8A-4147-A177-3AD203B41FA5}">
                      <a16:colId xmlns:a16="http://schemas.microsoft.com/office/drawing/2014/main" val="3900409824"/>
                    </a:ext>
                  </a:extLst>
                </a:gridCol>
                <a:gridCol w="690645">
                  <a:extLst>
                    <a:ext uri="{9D8B030D-6E8A-4147-A177-3AD203B41FA5}">
                      <a16:colId xmlns:a16="http://schemas.microsoft.com/office/drawing/2014/main" val="1272029645"/>
                    </a:ext>
                  </a:extLst>
                </a:gridCol>
                <a:gridCol w="690645">
                  <a:extLst>
                    <a:ext uri="{9D8B030D-6E8A-4147-A177-3AD203B41FA5}">
                      <a16:colId xmlns:a16="http://schemas.microsoft.com/office/drawing/2014/main" val="1475975358"/>
                    </a:ext>
                  </a:extLst>
                </a:gridCol>
                <a:gridCol w="584557">
                  <a:extLst>
                    <a:ext uri="{9D8B030D-6E8A-4147-A177-3AD203B41FA5}">
                      <a16:colId xmlns:a16="http://schemas.microsoft.com/office/drawing/2014/main" val="3926508679"/>
                    </a:ext>
                  </a:extLst>
                </a:gridCol>
                <a:gridCol w="1014610">
                  <a:extLst>
                    <a:ext uri="{9D8B030D-6E8A-4147-A177-3AD203B41FA5}">
                      <a16:colId xmlns:a16="http://schemas.microsoft.com/office/drawing/2014/main" val="1771684724"/>
                    </a:ext>
                  </a:extLst>
                </a:gridCol>
              </a:tblGrid>
              <a:tr h="402146">
                <a:tc>
                  <a:txBody>
                    <a:bodyPr/>
                    <a:lstStyle/>
                    <a:p>
                      <a:pPr algn="just"/>
                      <a:r>
                        <a:rPr lang="en-US" sz="900" dirty="0">
                          <a:latin typeface="Times New Roman" panose="02020603050405020304" pitchFamily="18" charset="0"/>
                          <a:cs typeface="Times New Roman" panose="02020603050405020304" pitchFamily="18" charset="0"/>
                        </a:rPr>
                        <a:t>Models</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Measurements</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NF-BoT IoT</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NF-ToN-IoT</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NF-CSE CIC IDS2018</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NF-UNSW NB15</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extLst>
                  <a:ext uri="{0D108BD9-81ED-4DB2-BD59-A6C34878D82A}">
                    <a16:rowId xmlns:a16="http://schemas.microsoft.com/office/drawing/2014/main" val="1359174116"/>
                  </a:ext>
                </a:extLst>
              </a:tr>
              <a:tr h="134049">
                <a:tc rowSpan="4">
                  <a:txBody>
                    <a:bodyPr/>
                    <a:lstStyle/>
                    <a:p>
                      <a:pPr algn="just"/>
                      <a:r>
                        <a:rPr lang="en-US" sz="900" dirty="0">
                          <a:latin typeface="Times New Roman" panose="02020603050405020304" pitchFamily="18" charset="0"/>
                          <a:cs typeface="Times New Roman" panose="02020603050405020304" pitchFamily="18" charset="0"/>
                        </a:rPr>
                        <a:t>Extra Trees ensemble classifier</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rowSpan="4">
                  <a:txBody>
                    <a:bodyPr/>
                    <a:lstStyle/>
                    <a:p>
                      <a:pPr algn="just"/>
                      <a:r>
                        <a:rPr lang="en-US" sz="900">
                          <a:latin typeface="Times New Roman" panose="02020603050405020304" pitchFamily="18" charset="0"/>
                          <a:cs typeface="Times New Roman" panose="02020603050405020304" pitchFamily="18" charset="0"/>
                          <a:hlinkClick r:id="rId2"/>
                        </a:rPr>
                        <a:t>NetFlow Datasets for Machine Learning-Based Network Intrusion Detection Systems | SpringerLink</a:t>
                      </a:r>
                      <a:endParaRPr lang="zh-CN" altLang="en-US" sz="900">
                        <a:latin typeface="Times New Roman" panose="02020603050405020304" pitchFamily="18" charset="0"/>
                        <a:cs typeface="Times New Roman" panose="02020603050405020304" pitchFamily="18" charset="0"/>
                      </a:endParaRPr>
                    </a:p>
                  </a:txBody>
                  <a:tcPr marL="38058" marR="38058" marT="0" marB="0"/>
                </a:tc>
                <a:extLst>
                  <a:ext uri="{0D108BD9-81ED-4DB2-BD59-A6C34878D82A}">
                    <a16:rowId xmlns:a16="http://schemas.microsoft.com/office/drawing/2014/main" val="327462289"/>
                  </a:ext>
                </a:extLst>
              </a:tr>
              <a:tr h="174400">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73.58%</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56.34%</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71.92%</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97.62%</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788268300"/>
                  </a:ext>
                </a:extLst>
              </a:tr>
              <a:tr h="134049">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3752617790"/>
                  </a:ext>
                </a:extLst>
              </a:tr>
              <a:tr h="523199">
                <a:tc vMerge="1">
                  <a:txBody>
                    <a:bodyPr/>
                    <a:lstStyle/>
                    <a:p>
                      <a:endParaRPr lang="zh-CN" altLang="en-US"/>
                    </a:p>
                  </a:txBody>
                  <a:tcPr/>
                </a:tc>
                <a:tc>
                  <a:txBody>
                    <a:bodyPr/>
                    <a:lstStyle/>
                    <a:p>
                      <a:pPr algn="just"/>
                      <a:r>
                        <a:rPr lang="en-US" sz="900" dirty="0">
                          <a:latin typeface="Times New Roman" panose="02020603050405020304" pitchFamily="18" charset="0"/>
                          <a:cs typeface="Times New Roman" panose="02020603050405020304" pitchFamily="18" charset="0"/>
                        </a:rPr>
                        <a:t>F1-score</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77%</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60%</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80%</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98%</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2023468557"/>
                  </a:ext>
                </a:extLst>
              </a:tr>
              <a:tr h="174400">
                <a:tc rowSpan="4">
                  <a:txBody>
                    <a:bodyPr/>
                    <a:lstStyle/>
                    <a:p>
                      <a:pPr algn="just"/>
                      <a:r>
                        <a:rPr lang="en-US" sz="900">
                          <a:latin typeface="Times New Roman" panose="02020603050405020304" pitchFamily="18" charset="0"/>
                          <a:cs typeface="Times New Roman" panose="02020603050405020304" pitchFamily="18" charset="0"/>
                        </a:rPr>
                        <a:t>DIDS</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83.82%  </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69.53%</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97.21%</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97.48%</a:t>
                      </a:r>
                      <a:endParaRPr lang="zh-CN" altLang="en-US" sz="900">
                        <a:latin typeface="Times New Roman" panose="02020603050405020304" pitchFamily="18" charset="0"/>
                        <a:cs typeface="Times New Roman" panose="02020603050405020304" pitchFamily="18" charset="0"/>
                      </a:endParaRPr>
                    </a:p>
                  </a:txBody>
                  <a:tcPr marL="38058" marR="38058" marT="0" marB="0"/>
                </a:tc>
                <a:tc rowSpan="4">
                  <a:txBody>
                    <a:bodyPr/>
                    <a:lstStyle/>
                    <a:p>
                      <a:pPr algn="just"/>
                      <a:r>
                        <a:rPr lang="en-US" sz="900" dirty="0">
                          <a:latin typeface="Times New Roman" panose="02020603050405020304" pitchFamily="18" charset="0"/>
                          <a:cs typeface="Times New Roman" panose="02020603050405020304" pitchFamily="18" charset="0"/>
                          <a:hlinkClick r:id="rId3"/>
                        </a:rPr>
                        <a:t>DIDS: A Deep Neural Network based real-time Intrusion detection system for IoT - ScienceDirect</a:t>
                      </a:r>
                      <a:endParaRPr lang="zh-CN" altLang="en-US" sz="900" dirty="0">
                        <a:latin typeface="Times New Roman" panose="02020603050405020304" pitchFamily="18" charset="0"/>
                        <a:cs typeface="Times New Roman" panose="02020603050405020304" pitchFamily="18" charset="0"/>
                      </a:endParaRPr>
                    </a:p>
                    <a:p>
                      <a:pPr algn="just"/>
                      <a:r>
                        <a:rPr lang="en-US" sz="900" dirty="0">
                          <a:latin typeface="Times New Roman" panose="02020603050405020304" pitchFamily="18" charset="0"/>
                          <a:cs typeface="Times New Roman" panose="02020603050405020304" pitchFamily="18" charset="0"/>
                        </a:rPr>
                        <a:t> </a:t>
                      </a:r>
                      <a:endParaRPr lang="zh-CN" altLang="en-US" sz="900" dirty="0">
                        <a:latin typeface="Times New Roman" panose="02020603050405020304" pitchFamily="18" charset="0"/>
                        <a:cs typeface="Times New Roman" panose="02020603050405020304" pitchFamily="18" charset="0"/>
                      </a:endParaRPr>
                    </a:p>
                  </a:txBody>
                  <a:tcPr marL="38058" marR="38058" marT="0" marB="0"/>
                </a:tc>
                <a:extLst>
                  <a:ext uri="{0D108BD9-81ED-4DB2-BD59-A6C34878D82A}">
                    <a16:rowId xmlns:a16="http://schemas.microsoft.com/office/drawing/2014/main" val="2426824478"/>
                  </a:ext>
                </a:extLst>
              </a:tr>
              <a:tr h="174400">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78.64%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56.84%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96.35%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97.11%</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1517187925"/>
                  </a:ext>
                </a:extLst>
              </a:tr>
              <a:tr h="174400">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83.82%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69.53%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97.21%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97.48%</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3674207528"/>
                  </a:ext>
                </a:extLst>
              </a:tr>
              <a:tr h="415140">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F1-score</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80.66%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61.96% </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96.40%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97.19%</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2706734460"/>
                  </a:ext>
                </a:extLst>
              </a:tr>
              <a:tr h="134049">
                <a:tc rowSpan="4">
                  <a:txBody>
                    <a:bodyPr/>
                    <a:lstStyle/>
                    <a:p>
                      <a:pPr algn="just"/>
                      <a:r>
                        <a:rPr lang="en-US" sz="900">
                          <a:latin typeface="Times New Roman" panose="02020603050405020304" pitchFamily="18" charset="0"/>
                          <a:cs typeface="Times New Roman" panose="02020603050405020304" pitchFamily="18" charset="0"/>
                        </a:rPr>
                        <a:t>KNN</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99%</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rowSpan="4">
                  <a:txBody>
                    <a:bodyPr/>
                    <a:lstStyle/>
                    <a:p>
                      <a:pPr algn="just"/>
                      <a:r>
                        <a:rPr lang="en-US" sz="900" dirty="0">
                          <a:latin typeface="Times New Roman" panose="02020603050405020304" pitchFamily="18" charset="0"/>
                          <a:cs typeface="Times New Roman" panose="02020603050405020304" pitchFamily="18" charset="0"/>
                          <a:hlinkClick r:id="rId5"/>
                        </a:rPr>
                        <a:t>IoT Network Security: NetFlow Traffic Analysis and Attack Classification Using Machine Learning Techniques | IEEE Conference Publication | IEEE Xplore</a:t>
                      </a:r>
                      <a:endParaRPr lang="zh-CN" altLang="en-US" sz="900" dirty="0">
                        <a:latin typeface="Times New Roman" panose="02020603050405020304" pitchFamily="18" charset="0"/>
                        <a:cs typeface="Times New Roman" panose="02020603050405020304" pitchFamily="18" charset="0"/>
                      </a:endParaRPr>
                    </a:p>
                  </a:txBody>
                  <a:tcPr marL="38058" marR="38058" marT="0" marB="0"/>
                </a:tc>
                <a:extLst>
                  <a:ext uri="{0D108BD9-81ED-4DB2-BD59-A6C34878D82A}">
                    <a16:rowId xmlns:a16="http://schemas.microsoft.com/office/drawing/2014/main" val="2189998969"/>
                  </a:ext>
                </a:extLst>
              </a:tr>
              <a:tr h="134049">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98.69%</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2476237616"/>
                  </a:ext>
                </a:extLst>
              </a:tr>
              <a:tr h="134049">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98.71%</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1512755037"/>
                  </a:ext>
                </a:extLst>
              </a:tr>
              <a:tr h="1046397">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F1-score</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 </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98.7%</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 </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 </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1245833511"/>
                  </a:ext>
                </a:extLst>
              </a:tr>
              <a:tr h="174400">
                <a:tc rowSpan="4">
                  <a:txBody>
                    <a:bodyPr/>
                    <a:lstStyle/>
                    <a:p>
                      <a:pPr algn="just"/>
                      <a:r>
                        <a:rPr lang="en-US" sz="900" dirty="0">
                          <a:latin typeface="Times New Roman" panose="02020603050405020304" pitchFamily="18" charset="0"/>
                          <a:cs typeface="Times New Roman" panose="02020603050405020304" pitchFamily="18" charset="0"/>
                        </a:rPr>
                        <a:t>CNN via transfer learning</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Accuracy</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83.67%</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70.54%</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97.53%</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97.21%</a:t>
                      </a:r>
                      <a:endParaRPr lang="zh-CN" altLang="en-US" sz="900">
                        <a:latin typeface="Times New Roman" panose="02020603050405020304" pitchFamily="18" charset="0"/>
                        <a:cs typeface="Times New Roman" panose="02020603050405020304" pitchFamily="18" charset="0"/>
                      </a:endParaRPr>
                    </a:p>
                  </a:txBody>
                  <a:tcPr marL="38058" marR="38058" marT="0" marB="0"/>
                </a:tc>
                <a:tc rowSpan="4">
                  <a:txBody>
                    <a:bodyPr/>
                    <a:lstStyle/>
                    <a:p>
                      <a:pPr algn="just"/>
                      <a:r>
                        <a:rPr lang="en-US" sz="900" dirty="0">
                          <a:latin typeface="Times New Roman" panose="02020603050405020304" pitchFamily="18" charset="0"/>
                          <a:cs typeface="Times New Roman" panose="02020603050405020304" pitchFamily="18" charset="0"/>
                          <a:hlinkClick r:id="rId4"/>
                        </a:rPr>
                        <a:t>A Transfer Learning based Intrusion detection system for Internet of Things | Research </a:t>
                      </a:r>
                      <a:r>
                        <a:rPr lang="en-US" sz="9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Square</a:t>
                      </a:r>
                      <a:endParaRPr lang="zh-CN" altLang="en-US" sz="900" dirty="0">
                        <a:latin typeface="Times New Roman" panose="02020603050405020304" pitchFamily="18" charset="0"/>
                        <a:cs typeface="Times New Roman" panose="02020603050405020304" pitchFamily="18" charset="0"/>
                      </a:endParaRPr>
                    </a:p>
                  </a:txBody>
                  <a:tcPr marL="38058" marR="38058" marT="0" marB="0"/>
                </a:tc>
                <a:extLst>
                  <a:ext uri="{0D108BD9-81ED-4DB2-BD59-A6C34878D82A}">
                    <a16:rowId xmlns:a16="http://schemas.microsoft.com/office/drawing/2014/main" val="968019671"/>
                  </a:ext>
                </a:extLst>
              </a:tr>
              <a:tr h="174400">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Precision</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87.13%</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59.91%</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96.62%</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96.59%</a:t>
                      </a:r>
                      <a:endParaRPr lang="zh-CN" altLang="en-US" sz="90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4028849225"/>
                  </a:ext>
                </a:extLst>
              </a:tr>
              <a:tr h="174400">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Recall</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83.67%</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70.54%</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97.53%</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97.21%</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3684754761"/>
                  </a:ext>
                </a:extLst>
              </a:tr>
              <a:tr h="348799">
                <a:tc vMerge="1">
                  <a:txBody>
                    <a:bodyPr/>
                    <a:lstStyle/>
                    <a:p>
                      <a:endParaRPr lang="zh-CN" altLang="en-US"/>
                    </a:p>
                  </a:txBody>
                  <a:tcPr/>
                </a:tc>
                <a:tc>
                  <a:txBody>
                    <a:bodyPr/>
                    <a:lstStyle/>
                    <a:p>
                      <a:pPr algn="just"/>
                      <a:r>
                        <a:rPr lang="en-US" sz="900">
                          <a:latin typeface="Times New Roman" panose="02020603050405020304" pitchFamily="18" charset="0"/>
                          <a:cs typeface="Times New Roman" panose="02020603050405020304" pitchFamily="18" charset="0"/>
                        </a:rPr>
                        <a:t>F1-score</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83%</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62%</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a:latin typeface="Times New Roman" panose="02020603050405020304" pitchFamily="18" charset="0"/>
                          <a:cs typeface="Times New Roman" panose="02020603050405020304" pitchFamily="18" charset="0"/>
                        </a:rPr>
                        <a:t>96%</a:t>
                      </a:r>
                      <a:endParaRPr lang="zh-CN" altLang="en-US" sz="900">
                        <a:latin typeface="Times New Roman" panose="02020603050405020304" pitchFamily="18" charset="0"/>
                        <a:cs typeface="Times New Roman" panose="02020603050405020304" pitchFamily="18" charset="0"/>
                      </a:endParaRPr>
                    </a:p>
                  </a:txBody>
                  <a:tcPr marL="38058" marR="38058" marT="0" marB="0"/>
                </a:tc>
                <a:tc>
                  <a:txBody>
                    <a:bodyPr/>
                    <a:lstStyle/>
                    <a:p>
                      <a:pPr algn="just"/>
                      <a:r>
                        <a:rPr lang="en-US" sz="900" dirty="0">
                          <a:latin typeface="Times New Roman" panose="02020603050405020304" pitchFamily="18" charset="0"/>
                          <a:cs typeface="Times New Roman" panose="02020603050405020304" pitchFamily="18" charset="0"/>
                        </a:rPr>
                        <a:t>96%</a:t>
                      </a:r>
                      <a:endParaRPr lang="zh-CN" altLang="en-US" sz="900" dirty="0">
                        <a:latin typeface="Times New Roman" panose="02020603050405020304" pitchFamily="18" charset="0"/>
                        <a:cs typeface="Times New Roman" panose="02020603050405020304" pitchFamily="18" charset="0"/>
                      </a:endParaRPr>
                    </a:p>
                  </a:txBody>
                  <a:tcPr marL="38058" marR="38058" marT="0" marB="0"/>
                </a:tc>
                <a:tc vMerge="1">
                  <a:txBody>
                    <a:bodyPr/>
                    <a:lstStyle/>
                    <a:p>
                      <a:endParaRPr lang="zh-CN" altLang="en-US"/>
                    </a:p>
                  </a:txBody>
                  <a:tcPr/>
                </a:tc>
                <a:extLst>
                  <a:ext uri="{0D108BD9-81ED-4DB2-BD59-A6C34878D82A}">
                    <a16:rowId xmlns:a16="http://schemas.microsoft.com/office/drawing/2014/main" val="2036450831"/>
                  </a:ext>
                </a:extLst>
              </a:tr>
            </a:tbl>
          </a:graphicData>
        </a:graphic>
      </p:graphicFrame>
    </p:spTree>
    <p:extLst>
      <p:ext uri="{BB962C8B-B14F-4D97-AF65-F5344CB8AC3E}">
        <p14:creationId xmlns:p14="http://schemas.microsoft.com/office/powerpoint/2010/main" val="11830735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TotalTime>
  <Words>2741</Words>
  <Application>Microsoft Office PowerPoint</Application>
  <PresentationFormat>宽屏</PresentationFormat>
  <Paragraphs>533</Paragraphs>
  <Slides>20</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ui-sans-serif</vt:lpstr>
      <vt:lpstr>等线</vt:lpstr>
      <vt:lpstr>等线 Light</vt:lpstr>
      <vt:lpstr>宋体</vt:lpstr>
      <vt:lpstr>微软雅黑</vt:lpstr>
      <vt:lpstr>Arial</vt:lpstr>
      <vt:lpstr>Cambria Math</vt:lpstr>
      <vt:lpstr>Helvetica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凯 徐</dc:creator>
  <cp:lastModifiedBy>凯 徐</cp:lastModifiedBy>
  <cp:revision>17</cp:revision>
  <dcterms:created xsi:type="dcterms:W3CDTF">2024-07-03T12:50:36Z</dcterms:created>
  <dcterms:modified xsi:type="dcterms:W3CDTF">2024-07-21T16:08:51Z</dcterms:modified>
</cp:coreProperties>
</file>