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7" r:id="rId3"/>
    <p:sldId id="267" r:id="rId4"/>
    <p:sldId id="271" r:id="rId5"/>
    <p:sldId id="307" r:id="rId6"/>
    <p:sldId id="308" r:id="rId7"/>
    <p:sldId id="268" r:id="rId8"/>
    <p:sldId id="269" r:id="rId9"/>
    <p:sldId id="279" r:id="rId10"/>
    <p:sldId id="280" r:id="rId11"/>
    <p:sldId id="281" r:id="rId12"/>
    <p:sldId id="283" r:id="rId13"/>
    <p:sldId id="289" r:id="rId14"/>
    <p:sldId id="296" r:id="rId15"/>
    <p:sldId id="272" r:id="rId16"/>
    <p:sldId id="291" r:id="rId17"/>
    <p:sldId id="273" r:id="rId18"/>
    <p:sldId id="274" r:id="rId19"/>
    <p:sldId id="275" r:id="rId20"/>
    <p:sldId id="276" r:id="rId21"/>
    <p:sldId id="277" r:id="rId22"/>
    <p:sldId id="278" r:id="rId23"/>
    <p:sldId id="284" r:id="rId24"/>
    <p:sldId id="286" r:id="rId25"/>
    <p:sldId id="285" r:id="rId26"/>
    <p:sldId id="287" r:id="rId27"/>
    <p:sldId id="297" r:id="rId28"/>
    <p:sldId id="298" r:id="rId29"/>
    <p:sldId id="288" r:id="rId30"/>
    <p:sldId id="299" r:id="rId31"/>
    <p:sldId id="300" r:id="rId32"/>
    <p:sldId id="258" r:id="rId33"/>
    <p:sldId id="290" r:id="rId34"/>
    <p:sldId id="301" r:id="rId35"/>
    <p:sldId id="292" r:id="rId36"/>
    <p:sldId id="293" r:id="rId37"/>
    <p:sldId id="294" r:id="rId38"/>
    <p:sldId id="295" r:id="rId39"/>
    <p:sldId id="302" r:id="rId40"/>
    <p:sldId id="303" r:id="rId41"/>
    <p:sldId id="304" r:id="rId42"/>
    <p:sldId id="305" r:id="rId43"/>
    <p:sldId id="306"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Yan" initials="LY" lastIdx="2" clrIdx="0">
    <p:extLst>
      <p:ext uri="{19B8F6BF-5375-455C-9EA6-DF929625EA0E}">
        <p15:presenceInfo xmlns:p15="http://schemas.microsoft.com/office/powerpoint/2012/main" userId="S-1-5-21-242726721-1389204844-1740232656-498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snapToObjects="1">
      <p:cViewPr varScale="1">
        <p:scale>
          <a:sx n="84" d="100"/>
          <a:sy n="84" d="100"/>
        </p:scale>
        <p:origin x="629" y="82"/>
      </p:cViewPr>
      <p:guideLst/>
    </p:cSldViewPr>
  </p:slideViewPr>
  <p:notesTextViewPr>
    <p:cViewPr>
      <p:scale>
        <a:sx n="1" d="1"/>
        <a:sy n="1" d="1"/>
      </p:scale>
      <p:origin x="0" y="0"/>
    </p:cViewPr>
  </p:notesTextViewPr>
  <p:sorterViewPr>
    <p:cViewPr>
      <p:scale>
        <a:sx n="100" d="100"/>
        <a:sy n="100" d="100"/>
      </p:scale>
      <p:origin x="0" y="-1105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422D5-5E5A-4C73-ADCB-3E1A8C64A327}" type="datetimeFigureOut">
              <a:rPr lang="en-US" smtClean="0"/>
              <a:t>8/17/2020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DFEC1-C745-4BC9-B71E-185EA3F1B4CB}" type="slidenum">
              <a:rPr lang="en-US" smtClean="0"/>
              <a:t>‹#›</a:t>
            </a:fld>
            <a:endParaRPr lang="en-US"/>
          </a:p>
        </p:txBody>
      </p:sp>
    </p:spTree>
    <p:extLst>
      <p:ext uri="{BB962C8B-B14F-4D97-AF65-F5344CB8AC3E}">
        <p14:creationId xmlns:p14="http://schemas.microsoft.com/office/powerpoint/2010/main" val="3969175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E9145D0-7841-C740-9FF2-0623F7A9D2F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7F451502-A7AC-234D-9AD0-3D2A06F0A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28864D40-6881-C44C-9C0A-5AE677523D79}"/>
              </a:ext>
            </a:extLst>
          </p:cNvPr>
          <p:cNvSpPr>
            <a:spLocks noGrp="1"/>
          </p:cNvSpPr>
          <p:nvPr>
            <p:ph type="dt" sz="half" idx="10"/>
          </p:nvPr>
        </p:nvSpPr>
        <p:spPr/>
        <p:txBody>
          <a:bodyPr/>
          <a:lstStyle/>
          <a:p>
            <a:fld id="{2BED02D5-C8DB-CD46-B021-CF9F706F3E37}" type="datetimeFigureOut">
              <a:rPr kumimoji="1" lang="zh-CN" altLang="en-US" smtClean="0"/>
              <a:t>2020/8/17</a:t>
            </a:fld>
            <a:endParaRPr kumimoji="1" lang="zh-CN" altLang="en-US"/>
          </a:p>
        </p:txBody>
      </p:sp>
      <p:sp>
        <p:nvSpPr>
          <p:cNvPr id="5" name="页脚占位符 4">
            <a:extLst>
              <a:ext uri="{FF2B5EF4-FFF2-40B4-BE49-F238E27FC236}">
                <a16:creationId xmlns="" xmlns:a16="http://schemas.microsoft.com/office/drawing/2014/main" id="{417186C2-9D6E-BB44-AB1E-FCE882175CD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8455FB3B-941B-6244-B4FB-436533E3BCAE}"/>
              </a:ext>
            </a:extLst>
          </p:cNvPr>
          <p:cNvSpPr>
            <a:spLocks noGrp="1"/>
          </p:cNvSpPr>
          <p:nvPr>
            <p:ph type="sldNum" sz="quarter" idx="12"/>
          </p:nvPr>
        </p:nvSpPr>
        <p:spPr/>
        <p:txBody>
          <a:bodyPr/>
          <a:lstStyle/>
          <a:p>
            <a:fld id="{A606738B-AD46-964D-9C4C-D6D60195DE79}" type="slidenum">
              <a:rPr kumimoji="1" lang="zh-CN" altLang="en-US" smtClean="0"/>
              <a:t>‹#›</a:t>
            </a:fld>
            <a:endParaRPr kumimoji="1" lang="zh-CN" altLang="en-US"/>
          </a:p>
        </p:txBody>
      </p:sp>
    </p:spTree>
    <p:extLst>
      <p:ext uri="{BB962C8B-B14F-4D97-AF65-F5344CB8AC3E}">
        <p14:creationId xmlns:p14="http://schemas.microsoft.com/office/powerpoint/2010/main" val="134674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11532DB-1F2F-0B4F-8A36-B3713322FD2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A3DF737E-D454-A141-98AF-D847392650F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 xmlns:a16="http://schemas.microsoft.com/office/drawing/2014/main" id="{C715A287-9FD4-5945-94A3-7FE289CB53E2}"/>
              </a:ext>
            </a:extLst>
          </p:cNvPr>
          <p:cNvSpPr>
            <a:spLocks noGrp="1"/>
          </p:cNvSpPr>
          <p:nvPr>
            <p:ph type="dt" sz="half" idx="10"/>
          </p:nvPr>
        </p:nvSpPr>
        <p:spPr/>
        <p:txBody>
          <a:bodyPr/>
          <a:lstStyle/>
          <a:p>
            <a:fld id="{2BED02D5-C8DB-CD46-B021-CF9F706F3E37}" type="datetimeFigureOut">
              <a:rPr kumimoji="1" lang="zh-CN" altLang="en-US" smtClean="0"/>
              <a:t>2020/8/17</a:t>
            </a:fld>
            <a:endParaRPr kumimoji="1" lang="zh-CN" altLang="en-US"/>
          </a:p>
        </p:txBody>
      </p:sp>
      <p:sp>
        <p:nvSpPr>
          <p:cNvPr id="5" name="页脚占位符 4">
            <a:extLst>
              <a:ext uri="{FF2B5EF4-FFF2-40B4-BE49-F238E27FC236}">
                <a16:creationId xmlns="" xmlns:a16="http://schemas.microsoft.com/office/drawing/2014/main" id="{52B804F1-A413-7D45-9525-5B3579AB715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59866869-30DB-4C4B-8D2D-FF5076AF2598}"/>
              </a:ext>
            </a:extLst>
          </p:cNvPr>
          <p:cNvSpPr>
            <a:spLocks noGrp="1"/>
          </p:cNvSpPr>
          <p:nvPr>
            <p:ph type="sldNum" sz="quarter" idx="12"/>
          </p:nvPr>
        </p:nvSpPr>
        <p:spPr/>
        <p:txBody>
          <a:bodyPr/>
          <a:lstStyle/>
          <a:p>
            <a:fld id="{A606738B-AD46-964D-9C4C-D6D60195DE79}" type="slidenum">
              <a:rPr kumimoji="1" lang="zh-CN" altLang="en-US" smtClean="0"/>
              <a:t>‹#›</a:t>
            </a:fld>
            <a:endParaRPr kumimoji="1" lang="zh-CN" altLang="en-US"/>
          </a:p>
        </p:txBody>
      </p:sp>
    </p:spTree>
    <p:extLst>
      <p:ext uri="{BB962C8B-B14F-4D97-AF65-F5344CB8AC3E}">
        <p14:creationId xmlns:p14="http://schemas.microsoft.com/office/powerpoint/2010/main" val="283752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DAB9226-CBEF-F249-87F5-9821B030A334}"/>
              </a:ext>
            </a:extLst>
          </p:cNvPr>
          <p:cNvSpPr>
            <a:spLocks noGrp="1"/>
          </p:cNvSpPr>
          <p:nvPr>
            <p:ph type="title" hasCustomPrompt="1"/>
          </p:nvPr>
        </p:nvSpPr>
        <p:spPr>
          <a:xfrm>
            <a:off x="0" y="19437"/>
            <a:ext cx="1628078" cy="6838563"/>
          </a:xfrm>
        </p:spPr>
        <p:txBody>
          <a:bodyPr>
            <a:normAutofit/>
          </a:bodyPr>
          <a:lstStyle>
            <a:lvl1pPr>
              <a:defRPr lang="zh-CN" altLang="en-US" sz="1400" smtClean="0">
                <a:effectLst/>
              </a:defRPr>
            </a:lvl1pPr>
          </a:lstStyle>
          <a:p>
            <a:r>
              <a:rPr lang="zh-CN" altLang="en-US" dirty="0">
                <a:effectLst/>
                <a:latin typeface=".PingFang SC"/>
              </a:rPr>
              <a:t>术语表</a:t>
            </a:r>
            <a:br>
              <a:rPr lang="zh-CN" altLang="en-US" dirty="0">
                <a:effectLst/>
                <a:latin typeface=".PingFang SC"/>
              </a:rPr>
            </a:br>
            <a:r>
              <a:rPr lang="zh-CN" altLang="en-US" dirty="0">
                <a:effectLst/>
                <a:latin typeface="Helvetica Neue" panose="02000503000000020004" pitchFamily="2" charset="0"/>
              </a:rPr>
              <a:t/>
            </a:r>
            <a:br>
              <a:rPr lang="zh-CN" altLang="en-US" dirty="0">
                <a:effectLst/>
                <a:latin typeface="Helvetica Neue" panose="02000503000000020004" pitchFamily="2" charset="0"/>
              </a:rPr>
            </a:br>
            <a:r>
              <a:rPr lang="zh-CN" altLang="en-US" dirty="0">
                <a:effectLst/>
                <a:latin typeface="Helvetica Neue" panose="02000503000000020004" pitchFamily="2" charset="0"/>
              </a:rPr>
              <a:t/>
            </a:r>
            <a:br>
              <a:rPr lang="zh-CN" altLang="en-US" dirty="0">
                <a:effectLst/>
                <a:latin typeface="Helvetica Neue" panose="02000503000000020004" pitchFamily="2" charset="0"/>
              </a:rPr>
            </a:br>
            <a:r>
              <a:rPr lang="zh-CN" altLang="en-US" dirty="0">
                <a:effectLst/>
                <a:latin typeface=".PingFang SC"/>
              </a:rPr>
              <a:t>外汇交易，主要货币</a:t>
            </a:r>
            <a:r>
              <a:rPr lang="zh-CN" altLang="en-US" b="1" dirty="0">
                <a:effectLst/>
                <a:latin typeface="Helvetica Neue" panose="02000503000000020004" pitchFamily="2" charset="0"/>
              </a:rPr>
              <a:t> </a:t>
            </a:r>
            <a:r>
              <a:rPr lang="zh-CN" altLang="en-US" dirty="0">
                <a:effectLst/>
                <a:latin typeface=".PingFang SC"/>
              </a:rPr>
              <a:t>，主要货币对，汇率，点差，流动性</a:t>
            </a:r>
            <a:br>
              <a:rPr lang="zh-CN" altLang="en-US" dirty="0">
                <a:effectLst/>
                <a:latin typeface=".PingFang SC"/>
              </a:rPr>
            </a:br>
            <a:r>
              <a:rPr lang="zh-CN" altLang="en-US" dirty="0">
                <a:effectLst/>
                <a:latin typeface=".PingFang SC"/>
              </a:rPr>
              <a:t>全球外汇市场，银行间市场</a:t>
            </a:r>
            <a:r>
              <a:rPr lang="zh-CN" altLang="en-US" b="1" dirty="0">
                <a:effectLst/>
                <a:latin typeface="Helvetica Neue" panose="02000503000000020004" pitchFamily="2" charset="0"/>
              </a:rPr>
              <a:t> </a:t>
            </a:r>
            <a:r>
              <a:rPr lang="zh-CN" altLang="en-US" dirty="0">
                <a:effectLst/>
                <a:latin typeface=".PingFang SC"/>
              </a:rPr>
              <a:t/>
            </a:r>
            <a:br>
              <a:rPr lang="zh-CN" altLang="en-US" dirty="0">
                <a:effectLst/>
                <a:latin typeface=".PingFang SC"/>
              </a:rPr>
            </a:br>
            <a:r>
              <a:rPr lang="zh-CN" altLang="en-US" dirty="0">
                <a:effectLst/>
                <a:latin typeface=".PingFang SC"/>
              </a:rPr>
              <a:t>交易链路介绍</a:t>
            </a:r>
            <a:br>
              <a:rPr lang="zh-CN" altLang="en-US" dirty="0">
                <a:effectLst/>
                <a:latin typeface=".PingFang SC"/>
              </a:rPr>
            </a:br>
            <a:r>
              <a:rPr lang="zh-CN" altLang="en-US" dirty="0">
                <a:effectLst/>
                <a:latin typeface=".PingFang SC"/>
              </a:rPr>
              <a:t>做市商机制，交易所模式，</a:t>
            </a:r>
            <a:r>
              <a:rPr lang="en" altLang="zh-CN" b="1" dirty="0">
                <a:effectLst/>
                <a:latin typeface="Helvetica Neue" panose="02000503000000020004" pitchFamily="2" charset="0"/>
              </a:rPr>
              <a:t>ODM</a:t>
            </a:r>
            <a:r>
              <a:rPr lang="zh-CN" altLang="en" dirty="0">
                <a:effectLst/>
                <a:latin typeface=".PingFang SC"/>
              </a:rPr>
              <a:t>，</a:t>
            </a:r>
            <a:r>
              <a:rPr lang="en" altLang="zh-CN" b="1" dirty="0">
                <a:effectLst/>
                <a:latin typeface="Helvetica Neue" panose="02000503000000020004" pitchFamily="2" charset="0"/>
              </a:rPr>
              <a:t>QDM</a:t>
            </a:r>
            <a:r>
              <a:rPr lang="zh-CN" altLang="en" dirty="0">
                <a:effectLst/>
                <a:latin typeface=".PingFang SC"/>
              </a:rPr>
              <a:t>，</a:t>
            </a:r>
            <a:r>
              <a:rPr lang="en" altLang="zh-CN" b="1" dirty="0">
                <a:effectLst/>
                <a:latin typeface="Helvetica Neue" panose="02000503000000020004" pitchFamily="2" charset="0"/>
              </a:rPr>
              <a:t>RFQ</a:t>
            </a:r>
            <a:r>
              <a:rPr lang="zh-CN" altLang="en" dirty="0">
                <a:effectLst/>
                <a:latin typeface=".PingFang SC"/>
              </a:rPr>
              <a:t>（</a:t>
            </a:r>
            <a:r>
              <a:rPr lang="en" altLang="zh-CN" b="1" dirty="0">
                <a:effectLst/>
                <a:latin typeface="Helvetica Neue" panose="02000503000000020004" pitchFamily="2" charset="0"/>
              </a:rPr>
              <a:t>Order</a:t>
            </a:r>
            <a:r>
              <a:rPr lang="zh-CN" altLang="en" dirty="0">
                <a:effectLst/>
                <a:latin typeface=".PingFang SC"/>
              </a:rPr>
              <a:t>，</a:t>
            </a:r>
            <a:r>
              <a:rPr lang="en" altLang="zh-CN" b="1" dirty="0">
                <a:effectLst/>
                <a:latin typeface="Helvetica Neue" panose="02000503000000020004" pitchFamily="2" charset="0"/>
              </a:rPr>
              <a:t>Deal</a:t>
            </a:r>
            <a:r>
              <a:rPr lang="zh-CN" altLang="en" dirty="0">
                <a:effectLst/>
                <a:latin typeface=".PingFang SC"/>
              </a:rPr>
              <a:t>，</a:t>
            </a:r>
            <a:r>
              <a:rPr lang="en" altLang="zh-CN" b="1" dirty="0">
                <a:effectLst/>
                <a:latin typeface="Helvetica Neue" panose="02000503000000020004" pitchFamily="2" charset="0"/>
              </a:rPr>
              <a:t>Quote</a:t>
            </a:r>
            <a:r>
              <a:rPr lang="zh-CN" altLang="en" dirty="0">
                <a:effectLst/>
                <a:latin typeface=".PingFang SC"/>
              </a:rPr>
              <a:t>，</a:t>
            </a:r>
            <a:r>
              <a:rPr lang="en" altLang="zh-CN" b="1" dirty="0">
                <a:effectLst/>
                <a:latin typeface="Helvetica Neue" panose="02000503000000020004" pitchFamily="2" charset="0"/>
              </a:rPr>
              <a:t>FIX</a:t>
            </a:r>
            <a:r>
              <a:rPr lang="zh-CN" altLang="en-US" dirty="0">
                <a:effectLst/>
                <a:latin typeface=".PingFang SC"/>
              </a:rPr>
              <a:t>协议）</a:t>
            </a:r>
            <a:r>
              <a:rPr lang="zh-CN" altLang="en-US" dirty="0">
                <a:effectLst/>
                <a:latin typeface="Helvetica Neue" panose="02000503000000020004" pitchFamily="2" charset="0"/>
              </a:rPr>
              <a:t/>
            </a:r>
            <a:br>
              <a:rPr lang="zh-CN" altLang="en-US" dirty="0">
                <a:effectLst/>
                <a:latin typeface="Helvetica Neue" panose="02000503000000020004" pitchFamily="2" charset="0"/>
              </a:rPr>
            </a:br>
            <a:r>
              <a:rPr lang="zh-CN" altLang="en-US" dirty="0">
                <a:effectLst/>
                <a:latin typeface=".PingFang SC"/>
              </a:rPr>
              <a:t>外汇即远掉</a:t>
            </a:r>
          </a:p>
        </p:txBody>
      </p:sp>
    </p:spTree>
    <p:extLst>
      <p:ext uri="{BB962C8B-B14F-4D97-AF65-F5344CB8AC3E}">
        <p14:creationId xmlns:p14="http://schemas.microsoft.com/office/powerpoint/2010/main" val="5294653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7DAE8530-5E7D-1D4F-B6FC-E891107EE8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44B94AC3-A465-1449-B69A-A8B815D2DC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 xmlns:a16="http://schemas.microsoft.com/office/drawing/2014/main" id="{DDA93EDF-8698-DB4F-B55E-12565615FF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D02D5-C8DB-CD46-B021-CF9F706F3E37}" type="datetimeFigureOut">
              <a:rPr kumimoji="1" lang="zh-CN" altLang="en-US" smtClean="0"/>
              <a:t>2020/8/17</a:t>
            </a:fld>
            <a:endParaRPr kumimoji="1" lang="zh-CN" altLang="en-US"/>
          </a:p>
        </p:txBody>
      </p:sp>
      <p:sp>
        <p:nvSpPr>
          <p:cNvPr id="5" name="页脚占位符 4">
            <a:extLst>
              <a:ext uri="{FF2B5EF4-FFF2-40B4-BE49-F238E27FC236}">
                <a16:creationId xmlns="" xmlns:a16="http://schemas.microsoft.com/office/drawing/2014/main" id="{6D411699-7F9A-FE41-ABAD-67D9F1A45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 xmlns:a16="http://schemas.microsoft.com/office/drawing/2014/main" id="{C6716064-D72B-CD4E-A0DD-E451803F2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6738B-AD46-964D-9C4C-D6D60195DE79}" type="slidenum">
              <a:rPr kumimoji="1" lang="zh-CN" altLang="en-US" smtClean="0"/>
              <a:t>‹#›</a:t>
            </a:fld>
            <a:endParaRPr kumimoji="1" lang="zh-CN" altLang="en-US"/>
          </a:p>
        </p:txBody>
      </p:sp>
    </p:spTree>
    <p:extLst>
      <p:ext uri="{BB962C8B-B14F-4D97-AF65-F5344CB8AC3E}">
        <p14:creationId xmlns:p14="http://schemas.microsoft.com/office/powerpoint/2010/main" val="3757751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l="4159" t="14691" b="38561"/>
          <a:stretch/>
        </p:blipFill>
        <p:spPr>
          <a:xfrm>
            <a:off x="0" y="0"/>
            <a:ext cx="12192000" cy="979714"/>
          </a:xfrm>
          <a:prstGeom prst="rect">
            <a:avLst/>
          </a:prstGeom>
        </p:spPr>
      </p:pic>
      <p:sp>
        <p:nvSpPr>
          <p:cNvPr id="12" name="TextBox 11"/>
          <p:cNvSpPr txBox="1"/>
          <p:nvPr/>
        </p:nvSpPr>
        <p:spPr>
          <a:xfrm>
            <a:off x="3581018" y="3085719"/>
            <a:ext cx="4305301" cy="923330"/>
          </a:xfrm>
          <a:prstGeom prst="rect">
            <a:avLst/>
          </a:prstGeom>
          <a:noFill/>
        </p:spPr>
        <p:txBody>
          <a:bodyPr wrap="square" rtlCol="0">
            <a:spAutoFit/>
          </a:bodyPr>
          <a:lstStyle/>
          <a:p>
            <a:r>
              <a:rPr lang="zh-CN" altLang="en-US" sz="5400" dirty="0" smtClean="0"/>
              <a:t>外汇市场简介</a:t>
            </a:r>
            <a:endParaRPr lang="en-US" altLang="zh-CN" sz="5400" dirty="0" smtClean="0"/>
          </a:p>
        </p:txBody>
      </p:sp>
      <p:sp>
        <p:nvSpPr>
          <p:cNvPr id="2" name="Rectangle 1"/>
          <p:cNvSpPr/>
          <p:nvPr/>
        </p:nvSpPr>
        <p:spPr>
          <a:xfrm>
            <a:off x="9556218" y="5996678"/>
            <a:ext cx="1992853" cy="523220"/>
          </a:xfrm>
          <a:prstGeom prst="rect">
            <a:avLst/>
          </a:prstGeom>
        </p:spPr>
        <p:txBody>
          <a:bodyPr wrap="none">
            <a:spAutoFit/>
          </a:bodyPr>
          <a:lstStyle/>
          <a:p>
            <a:r>
              <a:rPr lang="zh-CN" altLang="en-US" sz="2800" dirty="0"/>
              <a:t>主讲人</a:t>
            </a:r>
            <a:r>
              <a:rPr lang="zh-CN" altLang="en-US" sz="2800" dirty="0" smtClean="0"/>
              <a:t>：</a:t>
            </a:r>
            <a:r>
              <a:rPr lang="en-US" altLang="zh-CN" sz="2800" dirty="0" smtClean="0"/>
              <a:t>XX</a:t>
            </a:r>
            <a:endParaRPr lang="en-US" sz="2800" dirty="0"/>
          </a:p>
        </p:txBody>
      </p:sp>
    </p:spTree>
    <p:extLst>
      <p:ext uri="{BB962C8B-B14F-4D97-AF65-F5344CB8AC3E}">
        <p14:creationId xmlns:p14="http://schemas.microsoft.com/office/powerpoint/2010/main" val="1421175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159" t="14691" b="38561"/>
          <a:stretch/>
        </p:blipFill>
        <p:spPr>
          <a:xfrm>
            <a:off x="0" y="0"/>
            <a:ext cx="12192000" cy="979714"/>
          </a:xfrm>
          <a:prstGeom prst="rect">
            <a:avLst/>
          </a:prstGeom>
        </p:spPr>
      </p:pic>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74889" y="1573956"/>
            <a:ext cx="4288353" cy="584775"/>
          </a:xfrm>
          <a:prstGeom prst="rect">
            <a:avLst/>
          </a:prstGeom>
        </p:spPr>
        <p:txBody>
          <a:bodyPr wrap="none">
            <a:spAutoFit/>
          </a:bodyPr>
          <a:lstStyle/>
          <a:p>
            <a:r>
              <a:rPr lang="zh-CN" altLang="en-US" sz="3200" b="1" dirty="0" smtClean="0"/>
              <a:t>银行间市场主要参与者</a:t>
            </a:r>
            <a:endParaRPr lang="en-US" sz="3200" b="1" dirty="0"/>
          </a:p>
        </p:txBody>
      </p:sp>
      <p:sp>
        <p:nvSpPr>
          <p:cNvPr id="8" name="TextBox 7"/>
          <p:cNvSpPr txBox="1"/>
          <p:nvPr/>
        </p:nvSpPr>
        <p:spPr>
          <a:xfrm>
            <a:off x="569976" y="2671120"/>
            <a:ext cx="11301984" cy="3539430"/>
          </a:xfrm>
          <a:prstGeom prst="rect">
            <a:avLst/>
          </a:prstGeom>
          <a:noFill/>
        </p:spPr>
        <p:txBody>
          <a:bodyPr wrap="square" rtlCol="0">
            <a:spAutoFit/>
          </a:bodyPr>
          <a:lstStyle/>
          <a:p>
            <a:pPr>
              <a:lnSpc>
                <a:spcPct val="150000"/>
              </a:lnSpc>
            </a:pPr>
            <a:r>
              <a:rPr lang="zh-CN" altLang="en-US" sz="1600" dirty="0" smtClean="0"/>
              <a:t>在</a:t>
            </a:r>
            <a:r>
              <a:rPr lang="zh-CN" altLang="en-US" sz="1600" dirty="0"/>
              <a:t>银行间外汇市场，疫情引发的波动性上升令机构外汇交易量同比稳步增长，亦录得相当靓丽的业绩。众所周知，全球外汇市场日均交易量高达</a:t>
            </a:r>
            <a:r>
              <a:rPr lang="en-US" altLang="zh-CN" sz="1600" dirty="0"/>
              <a:t>6.6</a:t>
            </a:r>
            <a:r>
              <a:rPr lang="zh-CN" altLang="en-US" sz="1600" dirty="0"/>
              <a:t>万亿美元，其中绝大部分交易量由顶级银行、电子交易平台、对冲基金等大型机构产生</a:t>
            </a:r>
            <a:r>
              <a:rPr lang="zh-CN" altLang="en-US" sz="1600" dirty="0" smtClean="0"/>
              <a:t>。</a:t>
            </a:r>
            <a:endParaRPr lang="en-US" altLang="zh-CN" sz="1600" dirty="0" smtClean="0"/>
          </a:p>
          <a:p>
            <a:pPr>
              <a:lnSpc>
                <a:spcPct val="150000"/>
              </a:lnSpc>
            </a:pPr>
            <a:endParaRPr lang="en-US" altLang="zh-CN" sz="1600" i="1" dirty="0" smtClean="0">
              <a:solidFill>
                <a:schemeClr val="bg2">
                  <a:lumMod val="25000"/>
                </a:schemeClr>
              </a:solidFill>
              <a:latin typeface="Times New Roman" panose="02020603050405020304" pitchFamily="18" charset="0"/>
              <a:cs typeface="Times New Roman" panose="02020603050405020304" pitchFamily="18" charset="0"/>
            </a:endParaRPr>
          </a:p>
          <a:p>
            <a:pPr>
              <a:lnSpc>
                <a:spcPct val="150000"/>
              </a:lnSpc>
            </a:pPr>
            <a:r>
              <a:rPr lang="zh-CN" altLang="en-US" sz="1600" i="1" dirty="0" smtClean="0">
                <a:solidFill>
                  <a:schemeClr val="bg2">
                    <a:lumMod val="25000"/>
                  </a:schemeClr>
                </a:solidFill>
                <a:latin typeface="Times New Roman" panose="02020603050405020304" pitchFamily="18" charset="0"/>
                <a:cs typeface="Times New Roman" panose="02020603050405020304" pitchFamily="18" charset="0"/>
              </a:rPr>
              <a:t>欧</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洲知名调研机构</a:t>
            </a:r>
            <a:r>
              <a:rPr lang="en-US" altLang="zh-CN" sz="1600" i="1" dirty="0" err="1">
                <a:solidFill>
                  <a:schemeClr val="bg2">
                    <a:lumMod val="25000"/>
                  </a:schemeClr>
                </a:solidFill>
                <a:latin typeface="Times New Roman" panose="02020603050405020304" pitchFamily="18" charset="0"/>
                <a:cs typeface="Times New Roman" panose="02020603050405020304" pitchFamily="18" charset="0"/>
              </a:rPr>
              <a:t>EuroMoney</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公布了</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2020</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年全球外汇</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主要为机构外汇</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调查报告要点显示：</a:t>
            </a:r>
          </a:p>
          <a:p>
            <a:endParaRPr lang="zh-CN" altLang="en-US" sz="1600" i="1" dirty="0">
              <a:solidFill>
                <a:schemeClr val="bg2">
                  <a:lumMod val="25000"/>
                </a:schemeClr>
              </a:solidFill>
              <a:latin typeface="Times New Roman" panose="02020603050405020304" pitchFamily="18" charset="0"/>
              <a:cs typeface="Times New Roman" panose="02020603050405020304" pitchFamily="18" charset="0"/>
            </a:endParaRPr>
          </a:p>
          <a:p>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摩根大通</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(JPMorgan)</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外汇交易量连续第三年保持第一，市场份额为</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10.78%</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a:t>
            </a:r>
          </a:p>
          <a:p>
            <a:endParaRPr lang="zh-CN" altLang="en-US" sz="1600" i="1" dirty="0">
              <a:solidFill>
                <a:schemeClr val="bg2">
                  <a:lumMod val="25000"/>
                </a:schemeClr>
              </a:solidFill>
              <a:latin typeface="Times New Roman" panose="02020603050405020304" pitchFamily="18" charset="0"/>
              <a:cs typeface="Times New Roman" panose="02020603050405020304" pitchFamily="18" charset="0"/>
            </a:endParaRPr>
          </a:p>
          <a:p>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瑞银</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(UBS)</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市场份额</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8.13%</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位居第二；</a:t>
            </a:r>
          </a:p>
          <a:p>
            <a:endParaRPr lang="zh-CN" altLang="en-US" sz="1600" i="1" dirty="0">
              <a:solidFill>
                <a:schemeClr val="bg2">
                  <a:lumMod val="25000"/>
                </a:schemeClr>
              </a:solidFill>
              <a:latin typeface="Times New Roman" panose="02020603050405020304" pitchFamily="18" charset="0"/>
              <a:cs typeface="Times New Roman" panose="02020603050405020304" pitchFamily="18" charset="0"/>
            </a:endParaRPr>
          </a:p>
          <a:p>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非银机构</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XTX Markets</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市占率为</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7.58%</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，从去年第</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4</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名上升至第三；</a:t>
            </a:r>
          </a:p>
          <a:p>
            <a:endParaRPr lang="zh-CN" altLang="en-US" sz="1600" i="1" dirty="0">
              <a:solidFill>
                <a:schemeClr val="bg2">
                  <a:lumMod val="25000"/>
                </a:schemeClr>
              </a:solidFill>
              <a:latin typeface="Times New Roman" panose="02020603050405020304" pitchFamily="18" charset="0"/>
              <a:cs typeface="Times New Roman" panose="02020603050405020304" pitchFamily="18" charset="0"/>
            </a:endParaRPr>
          </a:p>
          <a:p>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美国道富银行</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(State Street)</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客户满意度排名第一</a:t>
            </a:r>
            <a:r>
              <a:rPr lang="zh-CN" altLang="en-US" sz="1600" i="1" dirty="0" smtClean="0">
                <a:solidFill>
                  <a:schemeClr val="bg2">
                    <a:lumMod val="25000"/>
                  </a:schemeClr>
                </a:solidFill>
                <a:latin typeface="Times New Roman" panose="02020603050405020304" pitchFamily="18" charset="0"/>
                <a:cs typeface="Times New Roman" panose="02020603050405020304" pitchFamily="18" charset="0"/>
              </a:rPr>
              <a:t>；</a:t>
            </a:r>
            <a:endParaRPr lang="zh-CN" altLang="en-US" sz="1600" i="1"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029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159" t="14691" b="38561"/>
          <a:stretch/>
        </p:blipFill>
        <p:spPr>
          <a:xfrm>
            <a:off x="0" y="0"/>
            <a:ext cx="12192000" cy="979714"/>
          </a:xfrm>
          <a:prstGeom prst="rect">
            <a:avLst/>
          </a:prstGeom>
        </p:spPr>
      </p:pic>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74889" y="1573956"/>
            <a:ext cx="3467616" cy="584775"/>
          </a:xfrm>
          <a:prstGeom prst="rect">
            <a:avLst/>
          </a:prstGeom>
        </p:spPr>
        <p:txBody>
          <a:bodyPr wrap="none">
            <a:spAutoFit/>
          </a:bodyPr>
          <a:lstStyle/>
          <a:p>
            <a:r>
              <a:rPr lang="zh-CN" altLang="en-US" sz="3200" b="1" dirty="0" smtClean="0"/>
              <a:t>外汇交易平台简介</a:t>
            </a:r>
            <a:endParaRPr lang="en-US" sz="3200" b="1" dirty="0"/>
          </a:p>
        </p:txBody>
      </p:sp>
      <p:sp>
        <p:nvSpPr>
          <p:cNvPr id="8" name="TextBox 7"/>
          <p:cNvSpPr txBox="1"/>
          <p:nvPr/>
        </p:nvSpPr>
        <p:spPr>
          <a:xfrm>
            <a:off x="569976" y="2236671"/>
            <a:ext cx="11301984" cy="4016484"/>
          </a:xfrm>
          <a:prstGeom prst="rect">
            <a:avLst/>
          </a:prstGeom>
          <a:noFill/>
        </p:spPr>
        <p:txBody>
          <a:bodyPr wrap="square" rtlCol="0">
            <a:spAutoFit/>
          </a:bodyPr>
          <a:lstStyle/>
          <a:p>
            <a:pPr marL="342900" indent="-342900" fontAlgn="base">
              <a:lnSpc>
                <a:spcPct val="150000"/>
              </a:lnSpc>
              <a:spcAft>
                <a:spcPts val="600"/>
              </a:spcAft>
              <a:buFont typeface="+mj-lt"/>
              <a:buAutoNum type="arabicPeriod"/>
            </a:pPr>
            <a:r>
              <a:rPr lang="en-US" altLang="zh-CN" sz="1600" b="1" dirty="0" smtClean="0">
                <a:latin typeface="Times New Roman" panose="02020603050405020304" pitchFamily="18" charset="0"/>
                <a:cs typeface="Times New Roman" panose="02020603050405020304" pitchFamily="18" charset="0"/>
              </a:rPr>
              <a:t>EBS</a:t>
            </a:r>
            <a:r>
              <a:rPr lang="zh-CN" altLang="en-US" sz="1600" dirty="0" smtClean="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Electronic Broking </a:t>
            </a:r>
            <a:r>
              <a:rPr lang="en-US" altLang="zh-CN" sz="1600" dirty="0" err="1">
                <a:latin typeface="Times New Roman" panose="02020603050405020304" pitchFamily="18" charset="0"/>
                <a:cs typeface="Times New Roman" panose="02020603050405020304" pitchFamily="18" charset="0"/>
              </a:rPr>
              <a:t>System,EBS</a:t>
            </a:r>
            <a:r>
              <a:rPr lang="en-US" altLang="zh-CN" sz="1600" dirty="0">
                <a:latin typeface="Times New Roman" panose="02020603050405020304" pitchFamily="18" charset="0"/>
                <a:cs typeface="Times New Roman" panose="02020603050405020304" pitchFamily="18" charset="0"/>
              </a:rPr>
              <a:t>)</a:t>
            </a:r>
            <a:r>
              <a:rPr lang="zh-CN" altLang="en-US" sz="1600" dirty="0" smtClean="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CME</a:t>
            </a:r>
            <a:r>
              <a:rPr lang="zh-CN" altLang="en-US" sz="1600" dirty="0" smtClean="0">
                <a:latin typeface="Times New Roman" panose="02020603050405020304" pitchFamily="18" charset="0"/>
                <a:cs typeface="Times New Roman" panose="02020603050405020304" pitchFamily="18" charset="0"/>
              </a:rPr>
              <a:t>旗</a:t>
            </a:r>
            <a:r>
              <a:rPr lang="zh-CN" altLang="en-US" sz="1600" dirty="0">
                <a:latin typeface="Times New Roman" panose="02020603050405020304" pitchFamily="18" charset="0"/>
                <a:cs typeface="Times New Roman" panose="02020603050405020304" pitchFamily="18" charset="0"/>
              </a:rPr>
              <a:t>下</a:t>
            </a:r>
            <a:r>
              <a:rPr lang="zh-CN" altLang="en-US" sz="1600" dirty="0" smtClean="0">
                <a:latin typeface="Times New Roman" panose="02020603050405020304" pitchFamily="18" charset="0"/>
                <a:cs typeface="Times New Roman" panose="02020603050405020304" pitchFamily="18" charset="0"/>
              </a:rPr>
              <a:t>的主要</a:t>
            </a:r>
            <a:r>
              <a:rPr lang="zh-CN" altLang="en-US" sz="1600" dirty="0">
                <a:latin typeface="Times New Roman" panose="02020603050405020304" pitchFamily="18" charset="0"/>
                <a:cs typeface="Times New Roman" panose="02020603050405020304" pitchFamily="18" charset="0"/>
              </a:rPr>
              <a:t>外汇</a:t>
            </a:r>
            <a:r>
              <a:rPr lang="zh-CN" altLang="en-US" sz="1600" dirty="0" smtClean="0">
                <a:latin typeface="Times New Roman" panose="02020603050405020304" pitchFamily="18" charset="0"/>
                <a:cs typeface="Times New Roman" panose="02020603050405020304" pitchFamily="18" charset="0"/>
              </a:rPr>
              <a:t>交</a:t>
            </a:r>
            <a:r>
              <a:rPr lang="zh-CN" altLang="en-US" sz="1600" dirty="0">
                <a:latin typeface="Times New Roman" panose="02020603050405020304" pitchFamily="18" charset="0"/>
                <a:cs typeface="Times New Roman" panose="02020603050405020304" pitchFamily="18" charset="0"/>
              </a:rPr>
              <a:t>易平</a:t>
            </a:r>
            <a:r>
              <a:rPr lang="zh-CN" altLang="en-US" sz="1600" dirty="0" smtClean="0">
                <a:latin typeface="Times New Roman" panose="02020603050405020304" pitchFamily="18" charset="0"/>
                <a:cs typeface="Times New Roman" panose="02020603050405020304" pitchFamily="18" charset="0"/>
              </a:rPr>
              <a:t>台，</a:t>
            </a:r>
            <a:r>
              <a:rPr lang="en-US" altLang="zh-CN" sz="1600" dirty="0">
                <a:latin typeface="Times New Roman" panose="02020603050405020304" pitchFamily="18" charset="0"/>
                <a:cs typeface="Times New Roman" panose="02020603050405020304" pitchFamily="18" charset="0"/>
              </a:rPr>
              <a:t>EBS</a:t>
            </a:r>
            <a:r>
              <a:rPr lang="zh-CN" altLang="en-US" sz="1600" dirty="0">
                <a:latin typeface="Times New Roman" panose="02020603050405020304" pitchFamily="18" charset="0"/>
                <a:cs typeface="Times New Roman" panose="02020603050405020304" pitchFamily="18" charset="0"/>
              </a:rPr>
              <a:t>占有美元银行同业交易额的</a:t>
            </a:r>
            <a:r>
              <a:rPr lang="en-US" altLang="zh-CN" sz="1600" i="1" dirty="0">
                <a:latin typeface="Times New Roman" panose="02020603050405020304" pitchFamily="18" charset="0"/>
                <a:cs typeface="Times New Roman" panose="02020603050405020304" pitchFamily="18" charset="0"/>
              </a:rPr>
              <a:t>70%</a:t>
            </a:r>
            <a:r>
              <a:rPr lang="zh-CN" altLang="en-US" sz="1600" dirty="0">
                <a:latin typeface="Times New Roman" panose="02020603050405020304" pitchFamily="18" charset="0"/>
                <a:cs typeface="Times New Roman" panose="02020603050405020304" pitchFamily="18" charset="0"/>
              </a:rPr>
              <a:t>，日元银行同业交易额的</a:t>
            </a:r>
            <a:r>
              <a:rPr lang="en-US" altLang="zh-CN" sz="1600" i="1" dirty="0">
                <a:latin typeface="Times New Roman" panose="02020603050405020304" pitchFamily="18" charset="0"/>
                <a:cs typeface="Times New Roman" panose="02020603050405020304" pitchFamily="18" charset="0"/>
              </a:rPr>
              <a:t>90%</a:t>
            </a:r>
            <a:r>
              <a:rPr lang="zh-CN" altLang="en-US" sz="1600" dirty="0">
                <a:latin typeface="Times New Roman" panose="02020603050405020304" pitchFamily="18" charset="0"/>
                <a:cs typeface="Times New Roman" panose="02020603050405020304" pitchFamily="18" charset="0"/>
              </a:rPr>
              <a:t>，而且其最大的优点是“</a:t>
            </a:r>
            <a:r>
              <a:rPr lang="zh-CN" altLang="en-US" sz="1600" b="1" dirty="0">
                <a:latin typeface="Times New Roman" panose="02020603050405020304" pitchFamily="18" charset="0"/>
                <a:cs typeface="Times New Roman" panose="02020603050405020304" pitchFamily="18" charset="0"/>
              </a:rPr>
              <a:t>快</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EBS</a:t>
            </a:r>
            <a:r>
              <a:rPr lang="zh-CN" altLang="en-US" sz="1600" dirty="0">
                <a:latin typeface="Times New Roman" panose="02020603050405020304" pitchFamily="18" charset="0"/>
                <a:cs typeface="Times New Roman" panose="02020603050405020304" pitchFamily="18" charset="0"/>
              </a:rPr>
              <a:t>在交易高峰时期，每分钟有高达</a:t>
            </a:r>
            <a:r>
              <a:rPr lang="en-US" altLang="zh-CN" sz="1600" dirty="0">
                <a:latin typeface="Times New Roman" panose="02020603050405020304" pitchFamily="18" charset="0"/>
                <a:cs typeface="Times New Roman" panose="02020603050405020304" pitchFamily="18" charset="0"/>
              </a:rPr>
              <a:t>500</a:t>
            </a:r>
            <a:r>
              <a:rPr lang="zh-CN" altLang="en-US" sz="1600" dirty="0">
                <a:latin typeface="Times New Roman" panose="02020603050405020304" pitchFamily="18" charset="0"/>
                <a:cs typeface="Times New Roman" panose="02020603050405020304" pitchFamily="18" charset="0"/>
              </a:rPr>
              <a:t>至</a:t>
            </a:r>
            <a:r>
              <a:rPr lang="en-US" altLang="zh-CN" sz="1600" dirty="0">
                <a:latin typeface="Times New Roman" panose="02020603050405020304" pitchFamily="18" charset="0"/>
                <a:cs typeface="Times New Roman" panose="02020603050405020304" pitchFamily="18" charset="0"/>
              </a:rPr>
              <a:t>1100</a:t>
            </a:r>
            <a:r>
              <a:rPr lang="zh-CN" altLang="en-US" sz="1600" dirty="0">
                <a:latin typeface="Times New Roman" panose="02020603050405020304" pitchFamily="18" charset="0"/>
                <a:cs typeface="Times New Roman" panose="02020603050405020304" pitchFamily="18" charset="0"/>
              </a:rPr>
              <a:t>次的交易指令，所以可以为银行提供非凡的流动性。</a:t>
            </a:r>
          </a:p>
          <a:p>
            <a:pPr marL="342900" indent="-342900" fontAlgn="base">
              <a:lnSpc>
                <a:spcPct val="150000"/>
              </a:lnSpc>
              <a:spcAft>
                <a:spcPts val="600"/>
              </a:spcAft>
              <a:buFont typeface="+mj-lt"/>
              <a:buAutoNum type="arabicPeriod"/>
            </a:pPr>
            <a:r>
              <a:rPr lang="zh-CN" altLang="en-US" sz="1600" b="1" dirty="0" smtClean="0">
                <a:latin typeface="Times New Roman" panose="02020603050405020304" pitchFamily="18" charset="0"/>
                <a:cs typeface="Times New Roman" panose="02020603050405020304" pitchFamily="18" charset="0"/>
              </a:rPr>
              <a:t>汤</a:t>
            </a:r>
            <a:r>
              <a:rPr lang="zh-CN" altLang="en-US" sz="1600" b="1" dirty="0">
                <a:latin typeface="Times New Roman" panose="02020603050405020304" pitchFamily="18" charset="0"/>
                <a:cs typeface="Times New Roman" panose="02020603050405020304" pitchFamily="18" charset="0"/>
              </a:rPr>
              <a:t>森路透</a:t>
            </a:r>
            <a:r>
              <a:rPr lang="en-US" altLang="zh-CN" sz="1600" dirty="0">
                <a:latin typeface="Times New Roman" panose="02020603050405020304" pitchFamily="18" charset="0"/>
                <a:cs typeface="Times New Roman" panose="02020603050405020304" pitchFamily="18" charset="0"/>
              </a:rPr>
              <a:t>(Thomson Reuters)</a:t>
            </a:r>
            <a:r>
              <a:rPr lang="zh-CN" altLang="en-US" sz="1600" dirty="0">
                <a:latin typeface="Times New Roman" panose="02020603050405020304" pitchFamily="18" charset="0"/>
                <a:cs typeface="Times New Roman" panose="02020603050405020304" pitchFamily="18" charset="0"/>
              </a:rPr>
              <a:t>成立于</a:t>
            </a:r>
            <a:r>
              <a:rPr lang="en-US" altLang="zh-CN" sz="1600" dirty="0">
                <a:latin typeface="Times New Roman" panose="02020603050405020304" pitchFamily="18" charset="0"/>
                <a:cs typeface="Times New Roman" panose="02020603050405020304" pitchFamily="18" charset="0"/>
              </a:rPr>
              <a:t>2008</a:t>
            </a:r>
            <a:r>
              <a:rPr lang="zh-CN" altLang="en-US" sz="1600" dirty="0">
                <a:latin typeface="Times New Roman" panose="02020603050405020304" pitchFamily="18" charset="0"/>
                <a:cs typeface="Times New Roman" panose="02020603050405020304" pitchFamily="18" charset="0"/>
              </a:rPr>
              <a:t>年</a:t>
            </a:r>
            <a:r>
              <a:rPr lang="en-US" altLang="zh-CN" sz="1600" dirty="0">
                <a:latin typeface="Times New Roman" panose="02020603050405020304" pitchFamily="18" charset="0"/>
                <a:cs typeface="Times New Roman" panose="02020603050405020304" pitchFamily="18" charset="0"/>
              </a:rPr>
              <a:t>4</a:t>
            </a:r>
            <a:r>
              <a:rPr lang="zh-CN" altLang="en-US" sz="1600" dirty="0">
                <a:latin typeface="Times New Roman" panose="02020603050405020304" pitchFamily="18" charset="0"/>
                <a:cs typeface="Times New Roman" panose="02020603050405020304" pitchFamily="18" charset="0"/>
              </a:rPr>
              <a:t>月</a:t>
            </a:r>
            <a:r>
              <a:rPr lang="en-US" altLang="zh-CN" sz="1600" dirty="0">
                <a:latin typeface="Times New Roman" panose="02020603050405020304" pitchFamily="18" charset="0"/>
                <a:cs typeface="Times New Roman" panose="02020603050405020304" pitchFamily="18" charset="0"/>
              </a:rPr>
              <a:t>17</a:t>
            </a:r>
            <a:r>
              <a:rPr lang="zh-CN" altLang="en-US" sz="1600" dirty="0">
                <a:latin typeface="Times New Roman" panose="02020603050405020304" pitchFamily="18" charset="0"/>
                <a:cs typeface="Times New Roman" panose="02020603050405020304" pitchFamily="18" charset="0"/>
              </a:rPr>
              <a:t>日，是由加拿大汤姆森公司</a:t>
            </a:r>
            <a:r>
              <a:rPr lang="en-US" altLang="zh-CN" sz="1600" dirty="0">
                <a:latin typeface="Times New Roman" panose="02020603050405020304" pitchFamily="18" charset="0"/>
                <a:cs typeface="Times New Roman" panose="02020603050405020304" pitchFamily="18" charset="0"/>
              </a:rPr>
              <a:t>(The Thomson Corporation)</a:t>
            </a:r>
            <a:r>
              <a:rPr lang="zh-CN" altLang="en-US" sz="1600" dirty="0">
                <a:latin typeface="Times New Roman" panose="02020603050405020304" pitchFamily="18" charset="0"/>
                <a:cs typeface="Times New Roman" panose="02020603050405020304" pitchFamily="18" charset="0"/>
              </a:rPr>
              <a:t>与英国路透集团</a:t>
            </a:r>
            <a:r>
              <a:rPr lang="en-US" altLang="zh-CN" sz="1600" dirty="0">
                <a:latin typeface="Times New Roman" panose="02020603050405020304" pitchFamily="18" charset="0"/>
                <a:cs typeface="Times New Roman" panose="02020603050405020304" pitchFamily="18" charset="0"/>
              </a:rPr>
              <a:t>(Reuters Group PLC)</a:t>
            </a:r>
            <a:r>
              <a:rPr lang="zh-CN" altLang="en-US" sz="1600" dirty="0">
                <a:latin typeface="Times New Roman" panose="02020603050405020304" pitchFamily="18" charset="0"/>
                <a:cs typeface="Times New Roman" panose="02020603050405020304" pitchFamily="18" charset="0"/>
              </a:rPr>
              <a:t>合并组成的商务和专业智能信息提供商。汤森路透收购了</a:t>
            </a:r>
            <a:r>
              <a:rPr lang="en-US" altLang="zh-CN" sz="1600" dirty="0" err="1">
                <a:latin typeface="Times New Roman" panose="02020603050405020304" pitchFamily="18" charset="0"/>
                <a:cs typeface="Times New Roman" panose="02020603050405020304" pitchFamily="18" charset="0"/>
              </a:rPr>
              <a:t>FXall</a:t>
            </a:r>
            <a:r>
              <a:rPr lang="zh-CN" altLang="en-US" sz="1600" dirty="0">
                <a:latin typeface="Times New Roman" panose="02020603050405020304" pitchFamily="18" charset="0"/>
                <a:cs typeface="Times New Roman" panose="02020603050405020304" pitchFamily="18" charset="0"/>
              </a:rPr>
              <a:t>。</a:t>
            </a:r>
          </a:p>
          <a:p>
            <a:pPr marL="342900" indent="-342900" fontAlgn="base">
              <a:lnSpc>
                <a:spcPct val="150000"/>
              </a:lnSpc>
              <a:spcAft>
                <a:spcPts val="600"/>
              </a:spcAft>
              <a:buFont typeface="+mj-lt"/>
              <a:buAutoNum type="arabicPeriod"/>
            </a:pPr>
            <a:r>
              <a:rPr lang="en-US" altLang="zh-CN" sz="1600" b="1" dirty="0" smtClean="0">
                <a:latin typeface="Times New Roman" panose="02020603050405020304" pitchFamily="18" charset="0"/>
                <a:cs typeface="Times New Roman" panose="02020603050405020304" pitchFamily="18" charset="0"/>
              </a:rPr>
              <a:t>Hotspot </a:t>
            </a:r>
            <a:r>
              <a:rPr lang="en-US" altLang="zh-CN" sz="1600" b="1" dirty="0">
                <a:latin typeface="Times New Roman" panose="02020603050405020304" pitchFamily="18" charset="0"/>
                <a:cs typeface="Times New Roman" panose="02020603050405020304" pitchFamily="18" charset="0"/>
              </a:rPr>
              <a:t>FX</a:t>
            </a:r>
            <a:r>
              <a:rPr lang="zh-CN" altLang="en-US" sz="1600" dirty="0">
                <a:latin typeface="Times New Roman" panose="02020603050405020304" pitchFamily="18" charset="0"/>
                <a:cs typeface="Times New Roman" panose="02020603050405020304" pitchFamily="18" charset="0"/>
              </a:rPr>
              <a:t>是一家机构外汇电子通讯网络（</a:t>
            </a:r>
            <a:r>
              <a:rPr lang="en-US" altLang="zh-CN" sz="1600" dirty="0">
                <a:latin typeface="Times New Roman" panose="02020603050405020304" pitchFamily="18" charset="0"/>
                <a:cs typeface="Times New Roman" panose="02020603050405020304" pitchFamily="18" charset="0"/>
              </a:rPr>
              <a:t>ECN</a:t>
            </a:r>
            <a:r>
              <a:rPr lang="zh-CN" altLang="en-US" sz="1600" dirty="0">
                <a:latin typeface="Times New Roman" panose="02020603050405020304" pitchFamily="18" charset="0"/>
                <a:cs typeface="Times New Roman" panose="02020603050405020304" pitchFamily="18" charset="0"/>
              </a:rPr>
              <a:t>），以更好的速度、更有竞争力的价格、更全面保护的透明度及完全匿名的方式，提供</a:t>
            </a:r>
            <a:r>
              <a:rPr lang="en-US" altLang="zh-CN" sz="1600" dirty="0">
                <a:latin typeface="Times New Roman" panose="02020603050405020304" pitchFamily="18" charset="0"/>
                <a:cs typeface="Times New Roman" panose="02020603050405020304" pitchFamily="18" charset="0"/>
              </a:rPr>
              <a:t>60</a:t>
            </a:r>
            <a:r>
              <a:rPr lang="zh-CN" altLang="en-US" sz="1600" dirty="0">
                <a:latin typeface="Times New Roman" panose="02020603050405020304" pitchFamily="18" charset="0"/>
                <a:cs typeface="Times New Roman" panose="02020603050405020304" pitchFamily="18" charset="0"/>
              </a:rPr>
              <a:t>多个货币对，外加黄金、银产品的深度流动性。</a:t>
            </a:r>
          </a:p>
          <a:p>
            <a:pPr marL="342900" indent="-342900" fontAlgn="base">
              <a:lnSpc>
                <a:spcPct val="150000"/>
              </a:lnSpc>
              <a:spcAft>
                <a:spcPts val="600"/>
              </a:spcAft>
              <a:buFont typeface="+mj-lt"/>
              <a:buAutoNum type="arabicPeriod"/>
            </a:pPr>
            <a:r>
              <a:rPr lang="en-US" altLang="zh-CN" sz="1600" b="1" dirty="0" err="1" smtClean="0">
                <a:latin typeface="Times New Roman" panose="02020603050405020304" pitchFamily="18" charset="0"/>
                <a:cs typeface="Times New Roman" panose="02020603050405020304" pitchFamily="18" charset="0"/>
              </a:rPr>
              <a:t>Currenex</a:t>
            </a:r>
            <a:r>
              <a:rPr lang="zh-CN" altLang="en-US" sz="1600" dirty="0" smtClean="0">
                <a:latin typeface="Times New Roman" panose="02020603050405020304" pitchFamily="18" charset="0"/>
                <a:cs typeface="Times New Roman" panose="02020603050405020304" pitchFamily="18" charset="0"/>
              </a:rPr>
              <a:t>是</a:t>
            </a:r>
            <a:r>
              <a:rPr lang="zh-CN" altLang="en-US" sz="1600" dirty="0">
                <a:latin typeface="Times New Roman" panose="02020603050405020304" pitchFamily="18" charset="0"/>
                <a:cs typeface="Times New Roman" panose="02020603050405020304" pitchFamily="18" charset="0"/>
              </a:rPr>
              <a:t>由美国技术提供商</a:t>
            </a:r>
            <a:r>
              <a:rPr lang="en-US" altLang="zh-CN" sz="1600" dirty="0">
                <a:latin typeface="Times New Roman" panose="02020603050405020304" pitchFamily="18" charset="0"/>
                <a:cs typeface="Times New Roman" panose="02020603050405020304" pitchFamily="18" charset="0"/>
              </a:rPr>
              <a:t>State Street Corporation</a:t>
            </a:r>
            <a:r>
              <a:rPr lang="zh-CN" altLang="en-US" sz="1600" dirty="0">
                <a:latin typeface="Times New Roman" panose="02020603050405020304" pitchFamily="18" charset="0"/>
                <a:cs typeface="Times New Roman" panose="02020603050405020304" pitchFamily="18" charset="0"/>
              </a:rPr>
              <a:t>提供的一款面向机构投资者的平台，是一种安全的、电子化的、实时的外汇交易平台。它允许交易员直接进入全球银行间的外汇市场进行交易</a:t>
            </a:r>
            <a:r>
              <a:rPr lang="zh-CN" altLang="en-US" sz="1600" dirty="0" smtClean="0">
                <a:latin typeface="Times New Roman" panose="02020603050405020304" pitchFamily="18" charset="0"/>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Currenex</a:t>
            </a:r>
            <a:r>
              <a:rPr lang="zh-CN" altLang="en-US" sz="1600" dirty="0">
                <a:latin typeface="Times New Roman" panose="02020603050405020304" pitchFamily="18" charset="0"/>
                <a:cs typeface="Times New Roman" panose="02020603050405020304" pitchFamily="18" charset="0"/>
              </a:rPr>
              <a:t>平</a:t>
            </a:r>
            <a:r>
              <a:rPr lang="zh-CN" altLang="en-US" sz="1600" dirty="0" smtClean="0">
                <a:latin typeface="Times New Roman" panose="02020603050405020304" pitchFamily="18" charset="0"/>
                <a:cs typeface="Times New Roman" panose="02020603050405020304" pitchFamily="18" charset="0"/>
              </a:rPr>
              <a:t>台为具</a:t>
            </a:r>
            <a:r>
              <a:rPr lang="zh-CN" altLang="en-US" sz="1600" dirty="0">
                <a:latin typeface="Times New Roman" panose="02020603050405020304" pitchFamily="18" charset="0"/>
                <a:cs typeface="Times New Roman" panose="02020603050405020304" pitchFamily="18" charset="0"/>
              </a:rPr>
              <a:t>稳定性、安全性、公平性、透明性的专业外汇交易平台</a:t>
            </a:r>
            <a:r>
              <a:rPr lang="zh-CN" altLang="en-US"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595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159" t="14691" b="38561"/>
          <a:stretch/>
        </p:blipFill>
        <p:spPr>
          <a:xfrm>
            <a:off x="0" y="0"/>
            <a:ext cx="12192000" cy="979714"/>
          </a:xfrm>
          <a:prstGeom prst="rect">
            <a:avLst/>
          </a:prstGeom>
        </p:spPr>
      </p:pic>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74889" y="1573956"/>
            <a:ext cx="4288353" cy="584775"/>
          </a:xfrm>
          <a:prstGeom prst="rect">
            <a:avLst/>
          </a:prstGeom>
        </p:spPr>
        <p:txBody>
          <a:bodyPr wrap="none">
            <a:spAutoFit/>
          </a:bodyPr>
          <a:lstStyle/>
          <a:p>
            <a:r>
              <a:rPr lang="zh-CN" altLang="en-US" sz="3200" b="1" dirty="0" smtClean="0"/>
              <a:t>中国外汇交易平台简介</a:t>
            </a:r>
            <a:endParaRPr lang="en-US" sz="3200" b="1" dirty="0"/>
          </a:p>
        </p:txBody>
      </p:sp>
      <p:sp>
        <p:nvSpPr>
          <p:cNvPr id="8" name="TextBox 7"/>
          <p:cNvSpPr txBox="1"/>
          <p:nvPr/>
        </p:nvSpPr>
        <p:spPr>
          <a:xfrm>
            <a:off x="571530" y="2986479"/>
            <a:ext cx="11301984" cy="1895391"/>
          </a:xfrm>
          <a:prstGeom prst="rect">
            <a:avLst/>
          </a:prstGeom>
          <a:noFill/>
        </p:spPr>
        <p:txBody>
          <a:bodyPr wrap="square" rtlCol="0">
            <a:spAutoFit/>
          </a:bodyPr>
          <a:lstStyle/>
          <a:p>
            <a:pPr>
              <a:lnSpc>
                <a:spcPct val="150000"/>
              </a:lnSpc>
            </a:pPr>
            <a:r>
              <a:rPr lang="zh-CN" altLang="en-US" sz="1600" dirty="0" smtClean="0">
                <a:latin typeface="Times New Roman" panose="02020603050405020304" pitchFamily="18" charset="0"/>
                <a:cs typeface="Times New Roman" panose="02020603050405020304" pitchFamily="18" charset="0"/>
              </a:rPr>
              <a:t>中国</a:t>
            </a:r>
            <a:r>
              <a:rPr lang="zh-CN" altLang="en-US" sz="1600" dirty="0">
                <a:latin typeface="Times New Roman" panose="02020603050405020304" pitchFamily="18" charset="0"/>
                <a:cs typeface="Times New Roman" panose="02020603050405020304" pitchFamily="18" charset="0"/>
              </a:rPr>
              <a:t>银行间市场交易平台和基础设施提供商</a:t>
            </a:r>
            <a:r>
              <a:rPr lang="en-US" altLang="zh-CN" sz="1600" dirty="0">
                <a:latin typeface="Times New Roman" panose="02020603050405020304" pitchFamily="18" charset="0"/>
                <a:cs typeface="Times New Roman" panose="02020603050405020304" pitchFamily="18" charset="0"/>
              </a:rPr>
              <a:t>—</a:t>
            </a:r>
            <a:r>
              <a:rPr lang="zh-CN" altLang="en-US" sz="1600" i="1" dirty="0">
                <a:latin typeface="Times New Roman" panose="02020603050405020304" pitchFamily="18" charset="0"/>
                <a:cs typeface="Times New Roman" panose="02020603050405020304" pitchFamily="18" charset="0"/>
              </a:rPr>
              <a:t>中国外汇交易中心暨全国银行间同业拆借中心</a:t>
            </a:r>
            <a:r>
              <a:rPr lang="zh-CN" altLang="en-US" sz="1600" dirty="0" smtClean="0">
                <a:latin typeface="Times New Roman" panose="02020603050405020304" pitchFamily="18" charset="0"/>
                <a:cs typeface="Times New Roman" panose="02020603050405020304" pitchFamily="18" charset="0"/>
              </a:rPr>
              <a:t>成</a:t>
            </a:r>
            <a:r>
              <a:rPr lang="zh-CN" altLang="en-US" sz="1600" dirty="0">
                <a:latin typeface="Times New Roman" panose="02020603050405020304" pitchFamily="18" charset="0"/>
                <a:cs typeface="Times New Roman" panose="02020603050405020304" pitchFamily="18" charset="0"/>
              </a:rPr>
              <a:t>立于</a:t>
            </a:r>
            <a:r>
              <a:rPr lang="en-US" altLang="zh-CN" sz="1600" dirty="0">
                <a:latin typeface="Times New Roman" panose="02020603050405020304" pitchFamily="18" charset="0"/>
                <a:cs typeface="Times New Roman" panose="02020603050405020304" pitchFamily="18" charset="0"/>
              </a:rPr>
              <a:t>1994</a:t>
            </a:r>
            <a:r>
              <a:rPr lang="zh-CN" altLang="en-US" sz="1600" dirty="0">
                <a:latin typeface="Times New Roman" panose="02020603050405020304" pitchFamily="18" charset="0"/>
                <a:cs typeface="Times New Roman" panose="02020603050405020304" pitchFamily="18" charset="0"/>
              </a:rPr>
              <a:t>年</a:t>
            </a:r>
            <a:r>
              <a:rPr lang="en-US" altLang="zh-CN" sz="1600" dirty="0">
                <a:latin typeface="Times New Roman" panose="02020603050405020304" pitchFamily="18" charset="0"/>
                <a:cs typeface="Times New Roman" panose="02020603050405020304" pitchFamily="18" charset="0"/>
              </a:rPr>
              <a:t>4</a:t>
            </a:r>
            <a:r>
              <a:rPr lang="zh-CN" altLang="en-US" sz="1600" dirty="0">
                <a:latin typeface="Times New Roman" panose="02020603050405020304" pitchFamily="18" charset="0"/>
                <a:cs typeface="Times New Roman" panose="02020603050405020304" pitchFamily="18" charset="0"/>
              </a:rPr>
              <a:t>月。根据中</a:t>
            </a:r>
            <a:r>
              <a:rPr lang="zh-CN" altLang="en-US" sz="1600" dirty="0" smtClean="0">
                <a:latin typeface="Times New Roman" panose="02020603050405020304" pitchFamily="18" charset="0"/>
                <a:cs typeface="Times New Roman" panose="02020603050405020304" pitchFamily="18" charset="0"/>
              </a:rPr>
              <a:t>国</a:t>
            </a:r>
            <a:r>
              <a:rPr lang="zh-CN" altLang="en-US" sz="1600" dirty="0">
                <a:latin typeface="Times New Roman" panose="02020603050405020304" pitchFamily="18" charset="0"/>
                <a:cs typeface="Times New Roman" panose="02020603050405020304" pitchFamily="18" charset="0"/>
              </a:rPr>
              <a:t>人</a:t>
            </a:r>
            <a:r>
              <a:rPr lang="zh-CN" altLang="en-US" sz="1600" dirty="0" smtClean="0">
                <a:latin typeface="Times New Roman" panose="02020603050405020304" pitchFamily="18" charset="0"/>
                <a:cs typeface="Times New Roman" panose="02020603050405020304" pitchFamily="18" charset="0"/>
              </a:rPr>
              <a:t>民银行、国家外汇管理局发</a:t>
            </a:r>
            <a:r>
              <a:rPr lang="zh-CN" altLang="en-US" sz="1600" dirty="0">
                <a:latin typeface="Times New Roman" panose="02020603050405020304" pitchFamily="18" charset="0"/>
                <a:cs typeface="Times New Roman" panose="02020603050405020304" pitchFamily="18" charset="0"/>
              </a:rPr>
              <a:t>展市场的战略部署，贯彻“多种技术手段，多种交易方式，满足不同层次市场需要”的业务工作方针，于</a:t>
            </a:r>
            <a:r>
              <a:rPr lang="en-US" altLang="zh-CN" sz="1600" dirty="0">
                <a:latin typeface="Times New Roman" panose="02020603050405020304" pitchFamily="18" charset="0"/>
                <a:cs typeface="Times New Roman" panose="02020603050405020304" pitchFamily="18" charset="0"/>
              </a:rPr>
              <a:t>2005</a:t>
            </a:r>
            <a:r>
              <a:rPr lang="zh-CN" altLang="en-US" sz="1600" dirty="0">
                <a:latin typeface="Times New Roman" panose="02020603050405020304" pitchFamily="18" charset="0"/>
                <a:cs typeface="Times New Roman" panose="02020603050405020304" pitchFamily="18" charset="0"/>
              </a:rPr>
              <a:t>年</a:t>
            </a:r>
            <a:r>
              <a:rPr lang="en-US" altLang="zh-CN" sz="1600" dirty="0">
                <a:latin typeface="Times New Roman" panose="02020603050405020304" pitchFamily="18" charset="0"/>
                <a:cs typeface="Times New Roman" panose="02020603050405020304" pitchFamily="18" charset="0"/>
              </a:rPr>
              <a:t>5</a:t>
            </a:r>
            <a:r>
              <a:rPr lang="zh-CN" altLang="en-US" sz="1600" dirty="0">
                <a:latin typeface="Times New Roman" panose="02020603050405020304" pitchFamily="18" charset="0"/>
                <a:cs typeface="Times New Roman" panose="02020603050405020304" pitchFamily="18" charset="0"/>
              </a:rPr>
              <a:t>月上线银行间外币买卖业务，</a:t>
            </a:r>
            <a:r>
              <a:rPr lang="en-US" altLang="zh-CN" sz="1600" dirty="0">
                <a:latin typeface="Times New Roman" panose="02020603050405020304" pitchFamily="18" charset="0"/>
                <a:cs typeface="Times New Roman" panose="02020603050405020304" pitchFamily="18" charset="0"/>
              </a:rPr>
              <a:t>8</a:t>
            </a:r>
            <a:r>
              <a:rPr lang="zh-CN" altLang="en-US" sz="1600" dirty="0">
                <a:latin typeface="Times New Roman" panose="02020603050405020304" pitchFamily="18" charset="0"/>
                <a:cs typeface="Times New Roman" panose="02020603050405020304" pitchFamily="18" charset="0"/>
              </a:rPr>
              <a:t>月推出人民币</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外币远期交易。以电子交易和声讯经纪等多种方式，为银行间外</a:t>
            </a:r>
            <a:r>
              <a:rPr lang="zh-CN" altLang="en-US" sz="1600" dirty="0" smtClean="0">
                <a:latin typeface="Times New Roman" panose="02020603050405020304" pitchFamily="18" charset="0"/>
                <a:cs typeface="Times New Roman" panose="02020603050405020304" pitchFamily="18" charset="0"/>
              </a:rPr>
              <a:t>汇</a:t>
            </a:r>
            <a:r>
              <a:rPr lang="zh-CN" altLang="en-US" sz="1600" dirty="0">
                <a:latin typeface="Times New Roman" panose="02020603050405020304" pitchFamily="18" charset="0"/>
                <a:cs typeface="Times New Roman" panose="02020603050405020304" pitchFamily="18" charset="0"/>
              </a:rPr>
              <a:t>市场</a:t>
            </a:r>
            <a:r>
              <a:rPr lang="zh-CN" altLang="en-US" sz="1600" dirty="0" smtClean="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人民币拆借市场、债券市场和票据市场，提供交易、清算、信息和监管等服务，在保证人民币汇率稳定、传导央行货币政策、服务金融机构和监管市场运行等方面发挥了重要的作用</a:t>
            </a:r>
            <a:r>
              <a:rPr lang="zh-CN" altLang="en-US"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804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159" t="14691" b="38561"/>
          <a:stretch/>
        </p:blipFill>
        <p:spPr>
          <a:xfrm>
            <a:off x="0" y="0"/>
            <a:ext cx="12192000" cy="979714"/>
          </a:xfrm>
          <a:prstGeom prst="rect">
            <a:avLst/>
          </a:prstGeom>
        </p:spPr>
      </p:pic>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74889" y="1573956"/>
            <a:ext cx="3057247" cy="584775"/>
          </a:xfrm>
          <a:prstGeom prst="rect">
            <a:avLst/>
          </a:prstGeom>
        </p:spPr>
        <p:txBody>
          <a:bodyPr wrap="none">
            <a:spAutoFit/>
          </a:bodyPr>
          <a:lstStyle/>
          <a:p>
            <a:r>
              <a:rPr lang="zh-CN" altLang="en-US" sz="3200" b="1" dirty="0" smtClean="0"/>
              <a:t>外汇交易流动性</a:t>
            </a:r>
            <a:endParaRPr lang="en-US" sz="3200" b="1" dirty="0"/>
          </a:p>
        </p:txBody>
      </p:sp>
      <p:sp>
        <p:nvSpPr>
          <p:cNvPr id="8" name="TextBox 7"/>
          <p:cNvSpPr txBox="1"/>
          <p:nvPr/>
        </p:nvSpPr>
        <p:spPr>
          <a:xfrm>
            <a:off x="927369" y="2776796"/>
            <a:ext cx="10520142" cy="2677656"/>
          </a:xfrm>
          <a:prstGeom prst="rect">
            <a:avLst/>
          </a:prstGeom>
          <a:noFill/>
        </p:spPr>
        <p:txBody>
          <a:bodyPr wrap="square" rtlCol="0">
            <a:spAutoFit/>
          </a:bodyPr>
          <a:lstStyle/>
          <a:p>
            <a:pPr>
              <a:lnSpc>
                <a:spcPct val="150000"/>
              </a:lnSpc>
            </a:pPr>
            <a:r>
              <a:rPr lang="zh-CN" altLang="en-US" sz="1600" b="1" dirty="0"/>
              <a:t>外汇交</a:t>
            </a:r>
            <a:r>
              <a:rPr lang="zh-CN" altLang="en-US" sz="1600" b="1" dirty="0" smtClean="0"/>
              <a:t>易</a:t>
            </a:r>
            <a:r>
              <a:rPr lang="zh-CN" altLang="en-US" sz="1600" b="1" dirty="0"/>
              <a:t>市场</a:t>
            </a:r>
            <a:r>
              <a:rPr lang="zh-CN" altLang="en-US" sz="1600" dirty="0" smtClean="0"/>
              <a:t>是</a:t>
            </a:r>
            <a:r>
              <a:rPr lang="zh-CN" altLang="en-US" sz="1600" dirty="0"/>
              <a:t>一个很受投资者欢迎的一个市场，其每天的交易量可谓是非常的巨大，这完全取决于外汇交易市场的高流动性</a:t>
            </a:r>
            <a:r>
              <a:rPr lang="zh-CN" altLang="en-US" sz="1600" dirty="0" smtClean="0"/>
              <a:t>，外</a:t>
            </a:r>
            <a:r>
              <a:rPr lang="zh-CN" altLang="en-US" sz="1600" dirty="0"/>
              <a:t>汇交易市场上的流动性对于市场的活跃起到了关键性的作用，货币的换取全部都是具有流动性的，高流动性代表了外汇投资者可以时时刻刻进入市场进行交易，并且不会受到任何的约</a:t>
            </a:r>
            <a:r>
              <a:rPr lang="zh-CN" altLang="en-US" sz="1600" dirty="0" smtClean="0"/>
              <a:t>束。</a:t>
            </a:r>
            <a:endParaRPr lang="en-US" altLang="zh-CN" sz="1600" dirty="0" smtClean="0"/>
          </a:p>
          <a:p>
            <a:pPr>
              <a:lnSpc>
                <a:spcPct val="150000"/>
              </a:lnSpc>
            </a:pP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zh-CN" altLang="en-US" sz="1600" b="1" dirty="0"/>
              <a:t>当然对投资者而言，其对流动性的理解在不同情况下可能会不同，如有时把流动性视为迅速交易的能力，有时把流动性视为进行大额交易的能力，有时则把流动性视为交易的低成本。如果一个市场没有流动性，那这个市场就像一潭死水，对于市场来说，流动性就是一切。</a:t>
            </a:r>
            <a:endParaRPr lang="en-US" altLang="zh-C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956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159" t="14691" b="38561"/>
          <a:stretch/>
        </p:blipFill>
        <p:spPr>
          <a:xfrm>
            <a:off x="0" y="0"/>
            <a:ext cx="12192000" cy="979714"/>
          </a:xfrm>
          <a:prstGeom prst="rect">
            <a:avLst/>
          </a:prstGeom>
        </p:spPr>
      </p:pic>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74889" y="1573956"/>
            <a:ext cx="3877985" cy="584775"/>
          </a:xfrm>
          <a:prstGeom prst="rect">
            <a:avLst/>
          </a:prstGeom>
        </p:spPr>
        <p:txBody>
          <a:bodyPr wrap="none">
            <a:spAutoFit/>
          </a:bodyPr>
          <a:lstStyle/>
          <a:p>
            <a:r>
              <a:rPr lang="zh-CN" altLang="en-US" sz="3200" b="1" dirty="0" smtClean="0"/>
              <a:t>外汇交易做市商制度</a:t>
            </a:r>
            <a:endParaRPr lang="en-US" sz="3200" b="1" dirty="0"/>
          </a:p>
        </p:txBody>
      </p:sp>
      <p:sp>
        <p:nvSpPr>
          <p:cNvPr id="6" name="Rectangle 5"/>
          <p:cNvSpPr/>
          <p:nvPr/>
        </p:nvSpPr>
        <p:spPr>
          <a:xfrm>
            <a:off x="1922441" y="2451780"/>
            <a:ext cx="8695944" cy="3647152"/>
          </a:xfrm>
          <a:prstGeom prst="rect">
            <a:avLst/>
          </a:prstGeom>
        </p:spPr>
        <p:txBody>
          <a:bodyPr wrap="square">
            <a:spAutoFit/>
          </a:bodyPr>
          <a:lstStyle/>
          <a:p>
            <a:pPr>
              <a:lnSpc>
                <a:spcPct val="150000"/>
              </a:lnSpc>
            </a:pPr>
            <a:r>
              <a:rPr lang="zh-CN" altLang="en-US" dirty="0" smtClean="0">
                <a:latin typeface="Times New Roman" panose="02020603050405020304" pitchFamily="18" charset="0"/>
                <a:cs typeface="Times New Roman" panose="02020603050405020304" pitchFamily="18" charset="0"/>
              </a:rPr>
              <a:t>做市商制度（</a:t>
            </a:r>
            <a:r>
              <a:rPr lang="en-US" altLang="zh-CN" dirty="0" smtClean="0">
                <a:latin typeface="Times New Roman" panose="02020603050405020304" pitchFamily="18" charset="0"/>
                <a:cs typeface="Times New Roman" panose="02020603050405020304" pitchFamily="18" charset="0"/>
              </a:rPr>
              <a:t>Market Maker Rule</a:t>
            </a:r>
            <a:r>
              <a:rPr lang="zh-CN" altLang="en-US" dirty="0" smtClean="0">
                <a:latin typeface="Times New Roman" panose="02020603050405020304" pitchFamily="18" charset="0"/>
                <a:cs typeface="Times New Roman" panose="02020603050405020304" pitchFamily="18" charset="0"/>
              </a:rPr>
              <a:t>）是金融市场中的一种交易制度，它的模式是让具备一定实力和信誉的法人充当做市商，然后在过程中不断向市场提供买卖价格，从而让市场具备交易性和流动性。这样的交易方式不必等到交易对手出现，同时还能通过买卖差价实现一定的利润。</a:t>
            </a:r>
            <a:endParaRPr lang="en-US" altLang="zh-CN"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zh-CN" altLang="en-US" sz="1600" i="1" dirty="0"/>
              <a:t>提高流动性，增强市场吸引力 </a:t>
            </a:r>
            <a:endParaRPr lang="en-US" altLang="zh-CN" sz="1600" i="1" dirty="0" smtClean="0"/>
          </a:p>
          <a:p>
            <a:pPr marL="285750" indent="-285750">
              <a:lnSpc>
                <a:spcPct val="150000"/>
              </a:lnSpc>
              <a:buFont typeface="Wingdings" panose="05000000000000000000" pitchFamily="2" charset="2"/>
              <a:buChar char="q"/>
            </a:pPr>
            <a:r>
              <a:rPr lang="zh-CN" altLang="en-US" sz="1600" i="1" dirty="0"/>
              <a:t>有效稳定市场，促进市场平衡运行 </a:t>
            </a:r>
            <a:endParaRPr lang="en-US" altLang="zh-CN" sz="1600" i="1" dirty="0"/>
          </a:p>
          <a:p>
            <a:pPr marL="285750" indent="-285750">
              <a:lnSpc>
                <a:spcPct val="150000"/>
              </a:lnSpc>
              <a:buFont typeface="Wingdings" panose="05000000000000000000" pitchFamily="2" charset="2"/>
              <a:buChar char="q"/>
            </a:pPr>
            <a:r>
              <a:rPr lang="zh-CN" altLang="en-US" sz="1600" i="1" dirty="0"/>
              <a:t>具有价格发现的功能 </a:t>
            </a:r>
            <a:endParaRPr lang="en-US" altLang="zh-CN" sz="1600" i="1" dirty="0"/>
          </a:p>
          <a:p>
            <a:pPr marL="285750" indent="-285750">
              <a:lnSpc>
                <a:spcPct val="150000"/>
              </a:lnSpc>
              <a:buFont typeface="Wingdings" panose="05000000000000000000" pitchFamily="2" charset="2"/>
              <a:buChar char="q"/>
            </a:pPr>
            <a:r>
              <a:rPr lang="zh-CN" altLang="en-US" sz="1600" i="1" dirty="0"/>
              <a:t>校正买卖指令不均衡现象 </a:t>
            </a:r>
            <a:endParaRPr lang="en-US" altLang="zh-CN" sz="1600" i="1" dirty="0"/>
          </a:p>
          <a:p>
            <a:pPr marL="285750" indent="-285750">
              <a:lnSpc>
                <a:spcPct val="150000"/>
              </a:lnSpc>
              <a:buFont typeface="Wingdings" panose="05000000000000000000" pitchFamily="2" charset="2"/>
              <a:buChar char="q"/>
            </a:pPr>
            <a:r>
              <a:rPr lang="zh-CN" altLang="en-US" sz="1600" i="1" dirty="0"/>
              <a:t>抑制价格操纵 　</a:t>
            </a:r>
            <a:endParaRPr lang="en-US" sz="1600" i="1" dirty="0"/>
          </a:p>
        </p:txBody>
      </p:sp>
    </p:spTree>
    <p:extLst>
      <p:ext uri="{BB962C8B-B14F-4D97-AF65-F5344CB8AC3E}">
        <p14:creationId xmlns:p14="http://schemas.microsoft.com/office/powerpoint/2010/main" val="397983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159" t="14691" b="38561"/>
          <a:stretch/>
        </p:blipFill>
        <p:spPr>
          <a:xfrm>
            <a:off x="0" y="0"/>
            <a:ext cx="12192000" cy="979714"/>
          </a:xfrm>
          <a:prstGeom prst="rect">
            <a:avLst/>
          </a:prstGeom>
        </p:spPr>
      </p:pic>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137343" y="1363644"/>
            <a:ext cx="4288353" cy="584775"/>
          </a:xfrm>
          <a:prstGeom prst="rect">
            <a:avLst/>
          </a:prstGeom>
        </p:spPr>
        <p:txBody>
          <a:bodyPr wrap="none">
            <a:spAutoFit/>
          </a:bodyPr>
          <a:lstStyle/>
          <a:p>
            <a:r>
              <a:rPr lang="zh-CN" altLang="en-US" sz="3200" b="1" dirty="0"/>
              <a:t>国际汇市七大主要货币</a:t>
            </a:r>
            <a:endParaRPr lang="en-US" sz="3200" dirty="0"/>
          </a:p>
        </p:txBody>
      </p:sp>
      <p:sp>
        <p:nvSpPr>
          <p:cNvPr id="5" name="Rectangle 4"/>
          <p:cNvSpPr/>
          <p:nvPr/>
        </p:nvSpPr>
        <p:spPr>
          <a:xfrm>
            <a:off x="1746504" y="2812409"/>
            <a:ext cx="7203948" cy="1526059"/>
          </a:xfrm>
          <a:prstGeom prst="rect">
            <a:avLst/>
          </a:prstGeom>
        </p:spPr>
        <p:txBody>
          <a:bodyPr wrap="square">
            <a:spAutoFit/>
          </a:bodyPr>
          <a:lstStyle/>
          <a:p>
            <a:pPr>
              <a:lnSpc>
                <a:spcPct val="150000"/>
              </a:lnSpc>
            </a:pPr>
            <a:r>
              <a:rPr lang="zh-CN" altLang="en-US" sz="1600" dirty="0">
                <a:latin typeface="Times New Roman" panose="02020603050405020304" pitchFamily="18" charset="0"/>
                <a:cs typeface="Times New Roman" panose="02020603050405020304" pitchFamily="18" charset="0"/>
              </a:rPr>
              <a:t>全球大约有两百多种货币，但是其中具有广泛流通性的币</a:t>
            </a:r>
            <a:r>
              <a:rPr lang="zh-CN" altLang="en-US" sz="1600" dirty="0" smtClean="0">
                <a:latin typeface="Times New Roman" panose="02020603050405020304" pitchFamily="18" charset="0"/>
                <a:cs typeface="Times New Roman" panose="02020603050405020304" pitchFamily="18" charset="0"/>
              </a:rPr>
              <a:t>种</a:t>
            </a:r>
            <a:r>
              <a:rPr lang="zh-CN" altLang="en-US" sz="1600" dirty="0">
                <a:latin typeface="Times New Roman" panose="02020603050405020304" pitchFamily="18" charset="0"/>
                <a:cs typeface="Times New Roman" panose="02020603050405020304" pitchFamily="18" charset="0"/>
              </a:rPr>
              <a:t>有</a:t>
            </a:r>
            <a:r>
              <a:rPr lang="zh-CN" altLang="en-US" sz="1600" dirty="0" smtClean="0">
                <a:latin typeface="Times New Roman" panose="02020603050405020304" pitchFamily="18" charset="0"/>
                <a:cs typeface="Times New Roman" panose="02020603050405020304" pitchFamily="18" charset="0"/>
              </a:rPr>
              <a:t>十多个，</a:t>
            </a:r>
            <a:r>
              <a:rPr lang="zh-CN" altLang="en-US" sz="1600" dirty="0">
                <a:latin typeface="Times New Roman" panose="02020603050405020304" pitchFamily="18" charset="0"/>
                <a:cs typeface="Times New Roman" panose="02020603050405020304" pitchFamily="18" charset="0"/>
              </a:rPr>
              <a:t>其中又以商贸发达的</a:t>
            </a:r>
            <a:r>
              <a:rPr lang="zh-CN" altLang="en-US" sz="1600" dirty="0" smtClean="0">
                <a:latin typeface="Times New Roman" panose="02020603050405020304" pitchFamily="18" charset="0"/>
                <a:cs typeface="Times New Roman" panose="02020603050405020304" pitchFamily="18" charset="0"/>
              </a:rPr>
              <a:t>七个</a:t>
            </a:r>
            <a:r>
              <a:rPr lang="zh-CN" altLang="en-US" sz="1600" dirty="0">
                <a:latin typeface="Times New Roman" panose="02020603050405020304" pitchFamily="18" charset="0"/>
                <a:cs typeface="Times New Roman" panose="02020603050405020304" pitchFamily="18" charset="0"/>
              </a:rPr>
              <a:t>国家（或地区）的货币最具流通价值，所以在外汇市场中，这些货币的交易也最为频繁</a:t>
            </a:r>
            <a:r>
              <a:rPr lang="zh-CN" altLang="en-US" sz="1600" dirty="0" smtClean="0">
                <a:latin typeface="Times New Roman" panose="02020603050405020304" pitchFamily="18" charset="0"/>
                <a:cs typeface="Times New Roman" panose="02020603050405020304" pitchFamily="18" charset="0"/>
              </a:rPr>
              <a:t>，包括</a:t>
            </a:r>
            <a:r>
              <a:rPr lang="zh-CN" altLang="en-US" sz="1600" i="1" dirty="0" smtClean="0">
                <a:latin typeface="Times New Roman" panose="02020603050405020304" pitchFamily="18" charset="0"/>
                <a:cs typeface="Times New Roman" panose="02020603050405020304" pitchFamily="18" charset="0"/>
              </a:rPr>
              <a:t>美</a:t>
            </a:r>
            <a:r>
              <a:rPr lang="zh-CN" altLang="en-US" sz="1600" i="1" dirty="0">
                <a:latin typeface="Times New Roman" panose="02020603050405020304" pitchFamily="18" charset="0"/>
                <a:cs typeface="Times New Roman" panose="02020603050405020304" pitchFamily="18" charset="0"/>
              </a:rPr>
              <a:t>元</a:t>
            </a:r>
            <a:r>
              <a:rPr lang="en-US" altLang="zh-CN" sz="1600" i="1" dirty="0">
                <a:latin typeface="Times New Roman" panose="02020603050405020304" pitchFamily="18" charset="0"/>
                <a:cs typeface="Times New Roman" panose="02020603050405020304" pitchFamily="18" charset="0"/>
              </a:rPr>
              <a:t>(USD)</a:t>
            </a:r>
            <a:r>
              <a:rPr lang="zh-CN" altLang="en-US" sz="1600" i="1" dirty="0">
                <a:latin typeface="Times New Roman" panose="02020603050405020304" pitchFamily="18" charset="0"/>
                <a:cs typeface="Times New Roman" panose="02020603050405020304" pitchFamily="18" charset="0"/>
              </a:rPr>
              <a:t>、日圆 </a:t>
            </a:r>
            <a:r>
              <a:rPr lang="en-US" altLang="zh-CN" sz="1600" i="1" dirty="0">
                <a:latin typeface="Times New Roman" panose="02020603050405020304" pitchFamily="18" charset="0"/>
                <a:cs typeface="Times New Roman" panose="02020603050405020304" pitchFamily="18" charset="0"/>
              </a:rPr>
              <a:t>(JPY)</a:t>
            </a:r>
            <a:r>
              <a:rPr lang="zh-CN" altLang="en-US" sz="1600" i="1" dirty="0">
                <a:latin typeface="Times New Roman" panose="02020603050405020304" pitchFamily="18" charset="0"/>
                <a:cs typeface="Times New Roman" panose="02020603050405020304" pitchFamily="18" charset="0"/>
              </a:rPr>
              <a:t>、英镑 </a:t>
            </a:r>
            <a:r>
              <a:rPr lang="en-US" altLang="zh-CN" sz="1600" i="1" dirty="0">
                <a:latin typeface="Times New Roman" panose="02020603050405020304" pitchFamily="18" charset="0"/>
                <a:cs typeface="Times New Roman" panose="02020603050405020304" pitchFamily="18" charset="0"/>
              </a:rPr>
              <a:t>(GBP)</a:t>
            </a:r>
            <a:r>
              <a:rPr lang="zh-CN" altLang="en-US" sz="1600" i="1" dirty="0">
                <a:latin typeface="Times New Roman" panose="02020603050405020304" pitchFamily="18" charset="0"/>
                <a:cs typeface="Times New Roman" panose="02020603050405020304" pitchFamily="18" charset="0"/>
              </a:rPr>
              <a:t>、欧元 </a:t>
            </a:r>
            <a:r>
              <a:rPr lang="en-US" altLang="zh-CN" sz="1600" i="1" dirty="0">
                <a:latin typeface="Times New Roman" panose="02020603050405020304" pitchFamily="18" charset="0"/>
                <a:cs typeface="Times New Roman" panose="02020603050405020304" pitchFamily="18" charset="0"/>
              </a:rPr>
              <a:t>(EUR)</a:t>
            </a:r>
            <a:r>
              <a:rPr lang="zh-CN" altLang="en-US" sz="1600" i="1" dirty="0">
                <a:latin typeface="Times New Roman" panose="02020603050405020304" pitchFamily="18" charset="0"/>
                <a:cs typeface="Times New Roman" panose="02020603050405020304" pitchFamily="18" charset="0"/>
              </a:rPr>
              <a:t>、瑞士法郎 </a:t>
            </a:r>
            <a:r>
              <a:rPr lang="en-US" altLang="zh-CN" sz="1600" i="1" dirty="0">
                <a:latin typeface="Times New Roman" panose="02020603050405020304" pitchFamily="18" charset="0"/>
                <a:cs typeface="Times New Roman" panose="02020603050405020304" pitchFamily="18" charset="0"/>
              </a:rPr>
              <a:t>(CHF)</a:t>
            </a:r>
            <a:r>
              <a:rPr lang="zh-CN" altLang="en-US" sz="1600" i="1" dirty="0">
                <a:latin typeface="Times New Roman" panose="02020603050405020304" pitchFamily="18" charset="0"/>
                <a:cs typeface="Times New Roman" panose="02020603050405020304" pitchFamily="18" charset="0"/>
              </a:rPr>
              <a:t>、加拿大币 </a:t>
            </a:r>
            <a:r>
              <a:rPr lang="en-US" altLang="zh-CN" sz="1600" i="1" dirty="0">
                <a:latin typeface="Times New Roman" panose="02020603050405020304" pitchFamily="18" charset="0"/>
                <a:cs typeface="Times New Roman" panose="02020603050405020304" pitchFamily="18" charset="0"/>
              </a:rPr>
              <a:t>(CAD)</a:t>
            </a:r>
            <a:r>
              <a:rPr lang="zh-CN" altLang="en-US" sz="1600" i="1" dirty="0" smtClean="0">
                <a:latin typeface="Times New Roman" panose="02020603050405020304" pitchFamily="18" charset="0"/>
                <a:cs typeface="Times New Roman" panose="02020603050405020304" pitchFamily="18" charset="0"/>
              </a:rPr>
              <a:t>与澳</a:t>
            </a:r>
            <a:r>
              <a:rPr lang="zh-CN" altLang="en-US" sz="1600" i="1" dirty="0">
                <a:latin typeface="Times New Roman" panose="02020603050405020304" pitchFamily="18" charset="0"/>
                <a:cs typeface="Times New Roman" panose="02020603050405020304" pitchFamily="18" charset="0"/>
              </a:rPr>
              <a:t>元 </a:t>
            </a:r>
            <a:r>
              <a:rPr lang="en-US" altLang="zh-CN" sz="1600" i="1"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AUD)</a:t>
            </a:r>
            <a:r>
              <a:rPr lang="zh-CN" altLang="en-US" sz="1600" dirty="0">
                <a:latin typeface="Times New Roman" panose="02020603050405020304" pitchFamily="18" charset="0"/>
                <a:cs typeface="Times New Roman" panose="02020603050405020304" pitchFamily="18" charset="0"/>
              </a:rPr>
              <a:t>等</a:t>
            </a:r>
            <a:r>
              <a:rPr lang="zh-CN" altLang="en-US"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53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17564" y="2043515"/>
            <a:ext cx="4914900" cy="4057650"/>
          </a:xfrm>
          <a:prstGeom prst="rect">
            <a:avLst/>
          </a:prstGeom>
        </p:spPr>
      </p:pic>
      <p:pic>
        <p:nvPicPr>
          <p:cNvPr id="4" name="Picture 3"/>
          <p:cNvPicPr>
            <a:picLocks noChangeAspect="1"/>
          </p:cNvPicPr>
          <p:nvPr/>
        </p:nvPicPr>
        <p:blipFill rotWithShape="1">
          <a:blip r:embed="rId3"/>
          <a:srcRect l="4159" t="14691" b="38561"/>
          <a:stretch/>
        </p:blipFill>
        <p:spPr>
          <a:xfrm>
            <a:off x="0" y="0"/>
            <a:ext cx="12192000" cy="979714"/>
          </a:xfrm>
          <a:prstGeom prst="rect">
            <a:avLst/>
          </a:prstGeom>
        </p:spPr>
      </p:pic>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137343" y="1363644"/>
            <a:ext cx="3877985" cy="584775"/>
          </a:xfrm>
          <a:prstGeom prst="rect">
            <a:avLst/>
          </a:prstGeom>
        </p:spPr>
        <p:txBody>
          <a:bodyPr wrap="none">
            <a:spAutoFit/>
          </a:bodyPr>
          <a:lstStyle/>
          <a:p>
            <a:r>
              <a:rPr lang="zh-CN" altLang="en-US" sz="3200" b="1" dirty="0"/>
              <a:t>国际汇</a:t>
            </a:r>
            <a:r>
              <a:rPr lang="zh-CN" altLang="en-US" sz="3200" b="1" dirty="0" smtClean="0"/>
              <a:t>市主</a:t>
            </a:r>
            <a:r>
              <a:rPr lang="zh-CN" altLang="en-US" sz="3200" b="1" dirty="0"/>
              <a:t>要货</a:t>
            </a:r>
            <a:r>
              <a:rPr lang="zh-CN" altLang="en-US" sz="3200" b="1" dirty="0" smtClean="0"/>
              <a:t>币对</a:t>
            </a:r>
            <a:endParaRPr lang="en-US" sz="3200" dirty="0"/>
          </a:p>
        </p:txBody>
      </p:sp>
      <p:sp>
        <p:nvSpPr>
          <p:cNvPr id="5" name="Rectangle 4"/>
          <p:cNvSpPr/>
          <p:nvPr/>
        </p:nvSpPr>
        <p:spPr>
          <a:xfrm>
            <a:off x="137343" y="2720750"/>
            <a:ext cx="7203948" cy="2554545"/>
          </a:xfrm>
          <a:prstGeom prst="rect">
            <a:avLst/>
          </a:prstGeom>
        </p:spPr>
        <p:txBody>
          <a:bodyPr wrap="square">
            <a:spAutoFit/>
          </a:bodyPr>
          <a:lstStyle/>
          <a:p>
            <a:pPr>
              <a:lnSpc>
                <a:spcPct val="150000"/>
              </a:lnSpc>
            </a:pPr>
            <a:r>
              <a:rPr lang="zh-CN" altLang="en-US" sz="1600" dirty="0" smtClean="0">
                <a:latin typeface="Times New Roman" panose="02020603050405020304" pitchFamily="18" charset="0"/>
                <a:cs typeface="Times New Roman" panose="02020603050405020304" pitchFamily="18" charset="0"/>
              </a:rPr>
              <a:t>外汇市场上主要六大货币对</a:t>
            </a:r>
            <a:endParaRPr lang="en-US" altLang="zh-CN" sz="1600" dirty="0" smtClean="0">
              <a:latin typeface="Times New Roman" panose="02020603050405020304" pitchFamily="18" charset="0"/>
              <a:cs typeface="Times New Roman" panose="02020603050405020304" pitchFamily="18" charset="0"/>
            </a:endParaRPr>
          </a:p>
          <a:p>
            <a:pPr marL="285750" indent="-457200">
              <a:lnSpc>
                <a:spcPct val="150000"/>
              </a:lnSpc>
              <a:buFont typeface="Arial" panose="020B0604020202020204" pitchFamily="34" charset="0"/>
              <a:buChar char="•"/>
            </a:pPr>
            <a:r>
              <a:rPr lang="zh-CN" altLang="en-US" sz="1600" i="1" dirty="0" smtClean="0">
                <a:latin typeface="Times New Roman" panose="02020603050405020304" pitchFamily="18" charset="0"/>
                <a:cs typeface="Times New Roman" panose="02020603050405020304" pitchFamily="18" charset="0"/>
              </a:rPr>
              <a:t>欧元</a:t>
            </a:r>
            <a:r>
              <a:rPr lang="en-US" altLang="zh-CN" sz="1600" i="1" dirty="0" smtClean="0">
                <a:latin typeface="Times New Roman" panose="02020603050405020304" pitchFamily="18" charset="0"/>
                <a:cs typeface="Times New Roman" panose="02020603050405020304" pitchFamily="18" charset="0"/>
              </a:rPr>
              <a:t>/</a:t>
            </a:r>
            <a:r>
              <a:rPr lang="zh-CN" altLang="en-US" sz="1600" i="1" dirty="0" smtClean="0">
                <a:latin typeface="Times New Roman" panose="02020603050405020304" pitchFamily="18" charset="0"/>
                <a:cs typeface="Times New Roman" panose="02020603050405020304" pitchFamily="18" charset="0"/>
              </a:rPr>
              <a:t>美元 </a:t>
            </a:r>
            <a:r>
              <a:rPr lang="en-US" altLang="zh-CN" sz="1600" i="1" dirty="0" smtClean="0">
                <a:latin typeface="Times New Roman" panose="02020603050405020304" pitchFamily="18" charset="0"/>
                <a:cs typeface="Times New Roman" panose="02020603050405020304" pitchFamily="18" charset="0"/>
              </a:rPr>
              <a:t>(</a:t>
            </a:r>
            <a:r>
              <a:rPr lang="en-US" sz="1600" i="1" dirty="0" smtClean="0">
                <a:latin typeface="Times New Roman" panose="02020603050405020304" pitchFamily="18" charset="0"/>
                <a:cs typeface="Times New Roman" panose="02020603050405020304" pitchFamily="18" charset="0"/>
              </a:rPr>
              <a:t>EUR/USD) </a:t>
            </a:r>
            <a:r>
              <a:rPr lang="en-US" altLang="zh-CN" sz="1600" i="1" dirty="0" smtClean="0">
                <a:latin typeface="Times New Roman" panose="02020603050405020304" pitchFamily="18" charset="0"/>
                <a:cs typeface="Times New Roman" panose="02020603050405020304" pitchFamily="18" charset="0"/>
              </a:rPr>
              <a:t>------ </a:t>
            </a:r>
            <a:r>
              <a:rPr lang="zh-CN" altLang="en-US" sz="1600" i="1" dirty="0" smtClean="0">
                <a:latin typeface="Times New Roman" panose="02020603050405020304" pitchFamily="18" charset="0"/>
                <a:cs typeface="Times New Roman" panose="02020603050405020304" pitchFamily="18" charset="0"/>
              </a:rPr>
              <a:t>稳（</a:t>
            </a:r>
            <a:r>
              <a:rPr lang="zh-CN" altLang="en-US" sz="1100" dirty="0" smtClean="0"/>
              <a:t>货币政策也相当稳定，行情相对较稳</a:t>
            </a:r>
            <a:r>
              <a:rPr lang="zh-CN" altLang="en-US" sz="1600" i="1" dirty="0" smtClean="0">
                <a:latin typeface="Times New Roman" panose="02020603050405020304" pitchFamily="18" charset="0"/>
                <a:cs typeface="Times New Roman" panose="02020603050405020304" pitchFamily="18" charset="0"/>
              </a:rPr>
              <a:t>）</a:t>
            </a:r>
            <a:endParaRPr lang="en-US" sz="1600" i="1" dirty="0" smtClean="0">
              <a:latin typeface="Times New Roman" panose="02020603050405020304" pitchFamily="18" charset="0"/>
              <a:cs typeface="Times New Roman" panose="02020603050405020304" pitchFamily="18" charset="0"/>
            </a:endParaRPr>
          </a:p>
          <a:p>
            <a:pPr marL="285750" indent="-457200">
              <a:lnSpc>
                <a:spcPct val="150000"/>
              </a:lnSpc>
              <a:buFont typeface="Arial" panose="020B0604020202020204" pitchFamily="34" charset="0"/>
              <a:buChar char="•"/>
            </a:pPr>
            <a:r>
              <a:rPr lang="zh-CN" altLang="en-US" sz="1600" i="1" dirty="0" smtClean="0">
                <a:latin typeface="Times New Roman" panose="02020603050405020304" pitchFamily="18" charset="0"/>
                <a:cs typeface="Times New Roman" panose="02020603050405020304" pitchFamily="18" charset="0"/>
              </a:rPr>
              <a:t>美元</a:t>
            </a:r>
            <a:r>
              <a:rPr lang="en-US" altLang="zh-CN" sz="1600" i="1" dirty="0" smtClean="0">
                <a:latin typeface="Times New Roman" panose="02020603050405020304" pitchFamily="18" charset="0"/>
                <a:cs typeface="Times New Roman" panose="02020603050405020304" pitchFamily="18" charset="0"/>
              </a:rPr>
              <a:t>/</a:t>
            </a:r>
            <a:r>
              <a:rPr lang="zh-CN" altLang="en-US" sz="1600" i="1" dirty="0" smtClean="0">
                <a:latin typeface="Times New Roman" panose="02020603050405020304" pitchFamily="18" charset="0"/>
                <a:cs typeface="Times New Roman" panose="02020603050405020304" pitchFamily="18" charset="0"/>
              </a:rPr>
              <a:t>日圆 </a:t>
            </a:r>
            <a:r>
              <a:rPr lang="en-US" altLang="zh-CN" sz="1600" i="1" dirty="0" smtClean="0">
                <a:latin typeface="Times New Roman" panose="02020603050405020304" pitchFamily="18" charset="0"/>
                <a:cs typeface="Times New Roman" panose="02020603050405020304" pitchFamily="18" charset="0"/>
              </a:rPr>
              <a:t>(</a:t>
            </a:r>
            <a:r>
              <a:rPr lang="en-US" sz="1600" i="1" dirty="0" smtClean="0">
                <a:latin typeface="Times New Roman" panose="02020603050405020304" pitchFamily="18" charset="0"/>
                <a:cs typeface="Times New Roman" panose="02020603050405020304" pitchFamily="18" charset="0"/>
              </a:rPr>
              <a:t>USD/JPY)</a:t>
            </a:r>
            <a:r>
              <a:rPr lang="en-US" altLang="zh-CN" sz="1600" i="1" dirty="0" smtClean="0">
                <a:latin typeface="Times New Roman" panose="02020603050405020304" pitchFamily="18" charset="0"/>
                <a:cs typeface="Times New Roman" panose="02020603050405020304" pitchFamily="18" charset="0"/>
              </a:rPr>
              <a:t> ------ </a:t>
            </a:r>
            <a:r>
              <a:rPr lang="zh-CN" altLang="en-US" sz="1600" i="1" dirty="0" smtClean="0">
                <a:latin typeface="Times New Roman" panose="02020603050405020304" pitchFamily="18" charset="0"/>
                <a:cs typeface="Times New Roman" panose="02020603050405020304" pitchFamily="18" charset="0"/>
              </a:rPr>
              <a:t>干（</a:t>
            </a:r>
            <a:r>
              <a:rPr lang="zh-CN" altLang="en-US" sz="1100" dirty="0" smtClean="0"/>
              <a:t>日元的走势受日本央行干预最严重</a:t>
            </a:r>
            <a:r>
              <a:rPr lang="zh-CN" altLang="en-US" sz="1600" i="1" dirty="0" smtClean="0">
                <a:latin typeface="Times New Roman" panose="02020603050405020304" pitchFamily="18" charset="0"/>
                <a:cs typeface="Times New Roman" panose="02020603050405020304" pitchFamily="18" charset="0"/>
              </a:rPr>
              <a:t>）</a:t>
            </a:r>
            <a:endParaRPr lang="en-US" sz="1600" i="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600" i="1" dirty="0" smtClean="0">
                <a:latin typeface="Times New Roman" panose="02020603050405020304" pitchFamily="18" charset="0"/>
                <a:cs typeface="Times New Roman" panose="02020603050405020304" pitchFamily="18" charset="0"/>
              </a:rPr>
              <a:t>   英镑</a:t>
            </a:r>
            <a:r>
              <a:rPr lang="en-US" altLang="zh-CN" sz="1600" i="1" dirty="0" smtClean="0">
                <a:latin typeface="Times New Roman" panose="02020603050405020304" pitchFamily="18" charset="0"/>
                <a:cs typeface="Times New Roman" panose="02020603050405020304" pitchFamily="18" charset="0"/>
              </a:rPr>
              <a:t>/</a:t>
            </a:r>
            <a:r>
              <a:rPr lang="zh-CN" altLang="en-US" sz="1600" i="1" dirty="0" smtClean="0">
                <a:latin typeface="Times New Roman" panose="02020603050405020304" pitchFamily="18" charset="0"/>
                <a:cs typeface="Times New Roman" panose="02020603050405020304" pitchFamily="18" charset="0"/>
              </a:rPr>
              <a:t>美元 </a:t>
            </a:r>
            <a:r>
              <a:rPr lang="en-US" altLang="zh-CN" sz="1600" i="1" dirty="0" smtClean="0">
                <a:latin typeface="Times New Roman" panose="02020603050405020304" pitchFamily="18" charset="0"/>
                <a:cs typeface="Times New Roman" panose="02020603050405020304" pitchFamily="18" charset="0"/>
              </a:rPr>
              <a:t>(</a:t>
            </a:r>
            <a:r>
              <a:rPr lang="en-US" sz="1600" i="1" dirty="0" smtClean="0">
                <a:latin typeface="Times New Roman" panose="02020603050405020304" pitchFamily="18" charset="0"/>
                <a:cs typeface="Times New Roman" panose="02020603050405020304" pitchFamily="18" charset="0"/>
              </a:rPr>
              <a:t>GBP/USD)</a:t>
            </a:r>
            <a:r>
              <a:rPr lang="en-US" altLang="zh-CN" sz="1600" i="1" dirty="0" smtClean="0">
                <a:latin typeface="Times New Roman" panose="02020603050405020304" pitchFamily="18" charset="0"/>
                <a:cs typeface="Times New Roman" panose="02020603050405020304" pitchFamily="18" charset="0"/>
              </a:rPr>
              <a:t> ------ </a:t>
            </a:r>
            <a:r>
              <a:rPr lang="zh-CN" altLang="en-US" sz="1600" i="1" dirty="0" smtClean="0">
                <a:latin typeface="Times New Roman" panose="02020603050405020304" pitchFamily="18" charset="0"/>
                <a:cs typeface="Times New Roman" panose="02020603050405020304" pitchFamily="18" charset="0"/>
              </a:rPr>
              <a:t>快（</a:t>
            </a:r>
            <a:r>
              <a:rPr lang="zh-CN" altLang="en-US" sz="1200" dirty="0" smtClean="0"/>
              <a:t>短线走势上干脆利落，是短线交易者爱之货币</a:t>
            </a:r>
            <a:r>
              <a:rPr lang="zh-CN" altLang="en-US" sz="1600" i="1" dirty="0" smtClean="0">
                <a:latin typeface="Times New Roman" panose="02020603050405020304" pitchFamily="18" charset="0"/>
                <a:cs typeface="Times New Roman" panose="02020603050405020304" pitchFamily="18" charset="0"/>
              </a:rPr>
              <a:t>）</a:t>
            </a:r>
            <a:endParaRPr lang="en-US" sz="1600" i="1" dirty="0" smtClean="0">
              <a:latin typeface="Times New Roman" panose="02020603050405020304" pitchFamily="18" charset="0"/>
              <a:cs typeface="Times New Roman" panose="02020603050405020304" pitchFamily="18" charset="0"/>
            </a:endParaRPr>
          </a:p>
          <a:p>
            <a:pPr marL="285750" indent="-457200">
              <a:lnSpc>
                <a:spcPct val="150000"/>
              </a:lnSpc>
              <a:buFont typeface="Arial" panose="020B0604020202020204" pitchFamily="34" charset="0"/>
              <a:buChar char="•"/>
            </a:pPr>
            <a:r>
              <a:rPr lang="zh-CN" altLang="en-US" sz="1600" i="1" dirty="0" smtClean="0">
                <a:latin typeface="Times New Roman" panose="02020603050405020304" pitchFamily="18" charset="0"/>
                <a:cs typeface="Times New Roman" panose="02020603050405020304" pitchFamily="18" charset="0"/>
              </a:rPr>
              <a:t>美元</a:t>
            </a:r>
            <a:r>
              <a:rPr lang="en-US" altLang="zh-CN" sz="1600" i="1" dirty="0" smtClean="0">
                <a:latin typeface="Times New Roman" panose="02020603050405020304" pitchFamily="18" charset="0"/>
                <a:cs typeface="Times New Roman" panose="02020603050405020304" pitchFamily="18" charset="0"/>
              </a:rPr>
              <a:t>/</a:t>
            </a:r>
            <a:r>
              <a:rPr lang="zh-CN" altLang="en-US" sz="1600" i="1" dirty="0" smtClean="0">
                <a:latin typeface="Times New Roman" panose="02020603050405020304" pitchFamily="18" charset="0"/>
                <a:cs typeface="Times New Roman" panose="02020603050405020304" pitchFamily="18" charset="0"/>
              </a:rPr>
              <a:t>瑞士法郎 </a:t>
            </a:r>
            <a:r>
              <a:rPr lang="en-US" altLang="zh-CN" sz="1600" i="1" dirty="0" smtClean="0">
                <a:latin typeface="Times New Roman" panose="02020603050405020304" pitchFamily="18" charset="0"/>
                <a:cs typeface="Times New Roman" panose="02020603050405020304" pitchFamily="18" charset="0"/>
              </a:rPr>
              <a:t>(</a:t>
            </a:r>
            <a:r>
              <a:rPr lang="en-US" sz="1600" i="1" dirty="0" smtClean="0">
                <a:latin typeface="Times New Roman" panose="02020603050405020304" pitchFamily="18" charset="0"/>
                <a:cs typeface="Times New Roman" panose="02020603050405020304" pitchFamily="18" charset="0"/>
              </a:rPr>
              <a:t>USD/CHF)</a:t>
            </a:r>
            <a:r>
              <a:rPr lang="en-US" altLang="zh-CN" sz="1600" i="1" dirty="0" smtClean="0">
                <a:latin typeface="Times New Roman" panose="02020603050405020304" pitchFamily="18" charset="0"/>
                <a:cs typeface="Times New Roman" panose="02020603050405020304" pitchFamily="18" charset="0"/>
              </a:rPr>
              <a:t> ------ </a:t>
            </a:r>
            <a:r>
              <a:rPr lang="zh-CN" altLang="en-US" sz="1600" i="1" dirty="0" smtClean="0">
                <a:latin typeface="Times New Roman" panose="02020603050405020304" pitchFamily="18" charset="0"/>
                <a:cs typeface="Times New Roman" panose="02020603050405020304" pitchFamily="18" charset="0"/>
              </a:rPr>
              <a:t>跟（</a:t>
            </a:r>
            <a:r>
              <a:rPr lang="zh-CN" altLang="en-US" sz="1200" dirty="0" smtClean="0"/>
              <a:t>主要跟随欧元</a:t>
            </a:r>
            <a:r>
              <a:rPr lang="zh-CN" altLang="en-US" sz="1600" i="1" dirty="0" smtClean="0">
                <a:latin typeface="Times New Roman" panose="02020603050405020304" pitchFamily="18" charset="0"/>
                <a:cs typeface="Times New Roman" panose="02020603050405020304" pitchFamily="18" charset="0"/>
              </a:rPr>
              <a:t>）</a:t>
            </a:r>
            <a:endParaRPr lang="en-US" sz="1600" i="1" dirty="0" smtClean="0">
              <a:latin typeface="Times New Roman" panose="02020603050405020304" pitchFamily="18" charset="0"/>
              <a:cs typeface="Times New Roman" panose="02020603050405020304" pitchFamily="18" charset="0"/>
            </a:endParaRPr>
          </a:p>
          <a:p>
            <a:pPr marL="285750" indent="-457200">
              <a:lnSpc>
                <a:spcPct val="150000"/>
              </a:lnSpc>
              <a:buFont typeface="Arial" panose="020B0604020202020204" pitchFamily="34" charset="0"/>
              <a:buChar char="•"/>
            </a:pPr>
            <a:r>
              <a:rPr lang="zh-CN" altLang="en-US" sz="1600" i="1" dirty="0" smtClean="0">
                <a:latin typeface="Times New Roman" panose="02020603050405020304" pitchFamily="18" charset="0"/>
                <a:cs typeface="Times New Roman" panose="02020603050405020304" pitchFamily="18" charset="0"/>
              </a:rPr>
              <a:t>美元</a:t>
            </a:r>
            <a:r>
              <a:rPr lang="en-US" altLang="zh-CN" sz="1600" i="1" dirty="0" smtClean="0">
                <a:latin typeface="Times New Roman" panose="02020603050405020304" pitchFamily="18" charset="0"/>
                <a:cs typeface="Times New Roman" panose="02020603050405020304" pitchFamily="18" charset="0"/>
              </a:rPr>
              <a:t>/</a:t>
            </a:r>
            <a:r>
              <a:rPr lang="zh-CN" altLang="en-US" sz="1600" i="1" dirty="0" smtClean="0">
                <a:latin typeface="Times New Roman" panose="02020603050405020304" pitchFamily="18" charset="0"/>
                <a:cs typeface="Times New Roman" panose="02020603050405020304" pitchFamily="18" charset="0"/>
              </a:rPr>
              <a:t>加币 </a:t>
            </a:r>
            <a:r>
              <a:rPr lang="en-US" altLang="zh-CN" sz="1600" i="1" dirty="0" smtClean="0">
                <a:latin typeface="Times New Roman" panose="02020603050405020304" pitchFamily="18" charset="0"/>
                <a:cs typeface="Times New Roman" panose="02020603050405020304" pitchFamily="18" charset="0"/>
              </a:rPr>
              <a:t>(</a:t>
            </a:r>
            <a:r>
              <a:rPr lang="en-US" sz="1600" i="1" dirty="0" smtClean="0">
                <a:latin typeface="Times New Roman" panose="02020603050405020304" pitchFamily="18" charset="0"/>
                <a:cs typeface="Times New Roman" panose="02020603050405020304" pitchFamily="18" charset="0"/>
              </a:rPr>
              <a:t>USD/CAD) </a:t>
            </a:r>
            <a:r>
              <a:rPr lang="en-US" altLang="zh-CN" sz="1600" i="1" dirty="0" smtClean="0">
                <a:latin typeface="Times New Roman" panose="02020603050405020304" pitchFamily="18" charset="0"/>
                <a:cs typeface="Times New Roman" panose="02020603050405020304" pitchFamily="18" charset="0"/>
              </a:rPr>
              <a:t>------ </a:t>
            </a:r>
            <a:r>
              <a:rPr lang="zh-CN" altLang="en-US" sz="1600" i="1" dirty="0" smtClean="0">
                <a:latin typeface="Times New Roman" panose="02020603050405020304" pitchFamily="18" charset="0"/>
                <a:cs typeface="Times New Roman" panose="02020603050405020304" pitchFamily="18" charset="0"/>
              </a:rPr>
              <a:t>商（</a:t>
            </a:r>
            <a:r>
              <a:rPr lang="zh-CN" altLang="en-US" sz="1600" dirty="0" smtClean="0"/>
              <a:t> </a:t>
            </a:r>
            <a:r>
              <a:rPr lang="zh-CN" altLang="en-US" sz="1200" dirty="0" smtClean="0"/>
              <a:t>商品货币对，特殊</a:t>
            </a:r>
            <a:r>
              <a:rPr lang="zh-CN" altLang="en-US" sz="1600" i="1" dirty="0" smtClean="0">
                <a:latin typeface="Times New Roman" panose="02020603050405020304" pitchFamily="18" charset="0"/>
                <a:cs typeface="Times New Roman" panose="02020603050405020304" pitchFamily="18" charset="0"/>
              </a:rPr>
              <a:t>）</a:t>
            </a:r>
            <a:endParaRPr lang="en-US" altLang="zh-CN" sz="1600" i="1" dirty="0" smtClean="0">
              <a:latin typeface="Times New Roman" panose="02020603050405020304" pitchFamily="18" charset="0"/>
              <a:cs typeface="Times New Roman" panose="02020603050405020304" pitchFamily="18" charset="0"/>
            </a:endParaRPr>
          </a:p>
          <a:p>
            <a:pPr marL="285750" indent="-457200">
              <a:lnSpc>
                <a:spcPct val="150000"/>
              </a:lnSpc>
              <a:buFont typeface="Arial" panose="020B0604020202020204" pitchFamily="34" charset="0"/>
              <a:buChar char="•"/>
            </a:pPr>
            <a:r>
              <a:rPr lang="zh-CN" altLang="en-US" sz="1600" i="1" dirty="0" smtClean="0">
                <a:latin typeface="Times New Roman" panose="02020603050405020304" pitchFamily="18" charset="0"/>
                <a:cs typeface="Times New Roman" panose="02020603050405020304" pitchFamily="18" charset="0"/>
              </a:rPr>
              <a:t>澳币</a:t>
            </a:r>
            <a:r>
              <a:rPr lang="en-US" altLang="zh-CN" sz="1600" i="1" dirty="0" smtClean="0">
                <a:latin typeface="Times New Roman" panose="02020603050405020304" pitchFamily="18" charset="0"/>
                <a:cs typeface="Times New Roman" panose="02020603050405020304" pitchFamily="18" charset="0"/>
              </a:rPr>
              <a:t>/</a:t>
            </a:r>
            <a:r>
              <a:rPr lang="zh-CN" altLang="en-US" sz="1600" i="1" dirty="0" smtClean="0">
                <a:latin typeface="Times New Roman" panose="02020603050405020304" pitchFamily="18" charset="0"/>
                <a:cs typeface="Times New Roman" panose="02020603050405020304" pitchFamily="18" charset="0"/>
              </a:rPr>
              <a:t>美元 </a:t>
            </a:r>
            <a:r>
              <a:rPr lang="en-US" altLang="zh-CN" sz="1600" i="1" dirty="0" smtClean="0">
                <a:latin typeface="Times New Roman" panose="02020603050405020304" pitchFamily="18" charset="0"/>
                <a:cs typeface="Times New Roman" panose="02020603050405020304" pitchFamily="18" charset="0"/>
              </a:rPr>
              <a:t>(</a:t>
            </a:r>
            <a:r>
              <a:rPr lang="en-US" sz="1600" i="1" dirty="0" smtClean="0">
                <a:latin typeface="Times New Roman" panose="02020603050405020304" pitchFamily="18" charset="0"/>
                <a:cs typeface="Times New Roman" panose="02020603050405020304" pitchFamily="18" charset="0"/>
              </a:rPr>
              <a:t>AUD/USD)</a:t>
            </a:r>
            <a:r>
              <a:rPr lang="en-US" altLang="zh-CN" sz="1600" i="1" dirty="0" smtClean="0">
                <a:latin typeface="Times New Roman" panose="02020603050405020304" pitchFamily="18" charset="0"/>
                <a:cs typeface="Times New Roman" panose="02020603050405020304" pitchFamily="18" charset="0"/>
              </a:rPr>
              <a:t> ------ </a:t>
            </a:r>
            <a:r>
              <a:rPr lang="zh-CN" altLang="en-US" sz="1600" i="1" dirty="0" smtClean="0">
                <a:latin typeface="Times New Roman" panose="02020603050405020304" pitchFamily="18" charset="0"/>
                <a:cs typeface="Times New Roman" panose="02020603050405020304" pitchFamily="18" charset="0"/>
              </a:rPr>
              <a:t>商（</a:t>
            </a:r>
            <a:r>
              <a:rPr lang="zh-CN" altLang="en-US" sz="1200" dirty="0" smtClean="0"/>
              <a:t>典型的商品货币，商品市场好时可大幅上涨</a:t>
            </a:r>
            <a:r>
              <a:rPr lang="zh-CN" altLang="en-US" sz="1600" i="1" dirty="0" smtClean="0">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95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159" t="14691" b="38561"/>
          <a:stretch/>
        </p:blipFill>
        <p:spPr>
          <a:xfrm>
            <a:off x="0" y="0"/>
            <a:ext cx="12192000" cy="979714"/>
          </a:xfrm>
          <a:prstGeom prst="rect">
            <a:avLst/>
          </a:prstGeom>
        </p:spPr>
      </p:pic>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201351" y="1290492"/>
            <a:ext cx="3057247" cy="584775"/>
          </a:xfrm>
          <a:prstGeom prst="rect">
            <a:avLst/>
          </a:prstGeom>
        </p:spPr>
        <p:txBody>
          <a:bodyPr wrap="none">
            <a:spAutoFit/>
          </a:bodyPr>
          <a:lstStyle/>
          <a:p>
            <a:r>
              <a:rPr lang="zh-CN" altLang="en-US" sz="3200" b="1" dirty="0"/>
              <a:t>外汇的标价方式</a:t>
            </a:r>
            <a:endParaRPr lang="en-US" sz="3200" dirty="0"/>
          </a:p>
        </p:txBody>
      </p:sp>
      <p:sp>
        <p:nvSpPr>
          <p:cNvPr id="5" name="Rectangle 4"/>
          <p:cNvSpPr/>
          <p:nvPr/>
        </p:nvSpPr>
        <p:spPr>
          <a:xfrm>
            <a:off x="1851750" y="2295891"/>
            <a:ext cx="8855873" cy="3831818"/>
          </a:xfrm>
          <a:prstGeom prst="rect">
            <a:avLst/>
          </a:prstGeom>
        </p:spPr>
        <p:txBody>
          <a:bodyPr wrap="square">
            <a:spAutoFit/>
          </a:bodyPr>
          <a:lstStyle/>
          <a:p>
            <a:pPr>
              <a:lnSpc>
                <a:spcPct val="150000"/>
              </a:lnSpc>
            </a:pPr>
            <a:r>
              <a:rPr lang="zh-CN" altLang="en-US" b="1" dirty="0" smtClean="0"/>
              <a:t>直接标价法：</a:t>
            </a:r>
            <a:r>
              <a:rPr lang="zh-CN" altLang="en-US" dirty="0" smtClean="0"/>
              <a:t>是以一定单位的外国货币为标准来计算应付出多少单位本国货币。包括中国在内的世界上绝大多数国家目前都采用直接标价法。在国际外汇市场上，日元、瑞士法郎、加元等均为直接标价法。</a:t>
            </a:r>
          </a:p>
          <a:p>
            <a:pPr>
              <a:lnSpc>
                <a:spcPct val="150000"/>
              </a:lnSpc>
            </a:pPr>
            <a:r>
              <a:rPr lang="zh-CN" altLang="en-US" i="1" dirty="0">
                <a:solidFill>
                  <a:schemeClr val="bg2">
                    <a:lumMod val="25000"/>
                  </a:schemeClr>
                </a:solidFill>
              </a:rPr>
              <a:t>例如：美元</a:t>
            </a:r>
            <a:r>
              <a:rPr lang="en-US" altLang="zh-CN" i="1" dirty="0">
                <a:solidFill>
                  <a:schemeClr val="bg2">
                    <a:lumMod val="25000"/>
                  </a:schemeClr>
                </a:solidFill>
              </a:rPr>
              <a:t>/</a:t>
            </a:r>
            <a:r>
              <a:rPr lang="zh-CN" altLang="en-US" i="1" dirty="0">
                <a:solidFill>
                  <a:schemeClr val="bg2">
                    <a:lumMod val="25000"/>
                  </a:schemeClr>
                </a:solidFill>
              </a:rPr>
              <a:t>瑞士法郎的汇率是</a:t>
            </a:r>
            <a:r>
              <a:rPr lang="en-US" altLang="zh-CN" i="1" dirty="0">
                <a:solidFill>
                  <a:schemeClr val="bg2">
                    <a:lumMod val="25000"/>
                  </a:schemeClr>
                </a:solidFill>
              </a:rPr>
              <a:t>0.8844</a:t>
            </a:r>
            <a:r>
              <a:rPr lang="zh-CN" altLang="en-US" i="1" dirty="0">
                <a:solidFill>
                  <a:schemeClr val="bg2">
                    <a:lumMod val="25000"/>
                  </a:schemeClr>
                </a:solidFill>
              </a:rPr>
              <a:t>，则是指兑换</a:t>
            </a:r>
            <a:r>
              <a:rPr lang="en-US" altLang="zh-CN" i="1" dirty="0">
                <a:solidFill>
                  <a:schemeClr val="bg2">
                    <a:lumMod val="25000"/>
                  </a:schemeClr>
                </a:solidFill>
              </a:rPr>
              <a:t>1</a:t>
            </a:r>
            <a:r>
              <a:rPr lang="zh-CN" altLang="en-US" i="1" dirty="0">
                <a:solidFill>
                  <a:schemeClr val="bg2">
                    <a:lumMod val="25000"/>
                  </a:schemeClr>
                </a:solidFill>
              </a:rPr>
              <a:t>美元，需要</a:t>
            </a:r>
            <a:r>
              <a:rPr lang="en-US" altLang="zh-CN" i="1" dirty="0">
                <a:solidFill>
                  <a:schemeClr val="bg2">
                    <a:lumMod val="25000"/>
                  </a:schemeClr>
                </a:solidFill>
              </a:rPr>
              <a:t>0.8844</a:t>
            </a:r>
            <a:r>
              <a:rPr lang="zh-CN" altLang="en-US" i="1" dirty="0">
                <a:solidFill>
                  <a:schemeClr val="bg2">
                    <a:lumMod val="25000"/>
                  </a:schemeClr>
                </a:solidFill>
              </a:rPr>
              <a:t>瑞士法郎。</a:t>
            </a:r>
            <a:endParaRPr lang="en-US" altLang="zh-CN" i="1" dirty="0">
              <a:solidFill>
                <a:schemeClr val="bg2">
                  <a:lumMod val="25000"/>
                </a:schemeClr>
              </a:solidFill>
            </a:endParaRPr>
          </a:p>
          <a:p>
            <a:pPr>
              <a:lnSpc>
                <a:spcPct val="150000"/>
              </a:lnSpc>
            </a:pPr>
            <a:endParaRPr lang="zh-CN" altLang="en-US" dirty="0" smtClean="0"/>
          </a:p>
          <a:p>
            <a:pPr>
              <a:lnSpc>
                <a:spcPct val="150000"/>
              </a:lnSpc>
            </a:pPr>
            <a:r>
              <a:rPr lang="zh-CN" altLang="en-US" b="1" dirty="0" smtClean="0"/>
              <a:t>间接标价法：</a:t>
            </a:r>
            <a:r>
              <a:rPr lang="zh-CN" altLang="en-US" dirty="0" smtClean="0"/>
              <a:t>又称应收标价法。它是以一定单位</a:t>
            </a:r>
            <a:r>
              <a:rPr lang="en-US" altLang="zh-CN" dirty="0" smtClean="0"/>
              <a:t>(</a:t>
            </a:r>
            <a:r>
              <a:rPr lang="zh-CN" altLang="en-US" dirty="0" smtClean="0"/>
              <a:t>如</a:t>
            </a:r>
            <a:r>
              <a:rPr lang="en-US" altLang="zh-CN" dirty="0" smtClean="0"/>
              <a:t>1</a:t>
            </a:r>
            <a:r>
              <a:rPr lang="zh-CN" altLang="en-US" dirty="0" smtClean="0"/>
              <a:t>个单位</a:t>
            </a:r>
            <a:r>
              <a:rPr lang="en-US" altLang="zh-CN" dirty="0" smtClean="0"/>
              <a:t>)</a:t>
            </a:r>
            <a:r>
              <a:rPr lang="zh-CN" altLang="en-US" dirty="0" smtClean="0"/>
              <a:t>的本国货币为标准，来计算应收若干单位的外国货币。在国际外汇市场上，欧元、英镑、澳元等均为间接标价法。</a:t>
            </a:r>
          </a:p>
          <a:p>
            <a:pPr>
              <a:lnSpc>
                <a:spcPct val="150000"/>
              </a:lnSpc>
            </a:pPr>
            <a:r>
              <a:rPr lang="zh-CN" altLang="en-US" i="1" dirty="0" smtClean="0">
                <a:solidFill>
                  <a:schemeClr val="bg2">
                    <a:lumMod val="25000"/>
                  </a:schemeClr>
                </a:solidFill>
              </a:rPr>
              <a:t>例如：欧元</a:t>
            </a:r>
            <a:r>
              <a:rPr lang="en-US" altLang="zh-CN" i="1" dirty="0" smtClean="0">
                <a:solidFill>
                  <a:schemeClr val="bg2">
                    <a:lumMod val="25000"/>
                  </a:schemeClr>
                </a:solidFill>
              </a:rPr>
              <a:t>/</a:t>
            </a:r>
            <a:r>
              <a:rPr lang="zh-CN" altLang="en-US" i="1" dirty="0" smtClean="0">
                <a:solidFill>
                  <a:schemeClr val="bg2">
                    <a:lumMod val="25000"/>
                  </a:schemeClr>
                </a:solidFill>
              </a:rPr>
              <a:t>美元的汇率是</a:t>
            </a:r>
            <a:r>
              <a:rPr lang="en-US" altLang="zh-CN" i="1" dirty="0" smtClean="0">
                <a:solidFill>
                  <a:schemeClr val="bg2">
                    <a:lumMod val="25000"/>
                  </a:schemeClr>
                </a:solidFill>
              </a:rPr>
              <a:t>1.3786</a:t>
            </a:r>
            <a:r>
              <a:rPr lang="zh-CN" altLang="en-US" i="1" dirty="0" smtClean="0">
                <a:solidFill>
                  <a:schemeClr val="bg2">
                    <a:lumMod val="25000"/>
                  </a:schemeClr>
                </a:solidFill>
              </a:rPr>
              <a:t>，则是指</a:t>
            </a:r>
            <a:r>
              <a:rPr lang="en-US" altLang="zh-CN" i="1" dirty="0" smtClean="0">
                <a:solidFill>
                  <a:schemeClr val="bg2">
                    <a:lumMod val="25000"/>
                  </a:schemeClr>
                </a:solidFill>
              </a:rPr>
              <a:t>1</a:t>
            </a:r>
            <a:r>
              <a:rPr lang="zh-CN" altLang="en-US" i="1" dirty="0" smtClean="0">
                <a:solidFill>
                  <a:schemeClr val="bg2">
                    <a:lumMod val="25000"/>
                  </a:schemeClr>
                </a:solidFill>
              </a:rPr>
              <a:t>欧元，能兑换</a:t>
            </a:r>
            <a:r>
              <a:rPr lang="en-US" altLang="zh-CN" i="1" dirty="0" smtClean="0">
                <a:solidFill>
                  <a:schemeClr val="bg2">
                    <a:lumMod val="25000"/>
                  </a:schemeClr>
                </a:solidFill>
              </a:rPr>
              <a:t>1.3786</a:t>
            </a:r>
            <a:r>
              <a:rPr lang="zh-CN" altLang="en-US" i="1" dirty="0" smtClean="0">
                <a:solidFill>
                  <a:schemeClr val="bg2">
                    <a:lumMod val="25000"/>
                  </a:schemeClr>
                </a:solidFill>
              </a:rPr>
              <a:t>美元。</a:t>
            </a:r>
            <a:endParaRPr lang="zh-CN" altLang="en-US" i="1"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607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201351" y="1351733"/>
            <a:ext cx="3467616" cy="584775"/>
          </a:xfrm>
          <a:prstGeom prst="rect">
            <a:avLst/>
          </a:prstGeom>
        </p:spPr>
        <p:txBody>
          <a:bodyPr wrap="none">
            <a:spAutoFit/>
          </a:bodyPr>
          <a:lstStyle/>
          <a:p>
            <a:r>
              <a:rPr lang="zh-CN" altLang="en-US" sz="3200" b="1" dirty="0" smtClean="0"/>
              <a:t>外汇交易变动单位</a:t>
            </a:r>
            <a:endParaRPr lang="en-US" sz="3200" b="1" dirty="0"/>
          </a:p>
        </p:txBody>
      </p:sp>
      <p:sp>
        <p:nvSpPr>
          <p:cNvPr id="5" name="Rectangle 4"/>
          <p:cNvSpPr/>
          <p:nvPr/>
        </p:nvSpPr>
        <p:spPr>
          <a:xfrm>
            <a:off x="1668063" y="2570574"/>
            <a:ext cx="8855873" cy="2585323"/>
          </a:xfrm>
          <a:prstGeom prst="rect">
            <a:avLst/>
          </a:prstGeom>
        </p:spPr>
        <p:txBody>
          <a:bodyPr wrap="square">
            <a:spAutoFit/>
          </a:bodyPr>
          <a:lstStyle/>
          <a:p>
            <a:pPr>
              <a:lnSpc>
                <a:spcPct val="150000"/>
              </a:lnSpc>
            </a:pPr>
            <a:r>
              <a:rPr lang="zh-CN" altLang="en-US" dirty="0">
                <a:latin typeface="Times New Roman" panose="02020603050405020304" pitchFamily="18" charset="0"/>
                <a:cs typeface="Times New Roman" panose="02020603050405020304" pitchFamily="18" charset="0"/>
              </a:rPr>
              <a:t>国际汇率的标价中，最常见的标价方式是五位有效数字。除日元的货币对以外，小数点后第</a:t>
            </a:r>
            <a:r>
              <a:rPr lang="en-US" altLang="zh-CN" dirty="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位变</a:t>
            </a:r>
            <a:r>
              <a:rPr lang="zh-CN" altLang="en-US" dirty="0">
                <a:latin typeface="Times New Roman" panose="02020603050405020304" pitchFamily="18" charset="0"/>
                <a:cs typeface="Times New Roman" panose="02020603050405020304" pitchFamily="18" charset="0"/>
              </a:rPr>
              <a:t>动</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个单位，即</a:t>
            </a:r>
            <a:r>
              <a:rPr lang="en-US" altLang="zh-CN" dirty="0">
                <a:latin typeface="Times New Roman" panose="02020603050405020304" pitchFamily="18" charset="0"/>
                <a:cs typeface="Times New Roman" panose="02020603050405020304" pitchFamily="18" charset="0"/>
              </a:rPr>
              <a:t>0.0001</a:t>
            </a:r>
            <a:r>
              <a:rPr lang="zh-CN" altLang="en-US"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个点；</a:t>
            </a:r>
            <a:r>
              <a:rPr lang="zh-CN" altLang="en-US" b="1" dirty="0">
                <a:latin typeface="Times New Roman" panose="02020603050405020304" pitchFamily="18" charset="0"/>
                <a:cs typeface="Times New Roman" panose="02020603050405020304" pitchFamily="18" charset="0"/>
              </a:rPr>
              <a:t>日元</a:t>
            </a:r>
            <a:r>
              <a:rPr lang="zh-CN" altLang="en-US" dirty="0">
                <a:latin typeface="Times New Roman" panose="02020603050405020304" pitchFamily="18" charset="0"/>
                <a:cs typeface="Times New Roman" panose="02020603050405020304" pitchFamily="18" charset="0"/>
              </a:rPr>
              <a:t>的货币对以小数点后第</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为变动</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个单位，即</a:t>
            </a:r>
            <a:r>
              <a:rPr lang="en-US" altLang="zh-CN" dirty="0">
                <a:latin typeface="Times New Roman" panose="02020603050405020304" pitchFamily="18" charset="0"/>
                <a:cs typeface="Times New Roman" panose="02020603050405020304" pitchFamily="18" charset="0"/>
              </a:rPr>
              <a:t>0.01</a:t>
            </a:r>
            <a:r>
              <a:rPr lang="zh-CN" altLang="en-US"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为</a:t>
            </a:r>
            <a:r>
              <a:rPr lang="en-US" altLang="zh-CN" dirty="0" smtClean="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个点</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50000"/>
              </a:lnSpc>
            </a:pPr>
            <a:endParaRPr lang="en-US" altLang="zh-CN" dirty="0" smtClean="0">
              <a:latin typeface="Times New Roman" panose="02020603050405020304" pitchFamily="18" charset="0"/>
              <a:cs typeface="Times New Roman" panose="02020603050405020304" pitchFamily="18" charset="0"/>
            </a:endParaRPr>
          </a:p>
          <a:p>
            <a:pPr>
              <a:lnSpc>
                <a:spcPct val="150000"/>
              </a:lnSpc>
            </a:pPr>
            <a:r>
              <a:rPr lang="zh-CN" altLang="en-US" i="1" dirty="0" smtClean="0">
                <a:solidFill>
                  <a:schemeClr val="tx1">
                    <a:lumMod val="65000"/>
                    <a:lumOff val="35000"/>
                  </a:schemeClr>
                </a:solidFill>
                <a:latin typeface="Times New Roman" panose="02020603050405020304" pitchFamily="18" charset="0"/>
                <a:cs typeface="Times New Roman" panose="02020603050405020304" pitchFamily="18" charset="0"/>
              </a:rPr>
              <a:t>例</a:t>
            </a:r>
            <a:r>
              <a:rPr lang="zh-CN" altLang="en-US" i="1" dirty="0">
                <a:solidFill>
                  <a:schemeClr val="tx1">
                    <a:lumMod val="65000"/>
                    <a:lumOff val="35000"/>
                  </a:schemeClr>
                </a:solidFill>
                <a:latin typeface="Times New Roman" panose="02020603050405020304" pitchFamily="18" charset="0"/>
                <a:cs typeface="Times New Roman" panose="02020603050405020304" pitchFamily="18" charset="0"/>
              </a:rPr>
              <a:t>如：欧元</a:t>
            </a:r>
            <a:r>
              <a:rPr lang="en-US" altLang="zh-CN" i="1" dirty="0">
                <a:solidFill>
                  <a:schemeClr val="tx1">
                    <a:lumMod val="65000"/>
                    <a:lumOff val="35000"/>
                  </a:schemeClr>
                </a:solidFill>
                <a:latin typeface="Times New Roman" panose="02020603050405020304" pitchFamily="18" charset="0"/>
                <a:cs typeface="Times New Roman" panose="02020603050405020304" pitchFamily="18" charset="0"/>
              </a:rPr>
              <a:t>EUR 0.0001 </a:t>
            </a:r>
            <a:r>
              <a:rPr lang="zh-CN" altLang="en-US" i="1" dirty="0">
                <a:solidFill>
                  <a:schemeClr val="tx1">
                    <a:lumMod val="65000"/>
                    <a:lumOff val="35000"/>
                  </a:schemeClr>
                </a:solidFill>
                <a:latin typeface="Times New Roman" panose="02020603050405020304" pitchFamily="18" charset="0"/>
                <a:cs typeface="Times New Roman" panose="02020603050405020304" pitchFamily="18" charset="0"/>
              </a:rPr>
              <a:t>日元</a:t>
            </a:r>
            <a:r>
              <a:rPr lang="en-US" altLang="zh-CN" i="1" dirty="0">
                <a:solidFill>
                  <a:schemeClr val="tx1">
                    <a:lumMod val="65000"/>
                    <a:lumOff val="35000"/>
                  </a:schemeClr>
                </a:solidFill>
                <a:latin typeface="Times New Roman" panose="02020603050405020304" pitchFamily="18" charset="0"/>
                <a:cs typeface="Times New Roman" panose="02020603050405020304" pitchFamily="18" charset="0"/>
              </a:rPr>
              <a:t>JPY 0.01 </a:t>
            </a:r>
            <a:r>
              <a:rPr lang="zh-CN" altLang="en-US" i="1" dirty="0">
                <a:solidFill>
                  <a:schemeClr val="tx1">
                    <a:lumMod val="65000"/>
                    <a:lumOff val="35000"/>
                  </a:schemeClr>
                </a:solidFill>
                <a:latin typeface="Times New Roman" panose="02020603050405020304" pitchFamily="18" charset="0"/>
                <a:cs typeface="Times New Roman" panose="02020603050405020304" pitchFamily="18" charset="0"/>
              </a:rPr>
              <a:t>英镑</a:t>
            </a:r>
            <a:r>
              <a:rPr lang="en-US" altLang="zh-CN" i="1" dirty="0">
                <a:solidFill>
                  <a:schemeClr val="tx1">
                    <a:lumMod val="65000"/>
                    <a:lumOff val="35000"/>
                  </a:schemeClr>
                </a:solidFill>
                <a:latin typeface="Times New Roman" panose="02020603050405020304" pitchFamily="18" charset="0"/>
                <a:cs typeface="Times New Roman" panose="02020603050405020304" pitchFamily="18" charset="0"/>
              </a:rPr>
              <a:t>GBP 0.0001 </a:t>
            </a:r>
            <a:r>
              <a:rPr lang="zh-CN" altLang="en-US" i="1" dirty="0">
                <a:solidFill>
                  <a:schemeClr val="tx1">
                    <a:lumMod val="65000"/>
                    <a:lumOff val="35000"/>
                  </a:schemeClr>
                </a:solidFill>
                <a:latin typeface="Times New Roman" panose="02020603050405020304" pitchFamily="18" charset="0"/>
                <a:cs typeface="Times New Roman" panose="02020603050405020304" pitchFamily="18" charset="0"/>
              </a:rPr>
              <a:t>瑞郎</a:t>
            </a:r>
            <a:r>
              <a:rPr lang="en-US" altLang="zh-CN" i="1" dirty="0">
                <a:solidFill>
                  <a:schemeClr val="tx1">
                    <a:lumMod val="65000"/>
                    <a:lumOff val="35000"/>
                  </a:schemeClr>
                </a:solidFill>
                <a:latin typeface="Times New Roman" panose="02020603050405020304" pitchFamily="18" charset="0"/>
                <a:cs typeface="Times New Roman" panose="02020603050405020304" pitchFamily="18" charset="0"/>
              </a:rPr>
              <a:t>CHF 0.0001</a:t>
            </a:r>
            <a:r>
              <a:rPr lang="zh-CN" altLang="en-US" i="1" dirty="0">
                <a:solidFill>
                  <a:schemeClr val="tx1">
                    <a:lumMod val="65000"/>
                    <a:lumOff val="35000"/>
                  </a:schemeClr>
                </a:solidFill>
                <a:latin typeface="Times New Roman" panose="02020603050405020304" pitchFamily="18" charset="0"/>
                <a:cs typeface="Times New Roman" panose="02020603050405020304" pitchFamily="18" charset="0"/>
              </a:rPr>
              <a:t>。故而，在</a:t>
            </a:r>
            <a:r>
              <a:rPr lang="zh-CN" altLang="en-US" i="1" dirty="0" smtClean="0">
                <a:solidFill>
                  <a:schemeClr val="tx1">
                    <a:lumMod val="65000"/>
                    <a:lumOff val="35000"/>
                  </a:schemeClr>
                </a:solidFill>
                <a:latin typeface="Times New Roman" panose="02020603050405020304" pitchFamily="18" charset="0"/>
                <a:cs typeface="Times New Roman" panose="02020603050405020304" pitchFamily="18" charset="0"/>
              </a:rPr>
              <a:t>日常</a:t>
            </a:r>
            <a:r>
              <a:rPr lang="zh-CN" altLang="en-US" i="1" dirty="0">
                <a:solidFill>
                  <a:schemeClr val="tx1">
                    <a:lumMod val="65000"/>
                    <a:lumOff val="35000"/>
                  </a:schemeClr>
                </a:solidFill>
                <a:latin typeface="Times New Roman" panose="02020603050405020304" pitchFamily="18" charset="0"/>
                <a:cs typeface="Times New Roman" panose="02020603050405020304" pitchFamily="18" charset="0"/>
              </a:rPr>
              <a:t>的交易中，“点”也成了投资者在衡量损益的标尺。</a:t>
            </a:r>
          </a:p>
        </p:txBody>
      </p:sp>
      <p:pic>
        <p:nvPicPr>
          <p:cNvPr id="6" name="Picture 5"/>
          <p:cNvPicPr>
            <a:picLocks noChangeAspect="1"/>
          </p:cNvPicPr>
          <p:nvPr/>
        </p:nvPicPr>
        <p:blipFill rotWithShape="1">
          <a:blip r:embed="rId2"/>
          <a:srcRect l="4159" t="14691" b="38561"/>
          <a:stretch/>
        </p:blipFill>
        <p:spPr>
          <a:xfrm>
            <a:off x="0" y="0"/>
            <a:ext cx="12192000" cy="979714"/>
          </a:xfrm>
          <a:prstGeom prst="rect">
            <a:avLst/>
          </a:prstGeom>
        </p:spPr>
      </p:pic>
    </p:spTree>
    <p:extLst>
      <p:ext uri="{BB962C8B-B14F-4D97-AF65-F5344CB8AC3E}">
        <p14:creationId xmlns:p14="http://schemas.microsoft.com/office/powerpoint/2010/main" val="1514704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201351" y="1351733"/>
            <a:ext cx="2646878" cy="584775"/>
          </a:xfrm>
          <a:prstGeom prst="rect">
            <a:avLst/>
          </a:prstGeom>
        </p:spPr>
        <p:txBody>
          <a:bodyPr wrap="none">
            <a:spAutoFit/>
          </a:bodyPr>
          <a:lstStyle/>
          <a:p>
            <a:r>
              <a:rPr lang="zh-CN" altLang="en-US" sz="3200" b="1" dirty="0" smtClean="0"/>
              <a:t>外汇交易范例</a:t>
            </a:r>
            <a:endParaRPr lang="en-US" sz="3200" b="1" dirty="0"/>
          </a:p>
        </p:txBody>
      </p:sp>
      <p:sp>
        <p:nvSpPr>
          <p:cNvPr id="5" name="Rectangle 4"/>
          <p:cNvSpPr/>
          <p:nvPr/>
        </p:nvSpPr>
        <p:spPr>
          <a:xfrm>
            <a:off x="2024679" y="2478804"/>
            <a:ext cx="8855873" cy="3416320"/>
          </a:xfrm>
          <a:prstGeom prst="rect">
            <a:avLst/>
          </a:prstGeom>
        </p:spPr>
        <p:txBody>
          <a:bodyPr wrap="square">
            <a:spAutoFit/>
          </a:bodyPr>
          <a:lstStyle/>
          <a:p>
            <a:r>
              <a:rPr lang="zh-CN" altLang="en-US" b="1" dirty="0">
                <a:latin typeface="Times New Roman" panose="02020603050405020304" pitchFamily="18" charset="0"/>
                <a:cs typeface="Times New Roman" panose="02020603050405020304" pitchFamily="18" charset="0"/>
              </a:rPr>
              <a:t>欧元</a:t>
            </a:r>
            <a:r>
              <a:rPr lang="zh-CN" altLang="en-US" dirty="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EUR/USD</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现价 </a:t>
            </a:r>
            <a:r>
              <a:rPr lang="en-US" altLang="zh-CN" i="1" dirty="0" smtClean="0">
                <a:latin typeface="Times New Roman" panose="02020603050405020304" pitchFamily="18" charset="0"/>
                <a:cs typeface="Times New Roman" panose="02020603050405020304" pitchFamily="18" charset="0"/>
              </a:rPr>
              <a:t>1.3400</a:t>
            </a: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通过研究分析：认为</a:t>
            </a:r>
            <a:r>
              <a:rPr lang="en-US" altLang="zh-CN" i="1" dirty="0">
                <a:latin typeface="Times New Roman" panose="02020603050405020304" pitchFamily="18" charset="0"/>
                <a:cs typeface="Times New Roman" panose="02020603050405020304" pitchFamily="18" charset="0"/>
              </a:rPr>
              <a:t>EUR</a:t>
            </a:r>
            <a:r>
              <a:rPr lang="zh-CN" altLang="en-US" dirty="0">
                <a:latin typeface="Times New Roman" panose="02020603050405020304" pitchFamily="18" charset="0"/>
                <a:cs typeface="Times New Roman" panose="02020603050405020304" pitchFamily="18" charset="0"/>
              </a:rPr>
              <a:t>将会升值。做多</a:t>
            </a:r>
            <a:r>
              <a:rPr lang="en-US" altLang="zh-CN" i="1" dirty="0" smtClean="0">
                <a:latin typeface="Times New Roman" panose="02020603050405020304" pitchFamily="18" charset="0"/>
                <a:cs typeface="Times New Roman" panose="02020603050405020304" pitchFamily="18" charset="0"/>
              </a:rPr>
              <a:t>EUR/USD</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投资者的账户里有</a:t>
            </a:r>
            <a:r>
              <a:rPr lang="en-US" altLang="zh-CN" i="1"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万美元保证金，如果杠杆为</a:t>
            </a:r>
            <a:r>
              <a:rPr lang="en-US" altLang="zh-CN" i="1" dirty="0">
                <a:latin typeface="Times New Roman" panose="02020603050405020304" pitchFamily="18" charset="0"/>
                <a:cs typeface="Times New Roman" panose="02020603050405020304" pitchFamily="18" charset="0"/>
              </a:rPr>
              <a:t>100</a:t>
            </a:r>
            <a:r>
              <a:rPr lang="zh-CN" altLang="en-US" dirty="0">
                <a:latin typeface="Times New Roman" panose="02020603050405020304" pitchFamily="18" charset="0"/>
                <a:cs typeface="Times New Roman" panose="02020603050405020304" pitchFamily="18" charset="0"/>
              </a:rPr>
              <a:t>倍，则买入</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标准手</a:t>
            </a:r>
            <a:r>
              <a:rPr lang="en-US" altLang="zh-CN" i="1" dirty="0" smtClean="0">
                <a:latin typeface="Times New Roman" panose="02020603050405020304" pitchFamily="18" charset="0"/>
                <a:cs typeface="Times New Roman" panose="02020603050405020304" pitchFamily="18" charset="0"/>
              </a:rPr>
              <a:t>EUR/USD</a:t>
            </a:r>
            <a:r>
              <a:rPr lang="zh-CN" altLang="en-US" dirty="0">
                <a:latin typeface="Times New Roman" panose="02020603050405020304" pitchFamily="18" charset="0"/>
                <a:cs typeface="Times New Roman" panose="02020603050405020304" pitchFamily="18" charset="0"/>
              </a:rPr>
              <a:t>（即</a:t>
            </a:r>
            <a:r>
              <a:rPr lang="en-US" altLang="zh-CN" i="1"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万欧</a:t>
            </a:r>
            <a:r>
              <a:rPr lang="zh-CN" altLang="en-US" dirty="0" smtClean="0">
                <a:latin typeface="Times New Roman" panose="02020603050405020304" pitchFamily="18" charset="0"/>
                <a:cs typeface="Times New Roman" panose="02020603050405020304" pitchFamily="18" charset="0"/>
              </a:rPr>
              <a:t>元合</a:t>
            </a:r>
            <a:r>
              <a:rPr lang="zh-CN" altLang="en-US" dirty="0">
                <a:latin typeface="Times New Roman" panose="02020603050405020304" pitchFamily="18" charset="0"/>
                <a:cs typeface="Times New Roman" panose="02020603050405020304" pitchFamily="18" charset="0"/>
              </a:rPr>
              <a:t>约单位）所需要的保证金为</a:t>
            </a:r>
            <a:r>
              <a:rPr lang="en-US" altLang="zh-CN" i="1" dirty="0">
                <a:latin typeface="Times New Roman" panose="02020603050405020304" pitchFamily="18" charset="0"/>
                <a:cs typeface="Times New Roman" panose="02020603050405020304" pitchFamily="18" charset="0"/>
              </a:rPr>
              <a:t>1000</a:t>
            </a:r>
            <a:r>
              <a:rPr lang="zh-CN" altLang="en-US" dirty="0">
                <a:latin typeface="Times New Roman" panose="02020603050405020304" pitchFamily="18" charset="0"/>
                <a:cs typeface="Times New Roman" panose="02020603050405020304" pitchFamily="18" charset="0"/>
              </a:rPr>
              <a:t>欧元，或者</a:t>
            </a:r>
            <a:r>
              <a:rPr lang="en-US" altLang="zh-CN" i="1" dirty="0">
                <a:latin typeface="Times New Roman" panose="02020603050405020304" pitchFamily="18" charset="0"/>
                <a:cs typeface="Times New Roman" panose="02020603050405020304" pitchFamily="18" charset="0"/>
              </a:rPr>
              <a:t>1568</a:t>
            </a:r>
            <a:r>
              <a:rPr lang="zh-CN" altLang="en-US" dirty="0">
                <a:latin typeface="Times New Roman" panose="02020603050405020304" pitchFamily="18" charset="0"/>
                <a:cs typeface="Times New Roman" panose="02020603050405020304" pitchFamily="18" charset="0"/>
              </a:rPr>
              <a:t>美元。</a:t>
            </a:r>
          </a:p>
          <a:p>
            <a:endParaRPr lang="en-US" altLang="zh-CN" dirty="0" smtClean="0">
              <a:latin typeface="Times New Roman" panose="02020603050405020304" pitchFamily="18" charset="0"/>
              <a:cs typeface="Times New Roman" panose="02020603050405020304" pitchFamily="18" charset="0"/>
            </a:endParaRPr>
          </a:p>
          <a:p>
            <a:r>
              <a:rPr lang="zh-CN" altLang="en-US" dirty="0" smtClean="0">
                <a:solidFill>
                  <a:schemeClr val="bg2">
                    <a:lumMod val="50000"/>
                  </a:schemeClr>
                </a:solidFill>
                <a:latin typeface="Times New Roman" panose="02020603050405020304" pitchFamily="18" charset="0"/>
                <a:cs typeface="Times New Roman" panose="02020603050405020304" pitchFamily="18" charset="0"/>
              </a:rPr>
              <a:t>如</a:t>
            </a:r>
            <a:r>
              <a:rPr lang="zh-CN" altLang="en-US" dirty="0">
                <a:solidFill>
                  <a:schemeClr val="bg2">
                    <a:lumMod val="50000"/>
                  </a:schemeClr>
                </a:solidFill>
                <a:latin typeface="Times New Roman" panose="02020603050405020304" pitchFamily="18" charset="0"/>
                <a:cs typeface="Times New Roman" panose="02020603050405020304" pitchFamily="18" charset="0"/>
              </a:rPr>
              <a:t>果行情从</a:t>
            </a:r>
            <a:r>
              <a:rPr lang="en-US" altLang="zh-CN" i="1" dirty="0">
                <a:solidFill>
                  <a:schemeClr val="bg2">
                    <a:lumMod val="50000"/>
                  </a:schemeClr>
                </a:solidFill>
                <a:latin typeface="Times New Roman" panose="02020603050405020304" pitchFamily="18" charset="0"/>
                <a:cs typeface="Times New Roman" panose="02020603050405020304" pitchFamily="18" charset="0"/>
              </a:rPr>
              <a:t>1.3400</a:t>
            </a:r>
            <a:r>
              <a:rPr lang="zh-CN" altLang="en-US" dirty="0">
                <a:solidFill>
                  <a:schemeClr val="bg2">
                    <a:lumMod val="50000"/>
                  </a:schemeClr>
                </a:solidFill>
                <a:latin typeface="Times New Roman" panose="02020603050405020304" pitchFamily="18" charset="0"/>
                <a:cs typeface="Times New Roman" panose="02020603050405020304" pitchFamily="18" charset="0"/>
              </a:rPr>
              <a:t>上升到了</a:t>
            </a:r>
            <a:r>
              <a:rPr lang="en-US" altLang="zh-CN" i="1" dirty="0">
                <a:solidFill>
                  <a:schemeClr val="bg2">
                    <a:lumMod val="50000"/>
                  </a:schemeClr>
                </a:solidFill>
                <a:latin typeface="Times New Roman" panose="02020603050405020304" pitchFamily="18" charset="0"/>
                <a:cs typeface="Times New Roman" panose="02020603050405020304" pitchFamily="18" charset="0"/>
              </a:rPr>
              <a:t>1.3500</a:t>
            </a:r>
            <a:r>
              <a:rPr lang="zh-CN" altLang="en-US" dirty="0">
                <a:solidFill>
                  <a:schemeClr val="bg2">
                    <a:lumMod val="50000"/>
                  </a:schemeClr>
                </a:solidFill>
                <a:latin typeface="Times New Roman" panose="02020603050405020304" pitchFamily="18" charset="0"/>
                <a:cs typeface="Times New Roman" panose="02020603050405020304" pitchFamily="18" charset="0"/>
              </a:rPr>
              <a:t>，上升了</a:t>
            </a:r>
            <a:r>
              <a:rPr lang="en-US" altLang="zh-CN" i="1" dirty="0">
                <a:solidFill>
                  <a:schemeClr val="bg2">
                    <a:lumMod val="50000"/>
                  </a:schemeClr>
                </a:solidFill>
                <a:latin typeface="Times New Roman" panose="02020603050405020304" pitchFamily="18" charset="0"/>
                <a:cs typeface="Times New Roman" panose="02020603050405020304" pitchFamily="18" charset="0"/>
              </a:rPr>
              <a:t>100</a:t>
            </a:r>
            <a:r>
              <a:rPr lang="zh-CN" altLang="en-US" dirty="0">
                <a:solidFill>
                  <a:schemeClr val="bg2">
                    <a:lumMod val="50000"/>
                  </a:schemeClr>
                </a:solidFill>
                <a:latin typeface="Times New Roman" panose="02020603050405020304" pitchFamily="18" charset="0"/>
                <a:cs typeface="Times New Roman" panose="02020603050405020304" pitchFamily="18" charset="0"/>
              </a:rPr>
              <a:t>点。那盈利是</a:t>
            </a:r>
            <a:r>
              <a:rPr lang="zh-CN" altLang="en-US" i="1" dirty="0">
                <a:solidFill>
                  <a:schemeClr val="bg2">
                    <a:lumMod val="50000"/>
                  </a:schemeClr>
                </a:solidFill>
                <a:latin typeface="Times New Roman" panose="02020603050405020304" pitchFamily="18" charset="0"/>
                <a:cs typeface="Times New Roman" panose="02020603050405020304" pitchFamily="18" charset="0"/>
              </a:rPr>
              <a:t>（</a:t>
            </a:r>
            <a:r>
              <a:rPr lang="en-US" altLang="zh-CN" i="1" dirty="0">
                <a:solidFill>
                  <a:schemeClr val="bg2">
                    <a:lumMod val="50000"/>
                  </a:schemeClr>
                </a:solidFill>
                <a:latin typeface="Times New Roman" panose="02020603050405020304" pitchFamily="18" charset="0"/>
                <a:cs typeface="Times New Roman" panose="02020603050405020304" pitchFamily="18" charset="0"/>
              </a:rPr>
              <a:t>1.3400-1.3500</a:t>
            </a:r>
            <a:r>
              <a:rPr lang="zh-CN" altLang="en-US" i="1" dirty="0">
                <a:solidFill>
                  <a:schemeClr val="bg2">
                    <a:lumMod val="50000"/>
                  </a:schemeClr>
                </a:solidFill>
                <a:latin typeface="Times New Roman" panose="02020603050405020304" pitchFamily="18" charset="0"/>
                <a:cs typeface="Times New Roman" panose="02020603050405020304" pitchFamily="18" charset="0"/>
              </a:rPr>
              <a:t>）</a:t>
            </a:r>
            <a:r>
              <a:rPr lang="en-US" altLang="zh-CN" i="1" dirty="0">
                <a:solidFill>
                  <a:schemeClr val="bg2">
                    <a:lumMod val="50000"/>
                  </a:schemeClr>
                </a:solidFill>
                <a:latin typeface="Times New Roman" panose="02020603050405020304" pitchFamily="18" charset="0"/>
                <a:cs typeface="Times New Roman" panose="02020603050405020304" pitchFamily="18" charset="0"/>
              </a:rPr>
              <a:t>X 100</a:t>
            </a:r>
            <a:r>
              <a:rPr lang="zh-CN" altLang="en-US" i="1" dirty="0">
                <a:solidFill>
                  <a:schemeClr val="bg2">
                    <a:lumMod val="50000"/>
                  </a:schemeClr>
                </a:solidFill>
                <a:latin typeface="Times New Roman" panose="02020603050405020304" pitchFamily="18" charset="0"/>
                <a:cs typeface="Times New Roman" panose="02020603050405020304" pitchFamily="18" charset="0"/>
              </a:rPr>
              <a:t>，</a:t>
            </a:r>
            <a:r>
              <a:rPr lang="en-US" altLang="zh-CN" i="1" dirty="0" smtClean="0">
                <a:solidFill>
                  <a:schemeClr val="bg2">
                    <a:lumMod val="50000"/>
                  </a:schemeClr>
                </a:solidFill>
                <a:latin typeface="Times New Roman" panose="02020603050405020304" pitchFamily="18" charset="0"/>
                <a:cs typeface="Times New Roman" panose="02020603050405020304" pitchFamily="18" charset="0"/>
              </a:rPr>
              <a:t>000= </a:t>
            </a:r>
            <a:r>
              <a:rPr lang="en-US" altLang="zh-CN" i="1" dirty="0">
                <a:solidFill>
                  <a:schemeClr val="bg2">
                    <a:lumMod val="50000"/>
                  </a:schemeClr>
                </a:solidFill>
                <a:latin typeface="Times New Roman" panose="02020603050405020304" pitchFamily="18" charset="0"/>
                <a:cs typeface="Times New Roman" panose="02020603050405020304" pitchFamily="18" charset="0"/>
              </a:rPr>
              <a:t>1000</a:t>
            </a:r>
            <a:r>
              <a:rPr lang="en-US" altLang="zh-CN" dirty="0">
                <a:solidFill>
                  <a:schemeClr val="bg2">
                    <a:lumMod val="50000"/>
                  </a:schemeClr>
                </a:solidFill>
                <a:latin typeface="Times New Roman" panose="02020603050405020304" pitchFamily="18" charset="0"/>
                <a:cs typeface="Times New Roman" panose="02020603050405020304" pitchFamily="18" charset="0"/>
              </a:rPr>
              <a:t> </a:t>
            </a:r>
            <a:r>
              <a:rPr lang="zh-CN" altLang="en-US" dirty="0">
                <a:solidFill>
                  <a:schemeClr val="bg2">
                    <a:lumMod val="50000"/>
                  </a:schemeClr>
                </a:solidFill>
                <a:latin typeface="Times New Roman" panose="02020603050405020304" pitchFamily="18" charset="0"/>
                <a:cs typeface="Times New Roman" panose="02020603050405020304" pitchFamily="18" charset="0"/>
              </a:rPr>
              <a:t>美元</a:t>
            </a:r>
          </a:p>
          <a:p>
            <a:endParaRPr lang="en-US" altLang="zh-CN" dirty="0" smtClean="0">
              <a:solidFill>
                <a:schemeClr val="bg2">
                  <a:lumMod val="50000"/>
                </a:schemeClr>
              </a:solidFill>
              <a:latin typeface="Times New Roman" panose="02020603050405020304" pitchFamily="18" charset="0"/>
              <a:cs typeface="Times New Roman" panose="02020603050405020304" pitchFamily="18" charset="0"/>
            </a:endParaRPr>
          </a:p>
          <a:p>
            <a:r>
              <a:rPr lang="zh-CN" altLang="en-US" dirty="0" smtClean="0">
                <a:solidFill>
                  <a:schemeClr val="bg2">
                    <a:lumMod val="50000"/>
                  </a:schemeClr>
                </a:solidFill>
                <a:latin typeface="Times New Roman" panose="02020603050405020304" pitchFamily="18" charset="0"/>
                <a:cs typeface="Times New Roman" panose="02020603050405020304" pitchFamily="18" charset="0"/>
              </a:rPr>
              <a:t>如</a:t>
            </a:r>
            <a:r>
              <a:rPr lang="zh-CN" altLang="en-US" dirty="0">
                <a:solidFill>
                  <a:schemeClr val="bg2">
                    <a:lumMod val="50000"/>
                  </a:schemeClr>
                </a:solidFill>
                <a:latin typeface="Times New Roman" panose="02020603050405020304" pitchFamily="18" charset="0"/>
                <a:cs typeface="Times New Roman" panose="02020603050405020304" pitchFamily="18" charset="0"/>
              </a:rPr>
              <a:t>果行情从</a:t>
            </a:r>
            <a:r>
              <a:rPr lang="en-US" altLang="zh-CN" i="1" dirty="0">
                <a:solidFill>
                  <a:schemeClr val="bg2">
                    <a:lumMod val="50000"/>
                  </a:schemeClr>
                </a:solidFill>
                <a:latin typeface="Times New Roman" panose="02020603050405020304" pitchFamily="18" charset="0"/>
                <a:cs typeface="Times New Roman" panose="02020603050405020304" pitchFamily="18" charset="0"/>
              </a:rPr>
              <a:t>1.3400</a:t>
            </a:r>
            <a:r>
              <a:rPr lang="zh-CN" altLang="en-US" dirty="0">
                <a:solidFill>
                  <a:schemeClr val="bg2">
                    <a:lumMod val="50000"/>
                  </a:schemeClr>
                </a:solidFill>
                <a:latin typeface="Times New Roman" panose="02020603050405020304" pitchFamily="18" charset="0"/>
                <a:cs typeface="Times New Roman" panose="02020603050405020304" pitchFamily="18" charset="0"/>
              </a:rPr>
              <a:t>下跌到了</a:t>
            </a:r>
            <a:r>
              <a:rPr lang="en-US" altLang="zh-CN" i="1" dirty="0">
                <a:solidFill>
                  <a:schemeClr val="bg2">
                    <a:lumMod val="50000"/>
                  </a:schemeClr>
                </a:solidFill>
                <a:latin typeface="Times New Roman" panose="02020603050405020304" pitchFamily="18" charset="0"/>
                <a:cs typeface="Times New Roman" panose="02020603050405020304" pitchFamily="18" charset="0"/>
              </a:rPr>
              <a:t>1.3350</a:t>
            </a:r>
            <a:r>
              <a:rPr lang="zh-CN" altLang="en-US" dirty="0">
                <a:solidFill>
                  <a:schemeClr val="bg2">
                    <a:lumMod val="50000"/>
                  </a:schemeClr>
                </a:solidFill>
                <a:latin typeface="Times New Roman" panose="02020603050405020304" pitchFamily="18" charset="0"/>
                <a:cs typeface="Times New Roman" panose="02020603050405020304" pitchFamily="18" charset="0"/>
              </a:rPr>
              <a:t>，下跌了</a:t>
            </a:r>
            <a:r>
              <a:rPr lang="en-US" altLang="zh-CN" i="1" dirty="0">
                <a:solidFill>
                  <a:schemeClr val="bg2">
                    <a:lumMod val="50000"/>
                  </a:schemeClr>
                </a:solidFill>
                <a:latin typeface="Times New Roman" panose="02020603050405020304" pitchFamily="18" charset="0"/>
                <a:cs typeface="Times New Roman" panose="02020603050405020304" pitchFamily="18" charset="0"/>
              </a:rPr>
              <a:t>50</a:t>
            </a:r>
            <a:r>
              <a:rPr lang="zh-CN" altLang="en-US" dirty="0">
                <a:solidFill>
                  <a:schemeClr val="bg2">
                    <a:lumMod val="50000"/>
                  </a:schemeClr>
                </a:solidFill>
                <a:latin typeface="Times New Roman" panose="02020603050405020304" pitchFamily="18" charset="0"/>
                <a:cs typeface="Times New Roman" panose="02020603050405020304" pitchFamily="18" charset="0"/>
              </a:rPr>
              <a:t>点。那亏损是</a:t>
            </a:r>
            <a:r>
              <a:rPr lang="zh-CN" altLang="en-US" i="1" dirty="0">
                <a:solidFill>
                  <a:schemeClr val="bg2">
                    <a:lumMod val="50000"/>
                  </a:schemeClr>
                </a:solidFill>
                <a:latin typeface="Times New Roman" panose="02020603050405020304" pitchFamily="18" charset="0"/>
                <a:cs typeface="Times New Roman" panose="02020603050405020304" pitchFamily="18" charset="0"/>
              </a:rPr>
              <a:t>（</a:t>
            </a:r>
            <a:r>
              <a:rPr lang="en-US" altLang="zh-CN" i="1" dirty="0">
                <a:solidFill>
                  <a:schemeClr val="bg2">
                    <a:lumMod val="50000"/>
                  </a:schemeClr>
                </a:solidFill>
                <a:latin typeface="Times New Roman" panose="02020603050405020304" pitchFamily="18" charset="0"/>
                <a:cs typeface="Times New Roman" panose="02020603050405020304" pitchFamily="18" charset="0"/>
              </a:rPr>
              <a:t>1.3400-1.3350</a:t>
            </a:r>
            <a:r>
              <a:rPr lang="zh-CN" altLang="en-US" i="1" dirty="0">
                <a:solidFill>
                  <a:schemeClr val="bg2">
                    <a:lumMod val="50000"/>
                  </a:schemeClr>
                </a:solidFill>
                <a:latin typeface="Times New Roman" panose="02020603050405020304" pitchFamily="18" charset="0"/>
                <a:cs typeface="Times New Roman" panose="02020603050405020304" pitchFamily="18" charset="0"/>
              </a:rPr>
              <a:t>）</a:t>
            </a:r>
            <a:r>
              <a:rPr lang="en-US" altLang="zh-CN" i="1" dirty="0">
                <a:solidFill>
                  <a:schemeClr val="bg2">
                    <a:lumMod val="50000"/>
                  </a:schemeClr>
                </a:solidFill>
                <a:latin typeface="Times New Roman" panose="02020603050405020304" pitchFamily="18" charset="0"/>
                <a:cs typeface="Times New Roman" panose="02020603050405020304" pitchFamily="18" charset="0"/>
              </a:rPr>
              <a:t>X 100</a:t>
            </a:r>
            <a:r>
              <a:rPr lang="zh-CN" altLang="en-US" i="1" dirty="0">
                <a:solidFill>
                  <a:schemeClr val="bg2">
                    <a:lumMod val="50000"/>
                  </a:schemeClr>
                </a:solidFill>
                <a:latin typeface="Times New Roman" panose="02020603050405020304" pitchFamily="18" charset="0"/>
                <a:cs typeface="Times New Roman" panose="02020603050405020304" pitchFamily="18" charset="0"/>
              </a:rPr>
              <a:t>，</a:t>
            </a:r>
            <a:r>
              <a:rPr lang="en-US" altLang="zh-CN" i="1" dirty="0">
                <a:solidFill>
                  <a:schemeClr val="bg2">
                    <a:lumMod val="50000"/>
                  </a:schemeClr>
                </a:solidFill>
                <a:latin typeface="Times New Roman" panose="02020603050405020304" pitchFamily="18" charset="0"/>
                <a:cs typeface="Times New Roman" panose="02020603050405020304" pitchFamily="18" charset="0"/>
              </a:rPr>
              <a:t>000 </a:t>
            </a:r>
            <a:r>
              <a:rPr lang="en-US" altLang="zh-CN" i="1" dirty="0" smtClean="0">
                <a:solidFill>
                  <a:schemeClr val="bg2">
                    <a:lumMod val="50000"/>
                  </a:schemeClr>
                </a:solidFill>
                <a:latin typeface="Times New Roman" panose="02020603050405020304" pitchFamily="18" charset="0"/>
                <a:cs typeface="Times New Roman" panose="02020603050405020304" pitchFamily="18" charset="0"/>
              </a:rPr>
              <a:t>=500</a:t>
            </a:r>
            <a:r>
              <a:rPr lang="en-US" altLang="zh-CN" dirty="0" smtClean="0">
                <a:solidFill>
                  <a:schemeClr val="bg2">
                    <a:lumMod val="50000"/>
                  </a:schemeClr>
                </a:solidFill>
                <a:latin typeface="Times New Roman" panose="02020603050405020304" pitchFamily="18" charset="0"/>
                <a:cs typeface="Times New Roman" panose="02020603050405020304" pitchFamily="18" charset="0"/>
              </a:rPr>
              <a:t> </a:t>
            </a:r>
            <a:r>
              <a:rPr lang="zh-CN" altLang="en-US" dirty="0">
                <a:solidFill>
                  <a:schemeClr val="bg2">
                    <a:lumMod val="50000"/>
                  </a:schemeClr>
                </a:solidFill>
                <a:latin typeface="Times New Roman" panose="02020603050405020304" pitchFamily="18" charset="0"/>
                <a:cs typeface="Times New Roman" panose="02020603050405020304" pitchFamily="18" charset="0"/>
              </a:rPr>
              <a:t>美</a:t>
            </a:r>
            <a:r>
              <a:rPr lang="zh-CN" altLang="en-US" dirty="0" smtClean="0">
                <a:solidFill>
                  <a:schemeClr val="bg2">
                    <a:lumMod val="50000"/>
                  </a:schemeClr>
                </a:solidFill>
                <a:latin typeface="Times New Roman" panose="02020603050405020304" pitchFamily="18" charset="0"/>
                <a:cs typeface="Times New Roman" panose="02020603050405020304" pitchFamily="18" charset="0"/>
              </a:rPr>
              <a:t>元</a:t>
            </a:r>
            <a:endParaRPr lang="zh-CN" altLang="en-US" i="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4159" t="14691" b="38561"/>
          <a:stretch/>
        </p:blipFill>
        <p:spPr>
          <a:xfrm>
            <a:off x="0" y="0"/>
            <a:ext cx="12192000" cy="979714"/>
          </a:xfrm>
          <a:prstGeom prst="rect">
            <a:avLst/>
          </a:prstGeom>
        </p:spPr>
      </p:pic>
    </p:spTree>
    <p:extLst>
      <p:ext uri="{BB962C8B-B14F-4D97-AF65-F5344CB8AC3E}">
        <p14:creationId xmlns:p14="http://schemas.microsoft.com/office/powerpoint/2010/main" val="1600705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 xmlns:a16="http://schemas.microsoft.com/office/drawing/2014/main" id="{25052756-C696-D748-A18F-D7E833189F9D}"/>
              </a:ext>
            </a:extLst>
          </p:cNvPr>
          <p:cNvSpPr txBox="1"/>
          <p:nvPr/>
        </p:nvSpPr>
        <p:spPr>
          <a:xfrm>
            <a:off x="590921" y="1358865"/>
            <a:ext cx="1569660" cy="646331"/>
          </a:xfrm>
          <a:prstGeom prst="rect">
            <a:avLst/>
          </a:prstGeom>
          <a:noFill/>
        </p:spPr>
        <p:txBody>
          <a:bodyPr wrap="none" rtlCol="0">
            <a:spAutoFit/>
          </a:bodyPr>
          <a:lstStyle/>
          <a:p>
            <a:r>
              <a:rPr kumimoji="1" lang="zh-CN" altLang="en-US" sz="3600" dirty="0" smtClean="0">
                <a:latin typeface="宋"/>
              </a:rPr>
              <a:t>目录：</a:t>
            </a:r>
            <a:endParaRPr kumimoji="1" lang="zh-CN" altLang="en-US" sz="3600" dirty="0">
              <a:latin typeface="宋"/>
            </a:endParaRPr>
          </a:p>
        </p:txBody>
      </p:sp>
      <p:sp>
        <p:nvSpPr>
          <p:cNvPr id="7" name="矩形 6">
            <a:extLst>
              <a:ext uri="{FF2B5EF4-FFF2-40B4-BE49-F238E27FC236}">
                <a16:creationId xmlns="" xmlns:a16="http://schemas.microsoft.com/office/drawing/2014/main" id="{F01C2BFB-B461-7143-BA69-ACCA4DFD6424}"/>
              </a:ext>
            </a:extLst>
          </p:cNvPr>
          <p:cNvSpPr/>
          <p:nvPr/>
        </p:nvSpPr>
        <p:spPr>
          <a:xfrm>
            <a:off x="1924421" y="1908097"/>
            <a:ext cx="6096000" cy="4154984"/>
          </a:xfrm>
          <a:prstGeom prst="rect">
            <a:avLst/>
          </a:prstGeom>
        </p:spPr>
        <p:txBody>
          <a:bodyPr>
            <a:spAutoFit/>
          </a:bodyPr>
          <a:lstStyle/>
          <a:p>
            <a:endParaRPr lang="zh-CN" altLang="en-US" dirty="0">
              <a:effectLst/>
              <a:latin typeface=".PingFang SC"/>
            </a:endParaRPr>
          </a:p>
          <a:p>
            <a:pPr>
              <a:lnSpc>
                <a:spcPct val="150000"/>
              </a:lnSpc>
            </a:pPr>
            <a:r>
              <a:rPr lang="en-US" altLang="zh-CN" sz="2400" dirty="0" smtClean="0">
                <a:effectLst/>
                <a:latin typeface="Times New Roman" panose="02020603050405020304" pitchFamily="18" charset="0"/>
                <a:cs typeface="Times New Roman" panose="02020603050405020304" pitchFamily="18" charset="0"/>
              </a:rPr>
              <a:t>1. </a:t>
            </a:r>
            <a:r>
              <a:rPr lang="zh-CN" altLang="en-US" sz="2400" dirty="0" smtClean="0">
                <a:effectLst/>
                <a:latin typeface="Times New Roman" panose="02020603050405020304" pitchFamily="18" charset="0"/>
                <a:cs typeface="Times New Roman" panose="02020603050405020304" pitchFamily="18" charset="0"/>
              </a:rPr>
              <a:t>外汇市场基础知识</a:t>
            </a:r>
            <a:endParaRPr lang="zh-CN" altLang="en-US" sz="2400" dirty="0">
              <a:effectLst/>
              <a:latin typeface="Times New Roman" panose="02020603050405020304" pitchFamily="18" charset="0"/>
              <a:cs typeface="Times New Roman" panose="02020603050405020304" pitchFamily="18" charset="0"/>
            </a:endParaRPr>
          </a:p>
          <a:p>
            <a:pPr>
              <a:lnSpc>
                <a:spcPct val="150000"/>
              </a:lnSpc>
            </a:pPr>
            <a:r>
              <a:rPr lang="en-US" altLang="zh-CN" sz="2400" dirty="0">
                <a:effectLst/>
                <a:latin typeface="Times New Roman" panose="02020603050405020304" pitchFamily="18" charset="0"/>
                <a:cs typeface="Times New Roman" panose="02020603050405020304" pitchFamily="18" charset="0"/>
              </a:rPr>
              <a:t>2</a:t>
            </a:r>
            <a:r>
              <a:rPr lang="en-US" altLang="zh-CN" sz="2400" dirty="0" smtClean="0">
                <a:effectLst/>
                <a:latin typeface="Times New Roman" panose="02020603050405020304" pitchFamily="18" charset="0"/>
                <a:cs typeface="Times New Roman" panose="02020603050405020304" pitchFamily="18" charset="0"/>
              </a:rPr>
              <a:t>.</a:t>
            </a:r>
            <a:r>
              <a:rPr lang="zh-CN" altLang="en-US" sz="2400" dirty="0" smtClean="0">
                <a:effectLst/>
                <a:latin typeface="Times New Roman" panose="02020603050405020304" pitchFamily="18" charset="0"/>
                <a:cs typeface="Times New Roman" panose="02020603050405020304" pitchFamily="18" charset="0"/>
              </a:rPr>
              <a:t> 外汇市场的分析方法及资金管理</a:t>
            </a:r>
            <a:endParaRPr lang="zh-CN" altLang="en-US" sz="2400" dirty="0">
              <a:effectLst/>
              <a:latin typeface="Times New Roman" panose="02020603050405020304" pitchFamily="18" charset="0"/>
              <a:cs typeface="Times New Roman" panose="02020603050405020304" pitchFamily="18" charset="0"/>
            </a:endParaRPr>
          </a:p>
          <a:p>
            <a:pPr>
              <a:lnSpc>
                <a:spcPct val="150000"/>
              </a:lnSpc>
            </a:pPr>
            <a:r>
              <a:rPr lang="en-US" altLang="zh-CN" sz="2400" dirty="0">
                <a:effectLst/>
                <a:latin typeface="Times New Roman" panose="02020603050405020304" pitchFamily="18" charset="0"/>
                <a:cs typeface="Times New Roman" panose="02020603050405020304" pitchFamily="18" charset="0"/>
              </a:rPr>
              <a:t>3</a:t>
            </a:r>
            <a:r>
              <a:rPr lang="en-US" altLang="zh-CN" sz="2400" dirty="0" smtClean="0">
                <a:effectLst/>
                <a:latin typeface="Times New Roman" panose="02020603050405020304" pitchFamily="18" charset="0"/>
                <a:cs typeface="Times New Roman" panose="02020603050405020304" pitchFamily="18" charset="0"/>
              </a:rPr>
              <a:t>. </a:t>
            </a:r>
            <a:r>
              <a:rPr lang="zh-CN" altLang="en-US" sz="2400" dirty="0" smtClean="0">
                <a:effectLst/>
                <a:latin typeface="Times New Roman" panose="02020603050405020304" pitchFamily="18" charset="0"/>
                <a:cs typeface="Times New Roman" panose="02020603050405020304" pitchFamily="18" charset="0"/>
              </a:rPr>
              <a:t>中国外汇</a:t>
            </a:r>
            <a:r>
              <a:rPr lang="zh-CN" altLang="en-US" sz="2400" dirty="0">
                <a:latin typeface="Times New Roman" panose="02020603050405020304" pitchFamily="18" charset="0"/>
                <a:cs typeface="Times New Roman" panose="02020603050405020304" pitchFamily="18" charset="0"/>
              </a:rPr>
              <a:t>交</a:t>
            </a:r>
            <a:r>
              <a:rPr lang="zh-CN" altLang="en-US" sz="2400" dirty="0" smtClean="0">
                <a:latin typeface="Times New Roman" panose="02020603050405020304" pitchFamily="18" charset="0"/>
                <a:cs typeface="Times New Roman" panose="02020603050405020304" pitchFamily="18" charset="0"/>
              </a:rPr>
              <a:t>易平台</a:t>
            </a:r>
            <a:r>
              <a:rPr lang="en-US" altLang="zh-CN" sz="2400" dirty="0" smtClean="0">
                <a:effectLst/>
                <a:latin typeface="Times New Roman" panose="02020603050405020304" pitchFamily="18" charset="0"/>
                <a:cs typeface="Times New Roman" panose="02020603050405020304" pitchFamily="18" charset="0"/>
              </a:rPr>
              <a:t>NTPII</a:t>
            </a:r>
          </a:p>
          <a:p>
            <a:pPr>
              <a:lnSpc>
                <a:spcPct val="150000"/>
              </a:lnSpc>
            </a:pPr>
            <a:r>
              <a:rPr lang="en-US" altLang="zh-CN" sz="2400" dirty="0" smtClean="0">
                <a:latin typeface="Times New Roman" panose="02020603050405020304" pitchFamily="18" charset="0"/>
                <a:cs typeface="Times New Roman" panose="02020603050405020304" pitchFamily="18" charset="0"/>
              </a:rPr>
              <a:t>4. </a:t>
            </a:r>
            <a:r>
              <a:rPr lang="zh-CN" altLang="en-US" sz="2400" dirty="0" smtClean="0">
                <a:latin typeface="Times New Roman" panose="02020603050405020304" pitchFamily="18" charset="0"/>
                <a:cs typeface="Times New Roman" panose="02020603050405020304" pitchFamily="18" charset="0"/>
              </a:rPr>
              <a:t>外汇衍生品市场</a:t>
            </a:r>
            <a:endParaRPr lang="en-US" altLang="zh-CN" sz="2400" dirty="0">
              <a:effectLst/>
              <a:latin typeface="Times New Roman" panose="02020603050405020304" pitchFamily="18" charset="0"/>
              <a:cs typeface="Times New Roman" panose="02020603050405020304" pitchFamily="18" charset="0"/>
            </a:endParaRPr>
          </a:p>
          <a:p>
            <a:pPr>
              <a:lnSpc>
                <a:spcPct val="150000"/>
              </a:lnSpc>
            </a:pP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zh-CN" altLang="en-US" sz="1600" dirty="0">
                <a:latin typeface="Times New Roman" panose="02020603050405020304" pitchFamily="18" charset="0"/>
                <a:cs typeface="Times New Roman" panose="02020603050405020304" pitchFamily="18" charset="0"/>
              </a:rPr>
              <a:t>附录</a:t>
            </a:r>
            <a:r>
              <a:rPr lang="en-US" altLang="zh-CN" sz="1600" dirty="0">
                <a:latin typeface="Times New Roman" panose="02020603050405020304" pitchFamily="18" charset="0"/>
                <a:cs typeface="Times New Roman" panose="02020603050405020304" pitchFamily="18" charset="0"/>
              </a:rPr>
              <a:t>1:</a:t>
            </a:r>
            <a:r>
              <a:rPr lang="en-US" altLang="zh-CN" sz="1600" dirty="0">
                <a:effectLst/>
                <a:latin typeface="Times New Roman" panose="02020603050405020304" pitchFamily="18" charset="0"/>
                <a:cs typeface="Times New Roman" panose="02020603050405020304" pitchFamily="18" charset="0"/>
              </a:rPr>
              <a:t>NTPII</a:t>
            </a:r>
            <a:r>
              <a:rPr lang="zh-CN" altLang="en-US" sz="1600" dirty="0">
                <a:effectLst/>
                <a:latin typeface="Times New Roman" panose="02020603050405020304" pitchFamily="18" charset="0"/>
                <a:cs typeface="Times New Roman" panose="02020603050405020304" pitchFamily="18" charset="0"/>
              </a:rPr>
              <a:t>介绍</a:t>
            </a: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zh-CN" altLang="en-US" sz="1600" dirty="0">
                <a:latin typeface="Times New Roman" panose="02020603050405020304" pitchFamily="18" charset="0"/>
                <a:cs typeface="Times New Roman" panose="02020603050405020304" pitchFamily="18" charset="0"/>
              </a:rPr>
              <a:t>附录</a:t>
            </a: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推荐</a:t>
            </a:r>
            <a:r>
              <a:rPr lang="zh-CN" altLang="en-US" sz="1600" dirty="0">
                <a:effectLst/>
                <a:latin typeface="Times New Roman" panose="02020603050405020304" pitchFamily="18" charset="0"/>
                <a:cs typeface="Times New Roman" panose="02020603050405020304" pitchFamily="18" charset="0"/>
              </a:rPr>
              <a:t>参考书目</a:t>
            </a:r>
            <a:endParaRPr lang="en-US" altLang="zh-CN" sz="1600" dirty="0">
              <a:effectLst/>
              <a:latin typeface="Times New Roman" panose="02020603050405020304" pitchFamily="18" charset="0"/>
              <a:cs typeface="Times New Roman" panose="02020603050405020304" pitchFamily="18" charset="0"/>
            </a:endParaRPr>
          </a:p>
          <a:p>
            <a:endParaRPr lang="en-US" altLang="zh-CN" dirty="0">
              <a:latin typeface=".PingFang SC"/>
            </a:endParaRPr>
          </a:p>
        </p:txBody>
      </p:sp>
      <p:pic>
        <p:nvPicPr>
          <p:cNvPr id="4" name="Picture 3"/>
          <p:cNvPicPr>
            <a:picLocks noChangeAspect="1"/>
          </p:cNvPicPr>
          <p:nvPr/>
        </p:nvPicPr>
        <p:blipFill rotWithShape="1">
          <a:blip r:embed="rId2"/>
          <a:srcRect l="4159" t="14691" b="38561"/>
          <a:stretch/>
        </p:blipFill>
        <p:spPr>
          <a:xfrm>
            <a:off x="0" y="0"/>
            <a:ext cx="12192000" cy="979714"/>
          </a:xfrm>
          <a:prstGeom prst="rect">
            <a:avLst/>
          </a:prstGeom>
        </p:spPr>
      </p:pic>
    </p:spTree>
    <p:extLst>
      <p:ext uri="{BB962C8B-B14F-4D97-AF65-F5344CB8AC3E}">
        <p14:creationId xmlns:p14="http://schemas.microsoft.com/office/powerpoint/2010/main" val="1938027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34753" y="6407596"/>
            <a:ext cx="3057247" cy="461665"/>
          </a:xfrm>
          <a:prstGeom prst="rect">
            <a:avLst/>
          </a:prstGeom>
        </p:spPr>
        <p:txBody>
          <a:bodyPr wrap="none">
            <a:spAutoFit/>
          </a:bodyPr>
          <a:lstStyle/>
          <a:p>
            <a:pPr>
              <a:lnSpc>
                <a:spcPct val="150000"/>
              </a:lnSpc>
            </a:pPr>
            <a:r>
              <a:rPr lang="zh-CN" altLang="en-US" sz="1600" b="1" dirty="0">
                <a:latin typeface=".PingFang SC"/>
              </a:rPr>
              <a:t>外汇市场的分析方法及资金管</a:t>
            </a:r>
            <a:r>
              <a:rPr lang="zh-CN" altLang="en-US" sz="1600" b="1" dirty="0" smtClean="0">
                <a:latin typeface=".PingFang SC"/>
              </a:rPr>
              <a:t>理</a:t>
            </a:r>
            <a:endParaRPr lang="zh-CN" altLang="en-US" sz="1600" b="1" dirty="0">
              <a:latin typeface=".PingFang SC"/>
            </a:endParaRPr>
          </a:p>
        </p:txBody>
      </p:sp>
      <p:sp>
        <p:nvSpPr>
          <p:cNvPr id="3" name="Rectangle 2"/>
          <p:cNvSpPr/>
          <p:nvPr/>
        </p:nvSpPr>
        <p:spPr>
          <a:xfrm>
            <a:off x="201351" y="1351733"/>
            <a:ext cx="3877985" cy="584775"/>
          </a:xfrm>
          <a:prstGeom prst="rect">
            <a:avLst/>
          </a:prstGeom>
        </p:spPr>
        <p:txBody>
          <a:bodyPr wrap="none">
            <a:spAutoFit/>
          </a:bodyPr>
          <a:lstStyle/>
          <a:p>
            <a:r>
              <a:rPr lang="zh-CN" altLang="en-US" sz="3200" b="1" dirty="0"/>
              <a:t>外汇市场基本面分析</a:t>
            </a:r>
            <a:endParaRPr lang="en-US" sz="3200" b="1" dirty="0"/>
          </a:p>
        </p:txBody>
      </p:sp>
      <p:sp>
        <p:nvSpPr>
          <p:cNvPr id="5" name="Rectangle 4"/>
          <p:cNvSpPr/>
          <p:nvPr/>
        </p:nvSpPr>
        <p:spPr>
          <a:xfrm>
            <a:off x="1600201" y="2308527"/>
            <a:ext cx="9435800" cy="3782702"/>
          </a:xfrm>
          <a:prstGeom prst="rect">
            <a:avLst/>
          </a:prstGeom>
        </p:spPr>
        <p:txBody>
          <a:bodyPr wrap="square">
            <a:spAutoFit/>
          </a:bodyPr>
          <a:lstStyle/>
          <a:p>
            <a:pPr>
              <a:lnSpc>
                <a:spcPct val="150000"/>
              </a:lnSpc>
            </a:pPr>
            <a:r>
              <a:rPr lang="zh-CN" altLang="en-US" dirty="0" smtClean="0"/>
              <a:t>        基</a:t>
            </a:r>
            <a:r>
              <a:rPr lang="zh-CN" altLang="en-US" dirty="0"/>
              <a:t>本面分析的重点在于了解市场的供求关系，以判断出商品或任何投资工具本身的合理价值</a:t>
            </a:r>
            <a:r>
              <a:rPr lang="zh-CN" altLang="en-US" dirty="0" smtClean="0"/>
              <a:t>，研</a:t>
            </a:r>
            <a:r>
              <a:rPr lang="zh-CN" altLang="en-US" dirty="0"/>
              <a:t>究的依据则是基本面信息，基本影响因素则是一国的总体经济实力与国际收支的情况</a:t>
            </a:r>
            <a:r>
              <a:rPr lang="zh-CN" altLang="en-US" dirty="0" smtClean="0"/>
              <a:t>。</a:t>
            </a:r>
            <a:endParaRPr lang="en-US" altLang="zh-CN" dirty="0" smtClean="0"/>
          </a:p>
          <a:p>
            <a:pPr>
              <a:lnSpc>
                <a:spcPct val="150000"/>
              </a:lnSpc>
            </a:pPr>
            <a:endParaRPr lang="zh-CN" altLang="en-US" dirty="0"/>
          </a:p>
          <a:p>
            <a:pPr>
              <a:lnSpc>
                <a:spcPct val="150000"/>
              </a:lnSpc>
            </a:pPr>
            <a:r>
              <a:rPr lang="zh-CN" altLang="en-US" dirty="0" smtClean="0"/>
              <a:t>         在</a:t>
            </a:r>
            <a:r>
              <a:rPr lang="zh-CN" altLang="en-US" dirty="0"/>
              <a:t>外汇基本面分析中，影响基本面的因素很多，但其中利率变化通常是根本的研究，了解一国</a:t>
            </a:r>
            <a:r>
              <a:rPr lang="zh-CN" altLang="en-US" dirty="0" smtClean="0"/>
              <a:t>货币</a:t>
            </a:r>
            <a:r>
              <a:rPr lang="zh-CN" altLang="en-US" dirty="0"/>
              <a:t>现行利率的水平与它国货币之间的差距，将是两国货币汇率长期走势的重要背景因素。至于</a:t>
            </a:r>
            <a:r>
              <a:rPr lang="zh-CN" altLang="en-US" dirty="0" smtClean="0"/>
              <a:t>利率</a:t>
            </a:r>
            <a:r>
              <a:rPr lang="zh-CN" altLang="en-US" dirty="0"/>
              <a:t>为何会变化？它其实是众多因素的结果，反应了整体社会经济的活动。所以，要预测它的长</a:t>
            </a:r>
            <a:r>
              <a:rPr lang="zh-CN" altLang="en-US" dirty="0" smtClean="0"/>
              <a:t>期走</a:t>
            </a:r>
            <a:r>
              <a:rPr lang="zh-CN" altLang="en-US" dirty="0"/>
              <a:t>势几乎是不可能的任务，但是每次货币政策变化之后，市场也几乎都会有许多合理的原因</a:t>
            </a:r>
            <a:r>
              <a:rPr lang="zh-CN" altLang="en-US" dirty="0" smtClean="0"/>
              <a:t>分析</a:t>
            </a:r>
            <a:r>
              <a:rPr lang="zh-CN" altLang="en-US" dirty="0"/>
              <a:t>，了解这些主要的因素将有助我们预测利率的变化。</a:t>
            </a:r>
            <a:endParaRPr lang="zh-CN" altLang="en-US" i="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4159" t="14691" b="38561"/>
          <a:stretch/>
        </p:blipFill>
        <p:spPr>
          <a:xfrm>
            <a:off x="0" y="0"/>
            <a:ext cx="12192000" cy="979714"/>
          </a:xfrm>
          <a:prstGeom prst="rect">
            <a:avLst/>
          </a:prstGeom>
        </p:spPr>
      </p:pic>
    </p:spTree>
    <p:extLst>
      <p:ext uri="{BB962C8B-B14F-4D97-AF65-F5344CB8AC3E}">
        <p14:creationId xmlns:p14="http://schemas.microsoft.com/office/powerpoint/2010/main" val="209869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34753" y="6407596"/>
            <a:ext cx="3057247" cy="461665"/>
          </a:xfrm>
          <a:prstGeom prst="rect">
            <a:avLst/>
          </a:prstGeom>
        </p:spPr>
        <p:txBody>
          <a:bodyPr wrap="none">
            <a:spAutoFit/>
          </a:bodyPr>
          <a:lstStyle/>
          <a:p>
            <a:pPr>
              <a:lnSpc>
                <a:spcPct val="150000"/>
              </a:lnSpc>
            </a:pPr>
            <a:r>
              <a:rPr lang="zh-CN" altLang="en-US" sz="1600" b="1" dirty="0">
                <a:latin typeface=".PingFang SC"/>
              </a:rPr>
              <a:t>外汇市场的分析方法及资金管</a:t>
            </a:r>
            <a:r>
              <a:rPr lang="zh-CN" altLang="en-US" sz="1600" b="1" dirty="0" smtClean="0">
                <a:latin typeface=".PingFang SC"/>
              </a:rPr>
              <a:t>理</a:t>
            </a:r>
            <a:endParaRPr lang="zh-CN" altLang="en-US" sz="1600" b="1" dirty="0">
              <a:latin typeface=".PingFang SC"/>
            </a:endParaRPr>
          </a:p>
        </p:txBody>
      </p:sp>
      <p:sp>
        <p:nvSpPr>
          <p:cNvPr id="3" name="Rectangle 2"/>
          <p:cNvSpPr/>
          <p:nvPr/>
        </p:nvSpPr>
        <p:spPr>
          <a:xfrm>
            <a:off x="201351" y="1351733"/>
            <a:ext cx="3467616" cy="584775"/>
          </a:xfrm>
          <a:prstGeom prst="rect">
            <a:avLst/>
          </a:prstGeom>
        </p:spPr>
        <p:txBody>
          <a:bodyPr wrap="none">
            <a:spAutoFit/>
          </a:bodyPr>
          <a:lstStyle/>
          <a:p>
            <a:r>
              <a:rPr lang="zh-CN" altLang="en-US" sz="3200" b="1" dirty="0"/>
              <a:t>外汇市</a:t>
            </a:r>
            <a:r>
              <a:rPr lang="zh-CN" altLang="en-US" sz="3200" b="1" dirty="0" smtClean="0"/>
              <a:t>场</a:t>
            </a:r>
            <a:r>
              <a:rPr lang="zh-CN" altLang="en-US" sz="3200" b="1" dirty="0"/>
              <a:t>技术</a:t>
            </a:r>
            <a:r>
              <a:rPr lang="zh-CN" altLang="en-US" sz="3200" b="1" dirty="0" smtClean="0"/>
              <a:t>分</a:t>
            </a:r>
            <a:r>
              <a:rPr lang="zh-CN" altLang="en-US" sz="3200" b="1" dirty="0"/>
              <a:t>析</a:t>
            </a:r>
            <a:endParaRPr lang="en-US" sz="3200" b="1" dirty="0"/>
          </a:p>
        </p:txBody>
      </p:sp>
      <p:sp>
        <p:nvSpPr>
          <p:cNvPr id="5" name="Rectangle 4"/>
          <p:cNvSpPr/>
          <p:nvPr/>
        </p:nvSpPr>
        <p:spPr>
          <a:xfrm>
            <a:off x="1527049" y="2954991"/>
            <a:ext cx="9435800" cy="1477328"/>
          </a:xfrm>
          <a:prstGeom prst="rect">
            <a:avLst/>
          </a:prstGeom>
        </p:spPr>
        <p:txBody>
          <a:bodyPr wrap="square">
            <a:spAutoFit/>
          </a:bodyPr>
          <a:lstStyle/>
          <a:p>
            <a:r>
              <a:rPr lang="zh-CN" altLang="en-US" dirty="0"/>
              <a:t>技术分析是指通过过去的市场数据，来分析将来价格的走向。技术分析相信价格波动有一定规</a:t>
            </a:r>
            <a:r>
              <a:rPr lang="zh-CN" altLang="en-US" dirty="0" smtClean="0"/>
              <a:t>律可</a:t>
            </a:r>
            <a:r>
              <a:rPr lang="zh-CN" altLang="en-US" dirty="0"/>
              <a:t>循，历史走势也会重演</a:t>
            </a:r>
            <a:r>
              <a:rPr lang="zh-CN" altLang="en-US" dirty="0" smtClean="0"/>
              <a:t>。</a:t>
            </a:r>
            <a:endParaRPr lang="en-US" altLang="zh-CN" dirty="0" smtClean="0"/>
          </a:p>
          <a:p>
            <a:endParaRPr lang="zh-CN" altLang="en-US" dirty="0"/>
          </a:p>
          <a:p>
            <a:r>
              <a:rPr lang="zh-CN" altLang="en-US" dirty="0"/>
              <a:t>技术分析最常见的工具包括</a:t>
            </a:r>
            <a:r>
              <a:rPr lang="zh-CN" altLang="en-US" i="1" dirty="0"/>
              <a:t>图表、价格形态、价格变化趋势、改变速率、移动平均值以及交易</a:t>
            </a:r>
            <a:r>
              <a:rPr lang="zh-CN" altLang="en-US" i="1" dirty="0" smtClean="0"/>
              <a:t>量</a:t>
            </a:r>
            <a:r>
              <a:rPr lang="zh-CN" altLang="en-US" dirty="0" smtClean="0"/>
              <a:t>的</a:t>
            </a:r>
            <a:r>
              <a:rPr lang="zh-CN" altLang="en-US" dirty="0"/>
              <a:t>变化等指标。</a:t>
            </a:r>
            <a:endParaRPr lang="zh-CN" altLang="en-US" i="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4159" t="14691" b="38561"/>
          <a:stretch/>
        </p:blipFill>
        <p:spPr>
          <a:xfrm>
            <a:off x="0" y="0"/>
            <a:ext cx="12192000" cy="979714"/>
          </a:xfrm>
          <a:prstGeom prst="rect">
            <a:avLst/>
          </a:prstGeom>
        </p:spPr>
      </p:pic>
    </p:spTree>
    <p:extLst>
      <p:ext uri="{BB962C8B-B14F-4D97-AF65-F5344CB8AC3E}">
        <p14:creationId xmlns:p14="http://schemas.microsoft.com/office/powerpoint/2010/main" val="1662827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34753" y="6407596"/>
            <a:ext cx="3057247" cy="461665"/>
          </a:xfrm>
          <a:prstGeom prst="rect">
            <a:avLst/>
          </a:prstGeom>
        </p:spPr>
        <p:txBody>
          <a:bodyPr wrap="none">
            <a:spAutoFit/>
          </a:bodyPr>
          <a:lstStyle/>
          <a:p>
            <a:pPr>
              <a:lnSpc>
                <a:spcPct val="150000"/>
              </a:lnSpc>
            </a:pPr>
            <a:r>
              <a:rPr lang="zh-CN" altLang="en-US" sz="1600" b="1" dirty="0">
                <a:latin typeface=".PingFang SC"/>
              </a:rPr>
              <a:t>外汇市场的分析方法及资金管</a:t>
            </a:r>
            <a:r>
              <a:rPr lang="zh-CN" altLang="en-US" sz="1600" b="1" dirty="0" smtClean="0">
                <a:latin typeface=".PingFang SC"/>
              </a:rPr>
              <a:t>理</a:t>
            </a:r>
            <a:endParaRPr lang="zh-CN" altLang="en-US" sz="1600" b="1" dirty="0">
              <a:latin typeface=".PingFang SC"/>
            </a:endParaRPr>
          </a:p>
        </p:txBody>
      </p:sp>
      <p:sp>
        <p:nvSpPr>
          <p:cNvPr id="3" name="Rectangle 2"/>
          <p:cNvSpPr/>
          <p:nvPr/>
        </p:nvSpPr>
        <p:spPr>
          <a:xfrm>
            <a:off x="201351" y="1351733"/>
            <a:ext cx="3467616" cy="584775"/>
          </a:xfrm>
          <a:prstGeom prst="rect">
            <a:avLst/>
          </a:prstGeom>
        </p:spPr>
        <p:txBody>
          <a:bodyPr wrap="none">
            <a:spAutoFit/>
          </a:bodyPr>
          <a:lstStyle/>
          <a:p>
            <a:r>
              <a:rPr lang="zh-CN" altLang="en-US" sz="3200" b="1" dirty="0"/>
              <a:t>外汇市</a:t>
            </a:r>
            <a:r>
              <a:rPr lang="zh-CN" altLang="en-US" sz="3200" b="1" dirty="0" smtClean="0"/>
              <a:t>场管理风险</a:t>
            </a:r>
            <a:endParaRPr lang="en-US" sz="3200" b="1" dirty="0"/>
          </a:p>
        </p:txBody>
      </p:sp>
      <p:sp>
        <p:nvSpPr>
          <p:cNvPr id="5" name="Rectangle 4"/>
          <p:cNvSpPr/>
          <p:nvPr/>
        </p:nvSpPr>
        <p:spPr>
          <a:xfrm>
            <a:off x="989479" y="1920439"/>
            <a:ext cx="10213041" cy="4139595"/>
          </a:xfrm>
          <a:prstGeom prst="rect">
            <a:avLst/>
          </a:prstGeom>
        </p:spPr>
        <p:txBody>
          <a:bodyPr wrap="square">
            <a:spAutoFit/>
          </a:bodyPr>
          <a:lstStyle/>
          <a:p>
            <a:pPr>
              <a:lnSpc>
                <a:spcPct val="150000"/>
              </a:lnSpc>
            </a:pPr>
            <a:r>
              <a:rPr lang="zh-CN" altLang="en-US" sz="1600" dirty="0"/>
              <a:t>任</a:t>
            </a:r>
            <a:r>
              <a:rPr lang="zh-CN" altLang="en-US" sz="1600" dirty="0" smtClean="0"/>
              <a:t>何交易都有一定的风险，下面常</a:t>
            </a:r>
            <a:r>
              <a:rPr lang="zh-CN" altLang="en-US" sz="1600" dirty="0"/>
              <a:t>见</a:t>
            </a:r>
            <a:r>
              <a:rPr lang="zh-CN" altLang="en-US" sz="1600" dirty="0" smtClean="0"/>
              <a:t>的一些控</a:t>
            </a:r>
            <a:r>
              <a:rPr lang="zh-CN" altLang="en-US" sz="1600" dirty="0"/>
              <a:t>制风险的方法，可以帮助我们减</a:t>
            </a:r>
            <a:r>
              <a:rPr lang="zh-CN" altLang="en-US" sz="1600" dirty="0" smtClean="0"/>
              <a:t>小外汇交易</a:t>
            </a:r>
            <a:r>
              <a:rPr lang="zh-CN" altLang="en-US" sz="1600" dirty="0"/>
              <a:t>中的风险</a:t>
            </a:r>
            <a:r>
              <a:rPr lang="zh-CN" altLang="en-US" sz="1600" dirty="0" smtClean="0"/>
              <a:t>。</a:t>
            </a:r>
            <a:endParaRPr lang="en-US" altLang="zh-CN" sz="1600" dirty="0" smtClean="0"/>
          </a:p>
          <a:p>
            <a:pPr>
              <a:lnSpc>
                <a:spcPct val="150000"/>
              </a:lnSpc>
            </a:pPr>
            <a:endParaRPr lang="zh-CN" altLang="en-US" sz="1600" dirty="0"/>
          </a:p>
          <a:p>
            <a:pPr>
              <a:lnSpc>
                <a:spcPct val="150000"/>
              </a:lnSpc>
              <a:spcAft>
                <a:spcPts val="600"/>
              </a:spcAft>
            </a:pPr>
            <a:r>
              <a:rPr lang="en-US" altLang="zh-CN" sz="1600" b="1" dirty="0"/>
              <a:t>(1)</a:t>
            </a:r>
            <a:r>
              <a:rPr lang="zh-CN" altLang="en-US" sz="1600" b="1" dirty="0"/>
              <a:t>仓位控制</a:t>
            </a:r>
          </a:p>
          <a:p>
            <a:pPr>
              <a:lnSpc>
                <a:spcPct val="150000"/>
              </a:lnSpc>
              <a:spcAft>
                <a:spcPts val="600"/>
              </a:spcAft>
            </a:pPr>
            <a:r>
              <a:rPr lang="zh-CN" altLang="en-US" sz="1400" dirty="0"/>
              <a:t>仓位的大小直接决定了风险的大小</a:t>
            </a:r>
            <a:r>
              <a:rPr lang="zh-CN" altLang="en-US" sz="1400" dirty="0" smtClean="0"/>
              <a:t>。</a:t>
            </a:r>
            <a:endParaRPr lang="zh-CN" altLang="en-US" sz="1400" dirty="0"/>
          </a:p>
          <a:p>
            <a:pPr>
              <a:lnSpc>
                <a:spcPct val="150000"/>
              </a:lnSpc>
              <a:spcAft>
                <a:spcPts val="600"/>
              </a:spcAft>
            </a:pPr>
            <a:r>
              <a:rPr lang="en-US" altLang="zh-CN" sz="1600" dirty="0"/>
              <a:t>(</a:t>
            </a:r>
            <a:r>
              <a:rPr lang="en-US" altLang="zh-CN" sz="1600" b="1" dirty="0"/>
              <a:t>2)</a:t>
            </a:r>
            <a:r>
              <a:rPr lang="zh-CN" altLang="en-US" sz="1600" b="1" dirty="0"/>
              <a:t>杠杆控制</a:t>
            </a:r>
          </a:p>
          <a:p>
            <a:pPr>
              <a:lnSpc>
                <a:spcPct val="150000"/>
              </a:lnSpc>
              <a:spcAft>
                <a:spcPts val="600"/>
              </a:spcAft>
            </a:pPr>
            <a:r>
              <a:rPr lang="zh-CN" altLang="en-US" sz="1400" dirty="0"/>
              <a:t>杠杆是把“双刃剑”。在外汇交易中要避免盲目使用杠杆来增</a:t>
            </a:r>
            <a:r>
              <a:rPr lang="zh-CN" altLang="en-US" sz="1400" dirty="0" smtClean="0"/>
              <a:t>加风</a:t>
            </a:r>
            <a:r>
              <a:rPr lang="zh-CN" altLang="en-US" sz="1400" dirty="0"/>
              <a:t>险，这样的结果可能</a:t>
            </a:r>
            <a:r>
              <a:rPr lang="zh-CN" altLang="en-US" sz="1400" dirty="0" smtClean="0"/>
              <a:t>使得</a:t>
            </a:r>
            <a:r>
              <a:rPr lang="zh-CN" altLang="en-US" sz="1400" dirty="0"/>
              <a:t>在最不利的情况下被迫进行平仓</a:t>
            </a:r>
            <a:r>
              <a:rPr lang="zh-CN" altLang="en-US" sz="1400" dirty="0" smtClean="0"/>
              <a:t>。</a:t>
            </a:r>
            <a:endParaRPr lang="en-US" altLang="zh-CN" sz="1400" dirty="0" smtClean="0"/>
          </a:p>
          <a:p>
            <a:pPr>
              <a:lnSpc>
                <a:spcPct val="150000"/>
              </a:lnSpc>
              <a:spcAft>
                <a:spcPts val="600"/>
              </a:spcAft>
            </a:pPr>
            <a:r>
              <a:rPr lang="en-US" altLang="zh-CN" sz="1600" b="1" dirty="0"/>
              <a:t>(3)</a:t>
            </a:r>
            <a:r>
              <a:rPr lang="zh-CN" altLang="en-US" sz="1600" b="1" dirty="0"/>
              <a:t>方法提升</a:t>
            </a:r>
          </a:p>
          <a:p>
            <a:pPr>
              <a:lnSpc>
                <a:spcPct val="150000"/>
              </a:lnSpc>
              <a:spcAft>
                <a:spcPts val="600"/>
              </a:spcAft>
            </a:pPr>
            <a:r>
              <a:rPr lang="zh-CN" altLang="en-US" sz="1400" dirty="0"/>
              <a:t>交易者对于行情的判断，也会有一定的风险。方法有优劣之分，优的方法错误率会低一</a:t>
            </a:r>
            <a:r>
              <a:rPr lang="zh-CN" altLang="en-US" sz="1400" dirty="0" smtClean="0"/>
              <a:t>些通</a:t>
            </a:r>
            <a:r>
              <a:rPr lang="zh-CN" altLang="en-US" sz="1400" dirty="0"/>
              <a:t>过方法的提升来提高正确率</a:t>
            </a:r>
            <a:r>
              <a:rPr lang="en-US" altLang="zh-CN" sz="1400" dirty="0"/>
              <a:t>,</a:t>
            </a:r>
            <a:r>
              <a:rPr lang="zh-CN" altLang="en-US" sz="1400" dirty="0"/>
              <a:t>减小风险。</a:t>
            </a:r>
          </a:p>
          <a:p>
            <a:pPr>
              <a:lnSpc>
                <a:spcPct val="150000"/>
              </a:lnSpc>
              <a:spcAft>
                <a:spcPts val="600"/>
              </a:spcAft>
            </a:pPr>
            <a:r>
              <a:rPr lang="en-US" altLang="zh-CN" sz="1600" b="1" dirty="0"/>
              <a:t>(4)</a:t>
            </a:r>
            <a:r>
              <a:rPr lang="zh-CN" altLang="en-US" sz="1600" b="1" dirty="0"/>
              <a:t>订单管理</a:t>
            </a:r>
          </a:p>
          <a:p>
            <a:pPr>
              <a:lnSpc>
                <a:spcPct val="150000"/>
              </a:lnSpc>
              <a:spcAft>
                <a:spcPts val="600"/>
              </a:spcAft>
            </a:pPr>
            <a:r>
              <a:rPr lang="zh-CN" altLang="en-US" sz="1400" dirty="0"/>
              <a:t>交易软件上为帮助交易者管理风险并保护潜在获利而设计的定单类型可供选择，比如追踪止损</a:t>
            </a:r>
            <a:r>
              <a:rPr lang="zh-CN" altLang="en-US" sz="1400" dirty="0" smtClean="0"/>
              <a:t>定单</a:t>
            </a:r>
            <a:r>
              <a:rPr lang="zh-CN" altLang="en-US" sz="1400" dirty="0"/>
              <a:t>，双向预约单以</a:t>
            </a:r>
            <a:r>
              <a:rPr lang="zh-CN" altLang="en-US" sz="1400" dirty="0" smtClean="0"/>
              <a:t>及</a:t>
            </a:r>
            <a:r>
              <a:rPr lang="en-US" altLang="zh-CN" sz="1400" dirty="0" smtClean="0">
                <a:latin typeface="Times New Roman" panose="02020603050405020304" pitchFamily="18" charset="0"/>
                <a:cs typeface="Times New Roman" panose="02020603050405020304" pitchFamily="18" charset="0"/>
              </a:rPr>
              <a:t>OCO</a:t>
            </a:r>
            <a:r>
              <a:rPr lang="zh-CN" altLang="en-US" sz="1400" dirty="0"/>
              <a:t>订单</a:t>
            </a:r>
            <a:r>
              <a:rPr lang="zh-CN" altLang="en-US" sz="1400" dirty="0" smtClean="0"/>
              <a:t>等。</a:t>
            </a:r>
            <a:endParaRPr lang="en-US" altLang="zh-CN" sz="1600" dirty="0" smtClean="0"/>
          </a:p>
        </p:txBody>
      </p:sp>
      <p:pic>
        <p:nvPicPr>
          <p:cNvPr id="6" name="Picture 5"/>
          <p:cNvPicPr>
            <a:picLocks noChangeAspect="1"/>
          </p:cNvPicPr>
          <p:nvPr/>
        </p:nvPicPr>
        <p:blipFill rotWithShape="1">
          <a:blip r:embed="rId2"/>
          <a:srcRect l="4159" t="14691" b="38561"/>
          <a:stretch/>
        </p:blipFill>
        <p:spPr>
          <a:xfrm>
            <a:off x="0" y="0"/>
            <a:ext cx="12192000" cy="979714"/>
          </a:xfrm>
          <a:prstGeom prst="rect">
            <a:avLst/>
          </a:prstGeom>
        </p:spPr>
      </p:pic>
    </p:spTree>
    <p:extLst>
      <p:ext uri="{BB962C8B-B14F-4D97-AF65-F5344CB8AC3E}">
        <p14:creationId xmlns:p14="http://schemas.microsoft.com/office/powerpoint/2010/main" val="2302792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1677" y="6373582"/>
            <a:ext cx="2350323" cy="461665"/>
          </a:xfrm>
          <a:prstGeom prst="rect">
            <a:avLst/>
          </a:prstGeom>
        </p:spPr>
        <p:txBody>
          <a:bodyPr wrap="none">
            <a:spAutoFit/>
          </a:bodyPr>
          <a:lstStyle/>
          <a:p>
            <a:pPr>
              <a:lnSpc>
                <a:spcPct val="150000"/>
              </a:lnSpc>
            </a:pPr>
            <a:r>
              <a:rPr lang="zh-CN" altLang="en-US" sz="1600" b="1" dirty="0" smtClean="0">
                <a:latin typeface=".PingFang SC"/>
              </a:rPr>
              <a:t>中国外汇</a:t>
            </a:r>
            <a:r>
              <a:rPr lang="zh-CN" altLang="en-US" sz="1600" b="1" dirty="0">
                <a:latin typeface=".PingFang SC"/>
              </a:rPr>
              <a:t>交</a:t>
            </a:r>
            <a:r>
              <a:rPr lang="zh-CN" altLang="en-US" sz="1600" b="1" dirty="0" smtClean="0">
                <a:latin typeface=".PingFang SC"/>
              </a:rPr>
              <a:t>易平台</a:t>
            </a:r>
            <a:r>
              <a:rPr lang="en-US" altLang="zh-CN" sz="1600" b="1" dirty="0" smtClean="0">
                <a:latin typeface=".PingFang SC"/>
              </a:rPr>
              <a:t>NTPII</a:t>
            </a:r>
            <a:endParaRPr lang="zh-CN" altLang="en-US" sz="1600" b="1" dirty="0">
              <a:latin typeface=".PingFang SC"/>
            </a:endParaRPr>
          </a:p>
        </p:txBody>
      </p:sp>
      <p:sp>
        <p:nvSpPr>
          <p:cNvPr id="3" name="Rectangle 2"/>
          <p:cNvSpPr/>
          <p:nvPr/>
        </p:nvSpPr>
        <p:spPr>
          <a:xfrm>
            <a:off x="201351" y="1351733"/>
            <a:ext cx="3467616" cy="584775"/>
          </a:xfrm>
          <a:prstGeom prst="rect">
            <a:avLst/>
          </a:prstGeom>
        </p:spPr>
        <p:txBody>
          <a:bodyPr wrap="none">
            <a:spAutoFit/>
          </a:bodyPr>
          <a:lstStyle/>
          <a:p>
            <a:r>
              <a:rPr lang="zh-CN" altLang="en-US" sz="3200" b="1" dirty="0" smtClean="0"/>
              <a:t>中国</a:t>
            </a:r>
            <a:r>
              <a:rPr lang="zh-CN" altLang="en-US" sz="3200" b="1" dirty="0"/>
              <a:t>外</a:t>
            </a:r>
            <a:r>
              <a:rPr lang="zh-CN" altLang="en-US" sz="3200" b="1" dirty="0" smtClean="0"/>
              <a:t>汇交易平台</a:t>
            </a:r>
            <a:endParaRPr lang="en-US" sz="3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888895" y="2418255"/>
            <a:ext cx="10213041" cy="3416320"/>
          </a:xfrm>
          <a:prstGeom prst="rect">
            <a:avLst/>
          </a:prstGeom>
        </p:spPr>
        <p:txBody>
          <a:bodyPr wrap="square">
            <a:spAutoFit/>
          </a:bodyPr>
          <a:lstStyle/>
          <a:p>
            <a:pPr>
              <a:lnSpc>
                <a:spcPct val="150000"/>
              </a:lnSpc>
            </a:pPr>
            <a:r>
              <a:rPr lang="zh-CN" altLang="en-US" sz="1600" dirty="0" smtClean="0">
                <a:latin typeface="Times New Roman" panose="02020603050405020304" pitchFamily="18" charset="0"/>
                <a:cs typeface="Times New Roman" panose="02020603050405020304" pitchFamily="18" charset="0"/>
              </a:rPr>
              <a:t>全</a:t>
            </a:r>
            <a:r>
              <a:rPr lang="zh-CN" altLang="en-US" sz="1600" dirty="0">
                <a:latin typeface="Times New Roman" panose="02020603050405020304" pitchFamily="18" charset="0"/>
                <a:cs typeface="Times New Roman" panose="02020603050405020304" pitchFamily="18" charset="0"/>
              </a:rPr>
              <a:t>球市场的金融技术公司</a:t>
            </a:r>
            <a:r>
              <a:rPr lang="en-US" altLang="zh-CN" sz="1600" dirty="0">
                <a:latin typeface="Times New Roman" panose="02020603050405020304" pitchFamily="18" charset="0"/>
                <a:cs typeface="Times New Roman" panose="02020603050405020304" pitchFamily="18" charset="0"/>
              </a:rPr>
              <a:t>NEX (NXG.L)</a:t>
            </a:r>
            <a:r>
              <a:rPr lang="zh-CN" altLang="en-US" sz="1600" dirty="0">
                <a:latin typeface="Times New Roman" panose="02020603050405020304" pitchFamily="18" charset="0"/>
                <a:cs typeface="Times New Roman" panose="02020603050405020304" pitchFamily="18" charset="0"/>
              </a:rPr>
              <a:t> 与中国外汇交易中心合作，推出面向中国外汇市场的新一代交易平台</a:t>
            </a:r>
            <a:r>
              <a:rPr lang="en-US" altLang="zh-CN" sz="1600" dirty="0">
                <a:latin typeface="Times New Roman" panose="02020603050405020304" pitchFamily="18" charset="0"/>
                <a:cs typeface="Times New Roman" panose="02020603050405020304" pitchFamily="18" charset="0"/>
              </a:rPr>
              <a:t>CFETS FX2017</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FX2017”</a:t>
            </a:r>
            <a:r>
              <a:rPr lang="zh-CN" altLang="en-US" sz="1600" dirty="0">
                <a:latin typeface="Times New Roman" panose="02020603050405020304" pitchFamily="18" charset="0"/>
                <a:cs typeface="Times New Roman" panose="02020603050405020304" pitchFamily="18" charset="0"/>
              </a:rPr>
              <a:t>）。 标志着中心金融交易基础设施的重大升级。该平台将有效确保银行间外汇市场的安全、稳定及高效运作， 对巩固境内外汇市场定价权和促进外汇市场对外开放有着重要意义。</a:t>
            </a:r>
            <a:endParaRPr lang="en-US" altLang="zh-CN" sz="1600" dirty="0">
              <a:latin typeface="Times New Roman" panose="02020603050405020304" pitchFamily="18" charset="0"/>
              <a:cs typeface="Times New Roman" panose="02020603050405020304" pitchFamily="18" charset="0"/>
            </a:endParaRPr>
          </a:p>
          <a:p>
            <a:pPr>
              <a:lnSpc>
                <a:spcPct val="150000"/>
              </a:lnSpc>
            </a:pPr>
            <a:endParaRPr lang="en-US" altLang="zh-CN" sz="1600" dirty="0" smtClean="0">
              <a:latin typeface="Times New Roman" panose="02020603050405020304" pitchFamily="18" charset="0"/>
              <a:cs typeface="Times New Roman" panose="02020603050405020304" pitchFamily="18" charset="0"/>
            </a:endParaRPr>
          </a:p>
          <a:p>
            <a:pPr>
              <a:lnSpc>
                <a:spcPct val="150000"/>
              </a:lnSpc>
            </a:pPr>
            <a:r>
              <a:rPr lang="zh-CN" altLang="en-US" sz="1600" i="1" dirty="0" smtClean="0">
                <a:latin typeface="Times New Roman" panose="02020603050405020304" pitchFamily="18" charset="0"/>
                <a:cs typeface="Times New Roman" panose="02020603050405020304" pitchFamily="18" charset="0"/>
              </a:rPr>
              <a:t>中</a:t>
            </a:r>
            <a:r>
              <a:rPr lang="zh-CN" altLang="en-US" sz="1600" i="1" dirty="0">
                <a:latin typeface="Times New Roman" panose="02020603050405020304" pitchFamily="18" charset="0"/>
                <a:cs typeface="Times New Roman" panose="02020603050405020304" pitchFamily="18" charset="0"/>
              </a:rPr>
              <a:t>国外汇交易中心于</a:t>
            </a:r>
            <a:r>
              <a:rPr lang="en-US" altLang="zh-CN" sz="1600" i="1" dirty="0">
                <a:latin typeface="Times New Roman" panose="02020603050405020304" pitchFamily="18" charset="0"/>
                <a:cs typeface="Times New Roman" panose="02020603050405020304" pitchFamily="18" charset="0"/>
              </a:rPr>
              <a:t>2017</a:t>
            </a:r>
            <a:r>
              <a:rPr lang="zh-CN" altLang="en-US" sz="1600" i="1" dirty="0">
                <a:latin typeface="Times New Roman" panose="02020603050405020304" pitchFamily="18" charset="0"/>
                <a:cs typeface="Times New Roman" panose="02020603050405020304" pitchFamily="18" charset="0"/>
              </a:rPr>
              <a:t>年</a:t>
            </a:r>
            <a:r>
              <a:rPr lang="en-US" altLang="zh-CN" sz="1600" i="1" dirty="0">
                <a:latin typeface="Times New Roman" panose="02020603050405020304" pitchFamily="18" charset="0"/>
                <a:cs typeface="Times New Roman" panose="02020603050405020304" pitchFamily="18" charset="0"/>
              </a:rPr>
              <a:t>12</a:t>
            </a:r>
            <a:r>
              <a:rPr lang="zh-CN" altLang="en-US" sz="1600" i="1" dirty="0">
                <a:latin typeface="Times New Roman" panose="02020603050405020304" pitchFamily="18" charset="0"/>
                <a:cs typeface="Times New Roman" panose="02020603050405020304" pitchFamily="18" charset="0"/>
              </a:rPr>
              <a:t>月</a:t>
            </a:r>
            <a:r>
              <a:rPr lang="en-US" altLang="zh-CN" sz="1600" i="1" dirty="0">
                <a:latin typeface="Times New Roman" panose="02020603050405020304" pitchFamily="18" charset="0"/>
                <a:cs typeface="Times New Roman" panose="02020603050405020304" pitchFamily="18" charset="0"/>
              </a:rPr>
              <a:t>4</a:t>
            </a:r>
            <a:r>
              <a:rPr lang="zh-CN" altLang="en-US" sz="1600" i="1" dirty="0">
                <a:latin typeface="Times New Roman" panose="02020603050405020304" pitchFamily="18" charset="0"/>
                <a:cs typeface="Times New Roman" panose="02020603050405020304" pitchFamily="18" charset="0"/>
              </a:rPr>
              <a:t>日推出</a:t>
            </a:r>
            <a:r>
              <a:rPr lang="en-US" altLang="zh-CN" sz="1600" i="1" dirty="0">
                <a:latin typeface="Times New Roman" panose="02020603050405020304" pitchFamily="18" charset="0"/>
                <a:cs typeface="Times New Roman" panose="02020603050405020304" pitchFamily="18" charset="0"/>
              </a:rPr>
              <a:t>FX2017</a:t>
            </a:r>
            <a:r>
              <a:rPr lang="zh-CN" altLang="en-US" sz="1600" i="1" dirty="0">
                <a:latin typeface="Times New Roman" panose="02020603050405020304" pitchFamily="18" charset="0"/>
                <a:cs typeface="Times New Roman" panose="02020603050405020304" pitchFamily="18" charset="0"/>
              </a:rPr>
              <a:t>的第一阶段服务，提供基于中央限价订单簿的即期在岸人民币撮合交易</a:t>
            </a:r>
            <a:r>
              <a:rPr lang="zh-CN" altLang="en-US" sz="1600" i="1" dirty="0" smtClean="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p>
            <a:pPr>
              <a:lnSpc>
                <a:spcPct val="150000"/>
              </a:lnSpc>
            </a:pPr>
            <a:r>
              <a:rPr lang="zh-CN" altLang="en-US" sz="1600" i="1" dirty="0">
                <a:latin typeface="Times New Roman" panose="02020603050405020304" pitchFamily="18" charset="0"/>
                <a:cs typeface="Times New Roman" panose="02020603050405020304" pitchFamily="18" charset="0"/>
              </a:rPr>
              <a:t>中国外汇交易中心于</a:t>
            </a:r>
            <a:r>
              <a:rPr lang="en-US" altLang="zh-CN" sz="1600" i="1" dirty="0">
                <a:latin typeface="Times New Roman" panose="02020603050405020304" pitchFamily="18" charset="0"/>
                <a:cs typeface="Times New Roman" panose="02020603050405020304" pitchFamily="18" charset="0"/>
              </a:rPr>
              <a:t>2018</a:t>
            </a:r>
            <a:r>
              <a:rPr lang="zh-CN" altLang="en-US" sz="1600" i="1" dirty="0">
                <a:latin typeface="Times New Roman" panose="02020603050405020304" pitchFamily="18" charset="0"/>
                <a:cs typeface="Times New Roman" panose="02020603050405020304" pitchFamily="18" charset="0"/>
              </a:rPr>
              <a:t>年</a:t>
            </a:r>
            <a:r>
              <a:rPr lang="en-US" altLang="zh-CN" sz="1600" i="1" dirty="0">
                <a:latin typeface="Times New Roman" panose="02020603050405020304" pitchFamily="18" charset="0"/>
                <a:cs typeface="Times New Roman" panose="02020603050405020304" pitchFamily="18" charset="0"/>
              </a:rPr>
              <a:t>2</a:t>
            </a:r>
            <a:r>
              <a:rPr lang="zh-CN" altLang="en-US" sz="1600" i="1" dirty="0">
                <a:latin typeface="Times New Roman" panose="02020603050405020304" pitchFamily="18" charset="0"/>
                <a:cs typeface="Times New Roman" panose="02020603050405020304" pitchFamily="18" charset="0"/>
              </a:rPr>
              <a:t>月</a:t>
            </a:r>
            <a:r>
              <a:rPr lang="en-US" altLang="zh-CN" sz="1600" i="1" dirty="0">
                <a:latin typeface="Times New Roman" panose="02020603050405020304" pitchFamily="18" charset="0"/>
                <a:cs typeface="Times New Roman" panose="02020603050405020304" pitchFamily="18" charset="0"/>
              </a:rPr>
              <a:t>5</a:t>
            </a:r>
            <a:r>
              <a:rPr lang="zh-CN" altLang="en-US" sz="1600" i="1" dirty="0">
                <a:latin typeface="Times New Roman" panose="02020603050405020304" pitchFamily="18" charset="0"/>
                <a:cs typeface="Times New Roman" panose="02020603050405020304" pitchFamily="18" charset="0"/>
              </a:rPr>
              <a:t>日启动</a:t>
            </a:r>
            <a:r>
              <a:rPr lang="en-US" altLang="zh-CN" sz="1600" i="1" dirty="0">
                <a:latin typeface="Times New Roman" panose="02020603050405020304" pitchFamily="18" charset="0"/>
                <a:cs typeface="Times New Roman" panose="02020603050405020304" pitchFamily="18" charset="0"/>
              </a:rPr>
              <a:t>FX2017</a:t>
            </a:r>
            <a:r>
              <a:rPr lang="zh-CN" altLang="en-US" sz="1600" i="1" dirty="0">
                <a:latin typeface="Times New Roman" panose="02020603050405020304" pitchFamily="18" charset="0"/>
                <a:cs typeface="Times New Roman" panose="02020603050405020304" pitchFamily="18" charset="0"/>
              </a:rPr>
              <a:t>的第二阶段服务，推出了新一代以授信关系为基础的在岸人民币即期、远期及掉期交易平台</a:t>
            </a:r>
            <a:r>
              <a:rPr lang="zh-CN" altLang="en-US" sz="1600" i="1" dirty="0" smtClean="0">
                <a:latin typeface="Times New Roman" panose="02020603050405020304" pitchFamily="18" charset="0"/>
                <a:cs typeface="Times New Roman" panose="02020603050405020304" pitchFamily="18" charset="0"/>
              </a:rPr>
              <a:t>。</a:t>
            </a:r>
            <a:endParaRPr lang="en-US" altLang="zh-CN" sz="1600" i="1" dirty="0" smtClean="0">
              <a:latin typeface="Times New Roman" panose="02020603050405020304" pitchFamily="18" charset="0"/>
              <a:cs typeface="Times New Roman" panose="02020603050405020304" pitchFamily="18" charset="0"/>
            </a:endParaRPr>
          </a:p>
          <a:p>
            <a:pPr>
              <a:lnSpc>
                <a:spcPct val="150000"/>
              </a:lnSpc>
            </a:pPr>
            <a:endParaRPr lang="en-US" altLang="zh-CN"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4159" t="14691" b="38561"/>
          <a:stretch/>
        </p:blipFill>
        <p:spPr>
          <a:xfrm>
            <a:off x="0" y="0"/>
            <a:ext cx="12192000" cy="979714"/>
          </a:xfrm>
          <a:prstGeom prst="rect">
            <a:avLst/>
          </a:prstGeom>
        </p:spPr>
      </p:pic>
    </p:spTree>
    <p:extLst>
      <p:ext uri="{BB962C8B-B14F-4D97-AF65-F5344CB8AC3E}">
        <p14:creationId xmlns:p14="http://schemas.microsoft.com/office/powerpoint/2010/main" val="1986479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1677" y="6373582"/>
            <a:ext cx="2350323" cy="461665"/>
          </a:xfrm>
          <a:prstGeom prst="rect">
            <a:avLst/>
          </a:prstGeom>
        </p:spPr>
        <p:txBody>
          <a:bodyPr wrap="none">
            <a:spAutoFit/>
          </a:bodyPr>
          <a:lstStyle/>
          <a:p>
            <a:pPr>
              <a:lnSpc>
                <a:spcPct val="150000"/>
              </a:lnSpc>
            </a:pPr>
            <a:r>
              <a:rPr lang="zh-CN" altLang="en-US" sz="1600" b="1" dirty="0" smtClean="0">
                <a:latin typeface=".PingFang SC"/>
              </a:rPr>
              <a:t>中国外汇</a:t>
            </a:r>
            <a:r>
              <a:rPr lang="zh-CN" altLang="en-US" sz="1600" b="1" dirty="0">
                <a:latin typeface=".PingFang SC"/>
              </a:rPr>
              <a:t>交</a:t>
            </a:r>
            <a:r>
              <a:rPr lang="zh-CN" altLang="en-US" sz="1600" b="1" dirty="0" smtClean="0">
                <a:latin typeface=".PingFang SC"/>
              </a:rPr>
              <a:t>易平台</a:t>
            </a:r>
            <a:r>
              <a:rPr lang="en-US" altLang="zh-CN" sz="1600" b="1" dirty="0" smtClean="0">
                <a:latin typeface=".PingFang SC"/>
              </a:rPr>
              <a:t>NTPII</a:t>
            </a:r>
            <a:endParaRPr lang="zh-CN" altLang="en-US" sz="1600" b="1" dirty="0">
              <a:latin typeface=".PingFang SC"/>
            </a:endParaRPr>
          </a:p>
        </p:txBody>
      </p:sp>
      <p:sp>
        <p:nvSpPr>
          <p:cNvPr id="3" name="Rectangle 2"/>
          <p:cNvSpPr/>
          <p:nvPr/>
        </p:nvSpPr>
        <p:spPr>
          <a:xfrm>
            <a:off x="201351" y="1351733"/>
            <a:ext cx="7735964" cy="584775"/>
          </a:xfrm>
          <a:prstGeom prst="rect">
            <a:avLst/>
          </a:prstGeom>
        </p:spPr>
        <p:txBody>
          <a:bodyPr wrap="none">
            <a:spAutoFit/>
          </a:bodyPr>
          <a:lstStyle/>
          <a:p>
            <a:r>
              <a:rPr lang="en-US" altLang="zh-CN" sz="3200" b="1" dirty="0" smtClean="0">
                <a:latin typeface="Times New Roman" panose="02020603050405020304" pitchFamily="18" charset="0"/>
                <a:cs typeface="Times New Roman" panose="02020603050405020304" pitchFamily="18" charset="0"/>
              </a:rPr>
              <a:t>NTPII</a:t>
            </a:r>
            <a:r>
              <a:rPr lang="zh-CN" altLang="en-US" sz="3200" b="1" dirty="0" smtClean="0">
                <a:latin typeface="Times New Roman" panose="02020603050405020304" pitchFamily="18" charset="0"/>
                <a:cs typeface="Times New Roman" panose="02020603050405020304" pitchFamily="18" charset="0"/>
              </a:rPr>
              <a:t>（</a:t>
            </a:r>
            <a:r>
              <a:rPr lang="en-US" altLang="zh-CN" sz="3200" b="1" dirty="0" smtClean="0">
                <a:latin typeface="Times New Roman" panose="02020603050405020304" pitchFamily="18" charset="0"/>
                <a:cs typeface="Times New Roman" panose="02020603050405020304" pitchFamily="18" charset="0"/>
              </a:rPr>
              <a:t>NEXT TRADING PLATFORM</a:t>
            </a:r>
            <a:r>
              <a:rPr lang="zh-CN" altLang="en-US" sz="3200" b="1"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4159" t="14691" b="38561"/>
          <a:stretch/>
        </p:blipFill>
        <p:spPr>
          <a:xfrm>
            <a:off x="0" y="0"/>
            <a:ext cx="12192000" cy="979714"/>
          </a:xfrm>
          <a:prstGeom prst="rect">
            <a:avLst/>
          </a:prstGeom>
        </p:spPr>
      </p:pic>
      <p:pic>
        <p:nvPicPr>
          <p:cNvPr id="7" name="图片 1" descr="C:\Users\jane\AppData\Local\Temp\1512628945(1).png"/>
          <p:cNvPicPr/>
          <p:nvPr/>
        </p:nvPicPr>
        <p:blipFill>
          <a:blip r:embed="rId3">
            <a:extLst>
              <a:ext uri="{28A0092B-C50C-407E-A947-70E740481C1C}">
                <a14:useLocalDpi xmlns:a14="http://schemas.microsoft.com/office/drawing/2010/main" val="0"/>
              </a:ext>
            </a:extLst>
          </a:blip>
          <a:srcRect/>
          <a:stretch>
            <a:fillRect/>
          </a:stretch>
        </p:blipFill>
        <p:spPr bwMode="auto">
          <a:xfrm>
            <a:off x="3137090" y="2016746"/>
            <a:ext cx="5039995" cy="3049905"/>
          </a:xfrm>
          <a:prstGeom prst="rect">
            <a:avLst/>
          </a:prstGeom>
          <a:noFill/>
          <a:ln>
            <a:noFill/>
          </a:ln>
        </p:spPr>
      </p:pic>
      <p:sp>
        <p:nvSpPr>
          <p:cNvPr id="4" name="Rectangle 3"/>
          <p:cNvSpPr/>
          <p:nvPr/>
        </p:nvSpPr>
        <p:spPr>
          <a:xfrm>
            <a:off x="1307592" y="5356696"/>
            <a:ext cx="8913050" cy="923330"/>
          </a:xfrm>
          <a:prstGeom prst="rect">
            <a:avLst/>
          </a:prstGeom>
        </p:spPr>
        <p:txBody>
          <a:bodyPr wrap="square">
            <a:spAutoFit/>
          </a:bodyPr>
          <a:lstStyle/>
          <a:p>
            <a:pPr>
              <a:lnSpc>
                <a:spcPct val="150000"/>
              </a:lnSpc>
            </a:pPr>
            <a:r>
              <a:rPr lang="zh-CN" altLang="en-US" dirty="0">
                <a:latin typeface="Times New Roman" panose="02020603050405020304" pitchFamily="18" charset="0"/>
                <a:cs typeface="Times New Roman" panose="02020603050405020304" pitchFamily="18" charset="0"/>
              </a:rPr>
              <a:t>新一代技术的应用创造了可以一次执行多个指令的低延迟交易环境，为参与者营造一个可持续和健全的交易生态系统。</a:t>
            </a:r>
          </a:p>
        </p:txBody>
      </p:sp>
    </p:spTree>
    <p:extLst>
      <p:ext uri="{BB962C8B-B14F-4D97-AF65-F5344CB8AC3E}">
        <p14:creationId xmlns:p14="http://schemas.microsoft.com/office/powerpoint/2010/main" val="842567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1677" y="6373582"/>
            <a:ext cx="2350323" cy="461665"/>
          </a:xfrm>
          <a:prstGeom prst="rect">
            <a:avLst/>
          </a:prstGeom>
        </p:spPr>
        <p:txBody>
          <a:bodyPr wrap="none">
            <a:spAutoFit/>
          </a:bodyPr>
          <a:lstStyle/>
          <a:p>
            <a:pPr>
              <a:lnSpc>
                <a:spcPct val="150000"/>
              </a:lnSpc>
            </a:pPr>
            <a:r>
              <a:rPr lang="zh-CN" altLang="en-US" sz="1600" b="1" dirty="0" smtClean="0">
                <a:latin typeface=".PingFang SC"/>
              </a:rPr>
              <a:t>中国外汇</a:t>
            </a:r>
            <a:r>
              <a:rPr lang="zh-CN" altLang="en-US" sz="1600" b="1" dirty="0">
                <a:latin typeface=".PingFang SC"/>
              </a:rPr>
              <a:t>交</a:t>
            </a:r>
            <a:r>
              <a:rPr lang="zh-CN" altLang="en-US" sz="1600" b="1" dirty="0" smtClean="0">
                <a:latin typeface=".PingFang SC"/>
              </a:rPr>
              <a:t>易平台</a:t>
            </a:r>
            <a:r>
              <a:rPr lang="en-US" altLang="zh-CN" sz="1600" b="1" dirty="0" smtClean="0">
                <a:latin typeface=".PingFang SC"/>
              </a:rPr>
              <a:t>NTPII</a:t>
            </a:r>
            <a:endParaRPr lang="zh-CN" altLang="en-US" sz="1600" b="1" dirty="0">
              <a:latin typeface=".PingFang SC"/>
            </a:endParaRPr>
          </a:p>
        </p:txBody>
      </p:sp>
      <p:sp>
        <p:nvSpPr>
          <p:cNvPr id="3" name="Rectangle 2"/>
          <p:cNvSpPr/>
          <p:nvPr/>
        </p:nvSpPr>
        <p:spPr>
          <a:xfrm>
            <a:off x="201351" y="1351733"/>
            <a:ext cx="3467616"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中国外</a:t>
            </a:r>
            <a:r>
              <a:rPr lang="zh-CN" altLang="en-US" sz="3200" b="1" dirty="0">
                <a:latin typeface="Times New Roman" panose="02020603050405020304" pitchFamily="18" charset="0"/>
                <a:cs typeface="Times New Roman" panose="02020603050405020304" pitchFamily="18" charset="0"/>
              </a:rPr>
              <a:t>汇</a:t>
            </a:r>
            <a:r>
              <a:rPr lang="zh-CN" altLang="en-US" sz="3200" b="1" dirty="0" smtClean="0">
                <a:latin typeface="Times New Roman" panose="02020603050405020304" pitchFamily="18" charset="0"/>
                <a:cs typeface="Times New Roman" panose="02020603050405020304" pitchFamily="18" charset="0"/>
              </a:rPr>
              <a:t>交易链路</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4159" t="14691" b="38561"/>
          <a:stretch/>
        </p:blipFill>
        <p:spPr>
          <a:xfrm>
            <a:off x="0" y="0"/>
            <a:ext cx="12192000" cy="979714"/>
          </a:xfrm>
          <a:prstGeom prst="rect">
            <a:avLst/>
          </a:prstGeom>
        </p:spPr>
      </p:pic>
      <p:pic>
        <p:nvPicPr>
          <p:cNvPr id="2050" name="Picture 2" descr="https://timgsa.baidu.com/timg?image&amp;quality=80&amp;size=b9999_10000&amp;sec=1597387706068&amp;di=359f2eb3e7fe54744585a1b8925afaa8&amp;imgtype=0&amp;src=http%3A%2F%2F5b0988e595225.cdn.sohucs.com%2Fimages%2F20171002%2F5225da7fa2284f5fb62b2e994a5664d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422" y="1854660"/>
            <a:ext cx="4642231" cy="4518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97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4"/>
          <p:cNvSpPr>
            <a:spLocks noChangeArrowheads="1"/>
          </p:cNvSpPr>
          <p:nvPr/>
        </p:nvSpPr>
        <p:spPr bwMode="auto">
          <a:xfrm>
            <a:off x="2144763" y="1992238"/>
            <a:ext cx="2612975" cy="3560542"/>
          </a:xfrm>
          <a:prstGeom prst="rect">
            <a:avLst/>
          </a:prstGeom>
          <a:solidFill>
            <a:schemeClr val="accent1">
              <a:lumMod val="75000"/>
              <a:alpha val="48000"/>
            </a:schemeClr>
          </a:solidFill>
          <a:ln w="9525">
            <a:noFill/>
            <a:miter lim="800000"/>
            <a:headEnd/>
            <a:tailEnd/>
          </a:ln>
          <a:effectLst/>
        </p:spPr>
        <p:txBody>
          <a:bodyPr wrap="none" anchor="ctr"/>
          <a:lstStyle/>
          <a:p>
            <a:endParaRPr lang="zh-CN" altLang="en-US" sz="2400"/>
          </a:p>
        </p:txBody>
      </p:sp>
      <p:sp>
        <p:nvSpPr>
          <p:cNvPr id="2" name="Rectangle 1"/>
          <p:cNvSpPr/>
          <p:nvPr/>
        </p:nvSpPr>
        <p:spPr>
          <a:xfrm>
            <a:off x="9841677" y="6373582"/>
            <a:ext cx="2350323" cy="461665"/>
          </a:xfrm>
          <a:prstGeom prst="rect">
            <a:avLst/>
          </a:prstGeom>
        </p:spPr>
        <p:txBody>
          <a:bodyPr wrap="none">
            <a:spAutoFit/>
          </a:bodyPr>
          <a:lstStyle/>
          <a:p>
            <a:pPr>
              <a:lnSpc>
                <a:spcPct val="150000"/>
              </a:lnSpc>
            </a:pPr>
            <a:r>
              <a:rPr lang="zh-CN" altLang="en-US" sz="1600" b="1" dirty="0" smtClean="0">
                <a:latin typeface=".PingFang SC"/>
              </a:rPr>
              <a:t>中国外汇</a:t>
            </a:r>
            <a:r>
              <a:rPr lang="zh-CN" altLang="en-US" sz="1600" b="1" dirty="0">
                <a:latin typeface=".PingFang SC"/>
              </a:rPr>
              <a:t>交</a:t>
            </a:r>
            <a:r>
              <a:rPr lang="zh-CN" altLang="en-US" sz="1600" b="1" dirty="0" smtClean="0">
                <a:latin typeface=".PingFang SC"/>
              </a:rPr>
              <a:t>易平台</a:t>
            </a:r>
            <a:r>
              <a:rPr lang="en-US" altLang="zh-CN" sz="1600" b="1" dirty="0" smtClean="0">
                <a:latin typeface=".PingFang SC"/>
              </a:rPr>
              <a:t>NTPII</a:t>
            </a:r>
            <a:endParaRPr lang="zh-CN" altLang="en-US" sz="1600" b="1" dirty="0">
              <a:latin typeface=".PingFang SC"/>
            </a:endParaRPr>
          </a:p>
        </p:txBody>
      </p:sp>
      <p:sp>
        <p:nvSpPr>
          <p:cNvPr id="3" name="Rectangle 2"/>
          <p:cNvSpPr/>
          <p:nvPr/>
        </p:nvSpPr>
        <p:spPr>
          <a:xfrm>
            <a:off x="210262" y="1270199"/>
            <a:ext cx="3467616"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外汇</a:t>
            </a:r>
            <a:r>
              <a:rPr lang="zh-CN" altLang="en-US" sz="3200" b="1" dirty="0">
                <a:latin typeface="Times New Roman" panose="02020603050405020304" pitchFamily="18" charset="0"/>
                <a:cs typeface="Times New Roman" panose="02020603050405020304" pitchFamily="18" charset="0"/>
              </a:rPr>
              <a:t>交</a:t>
            </a:r>
            <a:r>
              <a:rPr lang="zh-CN" altLang="en-US" sz="3200" b="1" dirty="0" smtClean="0">
                <a:latin typeface="Times New Roman" panose="02020603050405020304" pitchFamily="18" charset="0"/>
                <a:cs typeface="Times New Roman" panose="02020603050405020304" pitchFamily="18" charset="0"/>
              </a:rPr>
              <a:t>易平台结构</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4159" t="14691" b="38561"/>
          <a:stretch/>
        </p:blipFill>
        <p:spPr>
          <a:xfrm>
            <a:off x="0" y="0"/>
            <a:ext cx="12192000" cy="979714"/>
          </a:xfrm>
          <a:prstGeom prst="rect">
            <a:avLst/>
          </a:prstGeom>
        </p:spPr>
      </p:pic>
      <p:sp>
        <p:nvSpPr>
          <p:cNvPr id="14" name="Rectangle 5"/>
          <p:cNvSpPr>
            <a:spLocks noChangeArrowheads="1"/>
          </p:cNvSpPr>
          <p:nvPr/>
        </p:nvSpPr>
        <p:spPr bwMode="auto">
          <a:xfrm>
            <a:off x="4809987" y="1996683"/>
            <a:ext cx="3000808" cy="3556097"/>
          </a:xfrm>
          <a:prstGeom prst="rect">
            <a:avLst/>
          </a:prstGeom>
          <a:solidFill>
            <a:schemeClr val="accent1">
              <a:lumMod val="40000"/>
              <a:lumOff val="60000"/>
              <a:alpha val="59000"/>
            </a:schemeClr>
          </a:solidFill>
          <a:ln w="9525">
            <a:noFill/>
            <a:miter lim="800000"/>
            <a:headEnd/>
            <a:tailEnd/>
          </a:ln>
          <a:effectLst/>
        </p:spPr>
        <p:txBody>
          <a:bodyPr wrap="none" anchor="ctr"/>
          <a:lstStyle/>
          <a:p>
            <a:endParaRPr lang="zh-CN" altLang="en-US" sz="2400"/>
          </a:p>
        </p:txBody>
      </p:sp>
      <p:sp>
        <p:nvSpPr>
          <p:cNvPr id="15" name="Rectangle 4"/>
          <p:cNvSpPr>
            <a:spLocks noChangeArrowheads="1"/>
          </p:cNvSpPr>
          <p:nvPr/>
        </p:nvSpPr>
        <p:spPr bwMode="auto">
          <a:xfrm>
            <a:off x="7838677" y="1987471"/>
            <a:ext cx="2591526" cy="3560542"/>
          </a:xfrm>
          <a:prstGeom prst="rect">
            <a:avLst/>
          </a:prstGeom>
          <a:solidFill>
            <a:schemeClr val="accent1">
              <a:lumMod val="75000"/>
              <a:alpha val="48000"/>
            </a:schemeClr>
          </a:solidFill>
          <a:ln w="9525">
            <a:noFill/>
            <a:miter lim="800000"/>
            <a:headEnd/>
            <a:tailEnd/>
          </a:ln>
          <a:effectLst/>
        </p:spPr>
        <p:txBody>
          <a:bodyPr wrap="none" anchor="ctr"/>
          <a:lstStyle/>
          <a:p>
            <a:endParaRPr lang="zh-CN" altLang="en-US" sz="2400"/>
          </a:p>
        </p:txBody>
      </p:sp>
      <p:sp>
        <p:nvSpPr>
          <p:cNvPr id="27" name="灯片编号占位符 3"/>
          <p:cNvSpPr>
            <a:spLocks noGrp="1"/>
          </p:cNvSpPr>
          <p:nvPr>
            <p:ph type="sldNum" sz="quarter" idx="10"/>
          </p:nvPr>
        </p:nvSpPr>
        <p:spPr>
          <a:xfrm>
            <a:off x="838200" y="6301486"/>
            <a:ext cx="2743200" cy="365125"/>
          </a:xfrm>
        </p:spPr>
        <p:txBody>
          <a:bodyPr/>
          <a:lstStyle/>
          <a:p>
            <a:fld id="{B5586963-6B76-449E-84EA-1B3747BED9E8}" type="slidenum">
              <a:rPr lang="en-US" altLang="zh-CN"/>
              <a:pPr/>
              <a:t>26</a:t>
            </a:fld>
            <a:endParaRPr lang="en-US" altLang="zh-CN"/>
          </a:p>
        </p:txBody>
      </p:sp>
      <p:sp>
        <p:nvSpPr>
          <p:cNvPr id="30" name="Text Box 8"/>
          <p:cNvSpPr txBox="1">
            <a:spLocks noChangeArrowheads="1"/>
          </p:cNvSpPr>
          <p:nvPr/>
        </p:nvSpPr>
        <p:spPr bwMode="auto">
          <a:xfrm>
            <a:off x="5529181" y="2220295"/>
            <a:ext cx="937308" cy="276999"/>
          </a:xfrm>
          <a:prstGeom prst="rect">
            <a:avLst/>
          </a:prstGeom>
          <a:noFill/>
          <a:ln w="9525">
            <a:noFill/>
            <a:miter lim="800000"/>
            <a:headEnd/>
            <a:tailEnd/>
          </a:ln>
          <a:effectLst/>
        </p:spPr>
        <p:txBody>
          <a:bodyPr wrap="none" lIns="91440" tIns="45720" rIns="91440" bIns="45720">
            <a:spAutoFit/>
          </a:bodyPr>
          <a:lstStyle/>
          <a:p>
            <a:pPr algn="ctr">
              <a:spcBef>
                <a:spcPct val="0"/>
              </a:spcBef>
            </a:pPr>
            <a:r>
              <a:rPr lang="en-GB" sz="1200" b="1" dirty="0" smtClean="0">
                <a:solidFill>
                  <a:schemeClr val="bg1"/>
                </a:solidFill>
                <a:ea typeface="ＭＳ Ｐゴシック" pitchFamily="34" charset="-128"/>
              </a:rPr>
              <a:t>CFETS  </a:t>
            </a:r>
            <a:r>
              <a:rPr lang="en-US" altLang="zh-CN" sz="1200" b="1" dirty="0" smtClean="0">
                <a:solidFill>
                  <a:schemeClr val="bg1"/>
                </a:solidFill>
                <a:ea typeface="ＭＳ Ｐゴシック" pitchFamily="34" charset="-128"/>
              </a:rPr>
              <a:t>NTPII</a:t>
            </a:r>
            <a:endParaRPr lang="en-GB" sz="1200" b="1" dirty="0">
              <a:solidFill>
                <a:schemeClr val="bg1"/>
              </a:solidFill>
              <a:ea typeface="ＭＳ Ｐゴシック" pitchFamily="34" charset="-128"/>
            </a:endParaRPr>
          </a:p>
        </p:txBody>
      </p:sp>
      <p:sp>
        <p:nvSpPr>
          <p:cNvPr id="31" name="Text Box 9"/>
          <p:cNvSpPr txBox="1">
            <a:spLocks noChangeArrowheads="1"/>
          </p:cNvSpPr>
          <p:nvPr/>
        </p:nvSpPr>
        <p:spPr bwMode="auto">
          <a:xfrm>
            <a:off x="8684908" y="2275193"/>
            <a:ext cx="378822" cy="276999"/>
          </a:xfrm>
          <a:prstGeom prst="rect">
            <a:avLst/>
          </a:prstGeom>
          <a:noFill/>
          <a:ln w="9525">
            <a:noFill/>
            <a:miter lim="800000"/>
            <a:headEnd/>
            <a:tailEnd/>
          </a:ln>
          <a:effectLst/>
        </p:spPr>
        <p:txBody>
          <a:bodyPr wrap="none" lIns="91440" tIns="45720" rIns="91440" bIns="45720">
            <a:spAutoFit/>
          </a:bodyPr>
          <a:lstStyle/>
          <a:p>
            <a:pPr algn="ctr">
              <a:spcBef>
                <a:spcPct val="0"/>
              </a:spcBef>
            </a:pPr>
            <a:r>
              <a:rPr lang="en-GB" sz="1200" b="1" dirty="0" smtClean="0">
                <a:solidFill>
                  <a:schemeClr val="bg1"/>
                </a:solidFill>
                <a:ea typeface="ＭＳ Ｐゴシック" pitchFamily="34" charset="-128"/>
              </a:rPr>
              <a:t>LPs</a:t>
            </a:r>
            <a:endParaRPr lang="en-GB" sz="1200" b="1" dirty="0">
              <a:solidFill>
                <a:schemeClr val="bg1"/>
              </a:solidFill>
              <a:ea typeface="ＭＳ Ｐゴシック" pitchFamily="34" charset="-128"/>
            </a:endParaRPr>
          </a:p>
        </p:txBody>
      </p:sp>
      <p:sp>
        <p:nvSpPr>
          <p:cNvPr id="33" name="Oval 11"/>
          <p:cNvSpPr>
            <a:spLocks noChangeArrowheads="1"/>
          </p:cNvSpPr>
          <p:nvPr/>
        </p:nvSpPr>
        <p:spPr bwMode="auto">
          <a:xfrm>
            <a:off x="8977094" y="3513188"/>
            <a:ext cx="806451" cy="806451"/>
          </a:xfrm>
          <a:prstGeom prst="ellipse">
            <a:avLst/>
          </a:prstGeom>
          <a:solidFill>
            <a:schemeClr val="hlink"/>
          </a:solidFill>
          <a:ln w="9525">
            <a:noFill/>
            <a:round/>
            <a:headEnd/>
            <a:tailEnd/>
          </a:ln>
          <a:effectLst/>
        </p:spPr>
        <p:txBody>
          <a:bodyPr wrap="none" lIns="91440" tIns="45720" rIns="91440" bIns="45720" anchor="ctr"/>
          <a:lstStyle/>
          <a:p>
            <a:endParaRPr lang="zh-CN" altLang="en-US" sz="2400"/>
          </a:p>
        </p:txBody>
      </p:sp>
      <p:sp>
        <p:nvSpPr>
          <p:cNvPr id="36" name="Line 23"/>
          <p:cNvSpPr>
            <a:spLocks noChangeShapeType="1"/>
          </p:cNvSpPr>
          <p:nvPr/>
        </p:nvSpPr>
        <p:spPr bwMode="auto">
          <a:xfrm>
            <a:off x="7810795" y="3918649"/>
            <a:ext cx="1166299" cy="38100"/>
          </a:xfrm>
          <a:prstGeom prst="line">
            <a:avLst/>
          </a:prstGeom>
          <a:noFill/>
          <a:ln w="19050">
            <a:solidFill>
              <a:schemeClr val="hlink"/>
            </a:solidFill>
            <a:round/>
            <a:headEnd type="arrow" w="lg" len="med"/>
            <a:tailEnd/>
          </a:ln>
          <a:effectLst/>
        </p:spPr>
        <p:txBody>
          <a:bodyPr lIns="91440" tIns="45720" rIns="91440" bIns="45720"/>
          <a:lstStyle/>
          <a:p>
            <a:endParaRPr lang="en-US" altLang="zh-CN" sz="2400" dirty="0" smtClean="0"/>
          </a:p>
          <a:p>
            <a:endParaRPr lang="zh-CN" altLang="en-US" sz="2400" dirty="0"/>
          </a:p>
        </p:txBody>
      </p:sp>
      <p:sp>
        <p:nvSpPr>
          <p:cNvPr id="39" name="Text Box 27"/>
          <p:cNvSpPr txBox="1">
            <a:spLocks noChangeArrowheads="1"/>
          </p:cNvSpPr>
          <p:nvPr/>
        </p:nvSpPr>
        <p:spPr bwMode="auto">
          <a:xfrm>
            <a:off x="9115204" y="3682035"/>
            <a:ext cx="546945" cy="387927"/>
          </a:xfrm>
          <a:prstGeom prst="rect">
            <a:avLst/>
          </a:prstGeom>
          <a:noFill/>
          <a:ln w="9525">
            <a:noFill/>
            <a:miter lim="800000"/>
            <a:headEnd/>
            <a:tailEnd/>
          </a:ln>
          <a:effectLst/>
        </p:spPr>
        <p:txBody>
          <a:bodyPr wrap="none" lIns="91440" tIns="45720" rIns="91440" bIns="45720">
            <a:spAutoFit/>
          </a:bodyPr>
          <a:lstStyle/>
          <a:p>
            <a:pPr algn="ctr">
              <a:lnSpc>
                <a:spcPct val="90000"/>
              </a:lnSpc>
              <a:spcBef>
                <a:spcPct val="0"/>
              </a:spcBef>
            </a:pPr>
            <a:r>
              <a:rPr lang="zh-CN" altLang="zh-CN" sz="1067" dirty="0" smtClean="0">
                <a:solidFill>
                  <a:schemeClr val="bg1"/>
                </a:solidFill>
                <a:ea typeface="ＭＳ Ｐゴシック" pitchFamily="34" charset="-128"/>
              </a:rPr>
              <a:t>C</a:t>
            </a:r>
            <a:r>
              <a:rPr lang="en-US" altLang="zh-CN" sz="1067" dirty="0" smtClean="0">
                <a:solidFill>
                  <a:schemeClr val="bg1"/>
                </a:solidFill>
                <a:ea typeface="ＭＳ Ｐゴシック" pitchFamily="34" charset="-128"/>
              </a:rPr>
              <a:t>FETS </a:t>
            </a:r>
          </a:p>
          <a:p>
            <a:pPr algn="ctr">
              <a:lnSpc>
                <a:spcPct val="90000"/>
              </a:lnSpc>
              <a:spcBef>
                <a:spcPct val="0"/>
              </a:spcBef>
            </a:pPr>
            <a:r>
              <a:rPr lang="en-US" sz="1067" dirty="0" smtClean="0">
                <a:solidFill>
                  <a:schemeClr val="bg1"/>
                </a:solidFill>
                <a:ea typeface="ＭＳ Ｐゴシック" pitchFamily="34" charset="-128"/>
              </a:rPr>
              <a:t>LPs</a:t>
            </a:r>
            <a:endParaRPr lang="en-GB" sz="1067" dirty="0">
              <a:solidFill>
                <a:schemeClr val="bg1"/>
              </a:solidFill>
              <a:ea typeface="ＭＳ Ｐゴシック" pitchFamily="34" charset="-128"/>
            </a:endParaRPr>
          </a:p>
        </p:txBody>
      </p:sp>
      <p:sp>
        <p:nvSpPr>
          <p:cNvPr id="41" name="AutoShape 32"/>
          <p:cNvSpPr>
            <a:spLocks noChangeArrowheads="1"/>
          </p:cNvSpPr>
          <p:nvPr/>
        </p:nvSpPr>
        <p:spPr bwMode="auto">
          <a:xfrm>
            <a:off x="7069141" y="2213675"/>
            <a:ext cx="741654" cy="3181286"/>
          </a:xfrm>
          <a:prstGeom prst="roundRect">
            <a:avLst>
              <a:gd name="adj" fmla="val 12644"/>
            </a:avLst>
          </a:prstGeom>
          <a:solidFill>
            <a:schemeClr val="tx2"/>
          </a:solidFill>
          <a:ln w="9525">
            <a:noFill/>
            <a:round/>
            <a:headEnd/>
            <a:tailEnd/>
          </a:ln>
          <a:effectLst/>
        </p:spPr>
        <p:txBody>
          <a:bodyPr wrap="none" lIns="91440" tIns="45720" rIns="91440" bIns="45720" anchor="ctr"/>
          <a:lstStyle/>
          <a:p>
            <a:pPr algn="ctr">
              <a:spcBef>
                <a:spcPct val="0"/>
              </a:spcBef>
            </a:pPr>
            <a:r>
              <a:rPr lang="en-GB" sz="1200" dirty="0">
                <a:solidFill>
                  <a:schemeClr val="bg1"/>
                </a:solidFill>
                <a:ea typeface="ＭＳ Ｐゴシック" pitchFamily="34" charset="-128"/>
              </a:rPr>
              <a:t>Liquidity</a:t>
            </a:r>
          </a:p>
          <a:p>
            <a:pPr algn="ctr">
              <a:spcBef>
                <a:spcPct val="0"/>
              </a:spcBef>
            </a:pPr>
            <a:r>
              <a:rPr lang="en-GB" sz="1200" dirty="0">
                <a:solidFill>
                  <a:schemeClr val="bg1"/>
                </a:solidFill>
                <a:ea typeface="ＭＳ Ｐゴシック" pitchFamily="34" charset="-128"/>
              </a:rPr>
              <a:t>Aggregator</a:t>
            </a:r>
          </a:p>
        </p:txBody>
      </p:sp>
      <p:sp>
        <p:nvSpPr>
          <p:cNvPr id="42" name="Line 33"/>
          <p:cNvSpPr>
            <a:spLocks noChangeShapeType="1"/>
          </p:cNvSpPr>
          <p:nvPr/>
        </p:nvSpPr>
        <p:spPr bwMode="auto">
          <a:xfrm>
            <a:off x="6162677" y="3877375"/>
            <a:ext cx="906463" cy="0"/>
          </a:xfrm>
          <a:prstGeom prst="line">
            <a:avLst/>
          </a:prstGeom>
          <a:noFill/>
          <a:ln w="19050">
            <a:solidFill>
              <a:schemeClr val="hlink"/>
            </a:solidFill>
            <a:round/>
            <a:headEnd type="arrow" w="lg" len="med"/>
            <a:tailEnd/>
          </a:ln>
          <a:effectLst/>
        </p:spPr>
        <p:txBody>
          <a:bodyPr lIns="91440" tIns="45720" rIns="91440" bIns="45720"/>
          <a:lstStyle/>
          <a:p>
            <a:endParaRPr lang="zh-CN" altLang="en-US" sz="2400"/>
          </a:p>
        </p:txBody>
      </p:sp>
      <p:sp>
        <p:nvSpPr>
          <p:cNvPr id="43" name="Line 34"/>
          <p:cNvSpPr>
            <a:spLocks noChangeShapeType="1"/>
          </p:cNvSpPr>
          <p:nvPr/>
        </p:nvSpPr>
        <p:spPr bwMode="auto">
          <a:xfrm flipH="1">
            <a:off x="6188076" y="4242499"/>
            <a:ext cx="874713" cy="0"/>
          </a:xfrm>
          <a:prstGeom prst="line">
            <a:avLst/>
          </a:prstGeom>
          <a:noFill/>
          <a:ln w="19050">
            <a:solidFill>
              <a:schemeClr val="hlink"/>
            </a:solidFill>
            <a:round/>
            <a:headEnd type="arrow" w="lg" len="med"/>
            <a:tailEnd/>
          </a:ln>
          <a:effectLst/>
        </p:spPr>
        <p:txBody>
          <a:bodyPr lIns="91440" tIns="45720" rIns="91440" bIns="45720"/>
          <a:lstStyle/>
          <a:p>
            <a:endParaRPr lang="zh-CN" altLang="en-US" sz="2400"/>
          </a:p>
        </p:txBody>
      </p:sp>
      <p:sp>
        <p:nvSpPr>
          <p:cNvPr id="44" name="Text Box 35"/>
          <p:cNvSpPr txBox="1">
            <a:spLocks noChangeArrowheads="1"/>
          </p:cNvSpPr>
          <p:nvPr/>
        </p:nvSpPr>
        <p:spPr bwMode="auto">
          <a:xfrm>
            <a:off x="6169677" y="3647187"/>
            <a:ext cx="981359" cy="453586"/>
          </a:xfrm>
          <a:prstGeom prst="rect">
            <a:avLst/>
          </a:prstGeom>
          <a:noFill/>
          <a:ln w="9525">
            <a:noFill/>
            <a:miter lim="800000"/>
            <a:headEnd/>
            <a:tailEnd/>
          </a:ln>
          <a:effectLst/>
        </p:spPr>
        <p:txBody>
          <a:bodyPr wrap="none" lIns="91440" tIns="45720" rIns="91440" bIns="45720">
            <a:spAutoFit/>
          </a:bodyPr>
          <a:lstStyle/>
          <a:p>
            <a:pPr algn="ctr">
              <a:lnSpc>
                <a:spcPct val="110000"/>
              </a:lnSpc>
              <a:spcBef>
                <a:spcPct val="0"/>
              </a:spcBef>
            </a:pPr>
            <a:r>
              <a:rPr lang="en-GB" sz="1067" dirty="0" smtClean="0">
                <a:ea typeface="ＭＳ Ｐゴシック" pitchFamily="34" charset="-128"/>
              </a:rPr>
              <a:t>Depth </a:t>
            </a:r>
            <a:r>
              <a:rPr lang="en-GB" sz="1067" dirty="0">
                <a:ea typeface="ＭＳ Ｐゴシック" pitchFamily="34" charset="-128"/>
              </a:rPr>
              <a:t>of book</a:t>
            </a:r>
            <a:br>
              <a:rPr lang="en-GB" sz="1067" dirty="0">
                <a:ea typeface="ＭＳ Ｐゴシック" pitchFamily="34" charset="-128"/>
              </a:rPr>
            </a:br>
            <a:endParaRPr lang="en-GB" sz="1067" dirty="0">
              <a:ea typeface="ＭＳ Ｐゴシック" pitchFamily="34" charset="-128"/>
            </a:endParaRPr>
          </a:p>
        </p:txBody>
      </p:sp>
      <p:sp>
        <p:nvSpPr>
          <p:cNvPr id="45" name="Text Box 36"/>
          <p:cNvSpPr txBox="1">
            <a:spLocks noChangeArrowheads="1"/>
          </p:cNvSpPr>
          <p:nvPr/>
        </p:nvSpPr>
        <p:spPr bwMode="auto">
          <a:xfrm>
            <a:off x="6323417" y="4036126"/>
            <a:ext cx="540533" cy="420756"/>
          </a:xfrm>
          <a:prstGeom prst="rect">
            <a:avLst/>
          </a:prstGeom>
          <a:noFill/>
          <a:ln w="9525">
            <a:noFill/>
            <a:miter lim="800000"/>
            <a:headEnd/>
            <a:tailEnd/>
          </a:ln>
          <a:effectLst/>
        </p:spPr>
        <p:txBody>
          <a:bodyPr wrap="none" lIns="91440" tIns="45720" rIns="91440" bIns="45720">
            <a:spAutoFit/>
          </a:bodyPr>
          <a:lstStyle/>
          <a:p>
            <a:pPr algn="ctr">
              <a:spcBef>
                <a:spcPct val="0"/>
              </a:spcBef>
            </a:pPr>
            <a:r>
              <a:rPr lang="en-GB" sz="1067" dirty="0" smtClean="0">
                <a:ea typeface="ＭＳ Ｐゴシック" pitchFamily="34" charset="-128"/>
              </a:rPr>
              <a:t>Hedge</a:t>
            </a:r>
          </a:p>
          <a:p>
            <a:pPr algn="ctr">
              <a:spcBef>
                <a:spcPct val="0"/>
              </a:spcBef>
            </a:pPr>
            <a:r>
              <a:rPr lang="en-GB" sz="1067" dirty="0" smtClean="0">
                <a:ea typeface="ＭＳ Ｐゴシック" pitchFamily="34" charset="-128"/>
              </a:rPr>
              <a:t>Deals</a:t>
            </a:r>
            <a:endParaRPr lang="en-GB" sz="1067" dirty="0">
              <a:ea typeface="ＭＳ Ｐゴシック" pitchFamily="34" charset="-128"/>
            </a:endParaRPr>
          </a:p>
        </p:txBody>
      </p:sp>
      <p:sp>
        <p:nvSpPr>
          <p:cNvPr id="46" name="AutoShape 37"/>
          <p:cNvSpPr>
            <a:spLocks noChangeArrowheads="1"/>
          </p:cNvSpPr>
          <p:nvPr/>
        </p:nvSpPr>
        <p:spPr bwMode="auto">
          <a:xfrm>
            <a:off x="5019607" y="6102685"/>
            <a:ext cx="1112837" cy="647700"/>
          </a:xfrm>
          <a:prstGeom prst="diamond">
            <a:avLst/>
          </a:prstGeom>
          <a:solidFill>
            <a:schemeClr val="hlink"/>
          </a:solidFill>
          <a:ln w="9525">
            <a:noFill/>
            <a:miter lim="800000"/>
            <a:headEnd/>
            <a:tailEnd/>
          </a:ln>
          <a:effectLst/>
        </p:spPr>
        <p:txBody>
          <a:bodyPr wrap="none" lIns="91440" tIns="45720" rIns="91440" bIns="45720" anchor="ctr"/>
          <a:lstStyle/>
          <a:p>
            <a:endParaRPr lang="zh-CN" altLang="en-US" sz="2400"/>
          </a:p>
        </p:txBody>
      </p:sp>
      <p:sp>
        <p:nvSpPr>
          <p:cNvPr id="47" name="Text Box 38"/>
          <p:cNvSpPr txBox="1">
            <a:spLocks noChangeArrowheads="1"/>
          </p:cNvSpPr>
          <p:nvPr/>
        </p:nvSpPr>
        <p:spPr bwMode="auto">
          <a:xfrm>
            <a:off x="5124363" y="6176961"/>
            <a:ext cx="970137" cy="535724"/>
          </a:xfrm>
          <a:prstGeom prst="rect">
            <a:avLst/>
          </a:prstGeom>
          <a:noFill/>
          <a:ln w="9525">
            <a:noFill/>
            <a:miter lim="800000"/>
            <a:headEnd/>
            <a:tailEnd/>
          </a:ln>
          <a:effectLst/>
        </p:spPr>
        <p:txBody>
          <a:bodyPr wrap="none" lIns="91440" tIns="45720" rIns="91440" bIns="45720">
            <a:spAutoFit/>
          </a:bodyPr>
          <a:lstStyle/>
          <a:p>
            <a:pPr algn="ctr">
              <a:lnSpc>
                <a:spcPct val="90000"/>
              </a:lnSpc>
              <a:spcBef>
                <a:spcPct val="0"/>
              </a:spcBef>
            </a:pPr>
            <a:r>
              <a:rPr lang="en-GB" sz="1067" dirty="0">
                <a:solidFill>
                  <a:schemeClr val="bg1"/>
                </a:solidFill>
                <a:ea typeface="ＭＳ Ｐゴシック" pitchFamily="34" charset="-128"/>
              </a:rPr>
              <a:t>Risk</a:t>
            </a:r>
            <a:br>
              <a:rPr lang="en-GB" sz="1067" dirty="0">
                <a:solidFill>
                  <a:schemeClr val="bg1"/>
                </a:solidFill>
                <a:ea typeface="ＭＳ Ｐゴシック" pitchFamily="34" charset="-128"/>
              </a:rPr>
            </a:br>
            <a:r>
              <a:rPr lang="en-GB" sz="1067" dirty="0">
                <a:solidFill>
                  <a:schemeClr val="bg1"/>
                </a:solidFill>
                <a:ea typeface="ＭＳ Ｐゴシック" pitchFamily="34" charset="-128"/>
              </a:rPr>
              <a:t>Management</a:t>
            </a:r>
            <a:br>
              <a:rPr lang="en-GB" sz="1067" dirty="0">
                <a:solidFill>
                  <a:schemeClr val="bg1"/>
                </a:solidFill>
                <a:ea typeface="ＭＳ Ｐゴシック" pitchFamily="34" charset="-128"/>
              </a:rPr>
            </a:br>
            <a:r>
              <a:rPr lang="en-GB" sz="1067" dirty="0">
                <a:solidFill>
                  <a:schemeClr val="bg1"/>
                </a:solidFill>
                <a:ea typeface="ＭＳ Ｐゴシック" pitchFamily="34" charset="-128"/>
              </a:rPr>
              <a:t>System</a:t>
            </a:r>
          </a:p>
        </p:txBody>
      </p:sp>
      <p:sp>
        <p:nvSpPr>
          <p:cNvPr id="48" name="Line 39"/>
          <p:cNvSpPr>
            <a:spLocks noChangeShapeType="1"/>
          </p:cNvSpPr>
          <p:nvPr/>
        </p:nvSpPr>
        <p:spPr bwMode="auto">
          <a:xfrm flipV="1">
            <a:off x="5602288" y="4467921"/>
            <a:ext cx="0" cy="1653051"/>
          </a:xfrm>
          <a:prstGeom prst="line">
            <a:avLst/>
          </a:prstGeom>
          <a:noFill/>
          <a:ln w="19050">
            <a:solidFill>
              <a:schemeClr val="hlink"/>
            </a:solidFill>
            <a:round/>
            <a:headEnd type="arrow" w="lg" len="med"/>
            <a:tailEnd/>
          </a:ln>
          <a:effectLst/>
        </p:spPr>
        <p:txBody>
          <a:bodyPr lIns="91440" tIns="45720" rIns="91440" bIns="45720"/>
          <a:lstStyle/>
          <a:p>
            <a:endParaRPr lang="zh-CN" altLang="en-US" sz="2400"/>
          </a:p>
        </p:txBody>
      </p:sp>
      <p:sp>
        <p:nvSpPr>
          <p:cNvPr id="49" name="AutoShape 40"/>
          <p:cNvSpPr>
            <a:spLocks noChangeArrowheads="1"/>
          </p:cNvSpPr>
          <p:nvPr/>
        </p:nvSpPr>
        <p:spPr bwMode="auto">
          <a:xfrm>
            <a:off x="5097463" y="4933061"/>
            <a:ext cx="996951" cy="207963"/>
          </a:xfrm>
          <a:prstGeom prst="roundRect">
            <a:avLst>
              <a:gd name="adj" fmla="val 50000"/>
            </a:avLst>
          </a:prstGeom>
          <a:solidFill>
            <a:schemeClr val="hlink"/>
          </a:solidFill>
          <a:ln w="9525">
            <a:noFill/>
            <a:round/>
            <a:headEnd/>
            <a:tailEnd/>
          </a:ln>
          <a:effectLst/>
        </p:spPr>
        <p:txBody>
          <a:bodyPr wrap="none" lIns="91440" tIns="45720" rIns="91440" bIns="45720" anchor="ctr"/>
          <a:lstStyle/>
          <a:p>
            <a:pPr algn="ctr">
              <a:spcBef>
                <a:spcPct val="0"/>
              </a:spcBef>
            </a:pPr>
            <a:r>
              <a:rPr lang="en-GB" sz="1067" dirty="0">
                <a:solidFill>
                  <a:schemeClr val="bg1"/>
                </a:solidFill>
                <a:ea typeface="ＭＳ Ｐゴシック" pitchFamily="34" charset="-128"/>
              </a:rPr>
              <a:t>Completed deals</a:t>
            </a:r>
          </a:p>
        </p:txBody>
      </p:sp>
      <p:sp>
        <p:nvSpPr>
          <p:cNvPr id="50" name="Rectangle 41"/>
          <p:cNvSpPr>
            <a:spLocks noChangeArrowheads="1"/>
          </p:cNvSpPr>
          <p:nvPr/>
        </p:nvSpPr>
        <p:spPr bwMode="auto">
          <a:xfrm>
            <a:off x="2140001" y="3761487"/>
            <a:ext cx="917525" cy="398463"/>
          </a:xfrm>
          <a:prstGeom prst="rect">
            <a:avLst/>
          </a:prstGeom>
          <a:solidFill>
            <a:schemeClr val="hlink"/>
          </a:solidFill>
          <a:ln w="9525">
            <a:noFill/>
            <a:miter lim="800000"/>
            <a:headEnd/>
            <a:tailEnd/>
          </a:ln>
          <a:effectLst/>
        </p:spPr>
        <p:txBody>
          <a:bodyPr wrap="none" lIns="91440" tIns="45720" rIns="91440" bIns="45720" anchor="ctr"/>
          <a:lstStyle/>
          <a:p>
            <a:pPr algn="ctr">
              <a:spcBef>
                <a:spcPct val="0"/>
              </a:spcBef>
            </a:pPr>
            <a:r>
              <a:rPr lang="en-GB" sz="1400" dirty="0">
                <a:solidFill>
                  <a:schemeClr val="bg1"/>
                </a:solidFill>
                <a:ea typeface="ＭＳ Ｐゴシック" pitchFamily="34" charset="-128"/>
              </a:rPr>
              <a:t> </a:t>
            </a:r>
            <a:r>
              <a:rPr lang="en-US" sz="1400" dirty="0" smtClean="0">
                <a:solidFill>
                  <a:schemeClr val="bg1"/>
                </a:solidFill>
                <a:ea typeface="ＭＳ Ｐゴシック" pitchFamily="34" charset="-128"/>
              </a:rPr>
              <a:t>Client</a:t>
            </a:r>
            <a:endParaRPr lang="en-GB" sz="1400" dirty="0">
              <a:solidFill>
                <a:schemeClr val="bg1"/>
              </a:solidFill>
              <a:ea typeface="ＭＳ Ｐゴシック" pitchFamily="34" charset="-128"/>
            </a:endParaRPr>
          </a:p>
        </p:txBody>
      </p:sp>
      <p:sp>
        <p:nvSpPr>
          <p:cNvPr id="55" name="Line 46"/>
          <p:cNvSpPr>
            <a:spLocks noChangeShapeType="1"/>
          </p:cNvSpPr>
          <p:nvPr/>
        </p:nvSpPr>
        <p:spPr bwMode="auto">
          <a:xfrm flipH="1">
            <a:off x="3044825" y="3918649"/>
            <a:ext cx="1995488" cy="0"/>
          </a:xfrm>
          <a:prstGeom prst="line">
            <a:avLst/>
          </a:prstGeom>
          <a:noFill/>
          <a:ln w="19050">
            <a:solidFill>
              <a:schemeClr val="hlink"/>
            </a:solidFill>
            <a:round/>
            <a:headEnd/>
            <a:tailEnd type="arrow" w="lg" len="med"/>
          </a:ln>
          <a:effectLst/>
        </p:spPr>
        <p:txBody>
          <a:bodyPr lIns="91440" tIns="45720" rIns="91440" bIns="45720"/>
          <a:lstStyle/>
          <a:p>
            <a:endParaRPr lang="zh-CN" altLang="en-US" sz="2400"/>
          </a:p>
        </p:txBody>
      </p:sp>
      <p:sp>
        <p:nvSpPr>
          <p:cNvPr id="56" name="AutoShape 47"/>
          <p:cNvSpPr>
            <a:spLocks noChangeArrowheads="1"/>
          </p:cNvSpPr>
          <p:nvPr/>
        </p:nvSpPr>
        <p:spPr bwMode="auto">
          <a:xfrm>
            <a:off x="3351213" y="3805937"/>
            <a:ext cx="1154112" cy="207963"/>
          </a:xfrm>
          <a:prstGeom prst="roundRect">
            <a:avLst>
              <a:gd name="adj" fmla="val 50000"/>
            </a:avLst>
          </a:prstGeom>
          <a:solidFill>
            <a:schemeClr val="hlink"/>
          </a:solidFill>
          <a:ln w="9525">
            <a:noFill/>
            <a:round/>
            <a:headEnd/>
            <a:tailEnd/>
          </a:ln>
          <a:effectLst/>
        </p:spPr>
        <p:txBody>
          <a:bodyPr wrap="none" lIns="91440" tIns="45720" rIns="91440" bIns="45720" anchor="ctr"/>
          <a:lstStyle/>
          <a:p>
            <a:pPr algn="ctr">
              <a:spcBef>
                <a:spcPct val="0"/>
              </a:spcBef>
            </a:pPr>
            <a:r>
              <a:rPr lang="en-GB" sz="1067" dirty="0" smtClean="0">
                <a:solidFill>
                  <a:schemeClr val="bg1"/>
                </a:solidFill>
                <a:ea typeface="ＭＳ Ｐゴシック" pitchFamily="34" charset="-128"/>
              </a:rPr>
              <a:t>RFQ/ESP</a:t>
            </a:r>
            <a:endParaRPr lang="en-GB" sz="1067" dirty="0">
              <a:solidFill>
                <a:schemeClr val="bg1"/>
              </a:solidFill>
              <a:ea typeface="ＭＳ Ｐゴシック" pitchFamily="34" charset="-128"/>
            </a:endParaRPr>
          </a:p>
        </p:txBody>
      </p:sp>
      <p:sp>
        <p:nvSpPr>
          <p:cNvPr id="61" name="AutoShape 52"/>
          <p:cNvSpPr>
            <a:spLocks noChangeArrowheads="1"/>
          </p:cNvSpPr>
          <p:nvPr/>
        </p:nvSpPr>
        <p:spPr bwMode="auto">
          <a:xfrm>
            <a:off x="5050965" y="3489701"/>
            <a:ext cx="1150939" cy="1125537"/>
          </a:xfrm>
          <a:prstGeom prst="roundRect">
            <a:avLst>
              <a:gd name="adj" fmla="val 12644"/>
            </a:avLst>
          </a:prstGeom>
          <a:solidFill>
            <a:schemeClr val="tx2"/>
          </a:solidFill>
          <a:ln w="9525">
            <a:noFill/>
            <a:round/>
            <a:headEnd/>
            <a:tailEnd/>
          </a:ln>
          <a:effectLst/>
        </p:spPr>
        <p:txBody>
          <a:bodyPr wrap="none" lIns="91440" tIns="45720" rIns="91440" bIns="45720" anchor="ctr"/>
          <a:lstStyle/>
          <a:p>
            <a:pPr algn="ctr">
              <a:spcBef>
                <a:spcPct val="0"/>
              </a:spcBef>
            </a:pPr>
            <a:r>
              <a:rPr lang="en-GB" sz="1200" dirty="0" smtClean="0">
                <a:solidFill>
                  <a:schemeClr val="bg1"/>
                </a:solidFill>
                <a:ea typeface="ＭＳ Ｐゴシック" pitchFamily="34" charset="-128"/>
              </a:rPr>
              <a:t>NTPII</a:t>
            </a:r>
            <a:r>
              <a:rPr lang="en-GB" sz="1200" dirty="0">
                <a:solidFill>
                  <a:schemeClr val="bg1"/>
                </a:solidFill>
                <a:ea typeface="ＭＳ Ｐゴシック" pitchFamily="34" charset="-128"/>
              </a:rPr>
              <a:t/>
            </a:r>
            <a:br>
              <a:rPr lang="en-GB" sz="1200" dirty="0">
                <a:solidFill>
                  <a:schemeClr val="bg1"/>
                </a:solidFill>
                <a:ea typeface="ＭＳ Ｐゴシック" pitchFamily="34" charset="-128"/>
              </a:rPr>
            </a:br>
            <a:r>
              <a:rPr lang="en-GB" sz="1200" dirty="0" smtClean="0">
                <a:solidFill>
                  <a:schemeClr val="bg1"/>
                </a:solidFill>
                <a:ea typeface="ＭＳ Ｐゴシック" pitchFamily="34" charset="-128"/>
              </a:rPr>
              <a:t>(ODM &amp; QDM)</a:t>
            </a:r>
            <a:endParaRPr lang="en-GB" sz="1200" dirty="0">
              <a:solidFill>
                <a:schemeClr val="bg1"/>
              </a:solidFill>
              <a:ea typeface="ＭＳ Ｐゴシック" pitchFamily="34" charset="-128"/>
            </a:endParaRPr>
          </a:p>
        </p:txBody>
      </p:sp>
      <p:sp>
        <p:nvSpPr>
          <p:cNvPr id="77" name="AutoShape 66"/>
          <p:cNvSpPr>
            <a:spLocks noChangeArrowheads="1"/>
          </p:cNvSpPr>
          <p:nvPr/>
        </p:nvSpPr>
        <p:spPr bwMode="auto">
          <a:xfrm>
            <a:off x="8068585" y="3844507"/>
            <a:ext cx="773112" cy="207963"/>
          </a:xfrm>
          <a:prstGeom prst="roundRect">
            <a:avLst>
              <a:gd name="adj" fmla="val 50000"/>
            </a:avLst>
          </a:prstGeom>
          <a:solidFill>
            <a:schemeClr val="hlink"/>
          </a:solidFill>
          <a:ln w="9525">
            <a:noFill/>
            <a:round/>
            <a:headEnd/>
            <a:tailEnd/>
          </a:ln>
          <a:effectLst/>
        </p:spPr>
        <p:txBody>
          <a:bodyPr wrap="none" lIns="91440" tIns="45720" rIns="91440" bIns="45720" anchor="ctr"/>
          <a:lstStyle/>
          <a:p>
            <a:pPr algn="ctr">
              <a:spcBef>
                <a:spcPct val="0"/>
              </a:spcBef>
            </a:pPr>
            <a:r>
              <a:rPr lang="en-GB" sz="1067" dirty="0" smtClean="0">
                <a:solidFill>
                  <a:schemeClr val="bg1"/>
                </a:solidFill>
                <a:ea typeface="ＭＳ Ｐゴシック" pitchFamily="34" charset="-128"/>
              </a:rPr>
              <a:t>IMIX</a:t>
            </a:r>
            <a:endParaRPr lang="en-GB" sz="1067" dirty="0">
              <a:solidFill>
                <a:schemeClr val="bg1"/>
              </a:solidFill>
              <a:ea typeface="ＭＳ Ｐゴシック" pitchFamily="34" charset="-128"/>
            </a:endParaRPr>
          </a:p>
        </p:txBody>
      </p:sp>
      <p:sp>
        <p:nvSpPr>
          <p:cNvPr id="78" name="Oval 12"/>
          <p:cNvSpPr>
            <a:spLocks noChangeArrowheads="1"/>
          </p:cNvSpPr>
          <p:nvPr/>
        </p:nvSpPr>
        <p:spPr bwMode="auto">
          <a:xfrm>
            <a:off x="8977094" y="5558555"/>
            <a:ext cx="806451" cy="806451"/>
          </a:xfrm>
          <a:prstGeom prst="ellipse">
            <a:avLst/>
          </a:prstGeom>
          <a:solidFill>
            <a:schemeClr val="hlink"/>
          </a:solidFill>
          <a:ln w="9525">
            <a:noFill/>
            <a:round/>
            <a:headEnd/>
            <a:tailEnd/>
          </a:ln>
          <a:effectLst/>
        </p:spPr>
        <p:txBody>
          <a:bodyPr wrap="none" lIns="91440" tIns="45720" rIns="91440" bIns="45720" anchor="ctr"/>
          <a:lstStyle/>
          <a:p>
            <a:endParaRPr lang="zh-CN" altLang="en-US" sz="2400" dirty="0"/>
          </a:p>
        </p:txBody>
      </p:sp>
      <p:sp>
        <p:nvSpPr>
          <p:cNvPr id="79" name="Text Box 29"/>
          <p:cNvSpPr txBox="1">
            <a:spLocks noChangeArrowheads="1"/>
          </p:cNvSpPr>
          <p:nvPr/>
        </p:nvSpPr>
        <p:spPr bwMode="auto">
          <a:xfrm>
            <a:off x="9063730" y="5738319"/>
            <a:ext cx="633179" cy="390627"/>
          </a:xfrm>
          <a:prstGeom prst="rect">
            <a:avLst/>
          </a:prstGeom>
          <a:noFill/>
          <a:ln w="9525">
            <a:noFill/>
            <a:miter lim="800000"/>
            <a:headEnd/>
            <a:tailEnd/>
          </a:ln>
          <a:effectLst/>
        </p:spPr>
        <p:txBody>
          <a:bodyPr wrap="none" lIns="91440" tIns="45720" rIns="91440" bIns="45720">
            <a:spAutoFit/>
          </a:bodyPr>
          <a:lstStyle/>
          <a:p>
            <a:pPr algn="ctr">
              <a:lnSpc>
                <a:spcPct val="90000"/>
              </a:lnSpc>
              <a:spcBef>
                <a:spcPct val="0"/>
              </a:spcBef>
            </a:pPr>
            <a:r>
              <a:rPr lang="en-US" altLang="zh-CN" sz="1067" dirty="0" smtClean="0">
                <a:solidFill>
                  <a:schemeClr val="bg1"/>
                </a:solidFill>
                <a:ea typeface="ＭＳ Ｐゴシック" pitchFamily="34" charset="-128"/>
              </a:rPr>
              <a:t>CFETS</a:t>
            </a:r>
            <a:endParaRPr lang="en-US" altLang="zh-CN" sz="1067" dirty="0">
              <a:solidFill>
                <a:schemeClr val="bg1"/>
              </a:solidFill>
              <a:ea typeface="ＭＳ Ｐゴシック" pitchFamily="34" charset="-128"/>
            </a:endParaRPr>
          </a:p>
          <a:p>
            <a:pPr algn="ctr">
              <a:lnSpc>
                <a:spcPct val="90000"/>
              </a:lnSpc>
              <a:spcBef>
                <a:spcPct val="0"/>
              </a:spcBef>
            </a:pPr>
            <a:r>
              <a:rPr lang="en-US" altLang="zh-CN" sz="1067" dirty="0" smtClean="0">
                <a:solidFill>
                  <a:schemeClr val="bg1"/>
                </a:solidFill>
                <a:ea typeface="ＭＳ Ｐゴシック" pitchFamily="34" charset="-128"/>
              </a:rPr>
              <a:t>CSTP</a:t>
            </a:r>
            <a:endParaRPr lang="en-GB" sz="1067" dirty="0">
              <a:solidFill>
                <a:schemeClr val="bg1"/>
              </a:solidFill>
              <a:ea typeface="ＭＳ Ｐゴシック" pitchFamily="34" charset="-128"/>
            </a:endParaRPr>
          </a:p>
        </p:txBody>
      </p:sp>
      <p:sp>
        <p:nvSpPr>
          <p:cNvPr id="80" name="Line 23"/>
          <p:cNvSpPr>
            <a:spLocks noChangeShapeType="1"/>
          </p:cNvSpPr>
          <p:nvPr/>
        </p:nvSpPr>
        <p:spPr bwMode="auto">
          <a:xfrm>
            <a:off x="5602288" y="5883002"/>
            <a:ext cx="3374807" cy="0"/>
          </a:xfrm>
          <a:prstGeom prst="line">
            <a:avLst/>
          </a:prstGeom>
          <a:noFill/>
          <a:ln w="19050">
            <a:solidFill>
              <a:schemeClr val="hlink"/>
            </a:solidFill>
            <a:round/>
            <a:headEnd type="arrow" w="lg" len="med"/>
            <a:tailEnd/>
          </a:ln>
          <a:effectLst/>
        </p:spPr>
        <p:txBody>
          <a:bodyPr lIns="91440" tIns="45720" rIns="91440" bIns="45720"/>
          <a:lstStyle/>
          <a:p>
            <a:endParaRPr lang="en-US" altLang="zh-CN" sz="2400" dirty="0" smtClean="0"/>
          </a:p>
          <a:p>
            <a:endParaRPr lang="zh-CN" altLang="en-US" sz="2400" dirty="0"/>
          </a:p>
        </p:txBody>
      </p:sp>
      <p:sp>
        <p:nvSpPr>
          <p:cNvPr id="81" name="AutoShape 66"/>
          <p:cNvSpPr>
            <a:spLocks noChangeArrowheads="1"/>
          </p:cNvSpPr>
          <p:nvPr/>
        </p:nvSpPr>
        <p:spPr bwMode="auto">
          <a:xfrm>
            <a:off x="7139605" y="5786939"/>
            <a:ext cx="773112" cy="207963"/>
          </a:xfrm>
          <a:prstGeom prst="roundRect">
            <a:avLst>
              <a:gd name="adj" fmla="val 50000"/>
            </a:avLst>
          </a:prstGeom>
          <a:solidFill>
            <a:schemeClr val="hlink"/>
          </a:solidFill>
          <a:ln w="9525">
            <a:noFill/>
            <a:round/>
            <a:headEnd/>
            <a:tailEnd/>
          </a:ln>
          <a:effectLst/>
        </p:spPr>
        <p:txBody>
          <a:bodyPr wrap="none" lIns="91440" tIns="45720" rIns="91440" bIns="45720" anchor="ctr"/>
          <a:lstStyle/>
          <a:p>
            <a:pPr algn="ctr">
              <a:spcBef>
                <a:spcPct val="0"/>
              </a:spcBef>
            </a:pPr>
            <a:r>
              <a:rPr lang="en-GB" sz="1067" dirty="0" smtClean="0">
                <a:solidFill>
                  <a:schemeClr val="bg1"/>
                </a:solidFill>
                <a:ea typeface="ＭＳ Ｐゴシック" pitchFamily="34" charset="-128"/>
              </a:rPr>
              <a:t>IMIX</a:t>
            </a:r>
            <a:endParaRPr lang="en-GB" sz="1067" dirty="0">
              <a:solidFill>
                <a:schemeClr val="bg1"/>
              </a:solidFill>
              <a:ea typeface="ＭＳ Ｐゴシック" pitchFamily="34" charset="-128"/>
            </a:endParaRPr>
          </a:p>
        </p:txBody>
      </p:sp>
      <p:sp>
        <p:nvSpPr>
          <p:cNvPr id="84" name="Text Box 9"/>
          <p:cNvSpPr txBox="1">
            <a:spLocks noChangeArrowheads="1"/>
          </p:cNvSpPr>
          <p:nvPr/>
        </p:nvSpPr>
        <p:spPr bwMode="auto">
          <a:xfrm>
            <a:off x="3100177" y="2357672"/>
            <a:ext cx="383568" cy="276999"/>
          </a:xfrm>
          <a:prstGeom prst="rect">
            <a:avLst/>
          </a:prstGeom>
          <a:noFill/>
          <a:ln w="9525">
            <a:noFill/>
            <a:miter lim="800000"/>
            <a:headEnd/>
            <a:tailEnd/>
          </a:ln>
          <a:effectLst/>
        </p:spPr>
        <p:txBody>
          <a:bodyPr wrap="none" lIns="91440" tIns="45720" rIns="91440" bIns="45720">
            <a:spAutoFit/>
          </a:bodyPr>
          <a:lstStyle/>
          <a:p>
            <a:pPr algn="ctr">
              <a:spcBef>
                <a:spcPct val="0"/>
              </a:spcBef>
            </a:pPr>
            <a:r>
              <a:rPr lang="en-GB" sz="1200" b="1" dirty="0" smtClean="0">
                <a:solidFill>
                  <a:schemeClr val="bg1"/>
                </a:solidFill>
                <a:ea typeface="ＭＳ Ｐゴシック" pitchFamily="34" charset="-128"/>
              </a:rPr>
              <a:t>L</a:t>
            </a:r>
            <a:r>
              <a:rPr lang="en-US" altLang="zh-CN" sz="1200" b="1" dirty="0" smtClean="0">
                <a:solidFill>
                  <a:schemeClr val="bg1"/>
                </a:solidFill>
                <a:ea typeface="ＭＳ Ｐゴシック" pitchFamily="34" charset="-128"/>
              </a:rPr>
              <a:t>C</a:t>
            </a:r>
            <a:r>
              <a:rPr lang="en-GB" sz="1200" b="1" dirty="0" smtClean="0">
                <a:solidFill>
                  <a:schemeClr val="bg1"/>
                </a:solidFill>
                <a:ea typeface="ＭＳ Ｐゴシック" pitchFamily="34" charset="-128"/>
              </a:rPr>
              <a:t>s</a:t>
            </a:r>
            <a:endParaRPr lang="en-GB" sz="1200" b="1" dirty="0">
              <a:solidFill>
                <a:schemeClr val="bg1"/>
              </a:solidFill>
              <a:ea typeface="ＭＳ Ｐゴシック" pitchFamily="34" charset="-128"/>
            </a:endParaRPr>
          </a:p>
        </p:txBody>
      </p:sp>
    </p:spTree>
    <p:extLst>
      <p:ext uri="{BB962C8B-B14F-4D97-AF65-F5344CB8AC3E}">
        <p14:creationId xmlns:p14="http://schemas.microsoft.com/office/powerpoint/2010/main" val="37110321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1677" y="6373582"/>
            <a:ext cx="2350323" cy="461665"/>
          </a:xfrm>
          <a:prstGeom prst="rect">
            <a:avLst/>
          </a:prstGeom>
        </p:spPr>
        <p:txBody>
          <a:bodyPr wrap="none">
            <a:spAutoFit/>
          </a:bodyPr>
          <a:lstStyle/>
          <a:p>
            <a:pPr>
              <a:lnSpc>
                <a:spcPct val="150000"/>
              </a:lnSpc>
            </a:pPr>
            <a:r>
              <a:rPr lang="zh-CN" altLang="en-US" sz="1600" b="1" dirty="0" smtClean="0">
                <a:latin typeface=".PingFang SC"/>
              </a:rPr>
              <a:t>中国外汇</a:t>
            </a:r>
            <a:r>
              <a:rPr lang="zh-CN" altLang="en-US" sz="1600" b="1" dirty="0">
                <a:latin typeface=".PingFang SC"/>
              </a:rPr>
              <a:t>交</a:t>
            </a:r>
            <a:r>
              <a:rPr lang="zh-CN" altLang="en-US" sz="1600" b="1" dirty="0" smtClean="0">
                <a:latin typeface=".PingFang SC"/>
              </a:rPr>
              <a:t>易平台</a:t>
            </a:r>
            <a:r>
              <a:rPr lang="en-US" altLang="zh-CN" sz="1600" b="1" dirty="0" smtClean="0">
                <a:latin typeface=".PingFang SC"/>
              </a:rPr>
              <a:t>NTPII</a:t>
            </a:r>
            <a:endParaRPr lang="zh-CN" altLang="en-US" sz="1600" b="1" dirty="0">
              <a:latin typeface=".PingFang SC"/>
            </a:endParaRPr>
          </a:p>
        </p:txBody>
      </p:sp>
      <p:sp>
        <p:nvSpPr>
          <p:cNvPr id="3" name="Rectangle 2"/>
          <p:cNvSpPr/>
          <p:nvPr/>
        </p:nvSpPr>
        <p:spPr>
          <a:xfrm>
            <a:off x="210262" y="1270199"/>
            <a:ext cx="4288353"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中国外汇</a:t>
            </a:r>
            <a:r>
              <a:rPr lang="zh-CN" altLang="en-US" sz="3200" b="1" dirty="0">
                <a:latin typeface="Times New Roman" panose="02020603050405020304" pitchFamily="18" charset="0"/>
                <a:cs typeface="Times New Roman" panose="02020603050405020304" pitchFamily="18" charset="0"/>
              </a:rPr>
              <a:t>交</a:t>
            </a:r>
            <a:r>
              <a:rPr lang="zh-CN" altLang="en-US" sz="3200" b="1" dirty="0" smtClean="0">
                <a:latin typeface="Times New Roman" panose="02020603050405020304" pitchFamily="18" charset="0"/>
                <a:cs typeface="Times New Roman" panose="02020603050405020304" pitchFamily="18" charset="0"/>
              </a:rPr>
              <a:t>易中心会员</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4159" t="14691" b="38561"/>
          <a:stretch/>
        </p:blipFill>
        <p:spPr>
          <a:xfrm>
            <a:off x="0" y="0"/>
            <a:ext cx="12192000" cy="979714"/>
          </a:xfrm>
          <a:prstGeom prst="rect">
            <a:avLst/>
          </a:prstGeom>
        </p:spPr>
      </p:pic>
      <p:sp>
        <p:nvSpPr>
          <p:cNvPr id="27" name="灯片编号占位符 3"/>
          <p:cNvSpPr>
            <a:spLocks noGrp="1"/>
          </p:cNvSpPr>
          <p:nvPr>
            <p:ph type="sldNum" sz="quarter" idx="10"/>
          </p:nvPr>
        </p:nvSpPr>
        <p:spPr>
          <a:xfrm>
            <a:off x="838200" y="6301486"/>
            <a:ext cx="2743200" cy="365125"/>
          </a:xfrm>
        </p:spPr>
        <p:txBody>
          <a:bodyPr/>
          <a:lstStyle/>
          <a:p>
            <a:fld id="{B5586963-6B76-449E-84EA-1B3747BED9E8}" type="slidenum">
              <a:rPr lang="en-US" altLang="zh-CN"/>
              <a:pPr/>
              <a:t>27</a:t>
            </a:fld>
            <a:endParaRPr lang="en-US" altLang="zh-CN" dirty="0"/>
          </a:p>
        </p:txBody>
      </p:sp>
      <p:sp>
        <p:nvSpPr>
          <p:cNvPr id="30" name="Text Box 8"/>
          <p:cNvSpPr txBox="1">
            <a:spLocks noChangeArrowheads="1"/>
          </p:cNvSpPr>
          <p:nvPr/>
        </p:nvSpPr>
        <p:spPr bwMode="auto">
          <a:xfrm>
            <a:off x="5529181" y="2220295"/>
            <a:ext cx="937308" cy="276999"/>
          </a:xfrm>
          <a:prstGeom prst="rect">
            <a:avLst/>
          </a:prstGeom>
          <a:noFill/>
          <a:ln w="9525">
            <a:noFill/>
            <a:miter lim="800000"/>
            <a:headEnd/>
            <a:tailEnd/>
          </a:ln>
          <a:effectLst/>
        </p:spPr>
        <p:txBody>
          <a:bodyPr wrap="none" lIns="91440" tIns="45720" rIns="91440" bIns="45720">
            <a:spAutoFit/>
          </a:bodyPr>
          <a:lstStyle/>
          <a:p>
            <a:pPr algn="ctr">
              <a:spcBef>
                <a:spcPct val="0"/>
              </a:spcBef>
            </a:pPr>
            <a:r>
              <a:rPr lang="en-GB" sz="1200" b="1" dirty="0" smtClean="0">
                <a:solidFill>
                  <a:schemeClr val="bg1"/>
                </a:solidFill>
                <a:ea typeface="ＭＳ Ｐゴシック" pitchFamily="34" charset="-128"/>
              </a:rPr>
              <a:t>CFETS  </a:t>
            </a:r>
            <a:r>
              <a:rPr lang="en-US" altLang="zh-CN" sz="1200" b="1" dirty="0" smtClean="0">
                <a:solidFill>
                  <a:schemeClr val="bg1"/>
                </a:solidFill>
                <a:ea typeface="ＭＳ Ｐゴシック" pitchFamily="34" charset="-128"/>
              </a:rPr>
              <a:t>NTPII</a:t>
            </a:r>
            <a:endParaRPr lang="en-GB" sz="1200" b="1" dirty="0">
              <a:solidFill>
                <a:schemeClr val="bg1"/>
              </a:solidFill>
              <a:ea typeface="ＭＳ Ｐゴシック" pitchFamily="34" charset="-128"/>
            </a:endParaRPr>
          </a:p>
        </p:txBody>
      </p:sp>
      <p:sp>
        <p:nvSpPr>
          <p:cNvPr id="31" name="Text Box 9"/>
          <p:cNvSpPr txBox="1">
            <a:spLocks noChangeArrowheads="1"/>
          </p:cNvSpPr>
          <p:nvPr/>
        </p:nvSpPr>
        <p:spPr bwMode="auto">
          <a:xfrm>
            <a:off x="8684908" y="2275193"/>
            <a:ext cx="378822" cy="276999"/>
          </a:xfrm>
          <a:prstGeom prst="rect">
            <a:avLst/>
          </a:prstGeom>
          <a:noFill/>
          <a:ln w="9525">
            <a:noFill/>
            <a:miter lim="800000"/>
            <a:headEnd/>
            <a:tailEnd/>
          </a:ln>
          <a:effectLst/>
        </p:spPr>
        <p:txBody>
          <a:bodyPr wrap="none" lIns="91440" tIns="45720" rIns="91440" bIns="45720">
            <a:spAutoFit/>
          </a:bodyPr>
          <a:lstStyle/>
          <a:p>
            <a:pPr algn="ctr">
              <a:spcBef>
                <a:spcPct val="0"/>
              </a:spcBef>
            </a:pPr>
            <a:r>
              <a:rPr lang="en-GB" sz="1200" b="1" dirty="0" smtClean="0">
                <a:solidFill>
                  <a:schemeClr val="bg1"/>
                </a:solidFill>
                <a:ea typeface="ＭＳ Ｐゴシック" pitchFamily="34" charset="-128"/>
              </a:rPr>
              <a:t>LPs</a:t>
            </a:r>
            <a:endParaRPr lang="en-GB" sz="1200" b="1" dirty="0">
              <a:solidFill>
                <a:schemeClr val="bg1"/>
              </a:solidFill>
              <a:ea typeface="ＭＳ Ｐゴシック" pitchFamily="34" charset="-128"/>
            </a:endParaRPr>
          </a:p>
        </p:txBody>
      </p:sp>
      <p:sp>
        <p:nvSpPr>
          <p:cNvPr id="84" name="Text Box 9"/>
          <p:cNvSpPr txBox="1">
            <a:spLocks noChangeArrowheads="1"/>
          </p:cNvSpPr>
          <p:nvPr/>
        </p:nvSpPr>
        <p:spPr bwMode="auto">
          <a:xfrm>
            <a:off x="3100177" y="2357672"/>
            <a:ext cx="383568" cy="276999"/>
          </a:xfrm>
          <a:prstGeom prst="rect">
            <a:avLst/>
          </a:prstGeom>
          <a:noFill/>
          <a:ln w="9525">
            <a:noFill/>
            <a:miter lim="800000"/>
            <a:headEnd/>
            <a:tailEnd/>
          </a:ln>
          <a:effectLst/>
        </p:spPr>
        <p:txBody>
          <a:bodyPr wrap="none" lIns="91440" tIns="45720" rIns="91440" bIns="45720">
            <a:spAutoFit/>
          </a:bodyPr>
          <a:lstStyle/>
          <a:p>
            <a:pPr algn="ctr">
              <a:spcBef>
                <a:spcPct val="0"/>
              </a:spcBef>
            </a:pPr>
            <a:r>
              <a:rPr lang="en-GB" sz="1200" b="1" dirty="0" smtClean="0">
                <a:solidFill>
                  <a:schemeClr val="bg1"/>
                </a:solidFill>
                <a:ea typeface="ＭＳ Ｐゴシック" pitchFamily="34" charset="-128"/>
              </a:rPr>
              <a:t>L</a:t>
            </a:r>
            <a:r>
              <a:rPr lang="en-US" altLang="zh-CN" sz="1200" b="1" dirty="0" smtClean="0">
                <a:solidFill>
                  <a:schemeClr val="bg1"/>
                </a:solidFill>
                <a:ea typeface="ＭＳ Ｐゴシック" pitchFamily="34" charset="-128"/>
              </a:rPr>
              <a:t>C</a:t>
            </a:r>
            <a:r>
              <a:rPr lang="en-GB" sz="1200" b="1" dirty="0" smtClean="0">
                <a:solidFill>
                  <a:schemeClr val="bg1"/>
                </a:solidFill>
                <a:ea typeface="ＭＳ Ｐゴシック" pitchFamily="34" charset="-128"/>
              </a:rPr>
              <a:t>s</a:t>
            </a:r>
            <a:endParaRPr lang="en-GB" sz="1200" b="1" dirty="0">
              <a:solidFill>
                <a:schemeClr val="bg1"/>
              </a:solidFill>
              <a:ea typeface="ＭＳ Ｐゴシック" pitchFamily="34" charset="-128"/>
            </a:endParaRPr>
          </a:p>
        </p:txBody>
      </p:sp>
      <p:sp>
        <p:nvSpPr>
          <p:cNvPr id="4" name="Rectangle 3"/>
          <p:cNvSpPr/>
          <p:nvPr/>
        </p:nvSpPr>
        <p:spPr>
          <a:xfrm>
            <a:off x="1542445" y="2121105"/>
            <a:ext cx="9848088" cy="3908762"/>
          </a:xfrm>
          <a:prstGeom prst="rect">
            <a:avLst/>
          </a:prstGeom>
        </p:spPr>
        <p:txBody>
          <a:bodyPr wrap="square">
            <a:spAutoFit/>
          </a:bodyPr>
          <a:lstStyle/>
          <a:p>
            <a:r>
              <a:rPr lang="zh-CN" altLang="en-US" sz="20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中国银</a:t>
            </a:r>
            <a:r>
              <a:rPr lang="zh-CN" altLang="en-US" sz="20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行间外汇市场进行交易的机构，包括会员、尝试做市机构和做市商</a:t>
            </a:r>
            <a:r>
              <a:rPr lang="zh-CN" altLang="en-US" sz="20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endParaRPr lang="en-US" altLang="zh-CN" sz="20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zh-CN" altLang="en-US" sz="1600" b="1" dirty="0">
                <a:latin typeface="Times New Roman" panose="02020603050405020304" pitchFamily="18" charset="0"/>
                <a:cs typeface="Times New Roman" panose="02020603050405020304" pitchFamily="18" charset="0"/>
              </a:rPr>
              <a:t>会员</a:t>
            </a:r>
            <a:r>
              <a:rPr lang="zh-CN" alt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Member</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指经批准进入银行间外汇市场交易的机构，分为人民币外汇会员、外币对会员和外币拆借会员</a:t>
            </a:r>
            <a:r>
              <a:rPr lang="zh-CN" altLang="en-US"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zh-CN" altLang="en-US" sz="1600" b="1" dirty="0">
                <a:latin typeface="Times New Roman" panose="02020603050405020304" pitchFamily="18" charset="0"/>
                <a:cs typeface="Times New Roman" panose="02020603050405020304" pitchFamily="18" charset="0"/>
              </a:rPr>
              <a:t>尝试做市机构</a:t>
            </a:r>
            <a:r>
              <a:rPr lang="zh-CN" alt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Trial Market Maker）</a:t>
            </a:r>
          </a:p>
          <a:p>
            <a:endParaRPr 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指经批准在银行间人民币外汇市场向市场尝试持续提供相应交易品种买、卖双向报价的机构，分为即期尝试做市机构和远期掉期尝试做市机构。尝试做市机构不具备人民币外汇做市商的权利与义务</a:t>
            </a:r>
            <a:r>
              <a:rPr lang="zh-CN" alt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zh-CN" altLang="en-US" sz="1600" b="1" dirty="0">
                <a:latin typeface="Times New Roman" panose="02020603050405020304" pitchFamily="18" charset="0"/>
                <a:cs typeface="Times New Roman" panose="02020603050405020304" pitchFamily="18" charset="0"/>
              </a:rPr>
              <a:t>做市商</a:t>
            </a:r>
            <a:r>
              <a:rPr lang="zh-CN" alt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Market Maker/Liquidity Provider）</a:t>
            </a:r>
          </a:p>
          <a:p>
            <a:endParaRPr 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指经批准在银行间外汇市场向市场持续提供买、卖双向报价并在规定范围内承诺按所报价格成交的机构，分为人民币外汇做市商和外币对做市商。做市商须签署做市协议并遵守银行间外汇市场做市商相关规章制度</a:t>
            </a:r>
            <a:r>
              <a:rPr lang="zh-CN" altLang="en-US"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2853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1677" y="6373582"/>
            <a:ext cx="2350323" cy="461665"/>
          </a:xfrm>
          <a:prstGeom prst="rect">
            <a:avLst/>
          </a:prstGeom>
        </p:spPr>
        <p:txBody>
          <a:bodyPr wrap="none">
            <a:spAutoFit/>
          </a:bodyPr>
          <a:lstStyle/>
          <a:p>
            <a:pPr>
              <a:lnSpc>
                <a:spcPct val="150000"/>
              </a:lnSpc>
            </a:pPr>
            <a:r>
              <a:rPr lang="zh-CN" altLang="en-US" sz="1600" b="1" dirty="0" smtClean="0">
                <a:latin typeface=".PingFang SC"/>
              </a:rPr>
              <a:t>中国外汇</a:t>
            </a:r>
            <a:r>
              <a:rPr lang="zh-CN" altLang="en-US" sz="1600" b="1" dirty="0">
                <a:latin typeface=".PingFang SC"/>
              </a:rPr>
              <a:t>交</a:t>
            </a:r>
            <a:r>
              <a:rPr lang="zh-CN" altLang="en-US" sz="1600" b="1" dirty="0" smtClean="0">
                <a:latin typeface=".PingFang SC"/>
              </a:rPr>
              <a:t>易平台</a:t>
            </a:r>
            <a:r>
              <a:rPr lang="en-US" altLang="zh-CN" sz="1600" b="1" dirty="0" smtClean="0">
                <a:latin typeface=".PingFang SC"/>
              </a:rPr>
              <a:t>NTPII</a:t>
            </a:r>
            <a:endParaRPr lang="zh-CN" altLang="en-US" sz="1600" b="1" dirty="0">
              <a:latin typeface=".PingFang SC"/>
            </a:endParaRPr>
          </a:p>
        </p:txBody>
      </p:sp>
      <p:sp>
        <p:nvSpPr>
          <p:cNvPr id="3" name="Rectangle 2"/>
          <p:cNvSpPr/>
          <p:nvPr/>
        </p:nvSpPr>
        <p:spPr>
          <a:xfrm>
            <a:off x="210262" y="1270199"/>
            <a:ext cx="4288353"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中国外汇</a:t>
            </a:r>
            <a:r>
              <a:rPr lang="zh-CN" altLang="en-US" sz="3200" b="1" dirty="0">
                <a:latin typeface="Times New Roman" panose="02020603050405020304" pitchFamily="18" charset="0"/>
                <a:cs typeface="Times New Roman" panose="02020603050405020304" pitchFamily="18" charset="0"/>
              </a:rPr>
              <a:t>交</a:t>
            </a:r>
            <a:r>
              <a:rPr lang="zh-CN" altLang="en-US" sz="3200" b="1" dirty="0" smtClean="0">
                <a:latin typeface="Times New Roman" panose="02020603050405020304" pitchFamily="18" charset="0"/>
                <a:cs typeface="Times New Roman" panose="02020603050405020304" pitchFamily="18" charset="0"/>
              </a:rPr>
              <a:t>易中心会员</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4159" t="14691" b="38561"/>
          <a:stretch/>
        </p:blipFill>
        <p:spPr>
          <a:xfrm>
            <a:off x="0" y="0"/>
            <a:ext cx="12192000" cy="979714"/>
          </a:xfrm>
          <a:prstGeom prst="rect">
            <a:avLst/>
          </a:prstGeom>
        </p:spPr>
      </p:pic>
      <p:sp>
        <p:nvSpPr>
          <p:cNvPr id="27" name="灯片编号占位符 3"/>
          <p:cNvSpPr>
            <a:spLocks noGrp="1"/>
          </p:cNvSpPr>
          <p:nvPr>
            <p:ph type="sldNum" sz="quarter" idx="10"/>
          </p:nvPr>
        </p:nvSpPr>
        <p:spPr>
          <a:xfrm>
            <a:off x="838200" y="6301486"/>
            <a:ext cx="2743200" cy="365125"/>
          </a:xfrm>
        </p:spPr>
        <p:txBody>
          <a:bodyPr/>
          <a:lstStyle/>
          <a:p>
            <a:fld id="{B5586963-6B76-449E-84EA-1B3747BED9E8}" type="slidenum">
              <a:rPr lang="en-US" altLang="zh-CN"/>
              <a:pPr/>
              <a:t>28</a:t>
            </a:fld>
            <a:endParaRPr lang="en-US" altLang="zh-CN" dirty="0"/>
          </a:p>
        </p:txBody>
      </p:sp>
      <p:sp>
        <p:nvSpPr>
          <p:cNvPr id="30" name="Text Box 8"/>
          <p:cNvSpPr txBox="1">
            <a:spLocks noChangeArrowheads="1"/>
          </p:cNvSpPr>
          <p:nvPr/>
        </p:nvSpPr>
        <p:spPr bwMode="auto">
          <a:xfrm>
            <a:off x="5529181" y="2220295"/>
            <a:ext cx="937308" cy="276999"/>
          </a:xfrm>
          <a:prstGeom prst="rect">
            <a:avLst/>
          </a:prstGeom>
          <a:noFill/>
          <a:ln w="9525">
            <a:noFill/>
            <a:miter lim="800000"/>
            <a:headEnd/>
            <a:tailEnd/>
          </a:ln>
          <a:effectLst/>
        </p:spPr>
        <p:txBody>
          <a:bodyPr wrap="none" lIns="91440" tIns="45720" rIns="91440" bIns="45720">
            <a:spAutoFit/>
          </a:bodyPr>
          <a:lstStyle/>
          <a:p>
            <a:pPr algn="ctr">
              <a:spcBef>
                <a:spcPct val="0"/>
              </a:spcBef>
            </a:pPr>
            <a:r>
              <a:rPr lang="en-GB" sz="1200" b="1" dirty="0" smtClean="0">
                <a:solidFill>
                  <a:schemeClr val="bg1"/>
                </a:solidFill>
                <a:ea typeface="ＭＳ Ｐゴシック" pitchFamily="34" charset="-128"/>
              </a:rPr>
              <a:t>CFETS  </a:t>
            </a:r>
            <a:r>
              <a:rPr lang="en-US" altLang="zh-CN" sz="1200" b="1" dirty="0" smtClean="0">
                <a:solidFill>
                  <a:schemeClr val="bg1"/>
                </a:solidFill>
                <a:ea typeface="ＭＳ Ｐゴシック" pitchFamily="34" charset="-128"/>
              </a:rPr>
              <a:t>NTPII</a:t>
            </a:r>
            <a:endParaRPr lang="en-GB" sz="1200" b="1" dirty="0">
              <a:solidFill>
                <a:schemeClr val="bg1"/>
              </a:solidFill>
              <a:ea typeface="ＭＳ Ｐゴシック" pitchFamily="34" charset="-128"/>
            </a:endParaRPr>
          </a:p>
        </p:txBody>
      </p:sp>
      <p:sp>
        <p:nvSpPr>
          <p:cNvPr id="31" name="Text Box 9"/>
          <p:cNvSpPr txBox="1">
            <a:spLocks noChangeArrowheads="1"/>
          </p:cNvSpPr>
          <p:nvPr/>
        </p:nvSpPr>
        <p:spPr bwMode="auto">
          <a:xfrm>
            <a:off x="8684908" y="2275193"/>
            <a:ext cx="378822" cy="276999"/>
          </a:xfrm>
          <a:prstGeom prst="rect">
            <a:avLst/>
          </a:prstGeom>
          <a:noFill/>
          <a:ln w="9525">
            <a:noFill/>
            <a:miter lim="800000"/>
            <a:headEnd/>
            <a:tailEnd/>
          </a:ln>
          <a:effectLst/>
        </p:spPr>
        <p:txBody>
          <a:bodyPr wrap="none" lIns="91440" tIns="45720" rIns="91440" bIns="45720">
            <a:spAutoFit/>
          </a:bodyPr>
          <a:lstStyle/>
          <a:p>
            <a:pPr algn="ctr">
              <a:spcBef>
                <a:spcPct val="0"/>
              </a:spcBef>
            </a:pPr>
            <a:r>
              <a:rPr lang="en-GB" sz="1200" b="1" dirty="0" smtClean="0">
                <a:solidFill>
                  <a:schemeClr val="bg1"/>
                </a:solidFill>
                <a:ea typeface="ＭＳ Ｐゴシック" pitchFamily="34" charset="-128"/>
              </a:rPr>
              <a:t>LPs</a:t>
            </a:r>
            <a:endParaRPr lang="en-GB" sz="1200" b="1" dirty="0">
              <a:solidFill>
                <a:schemeClr val="bg1"/>
              </a:solidFill>
              <a:ea typeface="ＭＳ Ｐゴシック" pitchFamily="34" charset="-128"/>
            </a:endParaRPr>
          </a:p>
        </p:txBody>
      </p:sp>
      <p:sp>
        <p:nvSpPr>
          <p:cNvPr id="84" name="Text Box 9"/>
          <p:cNvSpPr txBox="1">
            <a:spLocks noChangeArrowheads="1"/>
          </p:cNvSpPr>
          <p:nvPr/>
        </p:nvSpPr>
        <p:spPr bwMode="auto">
          <a:xfrm>
            <a:off x="3100177" y="2357672"/>
            <a:ext cx="383568" cy="276999"/>
          </a:xfrm>
          <a:prstGeom prst="rect">
            <a:avLst/>
          </a:prstGeom>
          <a:noFill/>
          <a:ln w="9525">
            <a:noFill/>
            <a:miter lim="800000"/>
            <a:headEnd/>
            <a:tailEnd/>
          </a:ln>
          <a:effectLst/>
        </p:spPr>
        <p:txBody>
          <a:bodyPr wrap="none" lIns="91440" tIns="45720" rIns="91440" bIns="45720">
            <a:spAutoFit/>
          </a:bodyPr>
          <a:lstStyle/>
          <a:p>
            <a:pPr algn="ctr">
              <a:spcBef>
                <a:spcPct val="0"/>
              </a:spcBef>
            </a:pPr>
            <a:r>
              <a:rPr lang="en-GB" sz="1200" b="1" dirty="0" smtClean="0">
                <a:solidFill>
                  <a:schemeClr val="bg1"/>
                </a:solidFill>
                <a:ea typeface="ＭＳ Ｐゴシック" pitchFamily="34" charset="-128"/>
              </a:rPr>
              <a:t>L</a:t>
            </a:r>
            <a:r>
              <a:rPr lang="en-US" altLang="zh-CN" sz="1200" b="1" dirty="0" smtClean="0">
                <a:solidFill>
                  <a:schemeClr val="bg1"/>
                </a:solidFill>
                <a:ea typeface="ＭＳ Ｐゴシック" pitchFamily="34" charset="-128"/>
              </a:rPr>
              <a:t>C</a:t>
            </a:r>
            <a:r>
              <a:rPr lang="en-GB" sz="1200" b="1" dirty="0" smtClean="0">
                <a:solidFill>
                  <a:schemeClr val="bg1"/>
                </a:solidFill>
                <a:ea typeface="ＭＳ Ｐゴシック" pitchFamily="34" charset="-128"/>
              </a:rPr>
              <a:t>s</a:t>
            </a:r>
            <a:endParaRPr lang="en-GB" sz="1200" b="1" dirty="0">
              <a:solidFill>
                <a:schemeClr val="bg1"/>
              </a:solidFill>
              <a:ea typeface="ＭＳ Ｐゴシック" pitchFamily="34" charset="-128"/>
            </a:endParaRPr>
          </a:p>
        </p:txBody>
      </p:sp>
      <p:sp>
        <p:nvSpPr>
          <p:cNvPr id="4" name="Rectangle 3"/>
          <p:cNvSpPr/>
          <p:nvPr/>
        </p:nvSpPr>
        <p:spPr>
          <a:xfrm>
            <a:off x="1542445" y="2121105"/>
            <a:ext cx="9848088" cy="400110"/>
          </a:xfrm>
          <a:prstGeom prst="rect">
            <a:avLst/>
          </a:prstGeom>
        </p:spPr>
        <p:txBody>
          <a:bodyPr wrap="square">
            <a:spAutoFit/>
          </a:bodyPr>
          <a:lstStyle/>
          <a:p>
            <a:r>
              <a:rPr lang="zh-CN" altLang="en-US" sz="20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中国银</a:t>
            </a:r>
            <a:r>
              <a:rPr lang="zh-CN" altLang="en-US" sz="20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行间外汇市</a:t>
            </a:r>
            <a:r>
              <a:rPr lang="zh-CN" altLang="en-US" sz="20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场尝</a:t>
            </a:r>
            <a:r>
              <a:rPr lang="zh-CN" altLang="en-US" sz="20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试做市机</a:t>
            </a:r>
            <a:r>
              <a:rPr lang="zh-CN" altLang="en-US" sz="20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构有</a:t>
            </a:r>
            <a:r>
              <a:rPr lang="en-US" altLang="zh-CN" sz="20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5</a:t>
            </a:r>
            <a:r>
              <a:rPr lang="zh-CN" altLang="en-US" sz="20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家和人民币做市商</a:t>
            </a:r>
            <a:r>
              <a:rPr lang="en-US" altLang="zh-CN" sz="20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30</a:t>
            </a:r>
            <a:r>
              <a:rPr lang="zh-CN" altLang="en-US" sz="20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家。</a:t>
            </a:r>
            <a:endParaRPr lang="en-US" altLang="zh-CN" sz="20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091769" y="2651382"/>
            <a:ext cx="6874823" cy="3902559"/>
          </a:xfrm>
          <a:prstGeom prst="rect">
            <a:avLst/>
          </a:prstGeom>
        </p:spPr>
      </p:pic>
    </p:spTree>
    <p:extLst>
      <p:ext uri="{BB962C8B-B14F-4D97-AF65-F5344CB8AC3E}">
        <p14:creationId xmlns:p14="http://schemas.microsoft.com/office/powerpoint/2010/main" val="6624145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1677" y="6373582"/>
            <a:ext cx="2350323" cy="461665"/>
          </a:xfrm>
          <a:prstGeom prst="rect">
            <a:avLst/>
          </a:prstGeom>
        </p:spPr>
        <p:txBody>
          <a:bodyPr wrap="none">
            <a:spAutoFit/>
          </a:bodyPr>
          <a:lstStyle/>
          <a:p>
            <a:pPr>
              <a:lnSpc>
                <a:spcPct val="150000"/>
              </a:lnSpc>
            </a:pPr>
            <a:r>
              <a:rPr lang="zh-CN" altLang="en-US" sz="1600" b="1" dirty="0" smtClean="0">
                <a:latin typeface=".PingFang SC"/>
              </a:rPr>
              <a:t>中国外汇</a:t>
            </a:r>
            <a:r>
              <a:rPr lang="zh-CN" altLang="en-US" sz="1600" b="1" dirty="0">
                <a:latin typeface=".PingFang SC"/>
              </a:rPr>
              <a:t>交</a:t>
            </a:r>
            <a:r>
              <a:rPr lang="zh-CN" altLang="en-US" sz="1600" b="1" dirty="0" smtClean="0">
                <a:latin typeface=".PingFang SC"/>
              </a:rPr>
              <a:t>易平台</a:t>
            </a:r>
            <a:r>
              <a:rPr lang="en-US" altLang="zh-CN" sz="1600" b="1" dirty="0" smtClean="0">
                <a:latin typeface=".PingFang SC"/>
              </a:rPr>
              <a:t>NTPII</a:t>
            </a:r>
            <a:endParaRPr lang="zh-CN" altLang="en-US" sz="1600" b="1" dirty="0">
              <a:latin typeface=".PingFang SC"/>
            </a:endParaRPr>
          </a:p>
        </p:txBody>
      </p:sp>
      <p:sp>
        <p:nvSpPr>
          <p:cNvPr id="3" name="Rectangle 2"/>
          <p:cNvSpPr/>
          <p:nvPr/>
        </p:nvSpPr>
        <p:spPr>
          <a:xfrm>
            <a:off x="201351" y="1351733"/>
            <a:ext cx="3467616"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外</a:t>
            </a:r>
            <a:r>
              <a:rPr lang="zh-CN" altLang="en-US" sz="3200" b="1" dirty="0">
                <a:latin typeface="Times New Roman" panose="02020603050405020304" pitchFamily="18" charset="0"/>
                <a:cs typeface="Times New Roman" panose="02020603050405020304" pitchFamily="18" charset="0"/>
              </a:rPr>
              <a:t>汇市</a:t>
            </a:r>
            <a:r>
              <a:rPr lang="zh-CN" altLang="en-US" sz="3200" b="1" dirty="0" smtClean="0">
                <a:latin typeface="Times New Roman" panose="02020603050405020304" pitchFamily="18" charset="0"/>
                <a:cs typeface="Times New Roman" panose="02020603050405020304" pitchFamily="18" charset="0"/>
              </a:rPr>
              <a:t>场交易模型</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4159" t="14691" b="38561"/>
          <a:stretch/>
        </p:blipFill>
        <p:spPr>
          <a:xfrm>
            <a:off x="0" y="0"/>
            <a:ext cx="12192000" cy="979714"/>
          </a:xfrm>
          <a:prstGeom prst="rect">
            <a:avLst/>
          </a:prstGeom>
        </p:spPr>
      </p:pic>
      <p:sp>
        <p:nvSpPr>
          <p:cNvPr id="5" name="Rectangle 4"/>
          <p:cNvSpPr/>
          <p:nvPr/>
        </p:nvSpPr>
        <p:spPr>
          <a:xfrm>
            <a:off x="1783842" y="2432503"/>
            <a:ext cx="8496300" cy="3370153"/>
          </a:xfrm>
          <a:prstGeom prst="rect">
            <a:avLst/>
          </a:prstGeom>
        </p:spPr>
        <p:txBody>
          <a:bodyPr wrap="square">
            <a:spAutoFit/>
          </a:bodyPr>
          <a:lstStyle/>
          <a:p>
            <a:pPr>
              <a:lnSpc>
                <a:spcPct val="150000"/>
              </a:lnSpc>
            </a:pPr>
            <a:r>
              <a:rPr lang="zh-CN" altLang="en-US" b="1" i="1"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交</a:t>
            </a:r>
            <a:r>
              <a:rPr lang="zh-CN" altLang="en-US" b="1"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易模型</a:t>
            </a:r>
            <a:r>
              <a:rPr lang="zh-CN" altLang="en-US"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en-US" b="1"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Trading Pattern</a:t>
            </a:r>
            <a:r>
              <a:rPr lang="en-US" i="1"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i="1"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sz="1400" dirty="0" smtClean="0">
                <a:latin typeface="Times New Roman" panose="02020603050405020304" pitchFamily="18" charset="0"/>
                <a:cs typeface="Times New Roman" panose="02020603050405020304" pitchFamily="18" charset="0"/>
              </a:rPr>
              <a:t>指</a:t>
            </a:r>
            <a:r>
              <a:rPr lang="zh-CN" altLang="en-US" sz="1400" dirty="0">
                <a:latin typeface="Times New Roman" panose="02020603050405020304" pitchFamily="18" charset="0"/>
                <a:cs typeface="Times New Roman" panose="02020603050405020304" pitchFamily="18" charset="0"/>
              </a:rPr>
              <a:t>银行间外汇市场根据交易驱动因素对外汇业务所做的分类，包括报价驱动模型、订单驱动模型和协商驱动模型</a:t>
            </a:r>
            <a:r>
              <a:rPr lang="zh-CN" altLang="en-US" sz="1400" dirty="0" smtClean="0">
                <a:latin typeface="Times New Roman" panose="02020603050405020304" pitchFamily="18" charset="0"/>
                <a:cs typeface="Times New Roman" panose="02020603050405020304" pitchFamily="18" charset="0"/>
              </a:rPr>
              <a:t>。</a:t>
            </a:r>
            <a:endParaRPr lang="en-US" altLang="zh-CN" sz="1400" dirty="0" smtClean="0">
              <a:latin typeface="Times New Roman" panose="02020603050405020304" pitchFamily="18" charset="0"/>
              <a:cs typeface="Times New Roman" panose="02020603050405020304" pitchFamily="18" charset="0"/>
            </a:endParaRPr>
          </a:p>
          <a:p>
            <a:pPr>
              <a:lnSpc>
                <a:spcPct val="150000"/>
              </a:lnSpc>
            </a:pPr>
            <a:endParaRPr lang="en-US" sz="14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q"/>
            </a:pPr>
            <a:r>
              <a:rPr lang="zh-CN" altLang="en-US" sz="1600" b="1"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报价驱动模型（</a:t>
            </a:r>
            <a:r>
              <a:rPr lang="en-US" sz="1600"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Quote Driven Model）</a:t>
            </a:r>
          </a:p>
          <a:p>
            <a:pPr>
              <a:lnSpc>
                <a:spcPct val="150000"/>
              </a:lnSpc>
            </a:pPr>
            <a:r>
              <a:rPr lang="zh-CN" altLang="en-US" sz="1200" dirty="0">
                <a:latin typeface="Times New Roman" panose="02020603050405020304" pitchFamily="18" charset="0"/>
                <a:cs typeface="Times New Roman" panose="02020603050405020304" pitchFamily="18" charset="0"/>
              </a:rPr>
              <a:t>指做市商向市场持续公开报价，对手方点击价格或发起询价后双方达成交易。</a:t>
            </a:r>
            <a:endParaRPr lang="en-US" sz="12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zh-CN" altLang="en-US" sz="1600" b="1" i="1"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订</a:t>
            </a:r>
            <a:r>
              <a:rPr lang="zh-CN" altLang="en-US" sz="1600" b="1"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单驱动模型</a:t>
            </a:r>
            <a:r>
              <a:rPr lang="zh-CN" altLang="en-US" sz="1600"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en-US" sz="1600"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Order Driven Model）</a:t>
            </a:r>
          </a:p>
          <a:p>
            <a:pPr>
              <a:lnSpc>
                <a:spcPct val="150000"/>
              </a:lnSpc>
            </a:pPr>
            <a:r>
              <a:rPr lang="zh-CN" altLang="en-US" sz="1200" dirty="0">
                <a:latin typeface="Times New Roman" panose="02020603050405020304" pitchFamily="18" charset="0"/>
                <a:cs typeface="Times New Roman" panose="02020603050405020304" pitchFamily="18" charset="0"/>
              </a:rPr>
              <a:t>指交易双方提交订单或点击报价，系统按“价格优先、时间优先”原则进行匹配达成交易。</a:t>
            </a:r>
            <a:endParaRPr lang="en-US" sz="12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zh-CN" altLang="en-US" sz="1600" b="1" i="1"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协</a:t>
            </a:r>
            <a:r>
              <a:rPr lang="zh-CN" altLang="en-US" sz="1600" b="1"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商驱动模型</a:t>
            </a:r>
            <a:r>
              <a:rPr lang="zh-CN" altLang="en-US" sz="1600"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en-US" sz="1600"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Negotiate Driven Model）</a:t>
            </a:r>
          </a:p>
          <a:p>
            <a:pPr>
              <a:lnSpc>
                <a:spcPct val="150000"/>
              </a:lnSpc>
            </a:pPr>
            <a:r>
              <a:rPr lang="zh-CN" altLang="en-US" sz="1200" dirty="0">
                <a:latin typeface="Times New Roman" panose="02020603050405020304" pitchFamily="18" charset="0"/>
                <a:cs typeface="Times New Roman" panose="02020603050405020304" pitchFamily="18" charset="0"/>
              </a:rPr>
              <a:t>指交易双方通过协商交易要素，一方录入、一方确认达成交易。</a:t>
            </a:r>
            <a:endParaRPr lang="en-US" sz="1200" dirty="0">
              <a:latin typeface="Times New Roman" panose="02020603050405020304" pitchFamily="18" charset="0"/>
              <a:cs typeface="Times New Roman" panose="02020603050405020304" pitchFamily="18" charset="0"/>
            </a:endParaRPr>
          </a:p>
          <a:p>
            <a:endParaRPr lang="en-US" dirty="0">
              <a:solidFill>
                <a:srgbClr val="0000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195054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icb.zhimg.com/80/v2-16445d44ac5a4557ed8cba9d19c2d234_720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7666" y="3343174"/>
            <a:ext cx="1837817" cy="15024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srcRect l="4159" t="14691" b="38561"/>
          <a:stretch/>
        </p:blipFill>
        <p:spPr>
          <a:xfrm>
            <a:off x="0" y="0"/>
            <a:ext cx="12192000" cy="979714"/>
          </a:xfrm>
          <a:prstGeom prst="rect">
            <a:avLst/>
          </a:prstGeom>
        </p:spPr>
      </p:pic>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4271985" y="1424678"/>
            <a:ext cx="2646878" cy="584775"/>
          </a:xfrm>
          <a:prstGeom prst="rect">
            <a:avLst/>
          </a:prstGeom>
        </p:spPr>
        <p:txBody>
          <a:bodyPr wrap="none">
            <a:spAutoFit/>
          </a:bodyPr>
          <a:lstStyle/>
          <a:p>
            <a:r>
              <a:rPr lang="zh-CN" altLang="en-US" sz="3200" b="1" dirty="0" smtClean="0">
                <a:latin typeface="MicrosoftYaHei-Bold"/>
              </a:rPr>
              <a:t>什</a:t>
            </a:r>
            <a:r>
              <a:rPr lang="zh-CN" altLang="en-US" sz="3200" b="1" dirty="0">
                <a:latin typeface="MicrosoftYaHei-Bold"/>
              </a:rPr>
              <a:t>么是外</a:t>
            </a:r>
            <a:r>
              <a:rPr lang="zh-CN" altLang="en-US" sz="3200" b="1" dirty="0" smtClean="0">
                <a:latin typeface="MicrosoftYaHei-Bold"/>
              </a:rPr>
              <a:t>汇？</a:t>
            </a:r>
            <a:endParaRPr lang="en-US" sz="3200" dirty="0"/>
          </a:p>
        </p:txBody>
      </p:sp>
      <p:sp>
        <p:nvSpPr>
          <p:cNvPr id="6" name="Rectangle 5"/>
          <p:cNvSpPr/>
          <p:nvPr/>
        </p:nvSpPr>
        <p:spPr>
          <a:xfrm>
            <a:off x="6455664" y="3343174"/>
            <a:ext cx="4937760" cy="1384995"/>
          </a:xfrm>
          <a:prstGeom prst="rect">
            <a:avLst/>
          </a:prstGeom>
        </p:spPr>
        <p:txBody>
          <a:bodyPr wrap="square">
            <a:spAutoFit/>
          </a:bodyPr>
          <a:lstStyle/>
          <a:p>
            <a:pPr algn="just">
              <a:lnSpc>
                <a:spcPct val="150000"/>
              </a:lnSpc>
            </a:pPr>
            <a:r>
              <a:rPr lang="zh-CN" altLang="en-US" sz="1400" i="1" dirty="0" smtClean="0">
                <a:latin typeface="MicrosoftYaHei"/>
              </a:rPr>
              <a:t>外汇交易一般是指把一国货币转换成另一国货币。随着近年来国际交流的常态化，外汇交易和我们的生活联系越来越近紧密，无论是进出口贸易，还是送子女出国留学、旅游等都可能会涉及到用一个货币转换为另一国货币。</a:t>
            </a:r>
            <a:endParaRPr lang="en-US" sz="1400" i="1" dirty="0"/>
          </a:p>
        </p:txBody>
      </p:sp>
      <p:sp>
        <p:nvSpPr>
          <p:cNvPr id="10" name="Rectangle 9"/>
          <p:cNvSpPr/>
          <p:nvPr/>
        </p:nvSpPr>
        <p:spPr>
          <a:xfrm>
            <a:off x="370544" y="3078752"/>
            <a:ext cx="5097568" cy="2031325"/>
          </a:xfrm>
          <a:prstGeom prst="rect">
            <a:avLst/>
          </a:prstGeom>
        </p:spPr>
        <p:txBody>
          <a:bodyPr wrap="square">
            <a:spAutoFit/>
          </a:bodyPr>
          <a:lstStyle/>
          <a:p>
            <a:pPr algn="just">
              <a:lnSpc>
                <a:spcPct val="150000"/>
              </a:lnSpc>
            </a:pPr>
            <a:r>
              <a:rPr lang="zh-CN" altLang="en-US" sz="1400" dirty="0" smtClean="0">
                <a:latin typeface="MicrosoftYaHei"/>
              </a:rPr>
              <a:t>所谓“外汇”，系指外国货币、票据及有价证券。意即举凡一切在国外，以外国货币支持之债权及债务，包括银行存款、各类票据，及有价证券皆列入外汇之范畴。</a:t>
            </a:r>
            <a:endParaRPr lang="en-US" altLang="zh-CN" sz="1400" dirty="0" smtClean="0">
              <a:latin typeface="MicrosoftYaHei"/>
            </a:endParaRPr>
          </a:p>
          <a:p>
            <a:pPr algn="just">
              <a:lnSpc>
                <a:spcPct val="150000"/>
              </a:lnSpc>
            </a:pPr>
            <a:endParaRPr lang="en-US" altLang="zh-CN" sz="1400" dirty="0" smtClean="0">
              <a:latin typeface="MicrosoftYaHei"/>
            </a:endParaRPr>
          </a:p>
          <a:p>
            <a:pPr algn="just">
              <a:lnSpc>
                <a:spcPct val="150000"/>
              </a:lnSpc>
            </a:pPr>
            <a:r>
              <a:rPr lang="zh-CN" altLang="en-US" sz="1400" dirty="0" smtClean="0">
                <a:latin typeface="MicrosoftYaHei"/>
              </a:rPr>
              <a:t>狭义的外汇定义则仅指外国货币（</a:t>
            </a:r>
            <a:r>
              <a:rPr lang="en-US" altLang="zh-CN" sz="1400" dirty="0" smtClean="0">
                <a:latin typeface="MicrosoftYaHei"/>
              </a:rPr>
              <a:t>Foreign Exchange</a:t>
            </a:r>
            <a:r>
              <a:rPr lang="zh-CN" altLang="en-US" sz="1400" dirty="0" smtClean="0">
                <a:latin typeface="MicrosoftYaHei"/>
              </a:rPr>
              <a:t>）的交易或国际间之汇兑。</a:t>
            </a:r>
            <a:endParaRPr lang="en-US" sz="1400" dirty="0"/>
          </a:p>
        </p:txBody>
      </p:sp>
      <p:sp>
        <p:nvSpPr>
          <p:cNvPr id="11" name="Right Arrow 10"/>
          <p:cNvSpPr/>
          <p:nvPr/>
        </p:nvSpPr>
        <p:spPr>
          <a:xfrm>
            <a:off x="5484115" y="3837195"/>
            <a:ext cx="971549" cy="257220"/>
          </a:xfrm>
          <a:prstGeom prst="rightArrow">
            <a:avLst>
              <a:gd name="adj1" fmla="val 50000"/>
              <a:gd name="adj2" fmla="val 227747"/>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4640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1677" y="6373582"/>
            <a:ext cx="2350323" cy="461665"/>
          </a:xfrm>
          <a:prstGeom prst="rect">
            <a:avLst/>
          </a:prstGeom>
        </p:spPr>
        <p:txBody>
          <a:bodyPr wrap="none">
            <a:spAutoFit/>
          </a:bodyPr>
          <a:lstStyle/>
          <a:p>
            <a:pPr>
              <a:lnSpc>
                <a:spcPct val="150000"/>
              </a:lnSpc>
            </a:pPr>
            <a:r>
              <a:rPr lang="zh-CN" altLang="en-US" sz="1600" b="1" dirty="0" smtClean="0">
                <a:latin typeface=".PingFang SC"/>
              </a:rPr>
              <a:t>中国外汇</a:t>
            </a:r>
            <a:r>
              <a:rPr lang="zh-CN" altLang="en-US" sz="1600" b="1" dirty="0">
                <a:latin typeface=".PingFang SC"/>
              </a:rPr>
              <a:t>交</a:t>
            </a:r>
            <a:r>
              <a:rPr lang="zh-CN" altLang="en-US" sz="1600" b="1" dirty="0" smtClean="0">
                <a:latin typeface=".PingFang SC"/>
              </a:rPr>
              <a:t>易平台</a:t>
            </a:r>
            <a:r>
              <a:rPr lang="en-US" altLang="zh-CN" sz="1600" b="1" dirty="0" smtClean="0">
                <a:latin typeface=".PingFang SC"/>
              </a:rPr>
              <a:t>NTPII</a:t>
            </a:r>
            <a:endParaRPr lang="zh-CN" altLang="en-US" sz="1600" b="1" dirty="0">
              <a:latin typeface=".PingFang SC"/>
            </a:endParaRPr>
          </a:p>
        </p:txBody>
      </p:sp>
      <p:sp>
        <p:nvSpPr>
          <p:cNvPr id="3" name="Rectangle 2"/>
          <p:cNvSpPr/>
          <p:nvPr/>
        </p:nvSpPr>
        <p:spPr>
          <a:xfrm>
            <a:off x="201351" y="1351733"/>
            <a:ext cx="6340197"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外</a:t>
            </a:r>
            <a:r>
              <a:rPr lang="zh-CN" altLang="en-US" sz="3200" b="1" dirty="0">
                <a:latin typeface="Times New Roman" panose="02020603050405020304" pitchFamily="18" charset="0"/>
                <a:cs typeface="Times New Roman" panose="02020603050405020304" pitchFamily="18" charset="0"/>
              </a:rPr>
              <a:t>汇市</a:t>
            </a:r>
            <a:r>
              <a:rPr lang="zh-CN" altLang="en-US" sz="3200" b="1" dirty="0" smtClean="0">
                <a:latin typeface="Times New Roman" panose="02020603050405020304" pitchFamily="18" charset="0"/>
                <a:cs typeface="Times New Roman" panose="02020603050405020304" pitchFamily="18" charset="0"/>
              </a:rPr>
              <a:t>场做市制度与交易驱动机制</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4159" t="14691" b="38561"/>
          <a:stretch/>
        </p:blipFill>
        <p:spPr>
          <a:xfrm>
            <a:off x="0" y="0"/>
            <a:ext cx="12192000" cy="979714"/>
          </a:xfrm>
          <a:prstGeom prst="rect">
            <a:avLst/>
          </a:prstGeom>
        </p:spPr>
      </p:pic>
      <p:sp>
        <p:nvSpPr>
          <p:cNvPr id="7" name="Rectangle 6"/>
          <p:cNvSpPr/>
          <p:nvPr/>
        </p:nvSpPr>
        <p:spPr>
          <a:xfrm>
            <a:off x="778764" y="2235300"/>
            <a:ext cx="11146536" cy="4047262"/>
          </a:xfrm>
          <a:prstGeom prst="rect">
            <a:avLst/>
          </a:prstGeom>
        </p:spPr>
        <p:txBody>
          <a:bodyPr wrap="square">
            <a:spAutoFit/>
          </a:bodyPr>
          <a:lstStyle/>
          <a:p>
            <a:pPr>
              <a:lnSpc>
                <a:spcPct val="200000"/>
              </a:lnSpc>
              <a:spcAft>
                <a:spcPts val="600"/>
              </a:spcAft>
            </a:pPr>
            <a:r>
              <a:rPr lang="zh-CN" altLang="en-US" dirty="0" smtClean="0"/>
              <a:t>         在</a:t>
            </a:r>
            <a:r>
              <a:rPr lang="zh-CN" altLang="en-US" dirty="0"/>
              <a:t>金融理论中，实行做市商制度的市场机制被称为</a:t>
            </a:r>
            <a:r>
              <a:rPr lang="zh-CN" altLang="en-US" b="1" dirty="0"/>
              <a:t>报价驱动机制</a:t>
            </a:r>
            <a:r>
              <a:rPr lang="en-US" altLang="zh-CN" dirty="0"/>
              <a:t>(Quote-driven)</a:t>
            </a:r>
            <a:r>
              <a:rPr lang="zh-CN" altLang="en-US" dirty="0" smtClean="0"/>
              <a:t>。</a:t>
            </a:r>
            <a:r>
              <a:rPr lang="zh-CN" altLang="en-US" dirty="0"/>
              <a:t>买卖指令的流量是推动市场运行和价格形成的根本动力</a:t>
            </a:r>
            <a:r>
              <a:rPr lang="zh-CN" altLang="en-US" dirty="0" smtClean="0"/>
              <a:t>。</a:t>
            </a:r>
            <a:endParaRPr lang="en-US" altLang="zh-CN" dirty="0" smtClean="0"/>
          </a:p>
          <a:p>
            <a:pPr>
              <a:lnSpc>
                <a:spcPct val="200000"/>
              </a:lnSpc>
            </a:pPr>
            <a:r>
              <a:rPr lang="zh-CN" altLang="en-US" b="1" dirty="0" smtClean="0"/>
              <a:t>         指</a:t>
            </a:r>
            <a:r>
              <a:rPr lang="zh-CN" altLang="en-US" b="1" dirty="0"/>
              <a:t>令驱动</a:t>
            </a:r>
            <a:r>
              <a:rPr lang="zh-CN" altLang="en-US" dirty="0"/>
              <a:t>（</a:t>
            </a:r>
            <a:r>
              <a:rPr lang="en-US" altLang="zh-CN" dirty="0" smtClean="0"/>
              <a:t>Order-driven</a:t>
            </a:r>
            <a:r>
              <a:rPr lang="zh-CN" altLang="en-US" dirty="0"/>
              <a:t>）制度，又叫竞价交易制</a:t>
            </a:r>
            <a:r>
              <a:rPr lang="zh-CN" altLang="en-US" dirty="0" smtClean="0"/>
              <a:t>度。交</a:t>
            </a:r>
            <a:r>
              <a:rPr lang="zh-CN" altLang="en-US" dirty="0"/>
              <a:t>易所的交易系统按照价格优先和时间优先的原则进行撮合成交，完成交易</a:t>
            </a:r>
            <a:r>
              <a:rPr lang="zh-CN" altLang="en-US" dirty="0" smtClean="0"/>
              <a:t>。在</a:t>
            </a:r>
            <a:r>
              <a:rPr lang="zh-CN" altLang="en-US" dirty="0"/>
              <a:t>指令驱动制度下，市场价格通过投资者下达的买卖指令驱动并通过竞价配对而产生。竞价配对方式可以是传统的公开喊价方式，也可以是计算机自动撮合方式。竞价市场的基本特征是</a:t>
            </a:r>
            <a:r>
              <a:rPr lang="zh-CN" altLang="en-US" dirty="0" smtClean="0"/>
              <a:t>，交</a:t>
            </a:r>
            <a:r>
              <a:rPr lang="zh-CN" altLang="en-US" dirty="0"/>
              <a:t>易价格的形成是由买卖双方直接决定的，投资者交易的对象是不确定的其他投资者，而不是做市商</a:t>
            </a:r>
            <a:r>
              <a:rPr lang="zh-CN" altLang="en-US" dirty="0" smtClean="0"/>
              <a:t>。</a:t>
            </a:r>
            <a:endParaRPr lang="en-US" altLang="zh-CN" dirty="0" smtClean="0"/>
          </a:p>
          <a:p>
            <a:pPr>
              <a:lnSpc>
                <a:spcPct val="200000"/>
              </a:lnSpc>
            </a:pPr>
            <a:endParaRPr lang="en-US" dirty="0"/>
          </a:p>
        </p:txBody>
      </p:sp>
    </p:spTree>
    <p:extLst>
      <p:ext uri="{BB962C8B-B14F-4D97-AF65-F5344CB8AC3E}">
        <p14:creationId xmlns:p14="http://schemas.microsoft.com/office/powerpoint/2010/main" val="1624327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1677" y="6373582"/>
            <a:ext cx="2350323" cy="461665"/>
          </a:xfrm>
          <a:prstGeom prst="rect">
            <a:avLst/>
          </a:prstGeom>
        </p:spPr>
        <p:txBody>
          <a:bodyPr wrap="none">
            <a:spAutoFit/>
          </a:bodyPr>
          <a:lstStyle/>
          <a:p>
            <a:pPr>
              <a:lnSpc>
                <a:spcPct val="150000"/>
              </a:lnSpc>
            </a:pPr>
            <a:r>
              <a:rPr lang="zh-CN" altLang="en-US" sz="1600" b="1" dirty="0" smtClean="0">
                <a:latin typeface=".PingFang SC"/>
              </a:rPr>
              <a:t>中国外汇</a:t>
            </a:r>
            <a:r>
              <a:rPr lang="zh-CN" altLang="en-US" sz="1600" b="1" dirty="0">
                <a:latin typeface=".PingFang SC"/>
              </a:rPr>
              <a:t>交</a:t>
            </a:r>
            <a:r>
              <a:rPr lang="zh-CN" altLang="en-US" sz="1600" b="1" dirty="0" smtClean="0">
                <a:latin typeface=".PingFang SC"/>
              </a:rPr>
              <a:t>易平台</a:t>
            </a:r>
            <a:r>
              <a:rPr lang="en-US" altLang="zh-CN" sz="1600" b="1" dirty="0" smtClean="0">
                <a:latin typeface=".PingFang SC"/>
              </a:rPr>
              <a:t>NTPII</a:t>
            </a:r>
            <a:endParaRPr lang="zh-CN" altLang="en-US" sz="1600" b="1" dirty="0">
              <a:latin typeface=".PingFang SC"/>
            </a:endParaRPr>
          </a:p>
        </p:txBody>
      </p:sp>
      <p:sp>
        <p:nvSpPr>
          <p:cNvPr id="3" name="Rectangle 2"/>
          <p:cNvSpPr/>
          <p:nvPr/>
        </p:nvSpPr>
        <p:spPr>
          <a:xfrm>
            <a:off x="201351" y="1351733"/>
            <a:ext cx="7160935"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外</a:t>
            </a:r>
            <a:r>
              <a:rPr lang="zh-CN" altLang="en-US" sz="3200" b="1" dirty="0">
                <a:latin typeface="Times New Roman" panose="02020603050405020304" pitchFamily="18" charset="0"/>
                <a:cs typeface="Times New Roman" panose="02020603050405020304" pitchFamily="18" charset="0"/>
              </a:rPr>
              <a:t>汇市</a:t>
            </a:r>
            <a:r>
              <a:rPr lang="zh-CN" altLang="en-US" sz="3200" b="1" dirty="0" smtClean="0">
                <a:latin typeface="Times New Roman" panose="02020603050405020304" pitchFamily="18" charset="0"/>
                <a:cs typeface="Times New Roman" panose="02020603050405020304" pitchFamily="18" charset="0"/>
              </a:rPr>
              <a:t>场做市制度与交易驱动机制</a:t>
            </a:r>
            <a:r>
              <a:rPr lang="zh-CN" altLang="en-US" sz="3200" b="1" dirty="0">
                <a:latin typeface="Times New Roman" panose="02020603050405020304" pitchFamily="18" charset="0"/>
                <a:cs typeface="Times New Roman" panose="02020603050405020304" pitchFamily="18" charset="0"/>
              </a:rPr>
              <a:t>区别</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4159" t="14691" b="38561"/>
          <a:stretch/>
        </p:blipFill>
        <p:spPr>
          <a:xfrm>
            <a:off x="0" y="0"/>
            <a:ext cx="12192000" cy="979714"/>
          </a:xfrm>
          <a:prstGeom prst="rect">
            <a:avLst/>
          </a:prstGeom>
        </p:spPr>
      </p:pic>
      <p:sp>
        <p:nvSpPr>
          <p:cNvPr id="7" name="Rectangle 6"/>
          <p:cNvSpPr/>
          <p:nvPr/>
        </p:nvSpPr>
        <p:spPr>
          <a:xfrm>
            <a:off x="842772" y="2308527"/>
            <a:ext cx="11146536" cy="3788217"/>
          </a:xfrm>
          <a:prstGeom prst="rect">
            <a:avLst/>
          </a:prstGeom>
        </p:spPr>
        <p:txBody>
          <a:bodyPr wrap="square">
            <a:spAutoFit/>
          </a:bodyPr>
          <a:lstStyle/>
          <a:p>
            <a:pPr>
              <a:lnSpc>
                <a:spcPct val="150000"/>
              </a:lnSpc>
            </a:pP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a:t>
            </a:r>
            <a:r>
              <a:rPr lang="zh-CN" altLang="en-US" sz="1400" b="1" dirty="0">
                <a:latin typeface="Times New Roman" panose="02020603050405020304" pitchFamily="18" charset="0"/>
                <a:cs typeface="Times New Roman" panose="02020603050405020304" pitchFamily="18" charset="0"/>
              </a:rPr>
              <a:t>价格形成方式不同</a:t>
            </a:r>
            <a:r>
              <a:rPr lang="zh-CN" altLang="en-US" sz="1400" dirty="0">
                <a:latin typeface="Times New Roman" panose="02020603050405020304" pitchFamily="18" charset="0"/>
                <a:cs typeface="Times New Roman" panose="02020603050405020304" pitchFamily="18" charset="0"/>
              </a:rPr>
              <a:t>。指令驱动机制中的开盘与随后的交易价格均是竞价形成的</a:t>
            </a:r>
            <a:r>
              <a:rPr lang="zh-CN" altLang="en-US" sz="1400" dirty="0" smtClean="0">
                <a:latin typeface="Times New Roman" panose="02020603050405020304" pitchFamily="18" charset="0"/>
                <a:cs typeface="Times New Roman" panose="02020603050405020304" pitchFamily="18" charset="0"/>
              </a:rPr>
              <a:t>。而</a:t>
            </a:r>
            <a:r>
              <a:rPr lang="zh-CN" altLang="en-US" sz="1400" dirty="0">
                <a:latin typeface="Times New Roman" panose="02020603050405020304" pitchFamily="18" charset="0"/>
                <a:cs typeface="Times New Roman" panose="02020603050405020304" pitchFamily="18" charset="0"/>
              </a:rPr>
              <a:t>报价驱动机制中，证券的开盘价格和随后的交易价格是由做市商报出的，成交价格是从交易系统外部输入的</a:t>
            </a:r>
            <a:r>
              <a:rPr lang="zh-CN" altLang="en-US"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pPr>
              <a:lnSpc>
                <a:spcPct val="150000"/>
              </a:lnSpc>
            </a:pPr>
            <a:r>
              <a:rPr lang="zh-CN" altLang="en-US" sz="1400" dirty="0" smtClean="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2</a:t>
            </a:r>
            <a:r>
              <a:rPr lang="zh-CN" altLang="en-US" sz="1400" dirty="0">
                <a:latin typeface="Times New Roman" panose="02020603050405020304" pitchFamily="18" charset="0"/>
                <a:cs typeface="Times New Roman" panose="02020603050405020304" pitchFamily="18" charset="0"/>
              </a:rPr>
              <a:t>）</a:t>
            </a:r>
            <a:r>
              <a:rPr lang="zh-CN" altLang="en-US" sz="1400" b="1" dirty="0">
                <a:latin typeface="Times New Roman" panose="02020603050405020304" pitchFamily="18" charset="0"/>
                <a:cs typeface="Times New Roman" panose="02020603050405020304" pitchFamily="18" charset="0"/>
              </a:rPr>
              <a:t>交易成本不同</a:t>
            </a:r>
            <a:r>
              <a:rPr lang="zh-CN" altLang="en-US" sz="1400" dirty="0">
                <a:latin typeface="Times New Roman" panose="02020603050405020304" pitchFamily="18" charset="0"/>
                <a:cs typeface="Times New Roman" panose="02020603050405020304" pitchFamily="18" charset="0"/>
              </a:rPr>
              <a:t>。在不同的交易机制下，投资者的交易成本不同。在指令驱动市场上，证券价格是单一的，投资者的交易成本仅仅是付给经纪人的手续费。在报价驱动市场中</a:t>
            </a:r>
            <a:r>
              <a:rPr lang="zh-CN" altLang="en-US" sz="1400" dirty="0" smtClean="0">
                <a:latin typeface="Times New Roman" panose="02020603050405020304" pitchFamily="18" charset="0"/>
                <a:cs typeface="Times New Roman" panose="02020603050405020304" pitchFamily="18" charset="0"/>
              </a:rPr>
              <a:t>，是</a:t>
            </a:r>
            <a:r>
              <a:rPr lang="zh-CN" altLang="en-US" sz="1400" dirty="0">
                <a:latin typeface="Times New Roman" panose="02020603050405020304" pitchFamily="18" charset="0"/>
                <a:cs typeface="Times New Roman" panose="02020603050405020304" pitchFamily="18" charset="0"/>
              </a:rPr>
              <a:t>做市商提供“即时性服务”所索取的合理报酬。但投资者被迫担负了额外的交易成本</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价差</a:t>
            </a:r>
            <a:r>
              <a:rPr lang="zh-CN" altLang="en-US"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pPr>
              <a:lnSpc>
                <a:spcPct val="150000"/>
              </a:lnSpc>
            </a:pPr>
            <a:r>
              <a:rPr lang="zh-CN" altLang="en-US" sz="1400" dirty="0" smtClean="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3</a:t>
            </a:r>
            <a:r>
              <a:rPr lang="zh-CN" altLang="en-US" sz="1400" dirty="0">
                <a:latin typeface="Times New Roman" panose="02020603050405020304" pitchFamily="18" charset="0"/>
                <a:cs typeface="Times New Roman" panose="02020603050405020304" pitchFamily="18" charset="0"/>
              </a:rPr>
              <a:t>）</a:t>
            </a:r>
            <a:r>
              <a:rPr lang="zh-CN" altLang="en-US" sz="1400" b="1" dirty="0">
                <a:latin typeface="Times New Roman" panose="02020603050405020304" pitchFamily="18" charset="0"/>
                <a:cs typeface="Times New Roman" panose="02020603050405020304" pitchFamily="18" charset="0"/>
              </a:rPr>
              <a:t>处理大额买卖指令的能力不同</a:t>
            </a:r>
            <a:r>
              <a:rPr lang="zh-CN" altLang="en-US" sz="1400" dirty="0">
                <a:latin typeface="Times New Roman" panose="02020603050405020304" pitchFamily="18" charset="0"/>
                <a:cs typeface="Times New Roman" panose="02020603050405020304" pitchFamily="18" charset="0"/>
              </a:rPr>
              <a:t>。报价驱动制度能够有效处理大额买卖指令。而在指令驱动制度中，大额买卖指令要等待交易对手的买卖盘，完成交易常常要等待较长时间</a:t>
            </a:r>
            <a:r>
              <a:rPr lang="zh-CN" altLang="en-US" sz="1400" dirty="0" smtClean="0">
                <a:latin typeface="Times New Roman" panose="02020603050405020304" pitchFamily="18" charset="0"/>
                <a:cs typeface="Times New Roman" panose="02020603050405020304" pitchFamily="18" charset="0"/>
              </a:rPr>
              <a:t>。</a:t>
            </a:r>
            <a:endParaRPr lang="en-US" altLang="zh-CN" sz="1400" dirty="0" smtClean="0">
              <a:latin typeface="Times New Roman" panose="02020603050405020304" pitchFamily="18" charset="0"/>
              <a:cs typeface="Times New Roman" panose="02020603050405020304" pitchFamily="18" charset="0"/>
            </a:endParaRPr>
          </a:p>
          <a:p>
            <a:pPr>
              <a:lnSpc>
                <a:spcPct val="150000"/>
              </a:lnSpc>
            </a:pPr>
            <a:endParaRPr lang="zh-CN" altLang="en-US" sz="1400" dirty="0">
              <a:latin typeface="Times New Roman" panose="02020603050405020304" pitchFamily="18" charset="0"/>
              <a:cs typeface="Times New Roman" panose="02020603050405020304" pitchFamily="18" charset="0"/>
            </a:endParaRPr>
          </a:p>
          <a:p>
            <a:pPr>
              <a:lnSpc>
                <a:spcPct val="150000"/>
              </a:lnSpc>
            </a:pPr>
            <a:r>
              <a:rPr lang="zh-CN" altLang="en-US" sz="14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通过以上对比，可以发现两种机制互有优劣之处。从历史形成的渊源来看，完全的做市商制度与报价驱动机制联系紧密，在交易即时性、大宗交易能力以及价格稳定性方面具有优势，但在运作费用、透明性等方面不如指令驱动制度。值得说明的是，两种机制并不是对立和不相容的，在各自的发展过程中，二者正在不断吸取对方的优点而逐步走向融</a:t>
            </a:r>
            <a:r>
              <a:rPr lang="zh-CN" altLang="en-US" sz="1600" dirty="0" smtClean="0">
                <a:latin typeface="Times New Roman" panose="02020603050405020304" pitchFamily="18" charset="0"/>
                <a:cs typeface="Times New Roman" panose="02020603050405020304" pitchFamily="18" charset="0"/>
              </a:rPr>
              <a:t>合，目前</a:t>
            </a:r>
            <a:r>
              <a:rPr lang="en-US" altLang="zh-CN" sz="1600" dirty="0" smtClean="0">
                <a:latin typeface="Times New Roman" panose="02020603050405020304" pitchFamily="18" charset="0"/>
                <a:cs typeface="Times New Roman" panose="02020603050405020304" pitchFamily="18" charset="0"/>
              </a:rPr>
              <a:t>NTPII</a:t>
            </a:r>
            <a:r>
              <a:rPr lang="zh-CN" altLang="en-US" sz="1600" dirty="0" smtClean="0">
                <a:latin typeface="Times New Roman" panose="02020603050405020304" pitchFamily="18" charset="0"/>
                <a:cs typeface="Times New Roman" panose="02020603050405020304" pitchFamily="18" charset="0"/>
              </a:rPr>
              <a:t>这两种方式都支持。</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446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0320" y="2189655"/>
            <a:ext cx="8924544" cy="4139595"/>
          </a:xfrm>
          <a:prstGeom prst="rect">
            <a:avLst/>
          </a:prstGeom>
        </p:spPr>
        <p:txBody>
          <a:bodyPr wrap="square">
            <a:spAutoFit/>
          </a:bodyPr>
          <a:lstStyle/>
          <a:p>
            <a:r>
              <a:rPr lang="zh-CN" altLang="en-US" sz="2000" b="1"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交</a:t>
            </a:r>
            <a:r>
              <a:rPr lang="zh-CN" altLang="en-US" sz="20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易方式</a:t>
            </a:r>
            <a:r>
              <a:rPr lang="zh-CN" altLang="en-US" sz="20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en-US" sz="20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Trading Type）</a:t>
            </a:r>
          </a:p>
          <a:p>
            <a:r>
              <a:rPr lang="zh-CN" alt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指银行间外汇市场交易模式下细分的外汇交易业务方式，包括</a:t>
            </a:r>
            <a:r>
              <a:rPr lang="en-US" altLang="zh-CN"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RFQ</a:t>
            </a:r>
            <a:r>
              <a:rPr lang="zh-CN" alt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Negotiate</a:t>
            </a:r>
            <a:r>
              <a:rPr lang="zh-CN" alt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和</a:t>
            </a:r>
            <a:r>
              <a:rPr lang="en-US" altLang="zh-CN"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ESP</a:t>
            </a:r>
            <a:r>
              <a:rPr lang="zh-CN" altLang="en-US"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等</a:t>
            </a:r>
            <a:r>
              <a:rPr lang="zh-CN" altLang="en-US" sz="2400" dirty="0" smtClean="0">
                <a:solidFill>
                  <a:srgbClr val="000000"/>
                </a:solidFill>
                <a:latin typeface="Times New Roman" panose="02020603050405020304" pitchFamily="18" charset="0"/>
                <a:ea typeface="KaiTi" panose="02010609060101010101" pitchFamily="49" charset="-122"/>
                <a:cs typeface="Times New Roman" panose="02020603050405020304" pitchFamily="18" charset="0"/>
              </a:rPr>
              <a:t>。</a:t>
            </a:r>
            <a:endParaRPr lang="en-US" altLang="zh-CN" sz="2400" dirty="0" smtClean="0">
              <a:solidFill>
                <a:srgbClr val="000000"/>
              </a:solidFill>
              <a:latin typeface="Times New Roman" panose="02020603050405020304" pitchFamily="18" charset="0"/>
              <a:ea typeface="KaiTi" panose="02010609060101010101" pitchFamily="49" charset="-122"/>
              <a:cs typeface="Times New Roman" panose="02020603050405020304" pitchFamily="18" charset="0"/>
            </a:endParaRPr>
          </a:p>
          <a:p>
            <a:endParaRPr lang="en-US" altLang="zh-CN" sz="2400" dirty="0" smtClean="0">
              <a:solidFill>
                <a:srgbClr val="000000"/>
              </a:solidFill>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Wingdings" panose="05000000000000000000" pitchFamily="2" charset="2"/>
              <a:buChar char="q"/>
            </a:pPr>
            <a:r>
              <a:rPr lang="zh-CN" altLang="en-US" sz="1600" b="1"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请</a:t>
            </a:r>
            <a:r>
              <a:rPr lang="zh-CN" altLang="en-US" sz="16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求报价（</a:t>
            </a:r>
            <a:r>
              <a:rPr lang="en-US" sz="16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Request For Quote, RFQ</a:t>
            </a:r>
            <a:r>
              <a:rPr lang="en-US" sz="1600" b="1"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sz="1600" b="1" dirty="0" smtClean="0">
                <a:solidFill>
                  <a:srgbClr val="000000"/>
                </a:solidFill>
                <a:latin typeface="Times New Roman" panose="02020603050405020304" pitchFamily="18" charset="0"/>
                <a:ea typeface="KaiTi" panose="02010609060101010101" pitchFamily="49" charset="-122"/>
                <a:cs typeface="Times New Roman" panose="02020603050405020304" pitchFamily="18" charset="0"/>
              </a:rPr>
              <a:t> </a:t>
            </a:r>
            <a:endParaRPr lang="zh-CN" altLang="en-US" sz="1600" b="1" dirty="0">
              <a:solidFill>
                <a:srgbClr val="000000"/>
              </a:solidFill>
              <a:latin typeface="Times New Roman" panose="02020603050405020304" pitchFamily="18" charset="0"/>
              <a:ea typeface="KaiTi" panose="02010609060101010101" pitchFamily="49" charset="-122"/>
              <a:cs typeface="Times New Roman" panose="02020603050405020304" pitchFamily="18" charset="0"/>
            </a:endParaRPr>
          </a:p>
          <a:p>
            <a:pPr>
              <a:lnSpc>
                <a:spcPct val="150000"/>
              </a:lnSpc>
            </a:pPr>
            <a:r>
              <a:rPr lang="zh-CN" altLang="en-US" sz="1600"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指机构发出交易请求，请求将会被发送至一个或多个做市商（会员）。由做市商（会员）进行回价，机构可接受或拒绝价格的交易方式</a:t>
            </a:r>
            <a:r>
              <a:rPr lang="zh-CN" altLang="en-US" sz="1600" i="1"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endParaRPr lang="en-US" altLang="zh-CN" sz="1600" i="1"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q"/>
            </a:pPr>
            <a:r>
              <a:rPr lang="zh-CN" altLang="en-US" sz="16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协商交易（</a:t>
            </a:r>
            <a:r>
              <a:rPr lang="en-US" sz="16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Negotiate</a:t>
            </a:r>
            <a:r>
              <a:rPr lang="en-US" sz="1600" b="1"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endParaRPr lang="zh-CN" alt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zh-CN" altLang="en-US" sz="1600"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指有双边授信的交易双方协商交易要素，一方发起、另一方接受则达成交易的交易方式。</a:t>
            </a:r>
            <a:endParaRPr lang="en-US" altLang="zh-CN" sz="1600"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q"/>
            </a:pPr>
            <a:r>
              <a:rPr lang="zh-CN" altLang="en-US" sz="16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点击成交（</a:t>
            </a:r>
            <a:r>
              <a:rPr lang="en-US" sz="16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Executive Streaming Price, ESP</a:t>
            </a:r>
            <a:r>
              <a:rPr lang="en-US" sz="1600" b="1"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endParaRPr lang="zh-CN" alt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zh-CN" altLang="en-US" sz="1600"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指做市商报出分组、带量可成交价，满足授信要求的对手方通过点击报价或提交订单的方式与做市商达成交易的方式。</a:t>
            </a:r>
            <a:endParaRPr lang="en-US" sz="1600"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7" name="Picture 6"/>
          <p:cNvPicPr>
            <a:picLocks noChangeAspect="1"/>
          </p:cNvPicPr>
          <p:nvPr/>
        </p:nvPicPr>
        <p:blipFill rotWithShape="1">
          <a:blip r:embed="rId2"/>
          <a:srcRect l="4159" t="14691" b="38561"/>
          <a:stretch/>
        </p:blipFill>
        <p:spPr>
          <a:xfrm>
            <a:off x="0" y="0"/>
            <a:ext cx="12192000" cy="979714"/>
          </a:xfrm>
          <a:prstGeom prst="rect">
            <a:avLst/>
          </a:prstGeom>
        </p:spPr>
      </p:pic>
      <p:sp>
        <p:nvSpPr>
          <p:cNvPr id="8" name="Rectangle 7"/>
          <p:cNvSpPr/>
          <p:nvPr/>
        </p:nvSpPr>
        <p:spPr>
          <a:xfrm>
            <a:off x="201351" y="1351733"/>
            <a:ext cx="3467616"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外</a:t>
            </a:r>
            <a:r>
              <a:rPr lang="zh-CN" altLang="en-US" sz="3200" b="1" dirty="0">
                <a:latin typeface="Times New Roman" panose="02020603050405020304" pitchFamily="18" charset="0"/>
                <a:cs typeface="Times New Roman" panose="02020603050405020304" pitchFamily="18" charset="0"/>
              </a:rPr>
              <a:t>汇市</a:t>
            </a:r>
            <a:r>
              <a:rPr lang="zh-CN" altLang="en-US" sz="3200" b="1" dirty="0" smtClean="0">
                <a:latin typeface="Times New Roman" panose="02020603050405020304" pitchFamily="18" charset="0"/>
                <a:cs typeface="Times New Roman" panose="02020603050405020304" pitchFamily="18" charset="0"/>
              </a:rPr>
              <a:t>场交易方式</a:t>
            </a:r>
            <a:endParaRPr lang="en-US" sz="3200" b="1" dirty="0">
              <a:latin typeface="Times New Roman" panose="02020603050405020304" pitchFamily="18" charset="0"/>
              <a:cs typeface="Times New Roman" panose="02020603050405020304" pitchFamily="18" charset="0"/>
            </a:endParaRPr>
          </a:p>
        </p:txBody>
      </p:sp>
      <p:sp>
        <p:nvSpPr>
          <p:cNvPr id="9" name="Rectangle 8"/>
          <p:cNvSpPr/>
          <p:nvPr/>
        </p:nvSpPr>
        <p:spPr>
          <a:xfrm>
            <a:off x="9841677" y="6373582"/>
            <a:ext cx="2350323" cy="461665"/>
          </a:xfrm>
          <a:prstGeom prst="rect">
            <a:avLst/>
          </a:prstGeom>
        </p:spPr>
        <p:txBody>
          <a:bodyPr wrap="none">
            <a:spAutoFit/>
          </a:bodyPr>
          <a:lstStyle/>
          <a:p>
            <a:pPr>
              <a:lnSpc>
                <a:spcPct val="150000"/>
              </a:lnSpc>
            </a:pPr>
            <a:r>
              <a:rPr lang="zh-CN" altLang="en-US" sz="1600" b="1" dirty="0" smtClean="0">
                <a:latin typeface=".PingFang SC"/>
              </a:rPr>
              <a:t>中国外汇</a:t>
            </a:r>
            <a:r>
              <a:rPr lang="zh-CN" altLang="en-US" sz="1600" b="1" dirty="0">
                <a:latin typeface=".PingFang SC"/>
              </a:rPr>
              <a:t>交</a:t>
            </a:r>
            <a:r>
              <a:rPr lang="zh-CN" altLang="en-US" sz="1600" b="1" dirty="0" smtClean="0">
                <a:latin typeface=".PingFang SC"/>
              </a:rPr>
              <a:t>易平台</a:t>
            </a:r>
            <a:r>
              <a:rPr lang="en-US" altLang="zh-CN" sz="1600" b="1" dirty="0" smtClean="0">
                <a:latin typeface=".PingFang SC"/>
              </a:rPr>
              <a:t>NTPII</a:t>
            </a:r>
            <a:endParaRPr lang="zh-CN" altLang="en-US" sz="1600" b="1" dirty="0">
              <a:latin typeface=".PingFang SC"/>
            </a:endParaRPr>
          </a:p>
        </p:txBody>
      </p:sp>
    </p:spTree>
    <p:extLst>
      <p:ext uri="{BB962C8B-B14F-4D97-AF65-F5344CB8AC3E}">
        <p14:creationId xmlns:p14="http://schemas.microsoft.com/office/powerpoint/2010/main" val="1278325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4159" t="14691" b="38561"/>
          <a:stretch/>
        </p:blipFill>
        <p:spPr>
          <a:xfrm>
            <a:off x="0" y="0"/>
            <a:ext cx="12192000" cy="979714"/>
          </a:xfrm>
          <a:prstGeom prst="rect">
            <a:avLst/>
          </a:prstGeom>
        </p:spPr>
      </p:pic>
      <p:sp>
        <p:nvSpPr>
          <p:cNvPr id="8" name="Rectangle 7"/>
          <p:cNvSpPr/>
          <p:nvPr/>
        </p:nvSpPr>
        <p:spPr>
          <a:xfrm>
            <a:off x="201351" y="1351733"/>
            <a:ext cx="3467616"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外</a:t>
            </a:r>
            <a:r>
              <a:rPr lang="zh-CN" altLang="en-US" sz="3200" b="1" dirty="0">
                <a:latin typeface="Times New Roman" panose="02020603050405020304" pitchFamily="18" charset="0"/>
                <a:cs typeface="Times New Roman" panose="02020603050405020304" pitchFamily="18" charset="0"/>
              </a:rPr>
              <a:t>汇市</a:t>
            </a:r>
            <a:r>
              <a:rPr lang="zh-CN" altLang="en-US" sz="3200" b="1" dirty="0" smtClean="0">
                <a:latin typeface="Times New Roman" panose="02020603050405020304" pitchFamily="18" charset="0"/>
                <a:cs typeface="Times New Roman" panose="02020603050405020304" pitchFamily="18" charset="0"/>
              </a:rPr>
              <a:t>场交易示例</a:t>
            </a:r>
            <a:endParaRPr lang="en-US" sz="3200" b="1" dirty="0">
              <a:latin typeface="Times New Roman" panose="02020603050405020304" pitchFamily="18" charset="0"/>
              <a:cs typeface="Times New Roman" panose="02020603050405020304" pitchFamily="18" charset="0"/>
            </a:endParaRPr>
          </a:p>
        </p:txBody>
      </p:sp>
      <p:sp>
        <p:nvSpPr>
          <p:cNvPr id="3" name="AutoShape 2" descr="https://ss0.bdstatic.com/70cFuHSh_Q1YnxGkpoWK1HF6hhy/it/u=1446320145,2892841973&amp;fm=26&amp;gp=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9841677" y="6373582"/>
            <a:ext cx="2350323" cy="461665"/>
          </a:xfrm>
          <a:prstGeom prst="rect">
            <a:avLst/>
          </a:prstGeom>
        </p:spPr>
        <p:txBody>
          <a:bodyPr wrap="none">
            <a:spAutoFit/>
          </a:bodyPr>
          <a:lstStyle/>
          <a:p>
            <a:pPr>
              <a:lnSpc>
                <a:spcPct val="150000"/>
              </a:lnSpc>
            </a:pPr>
            <a:r>
              <a:rPr lang="zh-CN" altLang="en-US" sz="1600" b="1" dirty="0" smtClean="0">
                <a:latin typeface=".PingFang SC"/>
              </a:rPr>
              <a:t>中国外汇</a:t>
            </a:r>
            <a:r>
              <a:rPr lang="zh-CN" altLang="en-US" sz="1600" b="1" dirty="0">
                <a:latin typeface=".PingFang SC"/>
              </a:rPr>
              <a:t>交</a:t>
            </a:r>
            <a:r>
              <a:rPr lang="zh-CN" altLang="en-US" sz="1600" b="1" dirty="0" smtClean="0">
                <a:latin typeface=".PingFang SC"/>
              </a:rPr>
              <a:t>易平台</a:t>
            </a:r>
            <a:r>
              <a:rPr lang="en-US" altLang="zh-CN" sz="1600" b="1" dirty="0" smtClean="0">
                <a:latin typeface=".PingFang SC"/>
              </a:rPr>
              <a:t>NTPII</a:t>
            </a:r>
            <a:endParaRPr lang="zh-CN" altLang="en-US" sz="1600" b="1" dirty="0">
              <a:latin typeface=".PingFang SC"/>
            </a:endParaRPr>
          </a:p>
        </p:txBody>
      </p:sp>
      <p:pic>
        <p:nvPicPr>
          <p:cNvPr id="4" name="Picture 3"/>
          <p:cNvPicPr>
            <a:picLocks noChangeAspect="1"/>
          </p:cNvPicPr>
          <p:nvPr/>
        </p:nvPicPr>
        <p:blipFill>
          <a:blip r:embed="rId3"/>
          <a:stretch>
            <a:fillRect/>
          </a:stretch>
        </p:blipFill>
        <p:spPr>
          <a:xfrm>
            <a:off x="2807208" y="2211133"/>
            <a:ext cx="6190488" cy="4142165"/>
          </a:xfrm>
          <a:prstGeom prst="rect">
            <a:avLst/>
          </a:prstGeom>
        </p:spPr>
      </p:pic>
    </p:spTree>
    <p:extLst>
      <p:ext uri="{BB962C8B-B14F-4D97-AF65-F5344CB8AC3E}">
        <p14:creationId xmlns:p14="http://schemas.microsoft.com/office/powerpoint/2010/main" val="13360233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1927" y="2395062"/>
            <a:ext cx="9518904" cy="3462486"/>
          </a:xfrm>
          <a:prstGeom prst="rect">
            <a:avLst/>
          </a:prstGeom>
        </p:spPr>
        <p:txBody>
          <a:bodyPr wrap="square">
            <a:spAutoFit/>
          </a:bodyPr>
          <a:lstStyle/>
          <a:p>
            <a:pPr>
              <a:lnSpc>
                <a:spcPct val="150000"/>
              </a:lnSpc>
            </a:pPr>
            <a:r>
              <a:rPr lang="zh-CN" altLang="en-US" dirty="0" smtClean="0">
                <a:latin typeface="Times New Roman" panose="02020603050405020304" pitchFamily="18" charset="0"/>
                <a:cs typeface="Times New Roman" panose="02020603050405020304" pitchFamily="18" charset="0"/>
              </a:rPr>
              <a:t>        花旗银行</a:t>
            </a:r>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2020</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月</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号</a:t>
            </a:r>
            <a:r>
              <a:rPr lang="zh-CN" altLang="en-US" dirty="0" smtClean="0">
                <a:latin typeface="Times New Roman" panose="02020603050405020304" pitchFamily="18" charset="0"/>
                <a:cs typeface="Times New Roman" panose="02020603050405020304" pitchFamily="18" charset="0"/>
              </a:rPr>
              <a:t>想将多余的美元头寸转换为人民币，于是登录到</a:t>
            </a:r>
            <a:r>
              <a:rPr lang="en-US" altLang="zh-CN" dirty="0" smtClean="0">
                <a:latin typeface="Times New Roman" panose="02020603050405020304" pitchFamily="18" charset="0"/>
                <a:cs typeface="Times New Roman" panose="02020603050405020304" pitchFamily="18" charset="0"/>
              </a:rPr>
              <a:t>NTPII</a:t>
            </a:r>
            <a:r>
              <a:rPr lang="zh-CN" altLang="en-US" dirty="0" smtClean="0">
                <a:latin typeface="Times New Roman" panose="02020603050405020304" pitchFamily="18" charset="0"/>
                <a:cs typeface="Times New Roman" panose="02020603050405020304" pitchFamily="18" charset="0"/>
              </a:rPr>
              <a:t>后，可以通过</a:t>
            </a:r>
            <a:r>
              <a:rPr lang="en-US" altLang="zh-CN" dirty="0" smtClean="0">
                <a:latin typeface="Times New Roman" panose="02020603050405020304" pitchFamily="18" charset="0"/>
                <a:cs typeface="Times New Roman" panose="02020603050405020304" pitchFamily="18" charset="0"/>
              </a:rPr>
              <a:t>ODM</a:t>
            </a:r>
            <a:r>
              <a:rPr lang="zh-CN" altLang="en-US" dirty="0" smtClean="0">
                <a:latin typeface="Times New Roman" panose="02020603050405020304" pitchFamily="18" charset="0"/>
                <a:cs typeface="Times New Roman" panose="02020603050405020304" pitchFamily="18" charset="0"/>
              </a:rPr>
              <a:t>或</a:t>
            </a:r>
            <a:r>
              <a:rPr lang="en-US" altLang="zh-CN" dirty="0" smtClean="0">
                <a:latin typeface="Times New Roman" panose="02020603050405020304" pitchFamily="18" charset="0"/>
                <a:cs typeface="Times New Roman" panose="02020603050405020304" pitchFamily="18" charset="0"/>
              </a:rPr>
              <a:t>QDM</a:t>
            </a:r>
            <a:r>
              <a:rPr lang="zh-CN" altLang="en-US" dirty="0" smtClean="0">
                <a:latin typeface="Times New Roman" panose="02020603050405020304" pitchFamily="18" charset="0"/>
                <a:cs typeface="Times New Roman" panose="02020603050405020304" pitchFamily="18" charset="0"/>
              </a:rPr>
              <a:t>放一笔</a:t>
            </a:r>
            <a:r>
              <a:rPr lang="en-US" altLang="zh-CN" dirty="0" smtClean="0">
                <a:latin typeface="Times New Roman" panose="02020603050405020304" pitchFamily="18" charset="0"/>
                <a:cs typeface="Times New Roman" panose="02020603050405020304" pitchFamily="18" charset="0"/>
              </a:rPr>
              <a:t>1M@7 USD/CNY</a:t>
            </a:r>
            <a:r>
              <a:rPr lang="zh-CN" altLang="en-US" dirty="0" smtClean="0">
                <a:latin typeface="Times New Roman" panose="02020603050405020304" pitchFamily="18" charset="0"/>
                <a:cs typeface="Times New Roman" panose="02020603050405020304" pitchFamily="18" charset="0"/>
              </a:rPr>
              <a:t>的订单，如果工商银行有</a:t>
            </a:r>
            <a:r>
              <a:rPr lang="zh-CN" altLang="en-US" dirty="0">
                <a:latin typeface="Times New Roman" panose="02020603050405020304" pitchFamily="18" charset="0"/>
                <a:cs typeface="Times New Roman" panose="02020603050405020304" pitchFamily="18" charset="0"/>
              </a:rPr>
              <a:t>人民</a:t>
            </a:r>
            <a:r>
              <a:rPr lang="zh-CN" altLang="en-US" dirty="0" smtClean="0">
                <a:latin typeface="Times New Roman" panose="02020603050405020304" pitchFamily="18" charset="0"/>
                <a:cs typeface="Times New Roman" panose="02020603050405020304" pitchFamily="18" charset="0"/>
              </a:rPr>
              <a:t>币换美元的需求，则两方可以达成该笔交易，即：</a:t>
            </a:r>
            <a:r>
              <a:rPr lang="en-US" altLang="zh-CN" sz="1600" i="1" dirty="0" smtClean="0">
                <a:latin typeface="Times New Roman" panose="02020603050405020304" pitchFamily="18" charset="0"/>
                <a:cs typeface="Times New Roman" panose="02020603050405020304" pitchFamily="18" charset="0"/>
              </a:rPr>
              <a:t>1</a:t>
            </a:r>
            <a:r>
              <a:rPr lang="zh-CN" altLang="en-US" sz="1600" i="1" dirty="0">
                <a:latin typeface="Times New Roman" panose="02020603050405020304" pitchFamily="18" charset="0"/>
                <a:cs typeface="Times New Roman" panose="02020603050405020304" pitchFamily="18" charset="0"/>
              </a:rPr>
              <a:t>美元</a:t>
            </a:r>
            <a:r>
              <a:rPr lang="en-US" altLang="zh-CN" sz="1600" i="1" dirty="0">
                <a:latin typeface="Times New Roman" panose="02020603050405020304" pitchFamily="18" charset="0"/>
                <a:cs typeface="Times New Roman" panose="02020603050405020304" pitchFamily="18" charset="0"/>
              </a:rPr>
              <a:t>=6.9999/7.0000</a:t>
            </a:r>
            <a:r>
              <a:rPr lang="zh-CN" altLang="en-US" sz="1600" i="1" dirty="0">
                <a:latin typeface="Times New Roman" panose="02020603050405020304" pitchFamily="18" charset="0"/>
                <a:cs typeface="Times New Roman" panose="02020603050405020304" pitchFamily="18" charset="0"/>
              </a:rPr>
              <a:t>人民币 </a:t>
            </a:r>
            <a:endParaRPr lang="en-US" altLang="zh-CN" sz="1600" i="1" dirty="0" smtClean="0">
              <a:latin typeface="Times New Roman" panose="02020603050405020304" pitchFamily="18" charset="0"/>
              <a:cs typeface="Times New Roman" panose="02020603050405020304" pitchFamily="18" charset="0"/>
            </a:endParaRPr>
          </a:p>
          <a:p>
            <a:pPr>
              <a:lnSpc>
                <a:spcPct val="150000"/>
              </a:lnSpc>
            </a:pPr>
            <a:endParaRPr lang="en-US" altLang="zh-CN" dirty="0">
              <a:latin typeface="Times New Roman" panose="02020603050405020304" pitchFamily="18" charset="0"/>
              <a:cs typeface="Times New Roman" panose="02020603050405020304" pitchFamily="18" charset="0"/>
            </a:endParaRPr>
          </a:p>
          <a:p>
            <a:pPr>
              <a:lnSpc>
                <a:spcPct val="150000"/>
              </a:lnSpc>
            </a:pPr>
            <a:r>
              <a:rPr lang="zh-CN" altLang="en-US" dirty="0" smtClean="0">
                <a:latin typeface="Times New Roman" panose="02020603050405020304" pitchFamily="18" charset="0"/>
                <a:cs typeface="Times New Roman" panose="02020603050405020304" pitchFamily="18" charset="0"/>
              </a:rPr>
              <a:t>         花</a:t>
            </a:r>
            <a:r>
              <a:rPr lang="zh-CN" altLang="en-US" dirty="0">
                <a:latin typeface="Times New Roman" panose="02020603050405020304" pitchFamily="18" charset="0"/>
                <a:cs typeface="Times New Roman" panose="02020603050405020304" pitchFamily="18" charset="0"/>
              </a:rPr>
              <a:t>旗银行愿意按</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美元</a:t>
            </a:r>
            <a:r>
              <a:rPr lang="zh-CN" altLang="en-US" dirty="0" smtClean="0">
                <a:latin typeface="Times New Roman" panose="02020603050405020304" pitchFamily="18" charset="0"/>
                <a:cs typeface="Times New Roman" panose="02020603050405020304" pitchFamily="18" charset="0"/>
              </a:rPr>
              <a:t>兑</a:t>
            </a:r>
            <a:r>
              <a:rPr lang="en-US" altLang="zh-CN" dirty="0" smtClean="0">
                <a:latin typeface="Times New Roman" panose="02020603050405020304" pitchFamily="18" charset="0"/>
                <a:cs typeface="Times New Roman" panose="02020603050405020304" pitchFamily="18" charset="0"/>
              </a:rPr>
              <a:t>7</a:t>
            </a:r>
            <a:r>
              <a:rPr lang="zh-CN" altLang="en-US" dirty="0" smtClean="0">
                <a:latin typeface="Times New Roman" panose="02020603050405020304" pitchFamily="18" charset="0"/>
                <a:cs typeface="Times New Roman" panose="02020603050405020304" pitchFamily="18" charset="0"/>
              </a:rPr>
              <a:t>人民币的</a:t>
            </a:r>
            <a:r>
              <a:rPr lang="zh-CN" altLang="en-US" dirty="0">
                <a:latin typeface="Times New Roman" panose="02020603050405020304" pitchFamily="18" charset="0"/>
                <a:cs typeface="Times New Roman" panose="02020603050405020304" pitchFamily="18" charset="0"/>
              </a:rPr>
              <a:t>汇率卖出</a:t>
            </a:r>
            <a:r>
              <a:rPr lang="en-US" altLang="zh-CN" dirty="0">
                <a:latin typeface="Times New Roman" panose="02020603050405020304" pitchFamily="18" charset="0"/>
                <a:cs typeface="Times New Roman" panose="02020603050405020304" pitchFamily="18" charset="0"/>
              </a:rPr>
              <a:t>100</a:t>
            </a:r>
            <a:r>
              <a:rPr lang="zh-CN" altLang="en-US" dirty="0">
                <a:latin typeface="Times New Roman" panose="02020603050405020304" pitchFamily="18" charset="0"/>
                <a:cs typeface="Times New Roman" panose="02020603050405020304" pitchFamily="18" charset="0"/>
              </a:rPr>
              <a:t>万美元，买</a:t>
            </a:r>
            <a:r>
              <a:rPr lang="zh-CN" altLang="en-US" dirty="0" smtClean="0">
                <a:latin typeface="Times New Roman" panose="02020603050405020304" pitchFamily="18" charset="0"/>
                <a:cs typeface="Times New Roman" panose="02020603050405020304" pitchFamily="18" charset="0"/>
              </a:rPr>
              <a:t>入</a:t>
            </a:r>
            <a:r>
              <a:rPr lang="en-US" altLang="zh-CN" dirty="0" smtClean="0">
                <a:latin typeface="Times New Roman" panose="02020603050405020304" pitchFamily="18" charset="0"/>
                <a:cs typeface="Times New Roman" panose="02020603050405020304" pitchFamily="18" charset="0"/>
              </a:rPr>
              <a:t>700</a:t>
            </a:r>
            <a:r>
              <a:rPr lang="zh-CN" altLang="en-US" dirty="0" smtClean="0">
                <a:latin typeface="Times New Roman" panose="02020603050405020304" pitchFamily="18" charset="0"/>
                <a:cs typeface="Times New Roman" panose="02020603050405020304" pitchFamily="18" charset="0"/>
              </a:rPr>
              <a:t>万人民币</a:t>
            </a:r>
            <a:r>
              <a:rPr lang="zh-CN" altLang="en-US"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而工商银</a:t>
            </a:r>
            <a:r>
              <a:rPr lang="zh-CN" altLang="en-US" dirty="0">
                <a:latin typeface="Times New Roman" panose="02020603050405020304" pitchFamily="18" charset="0"/>
                <a:cs typeface="Times New Roman" panose="02020603050405020304" pitchFamily="18" charset="0"/>
              </a:rPr>
              <a:t>行也愿意按同样汇率卖</a:t>
            </a:r>
            <a:r>
              <a:rPr lang="zh-CN" altLang="en-US" dirty="0" smtClean="0">
                <a:latin typeface="Times New Roman" panose="02020603050405020304" pitchFamily="18" charset="0"/>
                <a:cs typeface="Times New Roman" panose="02020603050405020304" pitchFamily="18" charset="0"/>
              </a:rPr>
              <a:t>出</a:t>
            </a:r>
            <a:r>
              <a:rPr lang="en-US" altLang="zh-CN" dirty="0" smtClean="0">
                <a:latin typeface="Times New Roman" panose="02020603050405020304" pitchFamily="18" charset="0"/>
                <a:cs typeface="Times New Roman" panose="02020603050405020304" pitchFamily="18" charset="0"/>
              </a:rPr>
              <a:t>700</a:t>
            </a:r>
            <a:r>
              <a:rPr lang="zh-CN" altLang="en-US" dirty="0" smtClean="0">
                <a:latin typeface="Times New Roman" panose="02020603050405020304" pitchFamily="18" charset="0"/>
                <a:cs typeface="Times New Roman" panose="02020603050405020304" pitchFamily="18" charset="0"/>
              </a:rPr>
              <a:t>万人民币，</a:t>
            </a:r>
            <a:r>
              <a:rPr lang="zh-CN" altLang="en-US" dirty="0">
                <a:latin typeface="Times New Roman" panose="02020603050405020304" pitchFamily="18" charset="0"/>
                <a:cs typeface="Times New Roman" panose="02020603050405020304" pitchFamily="18" charset="0"/>
              </a:rPr>
              <a:t>买入</a:t>
            </a:r>
            <a:r>
              <a:rPr lang="en-US" altLang="zh-CN" dirty="0">
                <a:latin typeface="Times New Roman" panose="02020603050405020304" pitchFamily="18" charset="0"/>
                <a:cs typeface="Times New Roman" panose="02020603050405020304" pitchFamily="18" charset="0"/>
              </a:rPr>
              <a:t>100</a:t>
            </a:r>
            <a:r>
              <a:rPr lang="zh-CN" altLang="en-US" dirty="0">
                <a:latin typeface="Times New Roman" panose="02020603050405020304" pitchFamily="18" charset="0"/>
                <a:cs typeface="Times New Roman" panose="02020603050405020304" pitchFamily="18" charset="0"/>
              </a:rPr>
              <a:t>万美元</a:t>
            </a:r>
            <a:r>
              <a:rPr lang="zh-CN" altLang="en-US"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8</a:t>
            </a:r>
            <a:r>
              <a:rPr lang="zh-CN" altLang="en-US" b="1" dirty="0" smtClean="0">
                <a:latin typeface="Times New Roman" panose="02020603050405020304" pitchFamily="18" charset="0"/>
                <a:cs typeface="Times New Roman" panose="02020603050405020304" pitchFamily="18" charset="0"/>
              </a:rPr>
              <a:t>月</a:t>
            </a:r>
            <a:r>
              <a:rPr lang="en-US" altLang="zh-CN" b="1" dirty="0">
                <a:latin typeface="Times New Roman" panose="02020603050405020304" pitchFamily="18" charset="0"/>
                <a:cs typeface="Times New Roman" panose="02020603050405020304" pitchFamily="18" charset="0"/>
              </a:rPr>
              <a:t>5</a:t>
            </a:r>
            <a:r>
              <a:rPr lang="zh-CN" altLang="en-US" b="1" dirty="0" smtClean="0">
                <a:latin typeface="Times New Roman" panose="02020603050405020304" pitchFamily="18" charset="0"/>
                <a:cs typeface="Times New Roman" panose="02020603050405020304" pitchFamily="18" charset="0"/>
              </a:rPr>
              <a:t>日</a:t>
            </a:r>
            <a:r>
              <a:rPr lang="zh-CN" altLang="en-US" dirty="0">
                <a:latin typeface="Times New Roman" panose="02020603050405020304" pitchFamily="18" charset="0"/>
                <a:cs typeface="Times New Roman" panose="02020603050405020304" pitchFamily="18" charset="0"/>
              </a:rPr>
              <a:t>，两家银行分别按对方的要求，将卖出的货币解入对方指定的账户内，从而完成这笔买</a:t>
            </a:r>
            <a:r>
              <a:rPr lang="zh-CN" altLang="en-US" dirty="0" smtClean="0">
                <a:latin typeface="Times New Roman" panose="02020603050405020304" pitchFamily="18" charset="0"/>
                <a:cs typeface="Times New Roman" panose="02020603050405020304" pitchFamily="18" charset="0"/>
              </a:rPr>
              <a:t>卖，这时花旗银行通过该笔交易买到</a:t>
            </a:r>
            <a:r>
              <a:rPr lang="en-US" altLang="zh-CN" dirty="0" smtClean="0">
                <a:latin typeface="Times New Roman" panose="02020603050405020304" pitchFamily="18" charset="0"/>
                <a:cs typeface="Times New Roman" panose="02020603050405020304" pitchFamily="18" charset="0"/>
              </a:rPr>
              <a:t>7M</a:t>
            </a:r>
            <a:r>
              <a:rPr lang="zh-CN" altLang="en-US" dirty="0" smtClean="0">
                <a:latin typeface="Times New Roman" panose="02020603050405020304" pitchFamily="18" charset="0"/>
                <a:cs typeface="Times New Roman" panose="02020603050405020304" pitchFamily="18" charset="0"/>
              </a:rPr>
              <a:t>的人民币，工商银行也通过该笔交易获得</a:t>
            </a:r>
            <a:r>
              <a:rPr lang="en-US" altLang="zh-CN" dirty="0" smtClean="0">
                <a:latin typeface="Times New Roman" panose="02020603050405020304" pitchFamily="18" charset="0"/>
                <a:cs typeface="Times New Roman" panose="02020603050405020304" pitchFamily="18" charset="0"/>
              </a:rPr>
              <a:t>1M</a:t>
            </a:r>
            <a:r>
              <a:rPr lang="zh-CN" altLang="en-US" dirty="0" smtClean="0">
                <a:latin typeface="Times New Roman" panose="02020603050405020304" pitchFamily="18" charset="0"/>
                <a:cs typeface="Times New Roman" panose="02020603050405020304" pitchFamily="18" charset="0"/>
              </a:rPr>
              <a:t>的美元。</a:t>
            </a:r>
            <a:r>
              <a:rPr lang="zh-CN" altLang="en-US" sz="2000" dirty="0"/>
              <a:t> </a:t>
            </a:r>
          </a:p>
        </p:txBody>
      </p:sp>
      <p:pic>
        <p:nvPicPr>
          <p:cNvPr id="7" name="Picture 6"/>
          <p:cNvPicPr>
            <a:picLocks noChangeAspect="1"/>
          </p:cNvPicPr>
          <p:nvPr/>
        </p:nvPicPr>
        <p:blipFill rotWithShape="1">
          <a:blip r:embed="rId2"/>
          <a:srcRect l="4159" t="14691" b="38561"/>
          <a:stretch/>
        </p:blipFill>
        <p:spPr>
          <a:xfrm>
            <a:off x="0" y="0"/>
            <a:ext cx="12192000" cy="979714"/>
          </a:xfrm>
          <a:prstGeom prst="rect">
            <a:avLst/>
          </a:prstGeom>
        </p:spPr>
      </p:pic>
      <p:sp>
        <p:nvSpPr>
          <p:cNvPr id="8" name="Rectangle 7"/>
          <p:cNvSpPr/>
          <p:nvPr/>
        </p:nvSpPr>
        <p:spPr>
          <a:xfrm>
            <a:off x="201351" y="1351733"/>
            <a:ext cx="3467616"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外</a:t>
            </a:r>
            <a:r>
              <a:rPr lang="zh-CN" altLang="en-US" sz="3200" b="1" dirty="0">
                <a:latin typeface="Times New Roman" panose="02020603050405020304" pitchFamily="18" charset="0"/>
                <a:cs typeface="Times New Roman" panose="02020603050405020304" pitchFamily="18" charset="0"/>
              </a:rPr>
              <a:t>汇市</a:t>
            </a:r>
            <a:r>
              <a:rPr lang="zh-CN" altLang="en-US" sz="3200" b="1" dirty="0" smtClean="0">
                <a:latin typeface="Times New Roman" panose="02020603050405020304" pitchFamily="18" charset="0"/>
                <a:cs typeface="Times New Roman" panose="02020603050405020304" pitchFamily="18" charset="0"/>
              </a:rPr>
              <a:t>场交易示例</a:t>
            </a:r>
            <a:endParaRPr lang="en-US" sz="3200" b="1" dirty="0">
              <a:latin typeface="Times New Roman" panose="02020603050405020304" pitchFamily="18" charset="0"/>
              <a:cs typeface="Times New Roman" panose="02020603050405020304" pitchFamily="18" charset="0"/>
            </a:endParaRPr>
          </a:p>
        </p:txBody>
      </p:sp>
      <p:sp>
        <p:nvSpPr>
          <p:cNvPr id="3" name="AutoShape 2" descr="https://ss0.bdstatic.com/70cFuHSh_Q1YnxGkpoWK1HF6hhy/it/u=1446320145,2892841973&amp;fm=26&amp;gp=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9841677" y="6373582"/>
            <a:ext cx="2350323" cy="461665"/>
          </a:xfrm>
          <a:prstGeom prst="rect">
            <a:avLst/>
          </a:prstGeom>
        </p:spPr>
        <p:txBody>
          <a:bodyPr wrap="none">
            <a:spAutoFit/>
          </a:bodyPr>
          <a:lstStyle/>
          <a:p>
            <a:pPr>
              <a:lnSpc>
                <a:spcPct val="150000"/>
              </a:lnSpc>
            </a:pPr>
            <a:r>
              <a:rPr lang="zh-CN" altLang="en-US" sz="1600" b="1" dirty="0" smtClean="0">
                <a:latin typeface=".PingFang SC"/>
              </a:rPr>
              <a:t>中国外汇</a:t>
            </a:r>
            <a:r>
              <a:rPr lang="zh-CN" altLang="en-US" sz="1600" b="1" dirty="0">
                <a:latin typeface=".PingFang SC"/>
              </a:rPr>
              <a:t>交</a:t>
            </a:r>
            <a:r>
              <a:rPr lang="zh-CN" altLang="en-US" sz="1600" b="1" dirty="0" smtClean="0">
                <a:latin typeface=".PingFang SC"/>
              </a:rPr>
              <a:t>易平台</a:t>
            </a:r>
            <a:r>
              <a:rPr lang="en-US" altLang="zh-CN" sz="1600" b="1" dirty="0" smtClean="0">
                <a:latin typeface=".PingFang SC"/>
              </a:rPr>
              <a:t>NTPII</a:t>
            </a:r>
            <a:endParaRPr lang="zh-CN" altLang="en-US" sz="1600" b="1" dirty="0">
              <a:latin typeface=".PingFang SC"/>
            </a:endParaRPr>
          </a:p>
        </p:txBody>
      </p:sp>
    </p:spTree>
    <p:extLst>
      <p:ext uri="{BB962C8B-B14F-4D97-AF65-F5344CB8AC3E}">
        <p14:creationId xmlns:p14="http://schemas.microsoft.com/office/powerpoint/2010/main" val="157146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6548" y="1985987"/>
            <a:ext cx="9518904" cy="4293483"/>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cs typeface="Times New Roman" panose="02020603050405020304" pitchFamily="18" charset="0"/>
              </a:rPr>
              <a:t>        清</a:t>
            </a:r>
            <a:r>
              <a:rPr lang="zh-CN" altLang="en-US" b="1" dirty="0">
                <a:latin typeface="Times New Roman" panose="02020603050405020304" pitchFamily="18" charset="0"/>
                <a:cs typeface="Times New Roman" panose="02020603050405020304" pitchFamily="18" charset="0"/>
              </a:rPr>
              <a:t>算</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Clearing) </a:t>
            </a:r>
            <a:r>
              <a:rPr lang="zh-CN" altLang="en-US" dirty="0" smtClean="0">
                <a:latin typeface="Times New Roman" panose="02020603050405020304" pitchFamily="18" charset="0"/>
                <a:cs typeface="Times New Roman" panose="02020603050405020304" pitchFamily="18" charset="0"/>
              </a:rPr>
              <a:t>指</a:t>
            </a:r>
            <a:r>
              <a:rPr lang="zh-CN" altLang="en-US" dirty="0">
                <a:latin typeface="Times New Roman" panose="02020603050405020304" pitchFamily="18" charset="0"/>
                <a:cs typeface="Times New Roman" panose="02020603050405020304" pitchFamily="18" charset="0"/>
              </a:rPr>
              <a:t>交易的匹配确认、盈亏以及双方支付或交割权利义务的计算、结算指令的发送和到账确认等过程。清算包括集中清算和双边清算两种模式，也可以分为全额清算和净额清算两</a:t>
            </a:r>
            <a:r>
              <a:rPr lang="zh-CN" altLang="en-US" dirty="0" smtClean="0">
                <a:latin typeface="Times New Roman" panose="02020603050405020304" pitchFamily="18" charset="0"/>
                <a:cs typeface="Times New Roman" panose="02020603050405020304" pitchFamily="18" charset="0"/>
              </a:rPr>
              <a:t>种方式。</a:t>
            </a: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zh-CN" altLang="en-US" dirty="0">
                <a:latin typeface="Times New Roman" panose="02020603050405020304" pitchFamily="18" charset="0"/>
                <a:cs typeface="Times New Roman" panose="02020603050405020304" pitchFamily="18" charset="0"/>
              </a:rPr>
              <a:t>集</a:t>
            </a:r>
            <a:r>
              <a:rPr lang="zh-CN" altLang="en-US" dirty="0" smtClean="0">
                <a:latin typeface="Times New Roman" panose="02020603050405020304" pitchFamily="18" charset="0"/>
                <a:cs typeface="Times New Roman" panose="02020603050405020304" pitchFamily="18" charset="0"/>
              </a:rPr>
              <a:t>中清算</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Centralized Settlement）</a:t>
            </a:r>
          </a:p>
          <a:p>
            <a:pPr>
              <a:lnSpc>
                <a:spcPct val="150000"/>
              </a:lnSpc>
            </a:pPr>
            <a:r>
              <a:rPr lang="zh-CN" altLang="en-US" sz="1400" i="1" dirty="0">
                <a:latin typeface="Times New Roman" panose="02020603050405020304" pitchFamily="18" charset="0"/>
                <a:cs typeface="Times New Roman" panose="02020603050405020304" pitchFamily="18" charset="0"/>
              </a:rPr>
              <a:t>指外汇交易达成后，第三方作为中央清算对手方分别向交易双方独立进行资金清算</a:t>
            </a:r>
            <a:r>
              <a:rPr lang="zh-CN" altLang="en-US" sz="1400" i="1" dirty="0" smtClean="0">
                <a:latin typeface="Times New Roman" panose="02020603050405020304" pitchFamily="18" charset="0"/>
                <a:cs typeface="Times New Roman" panose="02020603050405020304" pitchFamily="18" charset="0"/>
              </a:rPr>
              <a:t>。</a:t>
            </a:r>
            <a:endParaRPr lang="en-US" sz="1400" i="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zh-CN" altLang="en-US" dirty="0">
                <a:latin typeface="Times New Roman" panose="02020603050405020304" pitchFamily="18" charset="0"/>
                <a:cs typeface="Times New Roman" panose="02020603050405020304" pitchFamily="18" charset="0"/>
              </a:rPr>
              <a:t>双边清算</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Bilateral Settlement) </a:t>
            </a:r>
          </a:p>
          <a:p>
            <a:pPr>
              <a:lnSpc>
                <a:spcPct val="150000"/>
              </a:lnSpc>
            </a:pPr>
            <a:r>
              <a:rPr lang="zh-CN" altLang="en-US" sz="1400" i="1" dirty="0">
                <a:latin typeface="Times New Roman" panose="02020603050405020304" pitchFamily="18" charset="0"/>
                <a:cs typeface="Times New Roman" panose="02020603050405020304" pitchFamily="18" charset="0"/>
              </a:rPr>
              <a:t>指外汇交易达成后，由交易双方按交易要素直接进行资金清算。</a:t>
            </a:r>
            <a:endParaRPr lang="en-US" sz="1400" i="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zh-CN" altLang="en-US" dirty="0">
                <a:latin typeface="Times New Roman" panose="02020603050405020304" pitchFamily="18" charset="0"/>
                <a:cs typeface="Times New Roman" panose="02020603050405020304" pitchFamily="18" charset="0"/>
              </a:rPr>
              <a:t>全额清算</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Gross Settlement) </a:t>
            </a:r>
          </a:p>
          <a:p>
            <a:pPr>
              <a:lnSpc>
                <a:spcPct val="150000"/>
              </a:lnSpc>
            </a:pPr>
            <a:r>
              <a:rPr lang="zh-CN" altLang="en-US" sz="1400" i="1" dirty="0">
                <a:latin typeface="Times New Roman" panose="02020603050405020304" pitchFamily="18" charset="0"/>
                <a:cs typeface="Times New Roman" panose="02020603050405020304" pitchFamily="18" charset="0"/>
              </a:rPr>
              <a:t>指交易双方对彼此之间达成的交易，按照交易要素逐笔进行办理资金清算。</a:t>
            </a:r>
            <a:endParaRPr lang="en-US" sz="1400" i="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zh-CN" altLang="en-US" dirty="0">
                <a:latin typeface="Times New Roman" panose="02020603050405020304" pitchFamily="18" charset="0"/>
                <a:cs typeface="Times New Roman" panose="02020603050405020304" pitchFamily="18" charset="0"/>
              </a:rPr>
              <a:t>净额清算</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Netting Settlement) </a:t>
            </a:r>
          </a:p>
          <a:p>
            <a:pPr>
              <a:lnSpc>
                <a:spcPct val="150000"/>
              </a:lnSpc>
            </a:pPr>
            <a:r>
              <a:rPr lang="zh-CN" altLang="en-US" sz="1400" i="1" dirty="0">
                <a:latin typeface="Times New Roman" panose="02020603050405020304" pitchFamily="18" charset="0"/>
                <a:cs typeface="Times New Roman" panose="02020603050405020304" pitchFamily="18" charset="0"/>
              </a:rPr>
              <a:t>指对同一清算日的交易按币种进行轧差，并根据轧差后的应收或应付资金进行结算。</a:t>
            </a:r>
          </a:p>
        </p:txBody>
      </p:sp>
      <p:pic>
        <p:nvPicPr>
          <p:cNvPr id="7" name="Picture 6"/>
          <p:cNvPicPr>
            <a:picLocks noChangeAspect="1"/>
          </p:cNvPicPr>
          <p:nvPr/>
        </p:nvPicPr>
        <p:blipFill rotWithShape="1">
          <a:blip r:embed="rId2"/>
          <a:srcRect l="4159" t="14691" b="38561"/>
          <a:stretch/>
        </p:blipFill>
        <p:spPr>
          <a:xfrm>
            <a:off x="0" y="0"/>
            <a:ext cx="12192000" cy="979714"/>
          </a:xfrm>
          <a:prstGeom prst="rect">
            <a:avLst/>
          </a:prstGeom>
        </p:spPr>
      </p:pic>
      <p:sp>
        <p:nvSpPr>
          <p:cNvPr id="8" name="Rectangle 7"/>
          <p:cNvSpPr/>
          <p:nvPr/>
        </p:nvSpPr>
        <p:spPr>
          <a:xfrm>
            <a:off x="63500" y="1232861"/>
            <a:ext cx="3467616"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外</a:t>
            </a:r>
            <a:r>
              <a:rPr lang="zh-CN" altLang="en-US" sz="3200" b="1" dirty="0">
                <a:latin typeface="Times New Roman" panose="02020603050405020304" pitchFamily="18" charset="0"/>
                <a:cs typeface="Times New Roman" panose="02020603050405020304" pitchFamily="18" charset="0"/>
              </a:rPr>
              <a:t>汇市</a:t>
            </a:r>
            <a:r>
              <a:rPr lang="zh-CN" altLang="en-US" sz="3200" b="1" dirty="0" smtClean="0">
                <a:latin typeface="Times New Roman" panose="02020603050405020304" pitchFamily="18" charset="0"/>
                <a:cs typeface="Times New Roman" panose="02020603050405020304" pitchFamily="18" charset="0"/>
              </a:rPr>
              <a:t>场交易清算</a:t>
            </a:r>
            <a:endParaRPr lang="en-US" sz="3200" b="1" dirty="0">
              <a:latin typeface="Times New Roman" panose="02020603050405020304" pitchFamily="18" charset="0"/>
              <a:cs typeface="Times New Roman" panose="02020603050405020304" pitchFamily="18" charset="0"/>
            </a:endParaRPr>
          </a:p>
        </p:txBody>
      </p:sp>
      <p:sp>
        <p:nvSpPr>
          <p:cNvPr id="3" name="AutoShape 2" descr="https://ss0.bdstatic.com/70cFuHSh_Q1YnxGkpoWK1HF6hhy/it/u=1446320145,2892841973&amp;fm=26&amp;gp=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9841677" y="6373582"/>
            <a:ext cx="2350323" cy="461665"/>
          </a:xfrm>
          <a:prstGeom prst="rect">
            <a:avLst/>
          </a:prstGeom>
        </p:spPr>
        <p:txBody>
          <a:bodyPr wrap="none">
            <a:spAutoFit/>
          </a:bodyPr>
          <a:lstStyle/>
          <a:p>
            <a:pPr>
              <a:lnSpc>
                <a:spcPct val="150000"/>
              </a:lnSpc>
            </a:pPr>
            <a:r>
              <a:rPr lang="zh-CN" altLang="en-US" sz="1600" b="1" dirty="0" smtClean="0">
                <a:latin typeface=".PingFang SC"/>
              </a:rPr>
              <a:t>中国外汇</a:t>
            </a:r>
            <a:r>
              <a:rPr lang="zh-CN" altLang="en-US" sz="1600" b="1" dirty="0">
                <a:latin typeface=".PingFang SC"/>
              </a:rPr>
              <a:t>交</a:t>
            </a:r>
            <a:r>
              <a:rPr lang="zh-CN" altLang="en-US" sz="1600" b="1" dirty="0" smtClean="0">
                <a:latin typeface=".PingFang SC"/>
              </a:rPr>
              <a:t>易平台</a:t>
            </a:r>
            <a:r>
              <a:rPr lang="en-US" altLang="zh-CN" sz="1600" b="1" dirty="0" smtClean="0">
                <a:latin typeface=".PingFang SC"/>
              </a:rPr>
              <a:t>NTPII</a:t>
            </a:r>
            <a:endParaRPr lang="zh-CN" altLang="en-US" sz="1600" b="1" dirty="0">
              <a:latin typeface=".PingFang SC"/>
            </a:endParaRPr>
          </a:p>
        </p:txBody>
      </p:sp>
    </p:spTree>
    <p:extLst>
      <p:ext uri="{BB962C8B-B14F-4D97-AF65-F5344CB8AC3E}">
        <p14:creationId xmlns:p14="http://schemas.microsoft.com/office/powerpoint/2010/main" val="3532437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6" descr="https://bkimg.cdn.bcebos.com/pic/2934349b033b5bb5e5c03ff036d3d539b600bcac?x-bce-process=image/watermark,image_d2F0ZXIvYmFpa2U4MA==,g_7,xp_5,yp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7816" y="5294376"/>
            <a:ext cx="2230815" cy="15636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Rectangle 1"/>
          <p:cNvSpPr/>
          <p:nvPr/>
        </p:nvSpPr>
        <p:spPr>
          <a:xfrm>
            <a:off x="1048770" y="2260307"/>
            <a:ext cx="9518904" cy="3046988"/>
          </a:xfrm>
          <a:prstGeom prst="rect">
            <a:avLst/>
          </a:prstGeom>
        </p:spPr>
        <p:txBody>
          <a:bodyPr wrap="square">
            <a:spAutoFit/>
          </a:bodyPr>
          <a:lstStyle/>
          <a:p>
            <a:pPr>
              <a:lnSpc>
                <a:spcPct val="150000"/>
              </a:lnSpc>
            </a:pPr>
            <a:r>
              <a:rPr lang="zh-CN" altLang="en-US" sz="1600" dirty="0" smtClean="0">
                <a:latin typeface="Times New Roman" panose="02020603050405020304" pitchFamily="18" charset="0"/>
                <a:cs typeface="Times New Roman" panose="02020603050405020304" pitchFamily="18" charset="0"/>
              </a:rPr>
              <a:t>        金融衍生品是指其价值依赖于标的资产价值变动的合约。这种合约可以是标准化的，也可以是非标准化的。由于外汇市场存在巨大的流动性和竞争性，因而在以外汇作为标的资产的前提下，外汇市场同时也衍生出了大量的外汇衍生品投资者交易，因此形成了大量的外汇</a:t>
            </a:r>
            <a:r>
              <a:rPr lang="zh-CN" altLang="en-US" sz="1600" dirty="0">
                <a:latin typeface="Times New Roman" panose="02020603050405020304" pitchFamily="18" charset="0"/>
                <a:cs typeface="Times New Roman" panose="02020603050405020304" pitchFamily="18" charset="0"/>
              </a:rPr>
              <a:t>衍生品市场</a:t>
            </a:r>
            <a:r>
              <a:rPr lang="zh-CN" altLang="en-US"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a:p>
            <a:pPr>
              <a:lnSpc>
                <a:spcPct val="150000"/>
              </a:lnSpc>
            </a:pPr>
            <a:endParaRPr lang="en-US" altLang="zh-CN" sz="1600" dirty="0" smtClean="0">
              <a:latin typeface="Times New Roman" panose="02020603050405020304" pitchFamily="18" charset="0"/>
              <a:cs typeface="Times New Roman" panose="02020603050405020304" pitchFamily="18" charset="0"/>
            </a:endParaRPr>
          </a:p>
          <a:p>
            <a:pPr>
              <a:lnSpc>
                <a:spcPct val="150000"/>
              </a:lnSpc>
            </a:pPr>
            <a:r>
              <a:rPr lang="zh-CN" altLang="en-US" sz="1600" i="1" dirty="0" smtClean="0">
                <a:latin typeface="Times New Roman" panose="02020603050405020304" pitchFamily="18" charset="0"/>
                <a:cs typeface="Times New Roman" panose="02020603050405020304" pitchFamily="18" charset="0"/>
              </a:rPr>
              <a:t>外</a:t>
            </a:r>
            <a:r>
              <a:rPr lang="zh-CN" altLang="en-US" sz="1600" i="1" dirty="0">
                <a:latin typeface="Times New Roman" panose="02020603050405020304" pitchFamily="18" charset="0"/>
                <a:cs typeface="Times New Roman" panose="02020603050405020304" pitchFamily="18" charset="0"/>
              </a:rPr>
              <a:t>汇衍生品的功能如下</a:t>
            </a:r>
            <a:r>
              <a:rPr lang="zh-CN" altLang="en-US" sz="1600" i="1" dirty="0" smtClean="0">
                <a:latin typeface="Times New Roman" panose="02020603050405020304" pitchFamily="18" charset="0"/>
                <a:cs typeface="Times New Roman" panose="02020603050405020304" pitchFamily="18" charset="0"/>
              </a:rPr>
              <a:t>：</a:t>
            </a:r>
            <a:endParaRPr lang="en-US" altLang="zh-CN" sz="1600" i="1" dirty="0" smtClean="0">
              <a:latin typeface="Times New Roman" panose="02020603050405020304" pitchFamily="18" charset="0"/>
              <a:cs typeface="Times New Roman" panose="02020603050405020304" pitchFamily="18" charset="0"/>
            </a:endParaRPr>
          </a:p>
          <a:p>
            <a:pPr>
              <a:lnSpc>
                <a:spcPct val="150000"/>
              </a:lnSpc>
            </a:pPr>
            <a:r>
              <a:rPr lang="zh-CN" altLang="en-US" sz="1600" i="1"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1</a:t>
            </a:r>
            <a:r>
              <a:rPr lang="zh-CN" altLang="en-US" sz="1600" i="1" dirty="0">
                <a:latin typeface="Times New Roman" panose="02020603050405020304" pitchFamily="18" charset="0"/>
                <a:cs typeface="Times New Roman" panose="02020603050405020304" pitchFamily="18" charset="0"/>
              </a:rPr>
              <a:t>） 规避和管理系统性金融风险。</a:t>
            </a:r>
          </a:p>
          <a:p>
            <a:pPr>
              <a:lnSpc>
                <a:spcPct val="150000"/>
              </a:lnSpc>
            </a:pPr>
            <a:r>
              <a:rPr lang="zh-CN" altLang="en-US"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2</a:t>
            </a:r>
            <a:r>
              <a:rPr lang="zh-CN" altLang="en-US" sz="1600" i="1" dirty="0">
                <a:latin typeface="Times New Roman" panose="02020603050405020304" pitchFamily="18" charset="0"/>
                <a:cs typeface="Times New Roman" panose="02020603050405020304" pitchFamily="18" charset="0"/>
              </a:rPr>
              <a:t>） 增强金融体系整体抗风险能力。</a:t>
            </a:r>
          </a:p>
          <a:p>
            <a:pPr>
              <a:lnSpc>
                <a:spcPct val="150000"/>
              </a:lnSpc>
            </a:pPr>
            <a:r>
              <a:rPr lang="zh-CN" altLang="en-US"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3</a:t>
            </a:r>
            <a:r>
              <a:rPr lang="zh-CN" altLang="en-US" sz="1600" i="1" dirty="0">
                <a:latin typeface="Times New Roman" panose="02020603050405020304" pitchFamily="18" charset="0"/>
                <a:cs typeface="Times New Roman" panose="02020603050405020304" pitchFamily="18" charset="0"/>
              </a:rPr>
              <a:t>） 提高经济效率</a:t>
            </a:r>
            <a:r>
              <a:rPr lang="zh-CN" altLang="en-US" sz="1600" i="1" dirty="0" smtClean="0">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3"/>
          <a:srcRect l="4159" t="14691" b="38561"/>
          <a:stretch/>
        </p:blipFill>
        <p:spPr>
          <a:xfrm>
            <a:off x="0" y="0"/>
            <a:ext cx="12192000" cy="979714"/>
          </a:xfrm>
          <a:prstGeom prst="rect">
            <a:avLst/>
          </a:prstGeom>
        </p:spPr>
      </p:pic>
      <p:sp>
        <p:nvSpPr>
          <p:cNvPr id="8" name="Rectangle 7"/>
          <p:cNvSpPr/>
          <p:nvPr/>
        </p:nvSpPr>
        <p:spPr>
          <a:xfrm>
            <a:off x="63500" y="1232861"/>
            <a:ext cx="3057247"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外汇</a:t>
            </a:r>
            <a:r>
              <a:rPr lang="zh-CN" altLang="en-US" sz="3200" b="1" dirty="0">
                <a:latin typeface="Times New Roman" panose="02020603050405020304" pitchFamily="18" charset="0"/>
                <a:cs typeface="Times New Roman" panose="02020603050405020304" pitchFamily="18" charset="0"/>
              </a:rPr>
              <a:t>衍生</a:t>
            </a:r>
            <a:r>
              <a:rPr lang="zh-CN" altLang="en-US" sz="3200" b="1" dirty="0" smtClean="0">
                <a:latin typeface="Times New Roman" panose="02020603050405020304" pitchFamily="18" charset="0"/>
                <a:cs typeface="Times New Roman" panose="02020603050405020304" pitchFamily="18" charset="0"/>
              </a:rPr>
              <a:t>品市场</a:t>
            </a:r>
            <a:endParaRPr lang="en-US" sz="3200" b="1" dirty="0">
              <a:latin typeface="Times New Roman" panose="02020603050405020304" pitchFamily="18" charset="0"/>
              <a:cs typeface="Times New Roman" panose="02020603050405020304" pitchFamily="18" charset="0"/>
            </a:endParaRPr>
          </a:p>
        </p:txBody>
      </p:sp>
      <p:sp>
        <p:nvSpPr>
          <p:cNvPr id="3" name="AutoShape 2" descr="https://ss0.bdstatic.com/70cFuHSh_Q1YnxGkpoWK1HF6hhy/it/u=1446320145,2892841973&amp;fm=26&amp;gp=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0567674" y="6396335"/>
            <a:ext cx="1620957" cy="461665"/>
          </a:xfrm>
          <a:prstGeom prst="rect">
            <a:avLst/>
          </a:prstGeom>
        </p:spPr>
        <p:txBody>
          <a:bodyPr wrap="none">
            <a:spAutoFit/>
          </a:bodyPr>
          <a:lstStyle/>
          <a:p>
            <a:pPr>
              <a:lnSpc>
                <a:spcPct val="150000"/>
              </a:lnSpc>
            </a:pPr>
            <a:r>
              <a:rPr lang="zh-CN" altLang="en-US" sz="1600" b="1" dirty="0" smtClean="0">
                <a:latin typeface=".PingFang SC"/>
              </a:rPr>
              <a:t>外汇衍生品市场</a:t>
            </a:r>
            <a:endParaRPr lang="zh-CN" altLang="en-US" sz="1600" b="1" dirty="0">
              <a:latin typeface=".PingFang SC"/>
            </a:endParaRPr>
          </a:p>
        </p:txBody>
      </p:sp>
    </p:spTree>
    <p:extLst>
      <p:ext uri="{BB962C8B-B14F-4D97-AF65-F5344CB8AC3E}">
        <p14:creationId xmlns:p14="http://schemas.microsoft.com/office/powerpoint/2010/main" val="3676544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descr="https://bkimg.cdn.bcebos.com/pic/2934349b033b5bb5e5c03ff036d3d539b600bcac?x-bce-process=image/watermark,image_d2F0ZXIvYmFpa2U4MA==,g_7,xp_5,yp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7816" y="5294376"/>
            <a:ext cx="2230815" cy="15636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l="4159" t="14691" b="38561"/>
          <a:stretch/>
        </p:blipFill>
        <p:spPr>
          <a:xfrm>
            <a:off x="0" y="0"/>
            <a:ext cx="12192000" cy="979714"/>
          </a:xfrm>
          <a:prstGeom prst="rect">
            <a:avLst/>
          </a:prstGeom>
        </p:spPr>
      </p:pic>
      <p:sp>
        <p:nvSpPr>
          <p:cNvPr id="8" name="Rectangle 7"/>
          <p:cNvSpPr/>
          <p:nvPr/>
        </p:nvSpPr>
        <p:spPr>
          <a:xfrm>
            <a:off x="63500" y="1232861"/>
            <a:ext cx="2236510"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外汇</a:t>
            </a:r>
            <a:r>
              <a:rPr lang="zh-CN" altLang="en-US" sz="3200" b="1" dirty="0">
                <a:latin typeface="Times New Roman" panose="02020603050405020304" pitchFamily="18" charset="0"/>
                <a:cs typeface="Times New Roman" panose="02020603050405020304" pitchFamily="18" charset="0"/>
              </a:rPr>
              <a:t>衍生</a:t>
            </a:r>
            <a:r>
              <a:rPr lang="zh-CN" altLang="en-US" sz="3200" b="1" dirty="0" smtClean="0">
                <a:latin typeface="Times New Roman" panose="02020603050405020304" pitchFamily="18" charset="0"/>
                <a:cs typeface="Times New Roman" panose="02020603050405020304" pitchFamily="18" charset="0"/>
              </a:rPr>
              <a:t>品</a:t>
            </a:r>
            <a:endParaRPr lang="en-US" sz="3200" b="1" dirty="0">
              <a:latin typeface="Times New Roman" panose="02020603050405020304" pitchFamily="18" charset="0"/>
              <a:cs typeface="Times New Roman" panose="02020603050405020304" pitchFamily="18" charset="0"/>
            </a:endParaRPr>
          </a:p>
        </p:txBody>
      </p:sp>
      <p:sp>
        <p:nvSpPr>
          <p:cNvPr id="3" name="AutoShape 2" descr="https://ss0.bdstatic.com/70cFuHSh_Q1YnxGkpoWK1HF6hhy/it/u=1446320145,2892841973&amp;fm=26&amp;gp=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0567674" y="6396335"/>
            <a:ext cx="1620957" cy="461665"/>
          </a:xfrm>
          <a:prstGeom prst="rect">
            <a:avLst/>
          </a:prstGeom>
        </p:spPr>
        <p:txBody>
          <a:bodyPr wrap="none">
            <a:spAutoFit/>
          </a:bodyPr>
          <a:lstStyle/>
          <a:p>
            <a:pPr>
              <a:lnSpc>
                <a:spcPct val="150000"/>
              </a:lnSpc>
            </a:pPr>
            <a:r>
              <a:rPr lang="zh-CN" altLang="en-US" sz="1600" b="1" dirty="0" smtClean="0">
                <a:latin typeface=".PingFang SC"/>
              </a:rPr>
              <a:t>外汇衍生品市场</a:t>
            </a:r>
            <a:endParaRPr lang="zh-CN" altLang="en-US" sz="1600" b="1" dirty="0">
              <a:latin typeface=".PingFang SC"/>
            </a:endParaRPr>
          </a:p>
        </p:txBody>
      </p:sp>
      <p:sp>
        <p:nvSpPr>
          <p:cNvPr id="10" name="Rectangle 9"/>
          <p:cNvSpPr/>
          <p:nvPr/>
        </p:nvSpPr>
        <p:spPr>
          <a:xfrm>
            <a:off x="800150" y="2070783"/>
            <a:ext cx="9377122" cy="4062651"/>
          </a:xfrm>
          <a:prstGeom prst="rect">
            <a:avLst/>
          </a:prstGeom>
        </p:spPr>
        <p:txBody>
          <a:bodyPr wrap="square">
            <a:spAutoFit/>
          </a:bodyPr>
          <a:lstStyle/>
          <a:p>
            <a:pPr>
              <a:lnSpc>
                <a:spcPct val="150000"/>
              </a:lnSpc>
            </a:pPr>
            <a:r>
              <a:rPr lang="zh-CN" altLang="en-US" dirty="0"/>
              <a:t>外汇衍生产品是金融衍生品的一种。主要包括</a:t>
            </a:r>
            <a:r>
              <a:rPr lang="zh-CN" altLang="en-US" dirty="0" smtClean="0"/>
              <a:t>：</a:t>
            </a:r>
            <a:endParaRPr lang="en-US" altLang="zh-CN" dirty="0" smtClean="0"/>
          </a:p>
          <a:p>
            <a:pPr>
              <a:lnSpc>
                <a:spcPct val="150000"/>
              </a:lnSpc>
            </a:pPr>
            <a:r>
              <a:rPr lang="zh-CN" altLang="en-US" sz="1600" i="1" dirty="0"/>
              <a:t>（</a:t>
            </a:r>
            <a:r>
              <a:rPr lang="en-US" altLang="zh-CN" sz="1600" i="1" dirty="0"/>
              <a:t>1</a:t>
            </a:r>
            <a:r>
              <a:rPr lang="zh-CN" altLang="en-US" sz="1600" i="1" dirty="0"/>
              <a:t>） 外汇远期合约</a:t>
            </a:r>
          </a:p>
          <a:p>
            <a:pPr>
              <a:lnSpc>
                <a:spcPct val="150000"/>
              </a:lnSpc>
            </a:pPr>
            <a:r>
              <a:rPr lang="zh-CN" altLang="en-US" sz="1600" i="1" dirty="0" smtClean="0"/>
              <a:t>（</a:t>
            </a:r>
            <a:r>
              <a:rPr lang="en-US" altLang="zh-CN" sz="1600" i="1" dirty="0"/>
              <a:t>2</a:t>
            </a:r>
            <a:r>
              <a:rPr lang="zh-CN" altLang="en-US" sz="1600" i="1" dirty="0"/>
              <a:t>）外汇期货</a:t>
            </a:r>
          </a:p>
          <a:p>
            <a:pPr>
              <a:lnSpc>
                <a:spcPct val="150000"/>
              </a:lnSpc>
            </a:pPr>
            <a:r>
              <a:rPr lang="zh-CN" altLang="en-US" sz="1600" i="1" dirty="0" smtClean="0"/>
              <a:t>（</a:t>
            </a:r>
            <a:r>
              <a:rPr lang="en-US" altLang="zh-CN" sz="1600" i="1" dirty="0"/>
              <a:t>3</a:t>
            </a:r>
            <a:r>
              <a:rPr lang="zh-CN" altLang="en-US" sz="1600" i="1" dirty="0"/>
              <a:t>）货币期权</a:t>
            </a:r>
          </a:p>
          <a:p>
            <a:pPr>
              <a:lnSpc>
                <a:spcPct val="150000"/>
              </a:lnSpc>
            </a:pPr>
            <a:r>
              <a:rPr lang="zh-CN" altLang="en-US" sz="1600" i="1" dirty="0" smtClean="0"/>
              <a:t>（</a:t>
            </a:r>
            <a:r>
              <a:rPr lang="en-US" altLang="zh-CN" sz="1600" i="1" dirty="0"/>
              <a:t>4</a:t>
            </a:r>
            <a:r>
              <a:rPr lang="zh-CN" altLang="en-US" sz="1600" i="1" dirty="0"/>
              <a:t>）货币互</a:t>
            </a:r>
            <a:r>
              <a:rPr lang="zh-CN" altLang="en-US" sz="1600" i="1" dirty="0" smtClean="0"/>
              <a:t>换</a:t>
            </a:r>
            <a:endParaRPr lang="en-US" altLang="zh-CN" sz="1600" i="1" dirty="0" smtClean="0"/>
          </a:p>
          <a:p>
            <a:pPr>
              <a:lnSpc>
                <a:spcPct val="150000"/>
              </a:lnSpc>
            </a:pPr>
            <a:endParaRPr lang="en-US" altLang="zh-CN" i="1" dirty="0" smtClean="0"/>
          </a:p>
          <a:p>
            <a:pPr>
              <a:lnSpc>
                <a:spcPct val="150000"/>
              </a:lnSpc>
            </a:pPr>
            <a:r>
              <a:rPr lang="zh-CN" altLang="en-US" dirty="0" smtClean="0"/>
              <a:t>         从</a:t>
            </a:r>
            <a:r>
              <a:rPr lang="zh-CN" altLang="en-US" dirty="0"/>
              <a:t>金融角度看，货币期货交易和利率互换一样，都与全球资本市场紧密相联。外汇衍生产品市场的独特之处在：外汇衍生产品的普遍性和流动性在很大程度上取决于汇率波动，给企业在国外的筹资成本和国际组合投资的收益产生影响，从事跨国业务的企业集团或公</a:t>
            </a:r>
            <a:r>
              <a:rPr lang="zh-CN" altLang="en-US" dirty="0" smtClean="0"/>
              <a:t>司可运用外</a:t>
            </a:r>
            <a:r>
              <a:rPr lang="zh-CN" altLang="en-US" dirty="0"/>
              <a:t>汇衍生产品市场</a:t>
            </a:r>
            <a:r>
              <a:rPr lang="zh-CN" altLang="en-US" dirty="0" smtClean="0"/>
              <a:t>，实</a:t>
            </a:r>
            <a:r>
              <a:rPr lang="zh-CN" altLang="en-US" dirty="0"/>
              <a:t>行有效的风险管理。</a:t>
            </a:r>
          </a:p>
        </p:txBody>
      </p:sp>
    </p:spTree>
    <p:extLst>
      <p:ext uri="{BB962C8B-B14F-4D97-AF65-F5344CB8AC3E}">
        <p14:creationId xmlns:p14="http://schemas.microsoft.com/office/powerpoint/2010/main" val="15458508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descr="https://bkimg.cdn.bcebos.com/pic/2934349b033b5bb5e5c03ff036d3d539b600bcac?x-bce-process=image/watermark,image_d2F0ZXIvYmFpa2U4MA==,g_7,xp_5,yp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7816" y="5294376"/>
            <a:ext cx="2230815" cy="15636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l="4159" t="14691" b="38561"/>
          <a:stretch/>
        </p:blipFill>
        <p:spPr>
          <a:xfrm>
            <a:off x="0" y="0"/>
            <a:ext cx="12192000" cy="979714"/>
          </a:xfrm>
          <a:prstGeom prst="rect">
            <a:avLst/>
          </a:prstGeom>
        </p:spPr>
      </p:pic>
      <p:sp>
        <p:nvSpPr>
          <p:cNvPr id="8" name="Rectangle 7"/>
          <p:cNvSpPr/>
          <p:nvPr/>
        </p:nvSpPr>
        <p:spPr>
          <a:xfrm>
            <a:off x="63500" y="1232861"/>
            <a:ext cx="3057247"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中国外汇</a:t>
            </a:r>
            <a:r>
              <a:rPr lang="zh-CN" altLang="en-US" sz="3200" b="1" dirty="0">
                <a:latin typeface="Times New Roman" panose="02020603050405020304" pitchFamily="18" charset="0"/>
                <a:cs typeface="Times New Roman" panose="02020603050405020304" pitchFamily="18" charset="0"/>
              </a:rPr>
              <a:t>衍生</a:t>
            </a:r>
            <a:r>
              <a:rPr lang="zh-CN" altLang="en-US" sz="3200" b="1" dirty="0" smtClean="0">
                <a:latin typeface="Times New Roman" panose="02020603050405020304" pitchFamily="18" charset="0"/>
                <a:cs typeface="Times New Roman" panose="02020603050405020304" pitchFamily="18" charset="0"/>
              </a:rPr>
              <a:t>品</a:t>
            </a:r>
            <a:endParaRPr lang="en-US" sz="3200" b="1" dirty="0">
              <a:latin typeface="Times New Roman" panose="02020603050405020304" pitchFamily="18" charset="0"/>
              <a:cs typeface="Times New Roman" panose="02020603050405020304" pitchFamily="18" charset="0"/>
            </a:endParaRPr>
          </a:p>
        </p:txBody>
      </p:sp>
      <p:sp>
        <p:nvSpPr>
          <p:cNvPr id="3" name="AutoShape 2" descr="https://ss0.bdstatic.com/70cFuHSh_Q1YnxGkpoWK1HF6hhy/it/u=1446320145,2892841973&amp;fm=26&amp;gp=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0567674" y="6396335"/>
            <a:ext cx="1620957" cy="461665"/>
          </a:xfrm>
          <a:prstGeom prst="rect">
            <a:avLst/>
          </a:prstGeom>
        </p:spPr>
        <p:txBody>
          <a:bodyPr wrap="none">
            <a:spAutoFit/>
          </a:bodyPr>
          <a:lstStyle/>
          <a:p>
            <a:pPr>
              <a:lnSpc>
                <a:spcPct val="150000"/>
              </a:lnSpc>
            </a:pPr>
            <a:r>
              <a:rPr lang="zh-CN" altLang="en-US" sz="1600" b="1" dirty="0" smtClean="0">
                <a:latin typeface=".PingFang SC"/>
              </a:rPr>
              <a:t>外汇衍生品市场</a:t>
            </a:r>
            <a:endParaRPr lang="zh-CN" altLang="en-US" sz="1600" b="1" dirty="0">
              <a:latin typeface=".PingFang SC"/>
            </a:endParaRPr>
          </a:p>
        </p:txBody>
      </p:sp>
      <p:pic>
        <p:nvPicPr>
          <p:cNvPr id="9" name="Picture 8" descr="C:\Users\danny.danni.zhi\AppData\Local\Microsoft\Windows\INetCache\Content.Word\4.3.4.bmp"/>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8956" y="2028698"/>
            <a:ext cx="6590411" cy="4244086"/>
          </a:xfrm>
          <a:prstGeom prst="rect">
            <a:avLst/>
          </a:prstGeom>
          <a:noFill/>
          <a:ln>
            <a:noFill/>
          </a:ln>
        </p:spPr>
      </p:pic>
    </p:spTree>
    <p:extLst>
      <p:ext uri="{BB962C8B-B14F-4D97-AF65-F5344CB8AC3E}">
        <p14:creationId xmlns:p14="http://schemas.microsoft.com/office/powerpoint/2010/main" val="6917475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4159" t="14691" b="38561"/>
          <a:stretch/>
        </p:blipFill>
        <p:spPr>
          <a:xfrm>
            <a:off x="0" y="0"/>
            <a:ext cx="12192000" cy="979714"/>
          </a:xfrm>
          <a:prstGeom prst="rect">
            <a:avLst/>
          </a:prstGeom>
        </p:spPr>
      </p:pic>
      <p:sp>
        <p:nvSpPr>
          <p:cNvPr id="8" name="Rectangle 7"/>
          <p:cNvSpPr/>
          <p:nvPr/>
        </p:nvSpPr>
        <p:spPr>
          <a:xfrm>
            <a:off x="63500" y="1232861"/>
            <a:ext cx="2646878" cy="584775"/>
          </a:xfrm>
          <a:prstGeom prst="rect">
            <a:avLst/>
          </a:prstGeom>
        </p:spPr>
        <p:txBody>
          <a:bodyPr wrap="none">
            <a:spAutoFit/>
          </a:bodyPr>
          <a:lstStyle/>
          <a:p>
            <a:r>
              <a:rPr lang="zh-CN" altLang="en-US" sz="3200" b="1" dirty="0">
                <a:latin typeface="Times New Roman" panose="02020603050405020304" pitchFamily="18" charset="0"/>
                <a:cs typeface="Times New Roman" panose="02020603050405020304" pitchFamily="18" charset="0"/>
              </a:rPr>
              <a:t>外</a:t>
            </a:r>
            <a:r>
              <a:rPr lang="zh-CN" altLang="en-US" sz="3200" b="1" dirty="0" smtClean="0">
                <a:latin typeface="Times New Roman" panose="02020603050405020304" pitchFamily="18" charset="0"/>
                <a:cs typeface="Times New Roman" panose="02020603050405020304" pitchFamily="18" charset="0"/>
              </a:rPr>
              <a:t>汇市场意义</a:t>
            </a:r>
            <a:endParaRPr lang="en-US" sz="3200" b="1" dirty="0">
              <a:latin typeface="Times New Roman" panose="02020603050405020304" pitchFamily="18" charset="0"/>
              <a:cs typeface="Times New Roman" panose="02020603050405020304" pitchFamily="18" charset="0"/>
            </a:endParaRPr>
          </a:p>
        </p:txBody>
      </p:sp>
      <p:sp>
        <p:nvSpPr>
          <p:cNvPr id="3" name="AutoShape 2" descr="https://ss0.bdstatic.com/70cFuHSh_Q1YnxGkpoWK1HF6hhy/it/u=1446320145,2892841973&amp;fm=26&amp;gp=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1068903" y="1803556"/>
            <a:ext cx="10970260" cy="4893647"/>
          </a:xfrm>
          <a:prstGeom prst="rect">
            <a:avLst/>
          </a:prstGeom>
        </p:spPr>
        <p:txBody>
          <a:bodyPr wrap="square">
            <a:spAutoFit/>
          </a:bodyPr>
          <a:lstStyle/>
          <a:p>
            <a:pPr>
              <a:lnSpc>
                <a:spcPct val="150000"/>
              </a:lnSpc>
            </a:pPr>
            <a:r>
              <a:rPr lang="zh-CN" altLang="en-US" sz="2000" dirty="0" smtClean="0">
                <a:solidFill>
                  <a:srgbClr val="191919"/>
                </a:solidFill>
                <a:latin typeface="PingFang SC"/>
              </a:rPr>
              <a:t>       外</a:t>
            </a:r>
            <a:r>
              <a:rPr lang="zh-CN" altLang="en-US" sz="2000" dirty="0">
                <a:solidFill>
                  <a:srgbClr val="191919"/>
                </a:solidFill>
                <a:latin typeface="PingFang SC"/>
              </a:rPr>
              <a:t>汇的产生是商品生产国际化和资本流动的必然结果。国际间商品贸易、借贷活动和国外投资，以及各国间发生的政治、军事、社会、科学技术等方面的往来和交流，都会引起债权债务关系，需要办理国际结算和货币收支，进而产生对外汇的需求。因此，外汇在国际经济交往中起着不可缺少的作用。具体体现在</a:t>
            </a:r>
            <a:r>
              <a:rPr lang="zh-CN" altLang="en-US" sz="2000" dirty="0" smtClean="0">
                <a:solidFill>
                  <a:srgbClr val="191919"/>
                </a:solidFill>
                <a:latin typeface="PingFang SC"/>
              </a:rPr>
              <a:t>：</a:t>
            </a:r>
            <a:endParaRPr lang="en-US" altLang="zh-CN" sz="2000" dirty="0" smtClean="0">
              <a:solidFill>
                <a:srgbClr val="191919"/>
              </a:solidFill>
              <a:latin typeface="PingFang SC"/>
            </a:endParaRPr>
          </a:p>
          <a:p>
            <a:pPr>
              <a:lnSpc>
                <a:spcPct val="150000"/>
              </a:lnSpc>
            </a:pPr>
            <a:endParaRPr lang="zh-CN" altLang="en-US" sz="2000" dirty="0">
              <a:solidFill>
                <a:srgbClr val="191919"/>
              </a:solidFill>
              <a:latin typeface="PingFang SC"/>
            </a:endParaRPr>
          </a:p>
          <a:p>
            <a:pPr>
              <a:lnSpc>
                <a:spcPct val="150000"/>
              </a:lnSpc>
            </a:pPr>
            <a:r>
              <a:rPr lang="zh-CN" altLang="en-US" i="1" dirty="0">
                <a:solidFill>
                  <a:schemeClr val="tx1">
                    <a:lumMod val="65000"/>
                    <a:lumOff val="35000"/>
                  </a:schemeClr>
                </a:solidFill>
                <a:latin typeface="PingFang SC"/>
              </a:rPr>
              <a:t>其一，作为国际结算的支付工具，有利于国际结算</a:t>
            </a:r>
            <a:r>
              <a:rPr lang="zh-CN" altLang="en-US" i="1" dirty="0" smtClean="0">
                <a:solidFill>
                  <a:schemeClr val="tx1">
                    <a:lumMod val="65000"/>
                    <a:lumOff val="35000"/>
                  </a:schemeClr>
                </a:solidFill>
                <a:latin typeface="PingFang SC"/>
              </a:rPr>
              <a:t>。</a:t>
            </a:r>
            <a:endParaRPr lang="en-US" altLang="zh-CN" i="1" dirty="0" smtClean="0">
              <a:solidFill>
                <a:schemeClr val="tx1">
                  <a:lumMod val="65000"/>
                  <a:lumOff val="35000"/>
                </a:schemeClr>
              </a:solidFill>
              <a:latin typeface="PingFang SC"/>
            </a:endParaRPr>
          </a:p>
          <a:p>
            <a:pPr>
              <a:lnSpc>
                <a:spcPct val="150000"/>
              </a:lnSpc>
            </a:pPr>
            <a:r>
              <a:rPr lang="zh-CN" altLang="en-US" i="1" dirty="0">
                <a:solidFill>
                  <a:schemeClr val="tx1">
                    <a:lumMod val="65000"/>
                    <a:lumOff val="35000"/>
                  </a:schemeClr>
                </a:solidFill>
              </a:rPr>
              <a:t>其二，通过国际汇兑可以实现购买力的国际转移，使国与国之间货币流通成为可能</a:t>
            </a:r>
            <a:r>
              <a:rPr lang="zh-CN" altLang="en-US" i="1" dirty="0" smtClean="0">
                <a:solidFill>
                  <a:schemeClr val="tx1">
                    <a:lumMod val="65000"/>
                    <a:lumOff val="35000"/>
                  </a:schemeClr>
                </a:solidFill>
              </a:rPr>
              <a:t>。</a:t>
            </a:r>
            <a:endParaRPr lang="en-US" altLang="zh-CN" i="1" dirty="0" smtClean="0">
              <a:solidFill>
                <a:schemeClr val="tx1">
                  <a:lumMod val="65000"/>
                  <a:lumOff val="35000"/>
                </a:schemeClr>
              </a:solidFill>
            </a:endParaRPr>
          </a:p>
          <a:p>
            <a:pPr>
              <a:lnSpc>
                <a:spcPct val="150000"/>
              </a:lnSpc>
            </a:pPr>
            <a:r>
              <a:rPr lang="zh-CN" altLang="en-US" i="1" dirty="0">
                <a:solidFill>
                  <a:schemeClr val="tx1">
                    <a:lumMod val="65000"/>
                    <a:lumOff val="35000"/>
                  </a:schemeClr>
                </a:solidFill>
              </a:rPr>
              <a:t>其三，促进国际贸易的发展</a:t>
            </a:r>
            <a:r>
              <a:rPr lang="zh-CN" altLang="en-US" i="1" dirty="0" smtClean="0">
                <a:solidFill>
                  <a:schemeClr val="tx1">
                    <a:lumMod val="65000"/>
                    <a:lumOff val="35000"/>
                  </a:schemeClr>
                </a:solidFill>
              </a:rPr>
              <a:t>。</a:t>
            </a:r>
            <a:endParaRPr lang="zh-CN" altLang="en-US" i="1" dirty="0">
              <a:solidFill>
                <a:schemeClr val="tx1">
                  <a:lumMod val="65000"/>
                  <a:lumOff val="35000"/>
                </a:schemeClr>
              </a:solidFill>
            </a:endParaRPr>
          </a:p>
          <a:p>
            <a:pPr>
              <a:lnSpc>
                <a:spcPct val="150000"/>
              </a:lnSpc>
            </a:pPr>
            <a:r>
              <a:rPr lang="zh-CN" altLang="en-US" i="1" dirty="0">
                <a:solidFill>
                  <a:schemeClr val="tx1">
                    <a:lumMod val="65000"/>
                    <a:lumOff val="35000"/>
                  </a:schemeClr>
                </a:solidFill>
              </a:rPr>
              <a:t>其四，有利于发挥国际间资金余额调剂的作用</a:t>
            </a:r>
            <a:r>
              <a:rPr lang="zh-CN" altLang="en-US" i="1" dirty="0" smtClean="0">
                <a:solidFill>
                  <a:schemeClr val="tx1">
                    <a:lumMod val="65000"/>
                    <a:lumOff val="35000"/>
                  </a:schemeClr>
                </a:solidFill>
              </a:rPr>
              <a:t>。</a:t>
            </a:r>
            <a:endParaRPr lang="en-US" altLang="zh-CN" i="1" dirty="0" smtClean="0">
              <a:solidFill>
                <a:schemeClr val="tx1">
                  <a:lumMod val="65000"/>
                  <a:lumOff val="35000"/>
                </a:schemeClr>
              </a:solidFill>
            </a:endParaRPr>
          </a:p>
          <a:p>
            <a:pPr>
              <a:lnSpc>
                <a:spcPct val="150000"/>
              </a:lnSpc>
            </a:pPr>
            <a:r>
              <a:rPr lang="zh-CN" altLang="en-US" i="1" dirty="0">
                <a:solidFill>
                  <a:schemeClr val="tx1">
                    <a:lumMod val="65000"/>
                    <a:lumOff val="35000"/>
                  </a:schemeClr>
                </a:solidFill>
              </a:rPr>
              <a:t>其五，外汇作为国际储备，起着平衡国际收支的作用</a:t>
            </a:r>
            <a:r>
              <a:rPr lang="zh-CN" altLang="en-US" i="1" dirty="0" smtClean="0">
                <a:solidFill>
                  <a:schemeClr val="tx1">
                    <a:lumMod val="65000"/>
                    <a:lumOff val="35000"/>
                  </a:schemeClr>
                </a:solidFill>
              </a:rPr>
              <a:t>。</a:t>
            </a:r>
            <a:endParaRPr lang="zh-CN" altLang="en-US" i="1" dirty="0">
              <a:solidFill>
                <a:schemeClr val="tx1">
                  <a:lumMod val="65000"/>
                  <a:lumOff val="35000"/>
                </a:schemeClr>
              </a:solidFill>
            </a:endParaRPr>
          </a:p>
          <a:p>
            <a:pPr>
              <a:lnSpc>
                <a:spcPct val="150000"/>
              </a:lnSpc>
            </a:pPr>
            <a:r>
              <a:rPr lang="zh-CN" altLang="en-US" i="1" dirty="0">
                <a:solidFill>
                  <a:schemeClr val="tx1">
                    <a:lumMod val="65000"/>
                    <a:lumOff val="35000"/>
                  </a:schemeClr>
                </a:solidFill>
              </a:rPr>
              <a:t>其六，节约流通费用，弥补流通手段不足</a:t>
            </a:r>
            <a:r>
              <a:rPr lang="zh-CN" altLang="en-US" i="1" dirty="0" smtClean="0">
                <a:solidFill>
                  <a:schemeClr val="tx1">
                    <a:lumMod val="65000"/>
                    <a:lumOff val="35000"/>
                  </a:schemeClr>
                </a:solidFill>
              </a:rPr>
              <a:t>。</a:t>
            </a:r>
            <a:endParaRPr lang="zh-CN" altLang="en-US" i="1" dirty="0">
              <a:solidFill>
                <a:schemeClr val="tx1">
                  <a:lumMod val="65000"/>
                  <a:lumOff val="35000"/>
                </a:schemeClr>
              </a:solidFill>
            </a:endParaRPr>
          </a:p>
        </p:txBody>
      </p:sp>
    </p:spTree>
    <p:extLst>
      <p:ext uri="{BB962C8B-B14F-4D97-AF65-F5344CB8AC3E}">
        <p14:creationId xmlns:p14="http://schemas.microsoft.com/office/powerpoint/2010/main" val="3826666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159" t="14691" b="38561"/>
          <a:stretch/>
        </p:blipFill>
        <p:spPr>
          <a:xfrm>
            <a:off x="0" y="0"/>
            <a:ext cx="12192000" cy="979714"/>
          </a:xfrm>
          <a:prstGeom prst="rect">
            <a:avLst/>
          </a:prstGeom>
        </p:spPr>
      </p:pic>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193032" y="1227759"/>
            <a:ext cx="3467616" cy="584775"/>
          </a:xfrm>
          <a:prstGeom prst="rect">
            <a:avLst/>
          </a:prstGeom>
        </p:spPr>
        <p:txBody>
          <a:bodyPr wrap="none">
            <a:spAutoFit/>
          </a:bodyPr>
          <a:lstStyle/>
          <a:p>
            <a:r>
              <a:rPr lang="zh-CN" altLang="en-US" sz="3200" b="1" dirty="0" smtClean="0"/>
              <a:t>外汇市场形成原因</a:t>
            </a:r>
            <a:endParaRPr lang="en-US" sz="3200" b="1" dirty="0"/>
          </a:p>
        </p:txBody>
      </p:sp>
      <p:sp>
        <p:nvSpPr>
          <p:cNvPr id="5" name="Rectangle 4"/>
          <p:cNvSpPr/>
          <p:nvPr/>
        </p:nvSpPr>
        <p:spPr>
          <a:xfrm>
            <a:off x="1629156" y="2125603"/>
            <a:ext cx="8714232" cy="4145302"/>
          </a:xfrm>
          <a:prstGeom prst="rect">
            <a:avLst/>
          </a:prstGeom>
        </p:spPr>
        <p:txBody>
          <a:bodyPr wrap="square">
            <a:spAutoFit/>
          </a:bodyPr>
          <a:lstStyle/>
          <a:p>
            <a:pPr latinLnBrk="1">
              <a:lnSpc>
                <a:spcPct val="150000"/>
              </a:lnSpc>
            </a:pPr>
            <a:r>
              <a:rPr lang="zh-CN" altLang="en-US"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外汇市场，是指从事外汇买卖的交易场所，或者说是各种不同货币相互之间进行交换的场所。</a:t>
            </a:r>
            <a:endParaRPr lang="en-US" altLang="zh-CN" sz="1600" dirty="0">
              <a:latin typeface="Times New Roman" panose="02020603050405020304" pitchFamily="18" charset="0"/>
              <a:cs typeface="Times New Roman" panose="02020603050405020304" pitchFamily="18" charset="0"/>
            </a:endParaRPr>
          </a:p>
          <a:p>
            <a:pPr latinLnBrk="1">
              <a:lnSpc>
                <a:spcPct val="150000"/>
              </a:lnSpc>
            </a:pPr>
            <a:r>
              <a:rPr lang="zh-CN" altLang="en-US" sz="16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、国际贸易和投资</a:t>
            </a:r>
          </a:p>
          <a:p>
            <a:pPr latinLnBrk="1">
              <a:lnSpc>
                <a:spcPct val="150000"/>
              </a:lnSpc>
            </a:pPr>
            <a:r>
              <a:rPr lang="zh-CN" altLang="en-US" sz="1400" i="1" dirty="0">
                <a:latin typeface="Times New Roman" panose="02020603050405020304" pitchFamily="18" charset="0"/>
                <a:cs typeface="Times New Roman" panose="02020603050405020304" pitchFamily="18" charset="0"/>
              </a:rPr>
              <a:t>　　进出口商在进口商品时支付一种货币，而在出口商品时收取另一种货币。这意味着，它们在结清账目时，收付不同的货币。因此，他们需要将自己收到的部分货币兑换成可以用于购买商品的货币</a:t>
            </a:r>
            <a:r>
              <a:rPr lang="zh-CN" altLang="en-US" sz="1400" i="1" dirty="0" smtClean="0">
                <a:latin typeface="Times New Roman" panose="02020603050405020304" pitchFamily="18" charset="0"/>
                <a:cs typeface="Times New Roman" panose="02020603050405020304" pitchFamily="18" charset="0"/>
              </a:rPr>
              <a:t>。</a:t>
            </a:r>
            <a:endParaRPr lang="en-US" altLang="zh-CN" sz="1400" i="1" dirty="0" smtClean="0">
              <a:latin typeface="Times New Roman" panose="02020603050405020304" pitchFamily="18" charset="0"/>
              <a:cs typeface="Times New Roman" panose="02020603050405020304" pitchFamily="18" charset="0"/>
            </a:endParaRPr>
          </a:p>
          <a:p>
            <a:pPr latinLnBrk="1">
              <a:lnSpc>
                <a:spcPct val="200000"/>
              </a:lnSpc>
            </a:pPr>
            <a:endParaRPr lang="en-US" altLang="zh-CN" sz="1200" dirty="0" smtClean="0">
              <a:latin typeface="Times New Roman" panose="02020603050405020304" pitchFamily="18" charset="0"/>
              <a:cs typeface="Times New Roman" panose="02020603050405020304" pitchFamily="18" charset="0"/>
            </a:endParaRPr>
          </a:p>
          <a:p>
            <a:pPr latinLnBrk="1">
              <a:lnSpc>
                <a:spcPct val="200000"/>
              </a:lnSpc>
            </a:pPr>
            <a:r>
              <a:rPr lang="zh-CN" altLang="en-US" sz="1200" dirty="0" smtClean="0">
                <a:latin typeface="Times New Roman" panose="02020603050405020304" pitchFamily="18" charset="0"/>
                <a:cs typeface="Times New Roman" panose="02020603050405020304" pitchFamily="18" charset="0"/>
              </a:rPr>
              <a:t>        例</a:t>
            </a:r>
            <a:r>
              <a:rPr lang="zh-CN" altLang="en-US" sz="1200" dirty="0">
                <a:latin typeface="Times New Roman" panose="02020603050405020304" pitchFamily="18" charset="0"/>
                <a:cs typeface="Times New Roman" panose="02020603050405020304" pitchFamily="18" charset="0"/>
              </a:rPr>
              <a:t>子，假设一位美国进出口商将出口价值</a:t>
            </a:r>
            <a:r>
              <a:rPr lang="en-US" altLang="zh-CN" sz="1200" dirty="0">
                <a:latin typeface="Times New Roman" panose="02020603050405020304" pitchFamily="18" charset="0"/>
                <a:cs typeface="Times New Roman" panose="02020603050405020304" pitchFamily="18" charset="0"/>
              </a:rPr>
              <a:t>1M</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USD</a:t>
            </a:r>
            <a:r>
              <a:rPr lang="zh-CN" altLang="en-US" sz="1200" dirty="0">
                <a:latin typeface="Times New Roman" panose="02020603050405020304" pitchFamily="18" charset="0"/>
                <a:cs typeface="Times New Roman" panose="02020603050405020304" pitchFamily="18" charset="0"/>
              </a:rPr>
              <a:t>）美元的大豆到中国，按约定的美元换人民币的汇率为</a:t>
            </a:r>
            <a:r>
              <a:rPr lang="en-US" altLang="zh-CN" sz="1200" dirty="0" smtClean="0">
                <a:latin typeface="Times New Roman" panose="02020603050405020304" pitchFamily="18" charset="0"/>
                <a:cs typeface="Times New Roman" panose="02020603050405020304" pitchFamily="18" charset="0"/>
              </a:rPr>
              <a:t>7.0000</a:t>
            </a:r>
            <a:r>
              <a:rPr lang="zh-CN" altLang="en-US" sz="1200" dirty="0" smtClean="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该出口商将收到</a:t>
            </a:r>
            <a:r>
              <a:rPr lang="en-US" altLang="zh-CN" sz="1200" dirty="0">
                <a:latin typeface="Times New Roman" panose="02020603050405020304" pitchFamily="18" charset="0"/>
                <a:cs typeface="Times New Roman" panose="02020603050405020304" pitchFamily="18" charset="0"/>
              </a:rPr>
              <a:t>1M</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7=7M(CNY),</a:t>
            </a:r>
            <a:r>
              <a:rPr lang="zh-CN" altLang="en-US" sz="1200" dirty="0">
                <a:latin typeface="Times New Roman" panose="02020603050405020304" pitchFamily="18" charset="0"/>
                <a:cs typeface="Times New Roman" panose="02020603050405020304" pitchFamily="18" charset="0"/>
              </a:rPr>
              <a:t>在出口商收到人民币货款后，需在到将人民币转换成美元在本国使用。</a:t>
            </a:r>
            <a:endParaRPr lang="en-US" altLang="zh-CN" sz="1200" dirty="0">
              <a:latin typeface="Times New Roman" panose="02020603050405020304" pitchFamily="18" charset="0"/>
              <a:cs typeface="Times New Roman" panose="02020603050405020304" pitchFamily="18" charset="0"/>
            </a:endParaRPr>
          </a:p>
          <a:p>
            <a:pPr latinLnBrk="1">
              <a:lnSpc>
                <a:spcPct val="200000"/>
              </a:lnSpc>
            </a:pPr>
            <a:r>
              <a:rPr lang="zh-CN" altLang="en-US" sz="1200" dirty="0">
                <a:latin typeface="Times New Roman" panose="02020603050405020304" pitchFamily="18" charset="0"/>
                <a:cs typeface="Times New Roman" panose="02020603050405020304" pitchFamily="18" charset="0"/>
              </a:rPr>
              <a:t>         此时他将从印度进口价值</a:t>
            </a:r>
            <a:r>
              <a:rPr lang="en-US" altLang="zh-CN" sz="1200" dirty="0">
                <a:latin typeface="Times New Roman" panose="02020603050405020304" pitchFamily="18" charset="0"/>
                <a:cs typeface="Times New Roman" panose="02020603050405020304" pitchFamily="18" charset="0"/>
              </a:rPr>
              <a:t>1M</a:t>
            </a:r>
            <a:r>
              <a:rPr lang="zh-CN" altLang="en-US" sz="1200" dirty="0">
                <a:latin typeface="Times New Roman" panose="02020603050405020304" pitchFamily="18" charset="0"/>
                <a:cs typeface="Times New Roman" panose="02020603050405020304" pitchFamily="18" charset="0"/>
              </a:rPr>
              <a:t>美元的小麦，按约定的美元换卢比（</a:t>
            </a:r>
            <a:r>
              <a:rPr lang="en-US" altLang="zh-CN" sz="1200" dirty="0">
                <a:latin typeface="Times New Roman" panose="02020603050405020304" pitchFamily="18" charset="0"/>
                <a:cs typeface="Times New Roman" panose="02020603050405020304" pitchFamily="18" charset="0"/>
              </a:rPr>
              <a:t>INR</a:t>
            </a:r>
            <a:r>
              <a:rPr lang="zh-CN" altLang="en-US" sz="1200" dirty="0">
                <a:latin typeface="Times New Roman" panose="02020603050405020304" pitchFamily="18" charset="0"/>
                <a:cs typeface="Times New Roman" panose="02020603050405020304" pitchFamily="18" charset="0"/>
              </a:rPr>
              <a:t>）的汇率为</a:t>
            </a:r>
            <a:r>
              <a:rPr lang="en-US" altLang="zh-CN" sz="1200" dirty="0" smtClean="0">
                <a:latin typeface="Times New Roman" panose="02020603050405020304" pitchFamily="18" charset="0"/>
                <a:cs typeface="Times New Roman" panose="02020603050405020304" pitchFamily="18" charset="0"/>
              </a:rPr>
              <a:t>75.0000</a:t>
            </a:r>
            <a:r>
              <a:rPr lang="zh-CN" altLang="en-US" sz="1200" dirty="0" smtClean="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该进口商需支付</a:t>
            </a:r>
            <a:r>
              <a:rPr lang="en-US" altLang="zh-CN" sz="1200" dirty="0">
                <a:latin typeface="Times New Roman" panose="02020603050405020304" pitchFamily="18" charset="0"/>
                <a:cs typeface="Times New Roman" panose="02020603050405020304" pitchFamily="18" charset="0"/>
              </a:rPr>
              <a:t>1M*75=75M(INR)</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pPr latinLnBrk="1">
              <a:lnSpc>
                <a:spcPct val="200000"/>
              </a:lnSpc>
            </a:pPr>
            <a:r>
              <a:rPr lang="zh-CN" altLang="en-US" sz="1200" dirty="0">
                <a:latin typeface="Times New Roman" panose="02020603050405020304" pitchFamily="18" charset="0"/>
                <a:cs typeface="Times New Roman" panose="02020603050405020304" pitchFamily="18" charset="0"/>
              </a:rPr>
              <a:t>         该进出口商收到</a:t>
            </a:r>
            <a:r>
              <a:rPr lang="en-US" altLang="zh-CN" sz="1200" dirty="0">
                <a:latin typeface="Times New Roman" panose="02020603050405020304" pitchFamily="18" charset="0"/>
                <a:cs typeface="Times New Roman" panose="02020603050405020304" pitchFamily="18" charset="0"/>
              </a:rPr>
              <a:t>7M</a:t>
            </a:r>
            <a:r>
              <a:rPr lang="zh-CN" altLang="en-US" sz="1200" dirty="0">
                <a:latin typeface="Times New Roman" panose="02020603050405020304" pitchFamily="18" charset="0"/>
                <a:cs typeface="Times New Roman" panose="02020603050405020304" pitchFamily="18" charset="0"/>
              </a:rPr>
              <a:t>人民币，需支付</a:t>
            </a:r>
            <a:r>
              <a:rPr lang="en-US" altLang="zh-CN" sz="1200" dirty="0">
                <a:latin typeface="Times New Roman" panose="02020603050405020304" pitchFamily="18" charset="0"/>
                <a:cs typeface="Times New Roman" panose="02020603050405020304" pitchFamily="18" charset="0"/>
              </a:rPr>
              <a:t>75M</a:t>
            </a:r>
            <a:r>
              <a:rPr lang="zh-CN" altLang="en-US" sz="1200" dirty="0">
                <a:latin typeface="Times New Roman" panose="02020603050405020304" pitchFamily="18" charset="0"/>
                <a:cs typeface="Times New Roman" panose="02020603050405020304" pitchFamily="18" charset="0"/>
              </a:rPr>
              <a:t>卢比，该进口商要到外汇市场将做两笔交易以保障有足够的货币交割，人民币换美元，美元换印度卢比，即</a:t>
            </a:r>
            <a:r>
              <a:rPr lang="en-US" altLang="zh-CN" sz="1200" dirty="0">
                <a:latin typeface="Times New Roman" panose="02020603050405020304" pitchFamily="18" charset="0"/>
                <a:cs typeface="Times New Roman" panose="02020603050405020304" pitchFamily="18" charset="0"/>
              </a:rPr>
              <a:t>Buy 1M @7 USD/CNY</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Sell 1M@75 USD/INR</a:t>
            </a:r>
            <a:r>
              <a:rPr lang="zh-CN" altLang="en-US" sz="1200" dirty="0" smtClean="0">
                <a:latin typeface="Times New Roman" panose="02020603050405020304" pitchFamily="18" charset="0"/>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7844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4159" t="14691" b="38561"/>
          <a:stretch/>
        </p:blipFill>
        <p:spPr>
          <a:xfrm>
            <a:off x="0" y="0"/>
            <a:ext cx="12192000" cy="979714"/>
          </a:xfrm>
          <a:prstGeom prst="rect">
            <a:avLst/>
          </a:prstGeom>
        </p:spPr>
      </p:pic>
      <p:sp>
        <p:nvSpPr>
          <p:cNvPr id="8" name="Rectangle 7"/>
          <p:cNvSpPr/>
          <p:nvPr/>
        </p:nvSpPr>
        <p:spPr>
          <a:xfrm>
            <a:off x="3775964" y="3233818"/>
            <a:ext cx="4801314" cy="1200329"/>
          </a:xfrm>
          <a:prstGeom prst="rect">
            <a:avLst/>
          </a:prstGeom>
        </p:spPr>
        <p:txBody>
          <a:bodyPr wrap="none">
            <a:spAutoFit/>
          </a:bodyPr>
          <a:lstStyle/>
          <a:p>
            <a:r>
              <a:rPr lang="zh-CN" altLang="en-US" sz="7200" dirty="0" smtClean="0">
                <a:latin typeface="Times New Roman" panose="02020603050405020304" pitchFamily="18" charset="0"/>
                <a:cs typeface="Times New Roman" panose="02020603050405020304" pitchFamily="18" charset="0"/>
              </a:rPr>
              <a:t>谢谢大家！</a:t>
            </a:r>
            <a:endParaRPr lang="en-US" sz="7200" dirty="0">
              <a:latin typeface="Times New Roman" panose="02020603050405020304" pitchFamily="18" charset="0"/>
              <a:cs typeface="Times New Roman" panose="02020603050405020304" pitchFamily="18" charset="0"/>
            </a:endParaRPr>
          </a:p>
        </p:txBody>
      </p:sp>
      <p:sp>
        <p:nvSpPr>
          <p:cNvPr id="3" name="AutoShape 2" descr="https://ss0.bdstatic.com/70cFuHSh_Q1YnxGkpoWK1HF6hhy/it/u=1446320145,2892841973&amp;fm=26&amp;gp=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50007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4159" t="14691" b="38561"/>
          <a:stretch/>
        </p:blipFill>
        <p:spPr>
          <a:xfrm>
            <a:off x="0" y="0"/>
            <a:ext cx="12192000" cy="979714"/>
          </a:xfrm>
          <a:prstGeom prst="rect">
            <a:avLst/>
          </a:prstGeom>
        </p:spPr>
      </p:pic>
      <p:sp>
        <p:nvSpPr>
          <p:cNvPr id="3" name="AutoShape 2" descr="https://ss0.bdstatic.com/70cFuHSh_Q1YnxGkpoWK1HF6hhy/it/u=1446320145,2892841973&amp;fm=26&amp;gp=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63500" y="1232861"/>
            <a:ext cx="1165704"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附录</a:t>
            </a:r>
            <a:r>
              <a:rPr lang="en-US" altLang="zh-CN" sz="3200" b="1" dirty="0" smtClean="0">
                <a:latin typeface="Times New Roman" panose="02020603050405020304" pitchFamily="18" charset="0"/>
                <a:cs typeface="Times New Roman" panose="02020603050405020304" pitchFamily="18" charset="0"/>
              </a:rPr>
              <a:t>I</a:t>
            </a:r>
            <a:endParaRPr lang="en-US" sz="3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0955764" y="6254497"/>
            <a:ext cx="1287532" cy="458459"/>
          </a:xfrm>
          <a:prstGeom prst="rect">
            <a:avLst/>
          </a:prstGeom>
        </p:spPr>
        <p:txBody>
          <a:bodyPr wrap="none">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NTPII</a:t>
            </a:r>
            <a:r>
              <a:rPr lang="zh-CN" altLang="en-US" b="1" dirty="0">
                <a:latin typeface=".PingFang SC"/>
              </a:rPr>
              <a:t>介绍</a:t>
            </a:r>
            <a:endParaRPr lang="en-US" altLang="zh-CN" b="1" dirty="0">
              <a:latin typeface=".PingFang SC"/>
            </a:endParaRPr>
          </a:p>
        </p:txBody>
      </p:sp>
      <p:pic>
        <p:nvPicPr>
          <p:cNvPr id="9" name="Picture 8"/>
          <p:cNvPicPr/>
          <p:nvPr/>
        </p:nvPicPr>
        <p:blipFill>
          <a:blip r:embed="rId3" cstate="print">
            <a:extLst>
              <a:ext uri="{28A0092B-C50C-407E-A947-70E740481C1C}">
                <a14:useLocalDpi xmlns:a14="http://schemas.microsoft.com/office/drawing/2010/main" val="0"/>
              </a:ext>
            </a:extLst>
          </a:blip>
          <a:stretch>
            <a:fillRect/>
          </a:stretch>
        </p:blipFill>
        <p:spPr>
          <a:xfrm>
            <a:off x="484632" y="2244218"/>
            <a:ext cx="6862889" cy="4010279"/>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947611973"/>
              </p:ext>
            </p:extLst>
          </p:nvPr>
        </p:nvGraphicFramePr>
        <p:xfrm>
          <a:off x="7387454" y="3118898"/>
          <a:ext cx="3868810" cy="2221198"/>
        </p:xfrm>
        <a:graphic>
          <a:graphicData uri="http://schemas.openxmlformats.org/drawingml/2006/table">
            <a:tbl>
              <a:tblPr firstRow="1" firstCol="1" bandRow="1"/>
              <a:tblGrid>
                <a:gridCol w="1518331"/>
                <a:gridCol w="2350479"/>
              </a:tblGrid>
              <a:tr h="449298">
                <a:tc>
                  <a:txBody>
                    <a:bodyPr/>
                    <a:lstStyle/>
                    <a:p>
                      <a:pPr marL="0" marR="0" algn="just">
                        <a:spcBef>
                          <a:spcPts val="0"/>
                        </a:spcBef>
                        <a:spcAft>
                          <a:spcPts val="0"/>
                        </a:spcAft>
                      </a:pPr>
                      <a:r>
                        <a:rPr lang="en-US" sz="1600" b="1" kern="100" dirty="0">
                          <a:effectLst/>
                          <a:latin typeface="Microsoft YaHei" panose="020B0503020204020204" pitchFamily="34" charset="-122"/>
                          <a:ea typeface="KaiTi_GB2312" panose="02010609060101010101" pitchFamily="49" charset="-122"/>
                        </a:rPr>
                        <a:t>Number</a:t>
                      </a:r>
                      <a:endParaRPr lang="en-US" sz="2800" kern="100" dirty="0">
                        <a:effectLst/>
                        <a:latin typeface="Times New Roman" panose="02020603050405020304" pitchFamily="18" charset="0"/>
                        <a:ea typeface="KaiTi_GB2312"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just">
                        <a:spcBef>
                          <a:spcPts val="0"/>
                        </a:spcBef>
                        <a:spcAft>
                          <a:spcPts val="0"/>
                        </a:spcAft>
                      </a:pPr>
                      <a:r>
                        <a:rPr lang="en-US" sz="1600" b="1" kern="100">
                          <a:effectLst/>
                          <a:latin typeface="Microsoft YaHei" panose="020B0503020204020204" pitchFamily="34" charset="-122"/>
                          <a:ea typeface="KaiTi_GB2312" panose="02010609060101010101" pitchFamily="49" charset="-122"/>
                        </a:rPr>
                        <a:t>Description</a:t>
                      </a:r>
                      <a:endParaRPr lang="en-US" sz="2800" kern="100">
                        <a:effectLst/>
                        <a:latin typeface="Times New Roman" panose="02020603050405020304" pitchFamily="18" charset="0"/>
                        <a:ea typeface="KaiTi_GB2312"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42975">
                <a:tc>
                  <a:txBody>
                    <a:bodyPr/>
                    <a:lstStyle/>
                    <a:p>
                      <a:pPr marL="0" marR="0" algn="just">
                        <a:spcBef>
                          <a:spcPts val="0"/>
                        </a:spcBef>
                        <a:spcAft>
                          <a:spcPts val="0"/>
                        </a:spcAft>
                      </a:pPr>
                      <a:r>
                        <a:rPr lang="en-US" sz="2000" kern="100">
                          <a:effectLst/>
                          <a:latin typeface="Microsoft YaHei" panose="020B0503020204020204" pitchFamily="34" charset="-122"/>
                          <a:ea typeface="KaiTi_GB2312" panose="02010609060101010101" pitchFamily="49" charset="-122"/>
                        </a:rPr>
                        <a:t>1</a:t>
                      </a:r>
                      <a:endParaRPr lang="en-US" sz="2000" kern="100">
                        <a:effectLst/>
                        <a:latin typeface="Times New Roman" panose="02020603050405020304" pitchFamily="18" charset="0"/>
                        <a:ea typeface="KaiTi_GB2312"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zh-CN" altLang="en-US" sz="2000" kern="100" dirty="0" smtClean="0">
                          <a:effectLst/>
                          <a:latin typeface="Times New Roman" panose="02020603050405020304" pitchFamily="18" charset="0"/>
                          <a:ea typeface="KaiTi_GB2312" panose="02010609060101010101" pitchFamily="49" charset="-122"/>
                        </a:rPr>
                        <a:t>菜单</a:t>
                      </a:r>
                      <a:endParaRPr lang="en-US" sz="2000" kern="100" dirty="0">
                        <a:effectLst/>
                        <a:latin typeface="Times New Roman" panose="02020603050405020304" pitchFamily="18" charset="0"/>
                        <a:ea typeface="KaiTi_GB2312"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975">
                <a:tc>
                  <a:txBody>
                    <a:bodyPr/>
                    <a:lstStyle/>
                    <a:p>
                      <a:pPr marL="0" marR="0" algn="just">
                        <a:spcBef>
                          <a:spcPts val="0"/>
                        </a:spcBef>
                        <a:spcAft>
                          <a:spcPts val="0"/>
                        </a:spcAft>
                      </a:pPr>
                      <a:r>
                        <a:rPr lang="en-US" sz="2000" kern="100">
                          <a:effectLst/>
                          <a:latin typeface="Microsoft YaHei" panose="020B0503020204020204" pitchFamily="34" charset="-122"/>
                          <a:ea typeface="KaiTi_GB2312" panose="02010609060101010101" pitchFamily="49" charset="-122"/>
                        </a:rPr>
                        <a:t>2</a:t>
                      </a:r>
                      <a:endParaRPr lang="en-US" sz="2000" kern="100">
                        <a:effectLst/>
                        <a:latin typeface="Times New Roman" panose="02020603050405020304" pitchFamily="18" charset="0"/>
                        <a:ea typeface="KaiTi_GB2312"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zh-CN" altLang="en-US" sz="2000" kern="100" dirty="0" smtClean="0">
                          <a:effectLst/>
                          <a:latin typeface="Microsoft YaHei" panose="020B0503020204020204" pitchFamily="34" charset="-122"/>
                          <a:ea typeface="KaiTi_GB2312" panose="02010609060101010101" pitchFamily="49" charset="-122"/>
                        </a:rPr>
                        <a:t>价格面板</a:t>
                      </a:r>
                      <a:endParaRPr lang="en-US" sz="2000" kern="100" dirty="0">
                        <a:effectLst/>
                        <a:latin typeface="Times New Roman" panose="02020603050405020304" pitchFamily="18" charset="0"/>
                        <a:ea typeface="KaiTi_GB2312"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975">
                <a:tc>
                  <a:txBody>
                    <a:bodyPr/>
                    <a:lstStyle/>
                    <a:p>
                      <a:pPr marL="0" marR="0" algn="just">
                        <a:spcBef>
                          <a:spcPts val="0"/>
                        </a:spcBef>
                        <a:spcAft>
                          <a:spcPts val="0"/>
                        </a:spcAft>
                      </a:pPr>
                      <a:r>
                        <a:rPr lang="en-US" sz="2000" kern="100">
                          <a:effectLst/>
                          <a:latin typeface="Microsoft YaHei" panose="020B0503020204020204" pitchFamily="34" charset="-122"/>
                          <a:ea typeface="KaiTi_GB2312" panose="02010609060101010101" pitchFamily="49" charset="-122"/>
                        </a:rPr>
                        <a:t>3</a:t>
                      </a:r>
                      <a:endParaRPr lang="en-US" sz="2000" kern="100">
                        <a:effectLst/>
                        <a:latin typeface="Times New Roman" panose="02020603050405020304" pitchFamily="18" charset="0"/>
                        <a:ea typeface="KaiTi_GB2312"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zh-CN" altLang="en-US" sz="2000" kern="100" dirty="0" smtClean="0">
                          <a:effectLst/>
                          <a:latin typeface="Times New Roman" panose="02020603050405020304" pitchFamily="18" charset="0"/>
                          <a:ea typeface="KaiTi_GB2312" panose="02010609060101010101" pitchFamily="49" charset="-122"/>
                        </a:rPr>
                        <a:t>成交明细</a:t>
                      </a:r>
                      <a:endParaRPr lang="en-US" sz="2000" kern="100" dirty="0">
                        <a:effectLst/>
                        <a:latin typeface="Times New Roman" panose="02020603050405020304" pitchFamily="18" charset="0"/>
                        <a:ea typeface="KaiTi_GB2312"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975">
                <a:tc>
                  <a:txBody>
                    <a:bodyPr/>
                    <a:lstStyle/>
                    <a:p>
                      <a:pPr marL="0" marR="0" algn="just">
                        <a:spcBef>
                          <a:spcPts val="0"/>
                        </a:spcBef>
                        <a:spcAft>
                          <a:spcPts val="0"/>
                        </a:spcAft>
                      </a:pPr>
                      <a:r>
                        <a:rPr lang="en-US" sz="2000" kern="100">
                          <a:effectLst/>
                          <a:latin typeface="Microsoft YaHei" panose="020B0503020204020204" pitchFamily="34" charset="-122"/>
                          <a:ea typeface="KaiTi_GB2312" panose="02010609060101010101" pitchFamily="49" charset="-122"/>
                        </a:rPr>
                        <a:t>4</a:t>
                      </a:r>
                      <a:endParaRPr lang="en-US" sz="2000" kern="100">
                        <a:effectLst/>
                        <a:latin typeface="Times New Roman" panose="02020603050405020304" pitchFamily="18" charset="0"/>
                        <a:ea typeface="KaiTi_GB2312"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zh-CN" altLang="en-US" sz="2000" kern="100" dirty="0" smtClean="0">
                          <a:effectLst/>
                          <a:latin typeface="Times New Roman" panose="02020603050405020304" pitchFamily="18" charset="0"/>
                          <a:ea typeface="KaiTi_GB2312" panose="02010609060101010101" pitchFamily="49" charset="-122"/>
                        </a:rPr>
                        <a:t>订单明细</a:t>
                      </a:r>
                      <a:endParaRPr lang="en-US" sz="2000" kern="100" dirty="0">
                        <a:effectLst/>
                        <a:latin typeface="Times New Roman" panose="02020603050405020304" pitchFamily="18" charset="0"/>
                        <a:ea typeface="KaiTi_GB2312"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763019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4159" t="14691" b="38561"/>
          <a:stretch/>
        </p:blipFill>
        <p:spPr>
          <a:xfrm>
            <a:off x="0" y="0"/>
            <a:ext cx="12192000" cy="979714"/>
          </a:xfrm>
          <a:prstGeom prst="rect">
            <a:avLst/>
          </a:prstGeom>
        </p:spPr>
      </p:pic>
      <p:sp>
        <p:nvSpPr>
          <p:cNvPr id="3" name="AutoShape 2" descr="https://ss0.bdstatic.com/70cFuHSh_Q1YnxGkpoWK1HF6hhy/it/u=1446320145,2892841973&amp;fm=26&amp;gp=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63500" y="1232861"/>
            <a:ext cx="1165704"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附录</a:t>
            </a:r>
            <a:r>
              <a:rPr lang="en-US" altLang="zh-CN" sz="3200" b="1" dirty="0" smtClean="0">
                <a:latin typeface="Times New Roman" panose="02020603050405020304" pitchFamily="18" charset="0"/>
                <a:cs typeface="Times New Roman" panose="02020603050405020304" pitchFamily="18" charset="0"/>
              </a:rPr>
              <a:t>I</a:t>
            </a:r>
            <a:endParaRPr lang="en-US" sz="3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0955764" y="6254497"/>
            <a:ext cx="1287532" cy="458459"/>
          </a:xfrm>
          <a:prstGeom prst="rect">
            <a:avLst/>
          </a:prstGeom>
        </p:spPr>
        <p:txBody>
          <a:bodyPr wrap="none">
            <a:spAutoFit/>
          </a:bodyPr>
          <a:lstStyle/>
          <a:p>
            <a:pPr>
              <a:lnSpc>
                <a:spcPct val="150000"/>
              </a:lnSpc>
            </a:pPr>
            <a:r>
              <a:rPr lang="en-US" altLang="zh-CN" b="1" dirty="0" smtClean="0">
                <a:latin typeface="Times New Roman" panose="02020603050405020304" pitchFamily="18" charset="0"/>
                <a:cs typeface="Times New Roman" panose="02020603050405020304" pitchFamily="18" charset="0"/>
              </a:rPr>
              <a:t>NTPII</a:t>
            </a:r>
            <a:r>
              <a:rPr lang="zh-CN" altLang="en-US" b="1" dirty="0" smtClean="0">
                <a:latin typeface="Times New Roman" panose="02020603050405020304" pitchFamily="18" charset="0"/>
                <a:cs typeface="Times New Roman" panose="02020603050405020304" pitchFamily="18" charset="0"/>
              </a:rPr>
              <a:t>技术</a:t>
            </a:r>
            <a:endParaRPr lang="en-US" altLang="zh-CN" b="1" dirty="0">
              <a:latin typeface=".PingFang SC"/>
            </a:endParaRPr>
          </a:p>
        </p:txBody>
      </p:sp>
      <p:grpSp>
        <p:nvGrpSpPr>
          <p:cNvPr id="8" name="Group 7"/>
          <p:cNvGrpSpPr/>
          <p:nvPr/>
        </p:nvGrpSpPr>
        <p:grpSpPr>
          <a:xfrm>
            <a:off x="3730752" y="1124700"/>
            <a:ext cx="5385816" cy="5299890"/>
            <a:chOff x="3730752" y="1124700"/>
            <a:chExt cx="5385816" cy="529989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3730752" y="1231316"/>
              <a:ext cx="5385816" cy="5193274"/>
            </a:xfrm>
            <a:prstGeom prst="rect">
              <a:avLst/>
            </a:prstGeom>
          </p:spPr>
        </p:pic>
        <p:sp>
          <p:nvSpPr>
            <p:cNvPr id="11" name="Rectangle 10"/>
            <p:cNvSpPr/>
            <p:nvPr/>
          </p:nvSpPr>
          <p:spPr>
            <a:xfrm>
              <a:off x="5916175" y="1124700"/>
              <a:ext cx="652885" cy="2688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40335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4159" t="14691" b="38561"/>
          <a:stretch/>
        </p:blipFill>
        <p:spPr>
          <a:xfrm>
            <a:off x="0" y="0"/>
            <a:ext cx="12192000" cy="979714"/>
          </a:xfrm>
          <a:prstGeom prst="rect">
            <a:avLst/>
          </a:prstGeom>
        </p:spPr>
      </p:pic>
      <p:sp>
        <p:nvSpPr>
          <p:cNvPr id="3" name="AutoShape 2" descr="https://ss0.bdstatic.com/70cFuHSh_Q1YnxGkpoWK1HF6hhy/it/u=1446320145,2892841973&amp;fm=26&amp;gp=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63500" y="1232861"/>
            <a:ext cx="1326004" cy="584775"/>
          </a:xfrm>
          <a:prstGeom prst="rect">
            <a:avLst/>
          </a:prstGeom>
        </p:spPr>
        <p:txBody>
          <a:bodyPr wrap="none">
            <a:spAutoFit/>
          </a:bodyPr>
          <a:lstStyle/>
          <a:p>
            <a:r>
              <a:rPr lang="zh-CN" altLang="en-US" sz="3200" b="1" dirty="0" smtClean="0">
                <a:latin typeface="Times New Roman" panose="02020603050405020304" pitchFamily="18" charset="0"/>
                <a:cs typeface="Times New Roman" panose="02020603050405020304" pitchFamily="18" charset="0"/>
              </a:rPr>
              <a:t>附录</a:t>
            </a:r>
            <a:r>
              <a:rPr lang="en-US" altLang="zh-CN" sz="3200" b="1" dirty="0" smtClean="0">
                <a:latin typeface="Times New Roman" panose="02020603050405020304" pitchFamily="18" charset="0"/>
                <a:cs typeface="Times New Roman" panose="02020603050405020304" pitchFamily="18" charset="0"/>
              </a:rPr>
              <a:t>II</a:t>
            </a:r>
            <a:endParaRPr lang="en-US" sz="3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0622340" y="6281930"/>
            <a:ext cx="1569660" cy="458459"/>
          </a:xfrm>
          <a:prstGeom prst="rect">
            <a:avLst/>
          </a:prstGeom>
        </p:spPr>
        <p:txBody>
          <a:bodyPr wrap="none">
            <a:spAutoFit/>
          </a:bodyPr>
          <a:lstStyle/>
          <a:p>
            <a:pPr>
              <a:lnSpc>
                <a:spcPct val="150000"/>
              </a:lnSpc>
            </a:pPr>
            <a:r>
              <a:rPr lang="zh-CN" altLang="en-US" b="1" dirty="0" smtClean="0">
                <a:latin typeface=".PingFang SC"/>
              </a:rPr>
              <a:t>外汇参考书籍</a:t>
            </a:r>
            <a:endParaRPr lang="en-US" altLang="zh-CN" b="1" dirty="0">
              <a:latin typeface=".PingFang SC"/>
            </a:endParaRPr>
          </a:p>
        </p:txBody>
      </p:sp>
      <p:graphicFrame>
        <p:nvGraphicFramePr>
          <p:cNvPr id="6" name="Table 5"/>
          <p:cNvGraphicFramePr>
            <a:graphicFrameLocks noGrp="1"/>
          </p:cNvGraphicFramePr>
          <p:nvPr>
            <p:extLst>
              <p:ext uri="{D42A27DB-BD31-4B8C-83A1-F6EECF244321}">
                <p14:modId xmlns:p14="http://schemas.microsoft.com/office/powerpoint/2010/main" val="4093671597"/>
              </p:ext>
            </p:extLst>
          </p:nvPr>
        </p:nvGraphicFramePr>
        <p:xfrm>
          <a:off x="1527048" y="2148841"/>
          <a:ext cx="8495792" cy="4014215"/>
        </p:xfrm>
        <a:graphic>
          <a:graphicData uri="http://schemas.openxmlformats.org/drawingml/2006/table">
            <a:tbl>
              <a:tblPr firstRow="1" bandRow="1">
                <a:tableStyleId>{7DF18680-E054-41AD-8BC1-D1AEF772440D}</a:tableStyleId>
              </a:tblPr>
              <a:tblGrid>
                <a:gridCol w="2123948"/>
                <a:gridCol w="2566924"/>
                <a:gridCol w="2313432"/>
                <a:gridCol w="1491488"/>
              </a:tblGrid>
              <a:tr h="402020">
                <a:tc>
                  <a:txBody>
                    <a:bodyPr/>
                    <a:lstStyle/>
                    <a:p>
                      <a:r>
                        <a:rPr lang="zh-CN" altLang="en-US" sz="1600" dirty="0" smtClean="0"/>
                        <a:t>书名</a:t>
                      </a:r>
                      <a:endParaRPr lang="en-US" sz="1600" dirty="0"/>
                    </a:p>
                  </a:txBody>
                  <a:tcPr/>
                </a:tc>
                <a:tc>
                  <a:txBody>
                    <a:bodyPr/>
                    <a:lstStyle/>
                    <a:p>
                      <a:r>
                        <a:rPr lang="zh-CN" altLang="en-US" sz="1600" dirty="0" smtClean="0"/>
                        <a:t>作者</a:t>
                      </a:r>
                      <a:endParaRPr lang="en-US" sz="1600" dirty="0"/>
                    </a:p>
                  </a:txBody>
                  <a:tcPr/>
                </a:tc>
                <a:tc>
                  <a:txBody>
                    <a:bodyPr/>
                    <a:lstStyle/>
                    <a:p>
                      <a:r>
                        <a:rPr lang="zh-CN" altLang="en-US" sz="1600" dirty="0" smtClean="0"/>
                        <a:t>出版社</a:t>
                      </a:r>
                      <a:endParaRPr lang="en-US" sz="1600" dirty="0"/>
                    </a:p>
                  </a:txBody>
                  <a:tcPr/>
                </a:tc>
                <a:tc>
                  <a:txBody>
                    <a:bodyPr/>
                    <a:lstStyle/>
                    <a:p>
                      <a:r>
                        <a:rPr lang="zh-CN" altLang="en-US" sz="1600" dirty="0" smtClean="0"/>
                        <a:t>出版时间</a:t>
                      </a:r>
                      <a:endParaRPr lang="en-US" sz="1600" dirty="0"/>
                    </a:p>
                  </a:txBody>
                  <a:tcPr/>
                </a:tc>
              </a:tr>
              <a:tr h="693898">
                <a:tc>
                  <a:txBody>
                    <a:bodyPr/>
                    <a:lstStyle/>
                    <a:p>
                      <a:r>
                        <a:rPr lang="zh-CN" altLang="en-US" sz="1600" dirty="0" smtClean="0"/>
                        <a:t>外汇超短线交易</a:t>
                      </a:r>
                      <a:endParaRPr lang="en-US" sz="1600" dirty="0"/>
                    </a:p>
                  </a:txBody>
                  <a:tcPr/>
                </a:tc>
                <a:tc>
                  <a:txBody>
                    <a:bodyPr/>
                    <a:lstStyle/>
                    <a:p>
                      <a:r>
                        <a:rPr lang="zh-CN" altLang="en-US" sz="1600" dirty="0" smtClean="0"/>
                        <a:t>鲍勃沃尔曼</a:t>
                      </a:r>
                      <a:endParaRPr lang="en-US" sz="1600" dirty="0"/>
                    </a:p>
                  </a:txBody>
                  <a:tcPr/>
                </a:tc>
                <a:tc>
                  <a:txBody>
                    <a:bodyPr/>
                    <a:lstStyle/>
                    <a:p>
                      <a:r>
                        <a:rPr lang="zh-CN" altLang="en-US" sz="1600" dirty="0" smtClean="0"/>
                        <a:t>山西人民出版社发行部</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2017</a:t>
                      </a:r>
                      <a:r>
                        <a:rPr lang="zh-CN" altLang="en-US" sz="1600" dirty="0" smtClean="0"/>
                        <a:t>年</a:t>
                      </a:r>
                      <a:r>
                        <a:rPr lang="en-US" altLang="zh-CN" sz="1600" dirty="0" smtClean="0"/>
                        <a:t>11</a:t>
                      </a:r>
                      <a:r>
                        <a:rPr lang="zh-CN" altLang="en-US" sz="1600" dirty="0" smtClean="0"/>
                        <a:t>月</a:t>
                      </a:r>
                    </a:p>
                    <a:p>
                      <a:endParaRPr lang="en-US" sz="1600" dirty="0"/>
                    </a:p>
                  </a:txBody>
                  <a:tcPr/>
                </a:tc>
              </a:tr>
              <a:tr h="760313">
                <a:tc>
                  <a:txBody>
                    <a:bodyPr/>
                    <a:lstStyle/>
                    <a:p>
                      <a:r>
                        <a:rPr lang="zh-CN" altLang="en-US" sz="1600" b="0" i="0" kern="1200" dirty="0" smtClean="0">
                          <a:solidFill>
                            <a:schemeClr val="dk1"/>
                          </a:solidFill>
                          <a:effectLst/>
                          <a:latin typeface="+mn-lt"/>
                          <a:ea typeface="+mn-ea"/>
                          <a:cs typeface="+mn-cs"/>
                        </a:rPr>
                        <a:t>外汇交易从入门到精通</a:t>
                      </a:r>
                      <a:endParaRPr lang="en-US" sz="1600" dirty="0"/>
                    </a:p>
                  </a:txBody>
                  <a:tcPr/>
                </a:tc>
                <a:tc>
                  <a:txBody>
                    <a:bodyPr/>
                    <a:lstStyle/>
                    <a:p>
                      <a:r>
                        <a:rPr lang="zh-CN" altLang="en-US" sz="1600" b="0" i="0" kern="1200" dirty="0" smtClean="0">
                          <a:solidFill>
                            <a:schemeClr val="dk1"/>
                          </a:solidFill>
                          <a:effectLst/>
                          <a:latin typeface="+mn-lt"/>
                          <a:ea typeface="+mn-ea"/>
                          <a:cs typeface="+mn-cs"/>
                        </a:rPr>
                        <a:t>约翰</a:t>
                      </a:r>
                      <a:r>
                        <a:rPr lang="en-US" altLang="zh-CN" sz="1600" b="0" i="0" kern="1200" dirty="0" smtClean="0">
                          <a:solidFill>
                            <a:schemeClr val="dk1"/>
                          </a:solidFill>
                          <a:effectLst/>
                          <a:latin typeface="+mn-lt"/>
                          <a:ea typeface="+mn-ea"/>
                          <a:cs typeface="+mn-cs"/>
                        </a:rPr>
                        <a:t>.</a:t>
                      </a:r>
                      <a:r>
                        <a:rPr lang="zh-CN" altLang="en-US" sz="1600" b="0" i="0" kern="1200" dirty="0" smtClean="0">
                          <a:solidFill>
                            <a:schemeClr val="dk1"/>
                          </a:solidFill>
                          <a:effectLst/>
                          <a:latin typeface="+mn-lt"/>
                          <a:ea typeface="+mn-ea"/>
                          <a:cs typeface="+mn-cs"/>
                        </a:rPr>
                        <a:t>季格森</a:t>
                      </a:r>
                      <a:r>
                        <a:rPr lang="en-US" altLang="zh-CN" sz="1600" b="0" i="0" kern="1200" dirty="0" smtClean="0">
                          <a:solidFill>
                            <a:schemeClr val="dk1"/>
                          </a:solidFill>
                          <a:effectLst/>
                          <a:latin typeface="+mn-lt"/>
                          <a:ea typeface="+mn-ea"/>
                          <a:cs typeface="+mn-cs"/>
                        </a:rPr>
                        <a:t>(</a:t>
                      </a:r>
                      <a:r>
                        <a:rPr lang="en-US" sz="1600" b="0" i="0" kern="1200" dirty="0" smtClean="0">
                          <a:solidFill>
                            <a:schemeClr val="dk1"/>
                          </a:solidFill>
                          <a:effectLst/>
                          <a:latin typeface="+mn-lt"/>
                          <a:ea typeface="+mn-ea"/>
                          <a:cs typeface="+mn-cs"/>
                        </a:rPr>
                        <a:t>John </a:t>
                      </a:r>
                      <a:r>
                        <a:rPr lang="en-US" sz="1600" b="0" i="0" kern="1200" dirty="0" err="1" smtClean="0">
                          <a:solidFill>
                            <a:schemeClr val="dk1"/>
                          </a:solidFill>
                          <a:effectLst/>
                          <a:latin typeface="+mn-lt"/>
                          <a:ea typeface="+mn-ea"/>
                          <a:cs typeface="+mn-cs"/>
                        </a:rPr>
                        <a:t>Jagerson</a:t>
                      </a:r>
                      <a:r>
                        <a:rPr lang="en-US" sz="1600" b="0" i="0" kern="1200" dirty="0" smtClean="0">
                          <a:solidFill>
                            <a:schemeClr val="dk1"/>
                          </a:solidFill>
                          <a:effectLst/>
                          <a:latin typeface="+mn-lt"/>
                          <a:ea typeface="+mn-ea"/>
                          <a:cs typeface="+mn-cs"/>
                        </a:rPr>
                        <a:t>)</a:t>
                      </a:r>
                      <a:r>
                        <a:rPr lang="zh-CN" altLang="en-US" sz="1600" b="0" i="0" kern="1200" dirty="0" smtClean="0">
                          <a:solidFill>
                            <a:schemeClr val="dk1"/>
                          </a:solidFill>
                          <a:effectLst/>
                          <a:latin typeface="+mn-lt"/>
                          <a:ea typeface="+mn-ea"/>
                          <a:cs typeface="+mn-cs"/>
                        </a:rPr>
                        <a:t>韦德</a:t>
                      </a:r>
                      <a:r>
                        <a:rPr lang="en-US" altLang="zh-CN" sz="1600" b="0" i="0" kern="1200" dirty="0" smtClean="0">
                          <a:solidFill>
                            <a:schemeClr val="dk1"/>
                          </a:solidFill>
                          <a:effectLst/>
                          <a:latin typeface="+mn-lt"/>
                          <a:ea typeface="+mn-ea"/>
                          <a:cs typeface="+mn-cs"/>
                        </a:rPr>
                        <a:t>·</a:t>
                      </a:r>
                      <a:r>
                        <a:rPr lang="zh-CN" altLang="en-US" sz="1600" b="0" i="0" kern="1200" dirty="0" smtClean="0">
                          <a:solidFill>
                            <a:schemeClr val="dk1"/>
                          </a:solidFill>
                          <a:effectLst/>
                          <a:latin typeface="+mn-lt"/>
                          <a:ea typeface="+mn-ea"/>
                          <a:cs typeface="+mn-cs"/>
                        </a:rPr>
                        <a:t>汉森</a:t>
                      </a:r>
                      <a:r>
                        <a:rPr lang="en-US" altLang="zh-CN" sz="1600" b="0" i="0" kern="1200" dirty="0" smtClean="0">
                          <a:solidFill>
                            <a:schemeClr val="dk1"/>
                          </a:solidFill>
                          <a:effectLst/>
                          <a:latin typeface="+mn-lt"/>
                          <a:ea typeface="+mn-ea"/>
                          <a:cs typeface="+mn-cs"/>
                        </a:rPr>
                        <a:t>(</a:t>
                      </a:r>
                      <a:r>
                        <a:rPr lang="en-US" sz="1600" b="0" i="0" kern="1200" dirty="0" err="1" smtClean="0">
                          <a:solidFill>
                            <a:schemeClr val="dk1"/>
                          </a:solidFill>
                          <a:effectLst/>
                          <a:latin typeface="+mn-lt"/>
                          <a:ea typeface="+mn-ea"/>
                          <a:cs typeface="+mn-cs"/>
                        </a:rPr>
                        <a:t>S.Wade</a:t>
                      </a:r>
                      <a:r>
                        <a:rPr lang="en-US" sz="1600" b="0" i="0" kern="1200" dirty="0" smtClean="0">
                          <a:solidFill>
                            <a:schemeClr val="dk1"/>
                          </a:solidFill>
                          <a:effectLst/>
                          <a:latin typeface="+mn-lt"/>
                          <a:ea typeface="+mn-ea"/>
                          <a:cs typeface="+mn-cs"/>
                        </a:rPr>
                        <a:t> Hansen)</a:t>
                      </a:r>
                      <a:endParaRPr lang="en-US" sz="1600" dirty="0"/>
                    </a:p>
                  </a:txBody>
                  <a:tcPr/>
                </a:tc>
                <a:tc>
                  <a:txBody>
                    <a:bodyPr/>
                    <a:lstStyle/>
                    <a:p>
                      <a:r>
                        <a:rPr lang="zh-CN" altLang="en-US" sz="1600" b="0" i="0" kern="1200" dirty="0" smtClean="0">
                          <a:solidFill>
                            <a:schemeClr val="dk1"/>
                          </a:solidFill>
                          <a:effectLst/>
                          <a:latin typeface="+mn-lt"/>
                          <a:ea typeface="+mn-ea"/>
                          <a:cs typeface="+mn-cs"/>
                        </a:rPr>
                        <a:t>人民邮电出版社</a:t>
                      </a:r>
                      <a:endParaRPr lang="en-US" sz="1600" dirty="0"/>
                    </a:p>
                  </a:txBody>
                  <a:tcPr/>
                </a:tc>
                <a:tc>
                  <a:txBody>
                    <a:bodyPr/>
                    <a:lstStyle/>
                    <a:p>
                      <a:r>
                        <a:rPr lang="en-US" altLang="zh-CN" sz="1600" b="0" i="0" kern="1200" dirty="0" smtClean="0">
                          <a:solidFill>
                            <a:schemeClr val="dk1"/>
                          </a:solidFill>
                          <a:effectLst/>
                          <a:latin typeface="+mn-lt"/>
                          <a:ea typeface="+mn-ea"/>
                          <a:cs typeface="+mn-cs"/>
                        </a:rPr>
                        <a:t>2013</a:t>
                      </a:r>
                      <a:r>
                        <a:rPr lang="zh-CN" altLang="en-US" sz="1600" b="0" i="0" kern="1200" dirty="0" smtClean="0">
                          <a:solidFill>
                            <a:schemeClr val="dk1"/>
                          </a:solidFill>
                          <a:effectLst/>
                          <a:latin typeface="+mn-lt"/>
                          <a:ea typeface="+mn-ea"/>
                          <a:cs typeface="+mn-cs"/>
                        </a:rPr>
                        <a:t>年</a:t>
                      </a:r>
                      <a:r>
                        <a:rPr lang="en-US" altLang="zh-CN" sz="1600" b="0" i="0" kern="1200" dirty="0" smtClean="0">
                          <a:solidFill>
                            <a:schemeClr val="dk1"/>
                          </a:solidFill>
                          <a:effectLst/>
                          <a:latin typeface="+mn-lt"/>
                          <a:ea typeface="+mn-ea"/>
                          <a:cs typeface="+mn-cs"/>
                        </a:rPr>
                        <a:t>05</a:t>
                      </a:r>
                      <a:r>
                        <a:rPr lang="zh-CN" altLang="en-US" sz="1600" b="0" i="0" kern="1200" dirty="0" smtClean="0">
                          <a:solidFill>
                            <a:schemeClr val="dk1"/>
                          </a:solidFill>
                          <a:effectLst/>
                          <a:latin typeface="+mn-lt"/>
                          <a:ea typeface="+mn-ea"/>
                          <a:cs typeface="+mn-cs"/>
                        </a:rPr>
                        <a:t>月</a:t>
                      </a:r>
                      <a:endParaRPr lang="en-US" altLang="zh-CN" sz="1600" b="0" i="0" kern="1200" dirty="0" smtClean="0">
                        <a:solidFill>
                          <a:schemeClr val="dk1"/>
                        </a:solidFill>
                        <a:effectLst/>
                        <a:latin typeface="+mn-lt"/>
                        <a:ea typeface="+mn-ea"/>
                        <a:cs typeface="+mn-cs"/>
                      </a:endParaRPr>
                    </a:p>
                    <a:p>
                      <a:endParaRPr lang="en-US" sz="1600" dirty="0"/>
                    </a:p>
                  </a:txBody>
                  <a:tcPr/>
                </a:tc>
              </a:tr>
              <a:tr h="667512">
                <a:tc>
                  <a:txBody>
                    <a:bodyPr/>
                    <a:lstStyle/>
                    <a:p>
                      <a:r>
                        <a:rPr lang="zh-CN" altLang="en-US" sz="1600" kern="1200" dirty="0" smtClean="0">
                          <a:solidFill>
                            <a:schemeClr val="dk1"/>
                          </a:solidFill>
                          <a:latin typeface="+mn-lt"/>
                          <a:ea typeface="+mn-ea"/>
                          <a:cs typeface="+mn-cs"/>
                        </a:rPr>
                        <a:t>外汇交易的</a:t>
                      </a:r>
                      <a:r>
                        <a:rPr lang="en-US" altLang="zh-CN" sz="1600" kern="1200" dirty="0" smtClean="0">
                          <a:solidFill>
                            <a:schemeClr val="dk1"/>
                          </a:solidFill>
                          <a:latin typeface="+mn-lt"/>
                          <a:ea typeface="+mn-ea"/>
                          <a:cs typeface="+mn-cs"/>
                        </a:rPr>
                        <a:t>10</a:t>
                      </a:r>
                      <a:r>
                        <a:rPr lang="zh-CN" altLang="en-US" sz="1600" kern="1200" dirty="0" smtClean="0">
                          <a:solidFill>
                            <a:schemeClr val="dk1"/>
                          </a:solidFill>
                          <a:latin typeface="+mn-lt"/>
                          <a:ea typeface="+mn-ea"/>
                          <a:cs typeface="+mn-cs"/>
                        </a:rPr>
                        <a:t>堂必修课</a:t>
                      </a:r>
                      <a:endParaRPr lang="en-US" sz="1600" kern="1200" dirty="0">
                        <a:solidFill>
                          <a:schemeClr val="dk1"/>
                        </a:solidFill>
                        <a:latin typeface="+mn-lt"/>
                        <a:ea typeface="+mn-ea"/>
                        <a:cs typeface="+mn-cs"/>
                      </a:endParaRPr>
                    </a:p>
                  </a:txBody>
                  <a:tcPr/>
                </a:tc>
                <a:tc>
                  <a:txBody>
                    <a:bodyPr/>
                    <a:lstStyle/>
                    <a:p>
                      <a:r>
                        <a:rPr lang="zh-CN" altLang="en-US" sz="1600" kern="1200" dirty="0" smtClean="0">
                          <a:solidFill>
                            <a:schemeClr val="dk1"/>
                          </a:solidFill>
                          <a:latin typeface="+mn-lt"/>
                          <a:ea typeface="+mn-ea"/>
                          <a:cs typeface="+mn-cs"/>
                        </a:rPr>
                        <a:t>马丁内斯</a:t>
                      </a:r>
                      <a:endParaRPr lang="en-US" sz="1600" kern="1200" dirty="0">
                        <a:solidFill>
                          <a:schemeClr val="dk1"/>
                        </a:solidFill>
                        <a:latin typeface="+mn-lt"/>
                        <a:ea typeface="+mn-ea"/>
                        <a:cs typeface="+mn-cs"/>
                      </a:endParaRPr>
                    </a:p>
                  </a:txBody>
                  <a:tcPr/>
                </a:tc>
                <a:tc>
                  <a:txBody>
                    <a:bodyPr/>
                    <a:lstStyle/>
                    <a:p>
                      <a:r>
                        <a:rPr lang="zh-CN" altLang="en-US" sz="1600" kern="1200" dirty="0" smtClean="0">
                          <a:solidFill>
                            <a:schemeClr val="dk1"/>
                          </a:solidFill>
                          <a:latin typeface="+mn-lt"/>
                          <a:ea typeface="+mn-ea"/>
                          <a:cs typeface="+mn-cs"/>
                        </a:rPr>
                        <a:t>机械工业出版社</a:t>
                      </a:r>
                      <a:endParaRPr lang="en-US" sz="1600" kern="1200" dirty="0">
                        <a:solidFill>
                          <a:schemeClr val="dk1"/>
                        </a:solidFill>
                        <a:latin typeface="+mn-lt"/>
                        <a:ea typeface="+mn-ea"/>
                        <a:cs typeface="+mn-cs"/>
                      </a:endParaRPr>
                    </a:p>
                  </a:txBody>
                  <a:tcPr/>
                </a:tc>
                <a:tc>
                  <a:txBody>
                    <a:bodyPr/>
                    <a:lstStyle/>
                    <a:p>
                      <a:r>
                        <a:rPr lang="en-US" sz="1600" kern="1200" dirty="0" smtClean="0">
                          <a:solidFill>
                            <a:schemeClr val="dk1"/>
                          </a:solidFill>
                          <a:latin typeface="+mn-lt"/>
                          <a:ea typeface="+mn-ea"/>
                          <a:cs typeface="+mn-cs"/>
                        </a:rPr>
                        <a:t>2013-05-01</a:t>
                      </a:r>
                      <a:endParaRPr lang="en-US" sz="1600" kern="1200" dirty="0">
                        <a:solidFill>
                          <a:schemeClr val="dk1"/>
                        </a:solidFill>
                        <a:latin typeface="+mn-lt"/>
                        <a:ea typeface="+mn-ea"/>
                        <a:cs typeface="+mn-cs"/>
                      </a:endParaRPr>
                    </a:p>
                  </a:txBody>
                  <a:tcPr/>
                </a:tc>
              </a:tr>
              <a:tr h="667512">
                <a:tc>
                  <a:txBody>
                    <a:bodyPr/>
                    <a:lstStyle/>
                    <a:p>
                      <a:r>
                        <a:rPr lang="zh-CN" altLang="en-US" sz="1600" kern="1200" dirty="0" smtClean="0">
                          <a:solidFill>
                            <a:schemeClr val="dk1"/>
                          </a:solidFill>
                          <a:latin typeface="+mn-lt"/>
                          <a:ea typeface="+mn-ea"/>
                          <a:cs typeface="+mn-cs"/>
                        </a:rPr>
                        <a:t>时运变迁：世界货币、美国地位与人民币的未来</a:t>
                      </a:r>
                      <a:endParaRPr lang="en-US" sz="1600" kern="1200" dirty="0">
                        <a:solidFill>
                          <a:schemeClr val="dk1"/>
                        </a:solidFill>
                        <a:latin typeface="+mn-lt"/>
                        <a:ea typeface="+mn-ea"/>
                        <a:cs typeface="+mn-cs"/>
                      </a:endParaRPr>
                    </a:p>
                  </a:txBody>
                  <a:tcPr/>
                </a:tc>
                <a:tc>
                  <a:txBody>
                    <a:bodyPr/>
                    <a:lstStyle/>
                    <a:p>
                      <a:r>
                        <a:rPr lang="zh-CN" altLang="en-US" sz="1600" kern="1200" dirty="0" smtClean="0">
                          <a:solidFill>
                            <a:schemeClr val="dk1"/>
                          </a:solidFill>
                          <a:latin typeface="+mn-lt"/>
                          <a:ea typeface="+mn-ea"/>
                          <a:cs typeface="+mn-cs"/>
                        </a:rPr>
                        <a:t>保罗</a:t>
                      </a:r>
                      <a:r>
                        <a:rPr lang="en-US" altLang="zh-CN" sz="1600" kern="1200" dirty="0" smtClean="0">
                          <a:solidFill>
                            <a:schemeClr val="dk1"/>
                          </a:solidFill>
                          <a:latin typeface="+mn-lt"/>
                          <a:ea typeface="+mn-ea"/>
                          <a:cs typeface="+mn-cs"/>
                        </a:rPr>
                        <a:t>·</a:t>
                      </a:r>
                      <a:r>
                        <a:rPr lang="zh-CN" altLang="en-US" sz="1600" kern="1200" dirty="0" smtClean="0">
                          <a:solidFill>
                            <a:schemeClr val="dk1"/>
                          </a:solidFill>
                          <a:latin typeface="+mn-lt"/>
                          <a:ea typeface="+mn-ea"/>
                          <a:cs typeface="+mn-cs"/>
                        </a:rPr>
                        <a:t>沃尔克</a:t>
                      </a:r>
                      <a:endParaRPr lang="en-US" altLang="zh-CN" sz="1600" kern="1200" dirty="0" smtClean="0">
                        <a:solidFill>
                          <a:schemeClr val="dk1"/>
                        </a:solidFill>
                        <a:latin typeface="+mn-lt"/>
                        <a:ea typeface="+mn-ea"/>
                        <a:cs typeface="+mn-cs"/>
                      </a:endParaRPr>
                    </a:p>
                    <a:p>
                      <a:r>
                        <a:rPr lang="zh-CN" altLang="en-US" sz="1600" kern="1200" dirty="0" smtClean="0">
                          <a:solidFill>
                            <a:schemeClr val="dk1"/>
                          </a:solidFill>
                          <a:latin typeface="+mn-lt"/>
                          <a:ea typeface="+mn-ea"/>
                          <a:cs typeface="+mn-cs"/>
                        </a:rPr>
                        <a:t>行天丰雄</a:t>
                      </a:r>
                      <a:endParaRPr lang="en-US" sz="1600" kern="1200" dirty="0">
                        <a:solidFill>
                          <a:schemeClr val="dk1"/>
                        </a:solidFill>
                        <a:latin typeface="+mn-lt"/>
                        <a:ea typeface="+mn-ea"/>
                        <a:cs typeface="+mn-cs"/>
                      </a:endParaRPr>
                    </a:p>
                  </a:txBody>
                  <a:tcPr/>
                </a:tc>
                <a:tc>
                  <a:txBody>
                    <a:bodyPr/>
                    <a:lstStyle/>
                    <a:p>
                      <a:r>
                        <a:rPr lang="zh-CN" altLang="en-US" sz="1600" kern="1200" dirty="0" smtClean="0">
                          <a:solidFill>
                            <a:schemeClr val="dk1"/>
                          </a:solidFill>
                          <a:latin typeface="+mn-lt"/>
                          <a:ea typeface="+mn-ea"/>
                          <a:cs typeface="+mn-cs"/>
                        </a:rPr>
                        <a:t>中信出版社</a:t>
                      </a:r>
                      <a:endParaRPr lang="en-US" sz="1600" kern="1200" dirty="0">
                        <a:solidFill>
                          <a:schemeClr val="dk1"/>
                        </a:solidFill>
                        <a:latin typeface="+mn-lt"/>
                        <a:ea typeface="+mn-ea"/>
                        <a:cs typeface="+mn-cs"/>
                      </a:endParaRPr>
                    </a:p>
                  </a:txBody>
                  <a:tcPr/>
                </a:tc>
                <a:tc>
                  <a:txBody>
                    <a:bodyPr/>
                    <a:lstStyle/>
                    <a:p>
                      <a:r>
                        <a:rPr lang="en-US" altLang="zh-CN" sz="1600" kern="1200" dirty="0" smtClean="0">
                          <a:solidFill>
                            <a:schemeClr val="dk1"/>
                          </a:solidFill>
                          <a:latin typeface="+mn-lt"/>
                          <a:ea typeface="+mn-ea"/>
                          <a:cs typeface="+mn-cs"/>
                        </a:rPr>
                        <a:t>2016</a:t>
                      </a:r>
                      <a:r>
                        <a:rPr lang="zh-CN" altLang="en-US" sz="1600" kern="1200" dirty="0" smtClean="0">
                          <a:solidFill>
                            <a:schemeClr val="dk1"/>
                          </a:solidFill>
                          <a:latin typeface="+mn-lt"/>
                          <a:ea typeface="+mn-ea"/>
                          <a:cs typeface="+mn-cs"/>
                        </a:rPr>
                        <a:t>年</a:t>
                      </a:r>
                      <a:r>
                        <a:rPr lang="en-US" altLang="zh-CN" sz="1600" kern="1200" dirty="0" smtClean="0">
                          <a:solidFill>
                            <a:schemeClr val="dk1"/>
                          </a:solidFill>
                          <a:latin typeface="+mn-lt"/>
                          <a:ea typeface="+mn-ea"/>
                          <a:cs typeface="+mn-cs"/>
                        </a:rPr>
                        <a:t>11</a:t>
                      </a:r>
                      <a:r>
                        <a:rPr lang="zh-CN" altLang="en-US" sz="1600" kern="1200" dirty="0" smtClean="0">
                          <a:solidFill>
                            <a:schemeClr val="dk1"/>
                          </a:solidFill>
                          <a:latin typeface="+mn-lt"/>
                          <a:ea typeface="+mn-ea"/>
                          <a:cs typeface="+mn-cs"/>
                        </a:rPr>
                        <a:t>月</a:t>
                      </a:r>
                      <a:endParaRPr lang="en-US" sz="1600" kern="1200" dirty="0">
                        <a:solidFill>
                          <a:schemeClr val="dk1"/>
                        </a:solidFill>
                        <a:latin typeface="+mn-lt"/>
                        <a:ea typeface="+mn-ea"/>
                        <a:cs typeface="+mn-cs"/>
                      </a:endParaRPr>
                    </a:p>
                  </a:txBody>
                  <a:tcPr/>
                </a:tc>
              </a:tr>
              <a:tr h="667512">
                <a:tc>
                  <a:txBody>
                    <a:bodyPr/>
                    <a:lstStyle/>
                    <a:p>
                      <a:r>
                        <a:rPr lang="zh-CN" altLang="en-US" sz="1600" kern="1200" dirty="0" smtClean="0">
                          <a:solidFill>
                            <a:schemeClr val="dk1"/>
                          </a:solidFill>
                          <a:latin typeface="+mn-lt"/>
                          <a:ea typeface="+mn-ea"/>
                          <a:cs typeface="+mn-cs"/>
                        </a:rPr>
                        <a:t>外汇制胜之道：趋势交易与震荡交易技术</a:t>
                      </a:r>
                      <a:endParaRPr lang="en-US" sz="1600" kern="1200" dirty="0">
                        <a:solidFill>
                          <a:schemeClr val="dk1"/>
                        </a:solidFill>
                        <a:latin typeface="+mn-lt"/>
                        <a:ea typeface="+mn-ea"/>
                        <a:cs typeface="+mn-cs"/>
                      </a:endParaRPr>
                    </a:p>
                  </a:txBody>
                  <a:tcPr/>
                </a:tc>
                <a:tc>
                  <a:txBody>
                    <a:bodyPr/>
                    <a:lstStyle/>
                    <a:p>
                      <a:r>
                        <a:rPr lang="zh-CN" altLang="en-US" sz="1600" kern="1200" dirty="0" smtClean="0">
                          <a:solidFill>
                            <a:schemeClr val="dk1"/>
                          </a:solidFill>
                          <a:latin typeface="+mn-lt"/>
                          <a:ea typeface="+mn-ea"/>
                          <a:cs typeface="+mn-cs"/>
                        </a:rPr>
                        <a:t>艾德</a:t>
                      </a:r>
                      <a:r>
                        <a:rPr lang="en-US" altLang="zh-CN" sz="1600" kern="1200" dirty="0" smtClean="0">
                          <a:solidFill>
                            <a:schemeClr val="dk1"/>
                          </a:solidFill>
                          <a:latin typeface="+mn-lt"/>
                          <a:ea typeface="+mn-ea"/>
                          <a:cs typeface="+mn-cs"/>
                        </a:rPr>
                        <a:t>·</a:t>
                      </a:r>
                      <a:r>
                        <a:rPr lang="zh-CN" altLang="en-US" sz="1600" kern="1200" dirty="0" smtClean="0">
                          <a:solidFill>
                            <a:schemeClr val="dk1"/>
                          </a:solidFill>
                          <a:latin typeface="+mn-lt"/>
                          <a:ea typeface="+mn-ea"/>
                          <a:cs typeface="+mn-cs"/>
                        </a:rPr>
                        <a:t>莲西</a:t>
                      </a:r>
                      <a:endParaRPr lang="en-US" sz="1600" kern="1200" dirty="0">
                        <a:solidFill>
                          <a:schemeClr val="dk1"/>
                        </a:solidFill>
                        <a:latin typeface="+mn-lt"/>
                        <a:ea typeface="+mn-ea"/>
                        <a:cs typeface="+mn-cs"/>
                      </a:endParaRPr>
                    </a:p>
                  </a:txBody>
                  <a:tcPr/>
                </a:tc>
                <a:tc>
                  <a:txBody>
                    <a:bodyPr/>
                    <a:lstStyle/>
                    <a:p>
                      <a:r>
                        <a:rPr lang="zh-CN" altLang="en-US" sz="1600" kern="1200" dirty="0" smtClean="0">
                          <a:solidFill>
                            <a:schemeClr val="dk1"/>
                          </a:solidFill>
                          <a:latin typeface="+mn-lt"/>
                          <a:ea typeface="+mn-ea"/>
                          <a:cs typeface="+mn-cs"/>
                        </a:rPr>
                        <a:t>山西人民出版社发行部</a:t>
                      </a:r>
                      <a:endParaRPr lang="en-US" sz="1600" kern="1200" dirty="0">
                        <a:solidFill>
                          <a:schemeClr val="dk1"/>
                        </a:solidFill>
                        <a:latin typeface="+mn-lt"/>
                        <a:ea typeface="+mn-ea"/>
                        <a:cs typeface="+mn-cs"/>
                      </a:endParaRPr>
                    </a:p>
                  </a:txBody>
                  <a:tcPr/>
                </a:tc>
                <a:tc>
                  <a:txBody>
                    <a:bodyPr/>
                    <a:lstStyle/>
                    <a:p>
                      <a:r>
                        <a:rPr lang="en-US" altLang="zh-CN" sz="1600" kern="1200" dirty="0" smtClean="0">
                          <a:solidFill>
                            <a:schemeClr val="dk1"/>
                          </a:solidFill>
                          <a:latin typeface="+mn-lt"/>
                          <a:ea typeface="+mn-ea"/>
                          <a:cs typeface="+mn-cs"/>
                        </a:rPr>
                        <a:t>2012</a:t>
                      </a:r>
                      <a:r>
                        <a:rPr lang="zh-CN" altLang="en-US" sz="1600" kern="1200" dirty="0" smtClean="0">
                          <a:solidFill>
                            <a:schemeClr val="dk1"/>
                          </a:solidFill>
                          <a:latin typeface="+mn-lt"/>
                          <a:ea typeface="+mn-ea"/>
                          <a:cs typeface="+mn-cs"/>
                        </a:rPr>
                        <a:t>年</a:t>
                      </a:r>
                      <a:r>
                        <a:rPr lang="en-US" altLang="zh-CN" sz="1600" kern="1200" dirty="0" smtClean="0">
                          <a:solidFill>
                            <a:schemeClr val="dk1"/>
                          </a:solidFill>
                          <a:latin typeface="+mn-lt"/>
                          <a:ea typeface="+mn-ea"/>
                          <a:cs typeface="+mn-cs"/>
                        </a:rPr>
                        <a:t>12</a:t>
                      </a:r>
                      <a:r>
                        <a:rPr lang="zh-CN" altLang="en-US" sz="1600" kern="1200" dirty="0" smtClean="0">
                          <a:solidFill>
                            <a:schemeClr val="dk1"/>
                          </a:solidFill>
                          <a:latin typeface="+mn-lt"/>
                          <a:ea typeface="+mn-ea"/>
                          <a:cs typeface="+mn-cs"/>
                        </a:rPr>
                        <a:t>月</a:t>
                      </a:r>
                      <a:endParaRPr lang="en-US" sz="16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1013471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159" t="14691" b="38561"/>
          <a:stretch/>
        </p:blipFill>
        <p:spPr>
          <a:xfrm>
            <a:off x="0" y="0"/>
            <a:ext cx="12192000" cy="979714"/>
          </a:xfrm>
          <a:prstGeom prst="rect">
            <a:avLst/>
          </a:prstGeom>
        </p:spPr>
      </p:pic>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193032" y="1227759"/>
            <a:ext cx="3467616" cy="584775"/>
          </a:xfrm>
          <a:prstGeom prst="rect">
            <a:avLst/>
          </a:prstGeom>
        </p:spPr>
        <p:txBody>
          <a:bodyPr wrap="none">
            <a:spAutoFit/>
          </a:bodyPr>
          <a:lstStyle/>
          <a:p>
            <a:r>
              <a:rPr lang="zh-CN" altLang="en-US" sz="3200" b="1" dirty="0" smtClean="0"/>
              <a:t>外汇市场形成原因</a:t>
            </a:r>
            <a:endParaRPr lang="en-US" sz="3200" b="1" dirty="0"/>
          </a:p>
        </p:txBody>
      </p:sp>
      <p:sp>
        <p:nvSpPr>
          <p:cNvPr id="5" name="Rectangle 4"/>
          <p:cNvSpPr/>
          <p:nvPr/>
        </p:nvSpPr>
        <p:spPr>
          <a:xfrm>
            <a:off x="1776147" y="2363347"/>
            <a:ext cx="8333232" cy="3139321"/>
          </a:xfrm>
          <a:prstGeom prst="rect">
            <a:avLst/>
          </a:prstGeom>
        </p:spPr>
        <p:txBody>
          <a:bodyPr wrap="square">
            <a:spAutoFit/>
          </a:bodyPr>
          <a:lstStyle/>
          <a:p>
            <a:pPr latinLnBrk="1">
              <a:lnSpc>
                <a:spcPct val="150000"/>
              </a:lnSpc>
            </a:pPr>
            <a:r>
              <a:rPr lang="en-US" altLang="zh-CN" sz="2000" b="1" dirty="0" smtClean="0">
                <a:latin typeface="Times New Roman" panose="02020603050405020304" pitchFamily="18" charset="0"/>
                <a:cs typeface="Times New Roman" panose="02020603050405020304" pitchFamily="18" charset="0"/>
              </a:rPr>
              <a:t>2</a:t>
            </a:r>
            <a:r>
              <a:rPr lang="zh-CN" altLang="en-US" sz="2000" b="1" dirty="0" smtClean="0">
                <a:latin typeface="Times New Roman" panose="02020603050405020304" pitchFamily="18" charset="0"/>
                <a:cs typeface="Times New Roman" panose="02020603050405020304" pitchFamily="18" charset="0"/>
              </a:rPr>
              <a:t>、货币投机</a:t>
            </a:r>
          </a:p>
          <a:p>
            <a:pPr latinLnBrk="1">
              <a:lnSpc>
                <a:spcPct val="150000"/>
              </a:lnSpc>
            </a:pPr>
            <a:r>
              <a:rPr lang="zh-CN" altLang="en-US" sz="1600" i="1" dirty="0" smtClean="0">
                <a:latin typeface="Times New Roman" panose="02020603050405020304" pitchFamily="18" charset="0"/>
                <a:cs typeface="Times New Roman" panose="02020603050405020304" pitchFamily="18" charset="0"/>
              </a:rPr>
              <a:t>　　两种货币之间的汇率会随着这两种货币之间的供需的变化而变化。交易员在一个汇率上买进一种货币，而在另一个更有利的汇率上抛出该货币，他就可以盈利。投机大约占了外汇市场交易的绝大部分。</a:t>
            </a:r>
            <a:endParaRPr lang="en-US" altLang="zh-CN" sz="1600" i="1" dirty="0" smtClean="0">
              <a:latin typeface="Times New Roman" panose="02020603050405020304" pitchFamily="18" charset="0"/>
              <a:cs typeface="Times New Roman" panose="02020603050405020304" pitchFamily="18" charset="0"/>
            </a:endParaRPr>
          </a:p>
          <a:p>
            <a:pPr latinLnBrk="1">
              <a:lnSpc>
                <a:spcPct val="150000"/>
              </a:lnSpc>
            </a:pPr>
            <a:endParaRPr lang="en-US" altLang="zh-CN" sz="1400" i="1" dirty="0">
              <a:latin typeface="Times New Roman" panose="02020603050405020304" pitchFamily="18" charset="0"/>
              <a:cs typeface="Times New Roman" panose="02020603050405020304" pitchFamily="18" charset="0"/>
            </a:endParaRPr>
          </a:p>
          <a:p>
            <a:pPr latinLnBrk="1">
              <a:lnSpc>
                <a:spcPct val="150000"/>
              </a:lnSpc>
            </a:pPr>
            <a:endParaRPr lang="en-US" altLang="zh-CN" sz="1400" i="1" dirty="0" smtClean="0">
              <a:latin typeface="Times New Roman" panose="02020603050405020304" pitchFamily="18" charset="0"/>
              <a:cs typeface="Times New Roman" panose="02020603050405020304" pitchFamily="18" charset="0"/>
            </a:endParaRPr>
          </a:p>
          <a:p>
            <a:pPr latinLnBrk="1">
              <a:lnSpc>
                <a:spcPct val="150000"/>
              </a:lnSpc>
            </a:pPr>
            <a:r>
              <a:rPr lang="zh-CN" altLang="en-US" sz="1200" i="1" dirty="0" smtClean="0">
                <a:latin typeface="Times New Roman" panose="02020603050405020304" pitchFamily="18" charset="0"/>
                <a:cs typeface="Times New Roman" panose="02020603050405020304" pitchFamily="18" charset="0"/>
              </a:rPr>
              <a:t>         </a:t>
            </a:r>
            <a:r>
              <a:rPr lang="zh-CN" altLang="en-US" sz="1200" dirty="0" smtClean="0">
                <a:latin typeface="Times New Roman" panose="02020603050405020304" pitchFamily="18" charset="0"/>
                <a:cs typeface="Times New Roman" panose="02020603050405020304" pitchFamily="18" charset="0"/>
              </a:rPr>
              <a:t>例</a:t>
            </a:r>
            <a:r>
              <a:rPr lang="zh-CN" altLang="en-US" sz="1200" dirty="0">
                <a:latin typeface="Times New Roman" panose="02020603050405020304" pitchFamily="18" charset="0"/>
                <a:cs typeface="Times New Roman" panose="02020603050405020304" pitchFamily="18" charset="0"/>
              </a:rPr>
              <a:t>子</a:t>
            </a:r>
            <a:r>
              <a:rPr lang="zh-CN" altLang="en-US" sz="1200" dirty="0" smtClean="0">
                <a:latin typeface="Times New Roman" panose="02020603050405020304" pitchFamily="18" charset="0"/>
                <a:cs typeface="Times New Roman" panose="02020603050405020304" pitchFamily="18" charset="0"/>
              </a:rPr>
              <a:t>，中国工商银行交易员</a:t>
            </a:r>
            <a:r>
              <a:rPr lang="en-US" altLang="zh-CN" sz="1200" dirty="0" smtClean="0">
                <a:latin typeface="Times New Roman" panose="02020603050405020304" pitchFamily="18" charset="0"/>
                <a:cs typeface="Times New Roman" panose="02020603050405020304" pitchFamily="18" charset="0"/>
              </a:rPr>
              <a:t>1</a:t>
            </a:r>
            <a:r>
              <a:rPr lang="zh-CN" altLang="en-US" sz="1200" dirty="0" smtClean="0">
                <a:latin typeface="Times New Roman" panose="02020603050405020304" pitchFamily="18" charset="0"/>
                <a:cs typeface="Times New Roman" panose="02020603050405020304" pitchFamily="18" charset="0"/>
              </a:rPr>
              <a:t>在</a:t>
            </a:r>
            <a:r>
              <a:rPr lang="en-US" altLang="zh-CN" sz="1200" dirty="0" smtClean="0">
                <a:latin typeface="Times New Roman" panose="02020603050405020304" pitchFamily="18" charset="0"/>
                <a:cs typeface="Times New Roman" panose="02020603050405020304" pitchFamily="18" charset="0"/>
              </a:rPr>
              <a:t>7</a:t>
            </a:r>
            <a:r>
              <a:rPr lang="zh-CN" altLang="en-US" sz="1200" dirty="0" smtClean="0">
                <a:latin typeface="Times New Roman" panose="02020603050405020304" pitchFamily="18" charset="0"/>
                <a:cs typeface="Times New Roman" panose="02020603050405020304" pitchFamily="18" charset="0"/>
              </a:rPr>
              <a:t>月</a:t>
            </a:r>
            <a:r>
              <a:rPr lang="en-US" altLang="zh-CN" sz="1200" dirty="0" smtClean="0">
                <a:latin typeface="Times New Roman" panose="02020603050405020304" pitchFamily="18" charset="0"/>
                <a:cs typeface="Times New Roman" panose="02020603050405020304" pitchFamily="18" charset="0"/>
              </a:rPr>
              <a:t>1</a:t>
            </a:r>
            <a:r>
              <a:rPr lang="zh-CN" altLang="en-US" sz="1200" dirty="0" smtClean="0">
                <a:latin typeface="Times New Roman" panose="02020603050405020304" pitchFamily="18" charset="0"/>
                <a:cs typeface="Times New Roman" panose="02020603050405020304" pitchFamily="18" charset="0"/>
              </a:rPr>
              <a:t>号按汇率</a:t>
            </a:r>
            <a:r>
              <a:rPr lang="en-US" altLang="zh-CN" sz="1200" dirty="0" smtClean="0">
                <a:latin typeface="Times New Roman" panose="02020603050405020304" pitchFamily="18" charset="0"/>
                <a:cs typeface="Times New Roman" panose="02020603050405020304" pitchFamily="18" charset="0"/>
              </a:rPr>
              <a:t>6.8800</a:t>
            </a:r>
            <a:r>
              <a:rPr lang="zh-CN" altLang="en-US" sz="1200" dirty="0" smtClean="0">
                <a:latin typeface="Times New Roman" panose="02020603050405020304" pitchFamily="18" charset="0"/>
                <a:cs typeface="Times New Roman" panose="02020603050405020304" pitchFamily="18" charset="0"/>
              </a:rPr>
              <a:t>购买</a:t>
            </a:r>
            <a:r>
              <a:rPr lang="en-US" altLang="zh-CN" sz="1200" dirty="0" smtClean="0">
                <a:latin typeface="Times New Roman" panose="02020603050405020304" pitchFamily="18" charset="0"/>
                <a:cs typeface="Times New Roman" panose="02020603050405020304" pitchFamily="18" charset="0"/>
              </a:rPr>
              <a:t>1M USD/CNY</a:t>
            </a:r>
            <a:r>
              <a:rPr lang="zh-CN" altLang="en-US" sz="1200" dirty="0" smtClean="0">
                <a:latin typeface="Times New Roman" panose="02020603050405020304" pitchFamily="18" charset="0"/>
                <a:cs typeface="Times New Roman" panose="02020603050405020304" pitchFamily="18" charset="0"/>
              </a:rPr>
              <a:t>，该交易员使用</a:t>
            </a:r>
            <a:r>
              <a:rPr lang="en-US" altLang="zh-CN" sz="1200" dirty="0" smtClean="0">
                <a:latin typeface="Times New Roman" panose="02020603050405020304" pitchFamily="18" charset="0"/>
                <a:cs typeface="Times New Roman" panose="02020603050405020304" pitchFamily="18" charset="0"/>
              </a:rPr>
              <a:t>6.8800M CNY</a:t>
            </a:r>
            <a:r>
              <a:rPr lang="zh-CN" altLang="en-US" sz="1200" dirty="0" smtClean="0">
                <a:latin typeface="Times New Roman" panose="02020603050405020304" pitchFamily="18" charset="0"/>
                <a:cs typeface="Times New Roman" panose="02020603050405020304" pitchFamily="18" charset="0"/>
              </a:rPr>
              <a:t>换得</a:t>
            </a:r>
            <a:r>
              <a:rPr lang="en-US" altLang="zh-CN" sz="1200" dirty="0" smtClean="0">
                <a:latin typeface="Times New Roman" panose="02020603050405020304" pitchFamily="18" charset="0"/>
                <a:cs typeface="Times New Roman" panose="02020603050405020304" pitchFamily="18" charset="0"/>
              </a:rPr>
              <a:t>1MUSD</a:t>
            </a:r>
            <a:r>
              <a:rPr lang="zh-CN" altLang="en-US" sz="1200" dirty="0" smtClean="0">
                <a:latin typeface="Times New Roman" panose="02020603050405020304" pitchFamily="18" charset="0"/>
                <a:cs typeface="Times New Roman" panose="02020603050405020304" pitchFamily="18" charset="0"/>
              </a:rPr>
              <a:t>，在</a:t>
            </a:r>
            <a:r>
              <a:rPr lang="en-US" altLang="zh-CN" sz="1200" dirty="0" smtClean="0">
                <a:latin typeface="Times New Roman" panose="02020603050405020304" pitchFamily="18" charset="0"/>
                <a:cs typeface="Times New Roman" panose="02020603050405020304" pitchFamily="18" charset="0"/>
              </a:rPr>
              <a:t>8</a:t>
            </a:r>
            <a:r>
              <a:rPr lang="zh-CN" altLang="en-US" sz="1200" dirty="0" smtClean="0">
                <a:latin typeface="Times New Roman" panose="02020603050405020304" pitchFamily="18" charset="0"/>
                <a:cs typeface="Times New Roman" panose="02020603050405020304" pitchFamily="18" charset="0"/>
              </a:rPr>
              <a:t>月</a:t>
            </a:r>
            <a:r>
              <a:rPr lang="en-US" altLang="zh-CN" sz="1200" dirty="0" smtClean="0">
                <a:latin typeface="Times New Roman" panose="02020603050405020304" pitchFamily="18" charset="0"/>
                <a:cs typeface="Times New Roman" panose="02020603050405020304" pitchFamily="18" charset="0"/>
              </a:rPr>
              <a:t>1</a:t>
            </a:r>
            <a:r>
              <a:rPr lang="zh-CN" altLang="en-US" sz="1200" dirty="0" smtClean="0">
                <a:latin typeface="Times New Roman" panose="02020603050405020304" pitchFamily="18" charset="0"/>
                <a:cs typeface="Times New Roman" panose="02020603050405020304" pitchFamily="18" charset="0"/>
              </a:rPr>
              <a:t>日，人民币的汇率升到</a:t>
            </a:r>
            <a:r>
              <a:rPr lang="en-US" altLang="zh-CN" sz="1200" dirty="0" smtClean="0">
                <a:latin typeface="Times New Roman" panose="02020603050405020304" pitchFamily="18" charset="0"/>
                <a:cs typeface="Times New Roman" panose="02020603050405020304" pitchFamily="18" charset="0"/>
              </a:rPr>
              <a:t>7.0000</a:t>
            </a:r>
            <a:r>
              <a:rPr lang="zh-CN" altLang="en-US" sz="1200" dirty="0" smtClean="0">
                <a:latin typeface="Times New Roman" panose="02020603050405020304" pitchFamily="18" charset="0"/>
                <a:cs typeface="Times New Roman" panose="02020603050405020304" pitchFamily="18" charset="0"/>
              </a:rPr>
              <a:t>，此时该交易员用之前交易换取的</a:t>
            </a:r>
            <a:r>
              <a:rPr lang="en-US" altLang="zh-CN" sz="1200" dirty="0" smtClean="0">
                <a:latin typeface="Times New Roman" panose="02020603050405020304" pitchFamily="18" charset="0"/>
                <a:cs typeface="Times New Roman" panose="02020603050405020304" pitchFamily="18" charset="0"/>
              </a:rPr>
              <a:t>1M</a:t>
            </a:r>
            <a:r>
              <a:rPr lang="zh-CN" altLang="en-US" sz="1200" dirty="0" smtClean="0">
                <a:latin typeface="Times New Roman" panose="02020603050405020304" pitchFamily="18" charset="0"/>
                <a:cs typeface="Times New Roman" panose="02020603050405020304" pitchFamily="18" charset="0"/>
              </a:rPr>
              <a:t>可换得</a:t>
            </a:r>
            <a:r>
              <a:rPr lang="en-US" altLang="zh-CN" sz="1200" dirty="0" smtClean="0">
                <a:latin typeface="Times New Roman" panose="02020603050405020304" pitchFamily="18" charset="0"/>
                <a:cs typeface="Times New Roman" panose="02020603050405020304" pitchFamily="18" charset="0"/>
              </a:rPr>
              <a:t>7MCNY</a:t>
            </a:r>
            <a:r>
              <a:rPr lang="zh-CN" altLang="en-US" sz="1200" dirty="0" smtClean="0">
                <a:latin typeface="Times New Roman" panose="02020603050405020304" pitchFamily="18" charset="0"/>
                <a:cs typeface="Times New Roman" panose="02020603050405020304" pitchFamily="18" charset="0"/>
              </a:rPr>
              <a:t>，则该交易员通过外汇交易，获得</a:t>
            </a:r>
            <a:r>
              <a:rPr lang="en-US" altLang="zh-CN" sz="1200" dirty="0" smtClean="0">
                <a:latin typeface="Times New Roman" panose="02020603050405020304" pitchFamily="18" charset="0"/>
                <a:cs typeface="Times New Roman" panose="02020603050405020304" pitchFamily="18" charset="0"/>
              </a:rPr>
              <a:t>7,000,000-6,880,000=120,000</a:t>
            </a:r>
            <a:r>
              <a:rPr lang="zh-CN" altLang="en-US" sz="1200" dirty="0" smtClean="0">
                <a:latin typeface="Times New Roman" panose="02020603050405020304" pitchFamily="18" charset="0"/>
                <a:cs typeface="Times New Roman" panose="02020603050405020304" pitchFamily="18" charset="0"/>
              </a:rPr>
              <a:t>利润。</a:t>
            </a:r>
          </a:p>
        </p:txBody>
      </p:sp>
    </p:spTree>
    <p:extLst>
      <p:ext uri="{BB962C8B-B14F-4D97-AF65-F5344CB8AC3E}">
        <p14:creationId xmlns:p14="http://schemas.microsoft.com/office/powerpoint/2010/main" val="3972136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159" t="14691" b="38561"/>
          <a:stretch/>
        </p:blipFill>
        <p:spPr>
          <a:xfrm>
            <a:off x="0" y="0"/>
            <a:ext cx="12192000" cy="979714"/>
          </a:xfrm>
          <a:prstGeom prst="rect">
            <a:avLst/>
          </a:prstGeom>
        </p:spPr>
      </p:pic>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193032" y="1227759"/>
            <a:ext cx="3467616" cy="584775"/>
          </a:xfrm>
          <a:prstGeom prst="rect">
            <a:avLst/>
          </a:prstGeom>
        </p:spPr>
        <p:txBody>
          <a:bodyPr wrap="none">
            <a:spAutoFit/>
          </a:bodyPr>
          <a:lstStyle/>
          <a:p>
            <a:r>
              <a:rPr lang="zh-CN" altLang="en-US" sz="3200" b="1" dirty="0" smtClean="0"/>
              <a:t>外汇市场形成原因</a:t>
            </a:r>
            <a:endParaRPr lang="en-US" sz="3200" b="1" dirty="0"/>
          </a:p>
        </p:txBody>
      </p:sp>
      <p:sp>
        <p:nvSpPr>
          <p:cNvPr id="5" name="Rectangle 4"/>
          <p:cNvSpPr/>
          <p:nvPr/>
        </p:nvSpPr>
        <p:spPr>
          <a:xfrm>
            <a:off x="1346378" y="2271907"/>
            <a:ext cx="8913190" cy="3647152"/>
          </a:xfrm>
          <a:prstGeom prst="rect">
            <a:avLst/>
          </a:prstGeom>
        </p:spPr>
        <p:txBody>
          <a:bodyPr wrap="square">
            <a:spAutoFit/>
          </a:bodyPr>
          <a:lstStyle/>
          <a:p>
            <a:pPr latinLnBrk="1">
              <a:lnSpc>
                <a:spcPct val="150000"/>
              </a:lnSpc>
            </a:pPr>
            <a:r>
              <a:rPr lang="en-US" altLang="zh-CN" sz="2000" b="1" dirty="0" smtClean="0">
                <a:latin typeface="Times New Roman" panose="02020603050405020304" pitchFamily="18" charset="0"/>
                <a:cs typeface="Times New Roman" panose="02020603050405020304" pitchFamily="18" charset="0"/>
              </a:rPr>
              <a:t>3</a:t>
            </a:r>
            <a:r>
              <a:rPr lang="zh-CN" altLang="en-US" b="1" dirty="0" smtClean="0">
                <a:latin typeface="Times New Roman" panose="02020603050405020304" pitchFamily="18" charset="0"/>
                <a:cs typeface="Times New Roman" panose="02020603050405020304" pitchFamily="18" charset="0"/>
              </a:rPr>
              <a:t>、货币对冲</a:t>
            </a:r>
          </a:p>
          <a:p>
            <a:pPr latinLnBrk="1">
              <a:lnSpc>
                <a:spcPct val="150000"/>
              </a:lnSpc>
            </a:pPr>
            <a:r>
              <a:rPr lang="zh-CN" altLang="en-US" sz="1400" i="1" dirty="0" smtClean="0">
                <a:latin typeface="Times New Roman" panose="02020603050405020304" pitchFamily="18" charset="0"/>
                <a:cs typeface="Times New Roman" panose="02020603050405020304" pitchFamily="18" charset="0"/>
              </a:rPr>
              <a:t>　　由于两种相关货币之间汇率的波动，那些拥有国外资产（如工厂）的公司将这些资产折算成本国货币时，就可能遭受一些风险。当以外币计值的国外资产在一段时间内价值不变时，如果汇率发生变化，以国内货币折算这项资产的价值时，就会产生损益。公司可以通过对冲消除这种潜在的损益。这就是执行一项外汇交易，其交易结果刚好抵消由汇率变动而产生的外币资产的损益。</a:t>
            </a:r>
            <a:endParaRPr lang="en-US" altLang="zh-CN" sz="1400" i="1" dirty="0" smtClean="0">
              <a:latin typeface="Times New Roman" panose="02020603050405020304" pitchFamily="18" charset="0"/>
              <a:cs typeface="Times New Roman" panose="02020603050405020304" pitchFamily="18" charset="0"/>
            </a:endParaRPr>
          </a:p>
          <a:p>
            <a:pPr latinLnBrk="1">
              <a:lnSpc>
                <a:spcPct val="150000"/>
              </a:lnSpc>
            </a:pPr>
            <a:endParaRPr lang="en-US" altLang="zh-CN" sz="1400" i="1" dirty="0">
              <a:latin typeface="Times New Roman" panose="02020603050405020304" pitchFamily="18" charset="0"/>
              <a:cs typeface="Times New Roman" panose="02020603050405020304" pitchFamily="18" charset="0"/>
            </a:endParaRPr>
          </a:p>
          <a:p>
            <a:pPr latinLnBrk="1">
              <a:lnSpc>
                <a:spcPct val="200000"/>
              </a:lnSpc>
            </a:pPr>
            <a:r>
              <a:rPr lang="zh-CN" altLang="en-US" sz="1200" dirty="0" smtClean="0">
                <a:latin typeface="Times New Roman" panose="02020603050405020304" pitchFamily="18" charset="0"/>
                <a:cs typeface="Times New Roman" panose="02020603050405020304" pitchFamily="18" charset="0"/>
              </a:rPr>
              <a:t>        例子：华为公司在英国公司在</a:t>
            </a:r>
            <a:r>
              <a:rPr lang="en-US" altLang="zh-CN" sz="1200" dirty="0" smtClean="0">
                <a:latin typeface="Times New Roman" panose="02020603050405020304" pitchFamily="18" charset="0"/>
                <a:cs typeface="Times New Roman" panose="02020603050405020304" pitchFamily="18" charset="0"/>
              </a:rPr>
              <a:t>2019</a:t>
            </a:r>
            <a:r>
              <a:rPr lang="zh-CN" altLang="en-US" sz="1200" dirty="0" smtClean="0">
                <a:latin typeface="Times New Roman" panose="02020603050405020304" pitchFamily="18" charset="0"/>
                <a:cs typeface="Times New Roman" panose="02020603050405020304" pitchFamily="18" charset="0"/>
              </a:rPr>
              <a:t>年一季度盈利为</a:t>
            </a:r>
            <a:r>
              <a:rPr lang="en-US" altLang="zh-CN" sz="1200" dirty="0" smtClean="0">
                <a:latin typeface="Times New Roman" panose="02020603050405020304" pitchFamily="18" charset="0"/>
                <a:cs typeface="Times New Roman" panose="02020603050405020304" pitchFamily="18" charset="0"/>
              </a:rPr>
              <a:t>1M </a:t>
            </a:r>
            <a:r>
              <a:rPr lang="zh-CN" altLang="en-US" sz="1200" dirty="0" smtClean="0">
                <a:latin typeface="Times New Roman" panose="02020603050405020304" pitchFamily="18" charset="0"/>
                <a:cs typeface="Times New Roman" panose="02020603050405020304" pitchFamily="18" charset="0"/>
              </a:rPr>
              <a:t>英镑（</a:t>
            </a:r>
            <a:r>
              <a:rPr lang="en-US" altLang="zh-CN" sz="1200" dirty="0" smtClean="0">
                <a:latin typeface="Times New Roman" panose="02020603050405020304" pitchFamily="18" charset="0"/>
                <a:cs typeface="Times New Roman" panose="02020603050405020304" pitchFamily="18" charset="0"/>
              </a:rPr>
              <a:t>GBP</a:t>
            </a:r>
            <a:r>
              <a:rPr lang="zh-CN" altLang="en-US" sz="1200" dirty="0" smtClean="0">
                <a:latin typeface="Times New Roman" panose="02020603050405020304" pitchFamily="18" charset="0"/>
                <a:cs typeface="Times New Roman" panose="02020603050405020304" pitchFamily="18" charset="0"/>
              </a:rPr>
              <a:t>），当时英镑兑人民币的汇率为</a:t>
            </a:r>
            <a:r>
              <a:rPr lang="en-US" altLang="zh-CN" sz="1200" dirty="0" smtClean="0">
                <a:latin typeface="Times New Roman" panose="02020603050405020304" pitchFamily="18" charset="0"/>
                <a:cs typeface="Times New Roman" panose="02020603050405020304" pitchFamily="18" charset="0"/>
              </a:rPr>
              <a:t>9.0000</a:t>
            </a:r>
            <a:r>
              <a:rPr lang="zh-CN" altLang="en-US" sz="1200" dirty="0" smtClean="0">
                <a:latin typeface="Times New Roman" panose="02020603050405020304" pitchFamily="18" charset="0"/>
                <a:cs typeface="Times New Roman" panose="02020603050405020304" pitchFamily="18" charset="0"/>
              </a:rPr>
              <a:t>，如果</a:t>
            </a:r>
            <a:r>
              <a:rPr lang="en-US" altLang="zh-CN" sz="1200" dirty="0" smtClean="0">
                <a:latin typeface="Times New Roman" panose="02020603050405020304" pitchFamily="18" charset="0"/>
                <a:cs typeface="Times New Roman" panose="02020603050405020304" pitchFamily="18" charset="0"/>
              </a:rPr>
              <a:t>1</a:t>
            </a:r>
            <a:r>
              <a:rPr lang="zh-CN" altLang="en-US" sz="1200" dirty="0" smtClean="0">
                <a:latin typeface="Times New Roman" panose="02020603050405020304" pitchFamily="18" charset="0"/>
                <a:cs typeface="Times New Roman" panose="02020603050405020304" pitchFamily="18" charset="0"/>
              </a:rPr>
              <a:t>年后汇率下降为</a:t>
            </a:r>
            <a:r>
              <a:rPr lang="en-US" altLang="zh-CN" sz="1200" dirty="0" smtClean="0">
                <a:latin typeface="Times New Roman" panose="02020603050405020304" pitchFamily="18" charset="0"/>
                <a:cs typeface="Times New Roman" panose="02020603050405020304" pitchFamily="18" charset="0"/>
              </a:rPr>
              <a:t>8.8000</a:t>
            </a:r>
            <a:r>
              <a:rPr lang="zh-CN" altLang="en-US" sz="1200" dirty="0" smtClean="0">
                <a:latin typeface="Times New Roman" panose="02020603050405020304" pitchFamily="18" charset="0"/>
                <a:cs typeface="Times New Roman" panose="02020603050405020304" pitchFamily="18" charset="0"/>
              </a:rPr>
              <a:t>，则该</a:t>
            </a:r>
            <a:r>
              <a:rPr lang="en-US" altLang="zh-CN" sz="1200" dirty="0" smtClean="0">
                <a:latin typeface="Times New Roman" panose="02020603050405020304" pitchFamily="18" charset="0"/>
                <a:cs typeface="Times New Roman" panose="02020603050405020304" pitchFamily="18" charset="0"/>
              </a:rPr>
              <a:t>1M</a:t>
            </a:r>
            <a:r>
              <a:rPr lang="zh-CN" altLang="en-US" sz="1200" dirty="0" smtClean="0">
                <a:latin typeface="Times New Roman" panose="02020603050405020304" pitchFamily="18" charset="0"/>
                <a:cs typeface="Times New Roman" panose="02020603050405020304" pitchFamily="18" charset="0"/>
              </a:rPr>
              <a:t>英镑将只能兑换为</a:t>
            </a:r>
            <a:r>
              <a:rPr lang="en-US" altLang="zh-CN" sz="1200" dirty="0" smtClean="0">
                <a:latin typeface="Times New Roman" panose="02020603050405020304" pitchFamily="18" charset="0"/>
                <a:cs typeface="Times New Roman" panose="02020603050405020304" pitchFamily="18" charset="0"/>
              </a:rPr>
              <a:t>8,800,000</a:t>
            </a:r>
            <a:r>
              <a:rPr lang="zh-CN" altLang="en-US" sz="1200" dirty="0" smtClean="0">
                <a:latin typeface="Times New Roman" panose="02020603050405020304" pitchFamily="18" charset="0"/>
                <a:cs typeface="Times New Roman" panose="02020603050405020304" pitchFamily="18" charset="0"/>
              </a:rPr>
              <a:t>人民币，公司的盈利减少</a:t>
            </a:r>
            <a:r>
              <a:rPr lang="en-US" altLang="zh-CN" sz="1200" dirty="0" smtClean="0">
                <a:latin typeface="Times New Roman" panose="02020603050405020304" pitchFamily="18" charset="0"/>
                <a:cs typeface="Times New Roman" panose="02020603050405020304" pitchFamily="18" charset="0"/>
              </a:rPr>
              <a:t>200,000</a:t>
            </a:r>
            <a:r>
              <a:rPr lang="zh-CN" altLang="en-US" sz="1200" dirty="0" smtClean="0">
                <a:latin typeface="Times New Roman" panose="02020603050405020304" pitchFamily="18" charset="0"/>
                <a:cs typeface="Times New Roman" panose="02020603050405020304" pitchFamily="18" charset="0"/>
              </a:rPr>
              <a:t>。</a:t>
            </a:r>
            <a:endParaRPr lang="en-US" altLang="zh-CN" sz="1200" dirty="0" smtClean="0">
              <a:latin typeface="Times New Roman" panose="02020603050405020304" pitchFamily="18" charset="0"/>
              <a:cs typeface="Times New Roman" panose="02020603050405020304" pitchFamily="18" charset="0"/>
            </a:endParaRPr>
          </a:p>
          <a:p>
            <a:pPr latinLnBrk="1">
              <a:lnSpc>
                <a:spcPct val="200000"/>
              </a:lnSpc>
            </a:pPr>
            <a:r>
              <a:rPr lang="zh-CN" altLang="en-US" sz="1200" dirty="0" smtClean="0">
                <a:latin typeface="Times New Roman" panose="02020603050405020304" pitchFamily="18" charset="0"/>
                <a:cs typeface="Times New Roman" panose="02020603050405020304" pitchFamily="18" charset="0"/>
              </a:rPr>
              <a:t>       为减少汇率在未来可能会下跌的风险，这时华为公司可以到外汇市场做一笔外汇远期交易来锁定盈利，如卖出</a:t>
            </a:r>
            <a:r>
              <a:rPr lang="en-US" altLang="zh-CN" sz="1200" dirty="0" smtClean="0">
                <a:latin typeface="Times New Roman" panose="02020603050405020304" pitchFamily="18" charset="0"/>
                <a:cs typeface="Times New Roman" panose="02020603050405020304" pitchFamily="18" charset="0"/>
              </a:rPr>
              <a:t>1Y @9.0000 GBP/CNY</a:t>
            </a:r>
            <a:r>
              <a:rPr lang="zh-CN" altLang="en-US" sz="1200" dirty="0" smtClean="0">
                <a:latin typeface="Times New Roman" panose="02020603050405020304" pitchFamily="18" charset="0"/>
                <a:cs typeface="Times New Roman" panose="02020603050405020304" pitchFamily="18" charset="0"/>
              </a:rPr>
              <a:t>交易，则该</a:t>
            </a:r>
            <a:r>
              <a:rPr lang="en-US" altLang="zh-CN" sz="1200" dirty="0" smtClean="0">
                <a:latin typeface="Times New Roman" panose="02020603050405020304" pitchFamily="18" charset="0"/>
                <a:cs typeface="Times New Roman" panose="02020603050405020304" pitchFamily="18" charset="0"/>
              </a:rPr>
              <a:t>1M</a:t>
            </a:r>
            <a:r>
              <a:rPr lang="zh-CN" altLang="en-US" sz="1200" dirty="0" smtClean="0">
                <a:latin typeface="Times New Roman" panose="02020603050405020304" pitchFamily="18" charset="0"/>
                <a:cs typeface="Times New Roman" panose="02020603050405020304" pitchFamily="18" charset="0"/>
              </a:rPr>
              <a:t>英镑在</a:t>
            </a:r>
            <a:r>
              <a:rPr lang="en-US" altLang="zh-CN" sz="1200" dirty="0" smtClean="0">
                <a:latin typeface="Times New Roman" panose="02020603050405020304" pitchFamily="18" charset="0"/>
                <a:cs typeface="Times New Roman" panose="02020603050405020304" pitchFamily="18" charset="0"/>
              </a:rPr>
              <a:t>1</a:t>
            </a:r>
            <a:r>
              <a:rPr lang="zh-CN" altLang="en-US" sz="1200" dirty="0" smtClean="0">
                <a:latin typeface="Times New Roman" panose="02020603050405020304" pitchFamily="18" charset="0"/>
                <a:cs typeface="Times New Roman" panose="02020603050405020304" pitchFamily="18" charset="0"/>
              </a:rPr>
              <a:t>年后，仍可按</a:t>
            </a:r>
            <a:r>
              <a:rPr lang="en-US" altLang="zh-CN" sz="1200" dirty="0" smtClean="0">
                <a:latin typeface="Times New Roman" panose="02020603050405020304" pitchFamily="18" charset="0"/>
                <a:cs typeface="Times New Roman" panose="02020603050405020304" pitchFamily="18" charset="0"/>
              </a:rPr>
              <a:t>9.0000</a:t>
            </a:r>
            <a:r>
              <a:rPr lang="zh-CN" altLang="en-US" sz="1200" dirty="0" smtClean="0">
                <a:latin typeface="Times New Roman" panose="02020603050405020304" pitchFamily="18" charset="0"/>
                <a:cs typeface="Times New Roman" panose="02020603050405020304" pitchFamily="18" charset="0"/>
              </a:rPr>
              <a:t>的汇率换成</a:t>
            </a:r>
            <a:r>
              <a:rPr lang="en-US" altLang="zh-CN" sz="1200" dirty="0" smtClean="0">
                <a:latin typeface="Times New Roman" panose="02020603050405020304" pitchFamily="18" charset="0"/>
                <a:cs typeface="Times New Roman" panose="02020603050405020304" pitchFamily="18" charset="0"/>
              </a:rPr>
              <a:t>9M CNY</a:t>
            </a:r>
            <a:r>
              <a:rPr lang="zh-CN" altLang="en-US" sz="1200" dirty="0" smtClean="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305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159" t="14691" b="38561"/>
          <a:stretch/>
        </p:blipFill>
        <p:spPr>
          <a:xfrm>
            <a:off x="0" y="0"/>
            <a:ext cx="12192000" cy="979714"/>
          </a:xfrm>
          <a:prstGeom prst="rect">
            <a:avLst/>
          </a:prstGeom>
        </p:spPr>
      </p:pic>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74889" y="1573956"/>
            <a:ext cx="3467616" cy="584775"/>
          </a:xfrm>
          <a:prstGeom prst="rect">
            <a:avLst/>
          </a:prstGeom>
        </p:spPr>
        <p:txBody>
          <a:bodyPr wrap="none">
            <a:spAutoFit/>
          </a:bodyPr>
          <a:lstStyle/>
          <a:p>
            <a:r>
              <a:rPr lang="zh-CN" altLang="en-US" sz="3200" b="1" dirty="0"/>
              <a:t>全球主要外汇市场</a:t>
            </a:r>
            <a:endParaRPr lang="en-US" sz="3200" dirty="0"/>
          </a:p>
        </p:txBody>
      </p:sp>
      <p:sp>
        <p:nvSpPr>
          <p:cNvPr id="8" name="Rectangle 7"/>
          <p:cNvSpPr/>
          <p:nvPr/>
        </p:nvSpPr>
        <p:spPr>
          <a:xfrm>
            <a:off x="494505" y="2674618"/>
            <a:ext cx="6096000" cy="2535951"/>
          </a:xfrm>
          <a:prstGeom prst="rect">
            <a:avLst/>
          </a:prstGeom>
        </p:spPr>
        <p:txBody>
          <a:bodyPr>
            <a:spAutoFit/>
          </a:bodyPr>
          <a:lstStyle/>
          <a:p>
            <a:pPr>
              <a:lnSpc>
                <a:spcPct val="150000"/>
              </a:lnSpc>
            </a:pPr>
            <a:r>
              <a:rPr lang="zh-CN" altLang="en-US" dirty="0">
                <a:latin typeface="MicrosoftYaHei"/>
              </a:rPr>
              <a:t>目前，世界上大约有</a:t>
            </a:r>
            <a:r>
              <a:rPr lang="en-US" altLang="zh-CN" dirty="0">
                <a:latin typeface="MicrosoftYaHei"/>
              </a:rPr>
              <a:t>30</a:t>
            </a:r>
            <a:r>
              <a:rPr lang="zh-CN" altLang="en-US" dirty="0">
                <a:latin typeface="MicrosoftYaHei"/>
              </a:rPr>
              <a:t>多个主要的外汇市场，它们遍布于世界各大洲的不同国家和地区</a:t>
            </a:r>
            <a:r>
              <a:rPr lang="zh-CN" altLang="en-US" dirty="0" smtClean="0">
                <a:latin typeface="MicrosoftYaHei"/>
              </a:rPr>
              <a:t>。地</a:t>
            </a:r>
            <a:r>
              <a:rPr lang="zh-CN" altLang="en-US" dirty="0">
                <a:latin typeface="MicrosoftYaHei"/>
              </a:rPr>
              <a:t>域划分，可分为亚洲、欧洲、北美洲等三大部分，其中，最重要的有欧洲的伦敦、法兰</a:t>
            </a:r>
            <a:r>
              <a:rPr lang="zh-CN" altLang="en-US" dirty="0" smtClean="0">
                <a:latin typeface="MicrosoftYaHei"/>
              </a:rPr>
              <a:t>克福</a:t>
            </a:r>
            <a:r>
              <a:rPr lang="zh-CN" altLang="en-US" dirty="0">
                <a:latin typeface="MicrosoftYaHei"/>
              </a:rPr>
              <a:t>、苏黎世和巴黎，美洲的纽约和洛杉矶，澳洲的悉尼，亚洲的东京、新加坡和香港等。每个</a:t>
            </a:r>
            <a:r>
              <a:rPr lang="zh-CN" altLang="en-US" dirty="0" smtClean="0">
                <a:latin typeface="MicrosoftYaHei"/>
              </a:rPr>
              <a:t>市场</a:t>
            </a:r>
            <a:r>
              <a:rPr lang="zh-CN" altLang="en-US" dirty="0">
                <a:latin typeface="MicrosoftYaHei"/>
              </a:rPr>
              <a:t>都有其固定和特有的特点，但所有市场都有共性</a:t>
            </a:r>
            <a:r>
              <a:rPr lang="zh-CN" altLang="en-US" dirty="0" smtClean="0">
                <a:latin typeface="MicrosoftYaHei"/>
              </a:rPr>
              <a:t>。</a:t>
            </a:r>
            <a:endParaRPr lang="en-US" altLang="zh-CN" dirty="0" smtClean="0">
              <a:latin typeface="MicrosoftYaHei"/>
            </a:endParaRPr>
          </a:p>
        </p:txBody>
      </p:sp>
      <p:sp>
        <p:nvSpPr>
          <p:cNvPr id="14" name="Rectangle 13"/>
          <p:cNvSpPr/>
          <p:nvPr/>
        </p:nvSpPr>
        <p:spPr>
          <a:xfrm>
            <a:off x="6590504" y="2519683"/>
            <a:ext cx="5278407" cy="304698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i="1" dirty="0">
                <a:latin typeface="MicrosoftYaHei"/>
              </a:rPr>
              <a:t>伦敦外汇市场</a:t>
            </a:r>
            <a:r>
              <a:rPr lang="zh-CN" altLang="en-US" sz="1600" i="1" dirty="0">
                <a:latin typeface="MicrosoftYaHei"/>
              </a:rPr>
              <a:t>：出现最早，规模最大，主要有现汇交易和远期交易。</a:t>
            </a:r>
            <a:endParaRPr lang="en-US" altLang="zh-CN" sz="1600" i="1" dirty="0">
              <a:latin typeface="MicrosoftYaHei"/>
            </a:endParaRPr>
          </a:p>
          <a:p>
            <a:pPr marL="285750" indent="-285750">
              <a:lnSpc>
                <a:spcPct val="150000"/>
              </a:lnSpc>
              <a:buFont typeface="Arial" panose="020B0604020202020204" pitchFamily="34" charset="0"/>
              <a:buChar char="•"/>
            </a:pPr>
            <a:r>
              <a:rPr lang="zh-CN" altLang="en-US" sz="1600" b="1" i="1" dirty="0">
                <a:latin typeface="MicrosoftYaHei"/>
              </a:rPr>
              <a:t>纽约外汇市场</a:t>
            </a:r>
            <a:r>
              <a:rPr lang="zh-CN" altLang="en-US" sz="1600" i="1" dirty="0">
                <a:latin typeface="MicrosoftYaHei"/>
              </a:rPr>
              <a:t>：由于国际贸易多以美元报价和支付，客户外汇需求小，主要为银行间市场。</a:t>
            </a:r>
            <a:endParaRPr lang="en-US" altLang="zh-CN" sz="1600" i="1" dirty="0">
              <a:latin typeface="MicrosoftYaHei"/>
            </a:endParaRPr>
          </a:p>
          <a:p>
            <a:pPr marL="285750" indent="-285750">
              <a:lnSpc>
                <a:spcPct val="150000"/>
              </a:lnSpc>
              <a:buFont typeface="Arial" panose="020B0604020202020204" pitchFamily="34" charset="0"/>
              <a:buChar char="•"/>
            </a:pPr>
            <a:r>
              <a:rPr lang="zh-CN" altLang="en-US" sz="1600" b="1" i="1" dirty="0">
                <a:latin typeface="MicrosoftYaHei"/>
              </a:rPr>
              <a:t>东京外汇市场</a:t>
            </a:r>
            <a:r>
              <a:rPr lang="zh-CN" altLang="en-US" sz="1600" i="1" dirty="0">
                <a:latin typeface="MicrosoftYaHei"/>
              </a:rPr>
              <a:t>：交易币种单一，与其他主要外汇市场隔绝。</a:t>
            </a:r>
            <a:endParaRPr lang="en-US" altLang="zh-CN" sz="1600" i="1" dirty="0">
              <a:latin typeface="MicrosoftYaHei"/>
            </a:endParaRPr>
          </a:p>
          <a:p>
            <a:pPr marL="285750" indent="-285750">
              <a:lnSpc>
                <a:spcPct val="150000"/>
              </a:lnSpc>
              <a:buFont typeface="Arial" panose="020B0604020202020204" pitchFamily="34" charset="0"/>
              <a:buChar char="•"/>
            </a:pPr>
            <a:r>
              <a:rPr lang="zh-CN" altLang="en-US" sz="1600" b="1" i="1" dirty="0">
                <a:latin typeface="MicrosoftYaHei"/>
              </a:rPr>
              <a:t>新加坡外汇市场</a:t>
            </a:r>
            <a:r>
              <a:rPr lang="zh-CN" altLang="en-US" sz="1600" i="1" dirty="0">
                <a:latin typeface="MicrosoftYaHei"/>
              </a:rPr>
              <a:t>：无形市场，以美元为主。</a:t>
            </a:r>
            <a:endParaRPr lang="en-US" altLang="zh-CN" sz="1600" i="1" dirty="0">
              <a:latin typeface="MicrosoftYaHei"/>
            </a:endParaRPr>
          </a:p>
          <a:p>
            <a:pPr marL="285750" indent="-285750">
              <a:lnSpc>
                <a:spcPct val="150000"/>
              </a:lnSpc>
              <a:buFont typeface="Arial" panose="020B0604020202020204" pitchFamily="34" charset="0"/>
              <a:buChar char="•"/>
            </a:pPr>
            <a:r>
              <a:rPr lang="zh-CN" altLang="en-US" sz="1600" b="1" i="1" dirty="0">
                <a:latin typeface="MicrosoftYaHei"/>
              </a:rPr>
              <a:t>香港外汇市场</a:t>
            </a:r>
            <a:r>
              <a:rPr lang="zh-CN" altLang="en-US" sz="1600" i="1" dirty="0">
                <a:latin typeface="MicrosoftYaHei"/>
              </a:rPr>
              <a:t>：无形市场，以港币和英镑为主。</a:t>
            </a:r>
            <a:endParaRPr lang="en-US" altLang="zh-CN" sz="1600" i="1" dirty="0">
              <a:latin typeface="MicrosoftYaHei"/>
            </a:endParaRPr>
          </a:p>
        </p:txBody>
      </p:sp>
    </p:spTree>
    <p:extLst>
      <p:ext uri="{BB962C8B-B14F-4D97-AF65-F5344CB8AC3E}">
        <p14:creationId xmlns:p14="http://schemas.microsoft.com/office/powerpoint/2010/main" val="3726662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159" t="14691" b="38561"/>
          <a:stretch/>
        </p:blipFill>
        <p:spPr>
          <a:xfrm>
            <a:off x="0" y="0"/>
            <a:ext cx="12192000" cy="979714"/>
          </a:xfrm>
          <a:prstGeom prst="rect">
            <a:avLst/>
          </a:prstGeom>
        </p:spPr>
      </p:pic>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74889" y="1573956"/>
            <a:ext cx="2646878" cy="584775"/>
          </a:xfrm>
          <a:prstGeom prst="rect">
            <a:avLst/>
          </a:prstGeom>
        </p:spPr>
        <p:txBody>
          <a:bodyPr wrap="none">
            <a:spAutoFit/>
          </a:bodyPr>
          <a:lstStyle/>
          <a:p>
            <a:r>
              <a:rPr lang="zh-CN" altLang="en-US" sz="3200" b="1" dirty="0" smtClean="0"/>
              <a:t>中国外</a:t>
            </a:r>
            <a:r>
              <a:rPr lang="zh-CN" altLang="en-US" sz="3200" b="1" dirty="0"/>
              <a:t>汇市场</a:t>
            </a:r>
            <a:endParaRPr lang="en-US" sz="3200" dirty="0"/>
          </a:p>
        </p:txBody>
      </p:sp>
      <p:sp>
        <p:nvSpPr>
          <p:cNvPr id="5" name="Rectangle 4"/>
          <p:cNvSpPr/>
          <p:nvPr/>
        </p:nvSpPr>
        <p:spPr>
          <a:xfrm>
            <a:off x="1618488" y="2752973"/>
            <a:ext cx="8138160" cy="2169825"/>
          </a:xfrm>
          <a:prstGeom prst="rect">
            <a:avLst/>
          </a:prstGeom>
        </p:spPr>
        <p:txBody>
          <a:bodyPr wrap="square">
            <a:spAutoFit/>
          </a:bodyPr>
          <a:lstStyle/>
          <a:p>
            <a:pPr>
              <a:lnSpc>
                <a:spcPct val="150000"/>
              </a:lnSpc>
            </a:pPr>
            <a:r>
              <a:rPr lang="zh-CN" altLang="en-US" b="1" dirty="0"/>
              <a:t>中国外汇市场</a:t>
            </a:r>
            <a:r>
              <a:rPr lang="zh-CN" altLang="en-US" dirty="0"/>
              <a:t>是中国金融市场的重要组成部分，在完善汇率形成机制、推动人民币可兑换、服务金融机构、促进宏观调控方式的改变以及促进金融市场体系的完善等各方面已经发挥不可替代的作用。自</a:t>
            </a:r>
            <a:r>
              <a:rPr lang="en-US" altLang="zh-CN" dirty="0"/>
              <a:t>1994</a:t>
            </a:r>
            <a:r>
              <a:rPr lang="zh-CN" altLang="en-US" dirty="0"/>
              <a:t>年后，我国外汇市场开始由外汇调剂市场过渡到以中国外汇交易中心为核心的银行间外汇市场，这无疑是我国外汇市场的重大进步。</a:t>
            </a:r>
            <a:endParaRPr lang="en-US" dirty="0"/>
          </a:p>
        </p:txBody>
      </p:sp>
    </p:spTree>
    <p:extLst>
      <p:ext uri="{BB962C8B-B14F-4D97-AF65-F5344CB8AC3E}">
        <p14:creationId xmlns:p14="http://schemas.microsoft.com/office/powerpoint/2010/main" val="1153929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159" t="14691" b="38561"/>
          <a:stretch/>
        </p:blipFill>
        <p:spPr>
          <a:xfrm>
            <a:off x="0" y="0"/>
            <a:ext cx="12192000" cy="979714"/>
          </a:xfrm>
          <a:prstGeom prst="rect">
            <a:avLst/>
          </a:prstGeom>
        </p:spPr>
      </p:pic>
      <p:sp>
        <p:nvSpPr>
          <p:cNvPr id="2" name="Rectangle 1"/>
          <p:cNvSpPr/>
          <p:nvPr/>
        </p:nvSpPr>
        <p:spPr>
          <a:xfrm>
            <a:off x="10109379" y="6348053"/>
            <a:ext cx="2082621" cy="456535"/>
          </a:xfrm>
          <a:prstGeom prst="rect">
            <a:avLst/>
          </a:prstGeom>
        </p:spPr>
        <p:txBody>
          <a:bodyPr wrap="none">
            <a:spAutoFit/>
          </a:bodyPr>
          <a:lstStyle/>
          <a:p>
            <a:pPr>
              <a:lnSpc>
                <a:spcPct val="150000"/>
              </a:lnSpc>
            </a:pPr>
            <a:r>
              <a:rPr lang="en-US" altLang="zh-CN" dirty="0">
                <a:latin typeface=".PingFang SC"/>
              </a:rPr>
              <a:t> </a:t>
            </a:r>
            <a:r>
              <a:rPr lang="en-US" altLang="zh-CN" dirty="0" smtClean="0">
                <a:latin typeface=".PingFang SC"/>
              </a:rPr>
              <a:t>   </a:t>
            </a:r>
            <a:r>
              <a:rPr lang="zh-CN" altLang="en-US" sz="1600" b="1" dirty="0" smtClean="0">
                <a:latin typeface=".PingFang SC"/>
              </a:rPr>
              <a:t>外</a:t>
            </a:r>
            <a:r>
              <a:rPr lang="zh-CN" altLang="en-US" sz="1600" b="1" dirty="0">
                <a:latin typeface=".PingFang SC"/>
              </a:rPr>
              <a:t>汇市场基础知识</a:t>
            </a:r>
          </a:p>
        </p:txBody>
      </p:sp>
      <p:sp>
        <p:nvSpPr>
          <p:cNvPr id="3" name="Rectangle 2"/>
          <p:cNvSpPr/>
          <p:nvPr/>
        </p:nvSpPr>
        <p:spPr>
          <a:xfrm>
            <a:off x="74889" y="1573956"/>
            <a:ext cx="3057247" cy="584775"/>
          </a:xfrm>
          <a:prstGeom prst="rect">
            <a:avLst/>
          </a:prstGeom>
        </p:spPr>
        <p:txBody>
          <a:bodyPr wrap="none">
            <a:spAutoFit/>
          </a:bodyPr>
          <a:lstStyle/>
          <a:p>
            <a:r>
              <a:rPr lang="zh-CN" altLang="en-US" sz="3200" b="1" dirty="0" smtClean="0"/>
              <a:t>外</a:t>
            </a:r>
            <a:r>
              <a:rPr lang="zh-CN" altLang="en-US" sz="3200" b="1" dirty="0"/>
              <a:t>汇市</a:t>
            </a:r>
            <a:r>
              <a:rPr lang="zh-CN" altLang="en-US" sz="3200" b="1" dirty="0" smtClean="0"/>
              <a:t>场参与者</a:t>
            </a:r>
            <a:endParaRPr lang="en-US" sz="3200" dirty="0"/>
          </a:p>
        </p:txBody>
      </p:sp>
      <p:sp>
        <p:nvSpPr>
          <p:cNvPr id="8" name="TextBox 7"/>
          <p:cNvSpPr txBox="1"/>
          <p:nvPr/>
        </p:nvSpPr>
        <p:spPr>
          <a:xfrm>
            <a:off x="569976" y="2241352"/>
            <a:ext cx="11301984" cy="4616648"/>
          </a:xfrm>
          <a:prstGeom prst="rect">
            <a:avLst/>
          </a:prstGeom>
          <a:noFill/>
        </p:spPr>
        <p:txBody>
          <a:bodyPr wrap="square" rtlCol="0">
            <a:spAutoFit/>
          </a:bodyPr>
          <a:lstStyle/>
          <a:p>
            <a:pPr>
              <a:lnSpc>
                <a:spcPct val="150000"/>
              </a:lnSpc>
            </a:pPr>
            <a:r>
              <a:rPr lang="zh-CN" altLang="en-US" sz="1600" dirty="0">
                <a:solidFill>
                  <a:schemeClr val="bg2">
                    <a:lumMod val="25000"/>
                  </a:schemeClr>
                </a:solidFill>
                <a:latin typeface="Times New Roman" panose="02020603050405020304" pitchFamily="18" charset="0"/>
                <a:cs typeface="Times New Roman" panose="02020603050405020304" pitchFamily="18" charset="0"/>
              </a:rPr>
              <a:t>外汇市场是全球最大的金融市</a:t>
            </a:r>
            <a:r>
              <a:rPr lang="zh-CN" altLang="en-US" sz="1600" dirty="0" smtClean="0">
                <a:solidFill>
                  <a:schemeClr val="bg2">
                    <a:lumMod val="25000"/>
                  </a:schemeClr>
                </a:solidFill>
                <a:latin typeface="Times New Roman" panose="02020603050405020304" pitchFamily="18" charset="0"/>
                <a:cs typeface="Times New Roman" panose="02020603050405020304" pitchFamily="18" charset="0"/>
              </a:rPr>
              <a:t>场。</a:t>
            </a:r>
            <a:r>
              <a:rPr lang="zh-CN" altLang="en-US" sz="1600" dirty="0">
                <a:solidFill>
                  <a:schemeClr val="bg2">
                    <a:lumMod val="25000"/>
                  </a:schemeClr>
                </a:solidFill>
                <a:latin typeface="Times New Roman" panose="02020603050405020304" pitchFamily="18" charset="0"/>
                <a:cs typeface="Times New Roman" panose="02020603050405020304" pitchFamily="18" charset="0"/>
              </a:rPr>
              <a:t>在传统印象中</a:t>
            </a:r>
            <a:r>
              <a:rPr lang="zh-CN" altLang="en-US" sz="1600" dirty="0" smtClean="0">
                <a:solidFill>
                  <a:schemeClr val="bg2">
                    <a:lumMod val="25000"/>
                  </a:schemeClr>
                </a:solidFill>
                <a:latin typeface="Times New Roman" panose="02020603050405020304" pitchFamily="18" charset="0"/>
                <a:cs typeface="Times New Roman" panose="02020603050405020304" pitchFamily="18" charset="0"/>
              </a:rPr>
              <a:t>，外</a:t>
            </a:r>
            <a:r>
              <a:rPr lang="zh-CN" altLang="en-US" sz="1600" dirty="0">
                <a:solidFill>
                  <a:schemeClr val="bg2">
                    <a:lumMod val="25000"/>
                  </a:schemeClr>
                </a:solidFill>
                <a:latin typeface="Times New Roman" panose="02020603050405020304" pitchFamily="18" charset="0"/>
                <a:cs typeface="Times New Roman" panose="02020603050405020304" pitchFamily="18" charset="0"/>
              </a:rPr>
              <a:t>汇交</a:t>
            </a:r>
            <a:r>
              <a:rPr lang="zh-CN" altLang="en-US" sz="1600" dirty="0" smtClean="0">
                <a:solidFill>
                  <a:schemeClr val="bg2">
                    <a:lumMod val="25000"/>
                  </a:schemeClr>
                </a:solidFill>
                <a:latin typeface="Times New Roman" panose="02020603050405020304" pitchFamily="18" charset="0"/>
                <a:cs typeface="Times New Roman" panose="02020603050405020304" pitchFamily="18" charset="0"/>
              </a:rPr>
              <a:t>易被认为仅</a:t>
            </a:r>
            <a:r>
              <a:rPr lang="zh-CN" altLang="en-US" sz="1600" dirty="0">
                <a:solidFill>
                  <a:schemeClr val="bg2">
                    <a:lumMod val="25000"/>
                  </a:schemeClr>
                </a:solidFill>
                <a:latin typeface="Times New Roman" panose="02020603050405020304" pitchFamily="18" charset="0"/>
                <a:cs typeface="Times New Roman" panose="02020603050405020304" pitchFamily="18" charset="0"/>
              </a:rPr>
              <a:t>适合银行、财团及财务经理人所应用，</a:t>
            </a:r>
            <a:r>
              <a:rPr lang="zh-CN" altLang="en-US" sz="1600" dirty="0" smtClean="0">
                <a:solidFill>
                  <a:schemeClr val="bg2">
                    <a:lumMod val="25000"/>
                  </a:schemeClr>
                </a:solidFill>
                <a:latin typeface="Times New Roman" panose="02020603050405020304" pitchFamily="18" charset="0"/>
                <a:cs typeface="Times New Roman" panose="02020603050405020304" pitchFamily="18" charset="0"/>
              </a:rPr>
              <a:t>但随着外</a:t>
            </a:r>
            <a:r>
              <a:rPr lang="zh-CN" altLang="en-US" sz="1600" dirty="0">
                <a:solidFill>
                  <a:schemeClr val="bg2">
                    <a:lumMod val="25000"/>
                  </a:schemeClr>
                </a:solidFill>
                <a:latin typeface="Times New Roman" panose="02020603050405020304" pitchFamily="18" charset="0"/>
                <a:cs typeface="Times New Roman" panose="02020603050405020304" pitchFamily="18" charset="0"/>
              </a:rPr>
              <a:t>汇市</a:t>
            </a:r>
            <a:r>
              <a:rPr lang="zh-CN" altLang="en-US" sz="1600" dirty="0" smtClean="0">
                <a:solidFill>
                  <a:schemeClr val="bg2">
                    <a:lumMod val="25000"/>
                  </a:schemeClr>
                </a:solidFill>
                <a:latin typeface="Times New Roman" panose="02020603050405020304" pitchFamily="18" charset="0"/>
                <a:cs typeface="Times New Roman" panose="02020603050405020304" pitchFamily="18" charset="0"/>
              </a:rPr>
              <a:t>场的持</a:t>
            </a:r>
            <a:r>
              <a:rPr lang="zh-CN" altLang="en-US" sz="1600" dirty="0">
                <a:solidFill>
                  <a:schemeClr val="bg2">
                    <a:lumMod val="25000"/>
                  </a:schemeClr>
                </a:solidFill>
                <a:latin typeface="Times New Roman" panose="02020603050405020304" pitchFamily="18" charset="0"/>
                <a:cs typeface="Times New Roman" panose="02020603050405020304" pitchFamily="18" charset="0"/>
              </a:rPr>
              <a:t>续成长</a:t>
            </a:r>
            <a:r>
              <a:rPr lang="zh-CN" altLang="en-US" sz="1600" dirty="0" smtClean="0">
                <a:solidFill>
                  <a:schemeClr val="bg2">
                    <a:lumMod val="25000"/>
                  </a:schemeClr>
                </a:solidFill>
                <a:latin typeface="Times New Roman" panose="02020603050405020304" pitchFamily="18" charset="0"/>
                <a:cs typeface="Times New Roman" panose="02020603050405020304" pitchFamily="18" charset="0"/>
              </a:rPr>
              <a:t>，现已</a:t>
            </a:r>
            <a:r>
              <a:rPr lang="zh-CN" altLang="en-US" sz="1600" dirty="0">
                <a:solidFill>
                  <a:schemeClr val="bg2">
                    <a:lumMod val="25000"/>
                  </a:schemeClr>
                </a:solidFill>
                <a:latin typeface="Times New Roman" panose="02020603050405020304" pitchFamily="18" charset="0"/>
                <a:cs typeface="Times New Roman" panose="02020603050405020304" pitchFamily="18" charset="0"/>
              </a:rPr>
              <a:t>连结了全球的外汇交易人，包括银行、中央银行、 经纪商及公司组织如进出口业者及个别投资人</a:t>
            </a:r>
            <a:r>
              <a:rPr lang="zh-CN" altLang="en-US" sz="1600" dirty="0" smtClean="0">
                <a:solidFill>
                  <a:schemeClr val="bg2">
                    <a:lumMod val="25000"/>
                  </a:schemeClr>
                </a:solidFill>
                <a:latin typeface="Times New Roman" panose="02020603050405020304" pitchFamily="18" charset="0"/>
                <a:cs typeface="Times New Roman" panose="02020603050405020304" pitchFamily="18" charset="0"/>
              </a:rPr>
              <a:t>，为许</a:t>
            </a:r>
            <a:r>
              <a:rPr lang="zh-CN" altLang="en-US" sz="1600" dirty="0">
                <a:solidFill>
                  <a:schemeClr val="bg2">
                    <a:lumMod val="25000"/>
                  </a:schemeClr>
                </a:solidFill>
                <a:latin typeface="Times New Roman" panose="02020603050405020304" pitchFamily="18" charset="0"/>
                <a:cs typeface="Times New Roman" panose="02020603050405020304" pitchFamily="18" charset="0"/>
              </a:rPr>
              <a:t>多机构组织包括美国联邦银</a:t>
            </a:r>
            <a:r>
              <a:rPr lang="zh-CN" altLang="en-US" sz="1600" dirty="0" smtClean="0">
                <a:solidFill>
                  <a:schemeClr val="bg2">
                    <a:lumMod val="25000"/>
                  </a:schemeClr>
                </a:solidFill>
                <a:latin typeface="Times New Roman" panose="02020603050405020304" pitchFamily="18" charset="0"/>
                <a:cs typeface="Times New Roman" panose="02020603050405020304" pitchFamily="18" charset="0"/>
              </a:rPr>
              <a:t>行带来了获利的契机。</a:t>
            </a:r>
            <a:endParaRPr lang="zh-CN" altLang="en-US" sz="1600" dirty="0">
              <a:solidFill>
                <a:schemeClr val="bg2">
                  <a:lumMod val="25000"/>
                </a:schemeClr>
              </a:solidFill>
              <a:latin typeface="Times New Roman" panose="02020603050405020304" pitchFamily="18" charset="0"/>
              <a:cs typeface="Times New Roman" panose="02020603050405020304" pitchFamily="18" charset="0"/>
            </a:endParaRPr>
          </a:p>
          <a:p>
            <a:pPr>
              <a:lnSpc>
                <a:spcPct val="150000"/>
              </a:lnSpc>
            </a:pPr>
            <a:r>
              <a:rPr lang="zh-CN" altLang="en-US" sz="1600" dirty="0">
                <a:solidFill>
                  <a:schemeClr val="bg2">
                    <a:lumMod val="25000"/>
                  </a:schemeClr>
                </a:solidFill>
                <a:latin typeface="Times New Roman" panose="02020603050405020304" pitchFamily="18" charset="0"/>
                <a:cs typeface="Times New Roman" panose="02020603050405020304" pitchFamily="18" charset="0"/>
              </a:rPr>
              <a:t>　　外汇市场的主要参与者</a:t>
            </a:r>
            <a:r>
              <a:rPr lang="en-US" altLang="zh-CN" sz="1600" dirty="0">
                <a:solidFill>
                  <a:schemeClr val="bg2">
                    <a:lumMod val="25000"/>
                  </a:schemeClr>
                </a:solidFill>
                <a:latin typeface="Times New Roman" panose="02020603050405020304" pitchFamily="18" charset="0"/>
                <a:cs typeface="Times New Roman" panose="02020603050405020304" pitchFamily="18" charset="0"/>
              </a:rPr>
              <a:t>:</a:t>
            </a:r>
          </a:p>
          <a:p>
            <a:pPr>
              <a:lnSpc>
                <a:spcPct val="150000"/>
              </a:lnSpc>
            </a:pPr>
            <a:r>
              <a:rPr lang="zh-CN" altLang="en-US" sz="1600" dirty="0">
                <a:solidFill>
                  <a:schemeClr val="bg2">
                    <a:lumMod val="25000"/>
                  </a:schemeClr>
                </a:solidFill>
                <a:latin typeface="Times New Roman" panose="02020603050405020304" pitchFamily="18" charset="0"/>
                <a:cs typeface="Times New Roman" panose="02020603050405020304" pitchFamily="18" charset="0"/>
              </a:rPr>
              <a:t>　</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1.</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中央银行</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(central bank)</a:t>
            </a:r>
          </a:p>
          <a:p>
            <a:pPr>
              <a:lnSpc>
                <a:spcPct val="150000"/>
              </a:lnSpc>
            </a:pP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2.</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外汇银行</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(specialized foreign exchange bank)</a:t>
            </a:r>
          </a:p>
          <a:p>
            <a:pPr>
              <a:lnSpc>
                <a:spcPct val="150000"/>
              </a:lnSpc>
            </a:pP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3.</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外汇经纪人</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(broker)</a:t>
            </a:r>
          </a:p>
          <a:p>
            <a:pPr>
              <a:lnSpc>
                <a:spcPct val="150000"/>
              </a:lnSpc>
            </a:pP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4.</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贴现商号</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(discount company)</a:t>
            </a:r>
          </a:p>
          <a:p>
            <a:pPr>
              <a:lnSpc>
                <a:spcPct val="150000"/>
              </a:lnSpc>
            </a:pP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5.</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外汇交易商</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(foreign exchange trader)</a:t>
            </a:r>
          </a:p>
          <a:p>
            <a:pPr>
              <a:lnSpc>
                <a:spcPct val="150000"/>
              </a:lnSpc>
            </a:pP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6.</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跨国公司</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(multinational company)</a:t>
            </a:r>
          </a:p>
          <a:p>
            <a:pPr>
              <a:lnSpc>
                <a:spcPct val="150000"/>
              </a:lnSpc>
            </a:pP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7.</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外汇投机者</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(speculator on foreign exchange)</a:t>
            </a:r>
          </a:p>
          <a:p>
            <a:pPr>
              <a:lnSpc>
                <a:spcPct val="150000"/>
              </a:lnSpc>
            </a:pP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600" i="1" dirty="0">
                <a:solidFill>
                  <a:schemeClr val="bg2">
                    <a:lumMod val="25000"/>
                  </a:schemeClr>
                </a:solidFill>
                <a:latin typeface="Times New Roman" panose="02020603050405020304" pitchFamily="18" charset="0"/>
                <a:cs typeface="Times New Roman" panose="02020603050405020304" pitchFamily="18" charset="0"/>
              </a:rPr>
              <a:t>8.</a:t>
            </a:r>
            <a:r>
              <a:rPr lang="zh-CN" altLang="en-US" sz="1600" i="1" dirty="0">
                <a:solidFill>
                  <a:schemeClr val="bg2">
                    <a:lumMod val="25000"/>
                  </a:schemeClr>
                </a:solidFill>
                <a:latin typeface="Times New Roman" panose="02020603050405020304" pitchFamily="18" charset="0"/>
                <a:cs typeface="Times New Roman" panose="02020603050405020304" pitchFamily="18" charset="0"/>
              </a:rPr>
              <a:t>进出口商和其他外汇供求者</a:t>
            </a:r>
          </a:p>
        </p:txBody>
      </p:sp>
    </p:spTree>
    <p:extLst>
      <p:ext uri="{BB962C8B-B14F-4D97-AF65-F5344CB8AC3E}">
        <p14:creationId xmlns:p14="http://schemas.microsoft.com/office/powerpoint/2010/main" val="3324458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3430</TotalTime>
  <Words>6760</Words>
  <Application>Microsoft Office PowerPoint</Application>
  <PresentationFormat>Widescreen</PresentationFormat>
  <Paragraphs>334</Paragraphs>
  <Slides>43</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43</vt:i4>
      </vt:variant>
    </vt:vector>
  </HeadingPairs>
  <TitlesOfParts>
    <vt:vector size="61" baseType="lpstr">
      <vt:lpstr>.PingFang SC</vt:lpstr>
      <vt:lpstr>等线</vt:lpstr>
      <vt:lpstr>等线 Light</vt:lpstr>
      <vt:lpstr>Helvetica Neue</vt:lpstr>
      <vt:lpstr>KaiTi</vt:lpstr>
      <vt:lpstr>KaiTi_GB2312</vt:lpstr>
      <vt:lpstr>Microsoft YaHei</vt:lpstr>
      <vt:lpstr>MicrosoftYaHei</vt:lpstr>
      <vt:lpstr>MicrosoftYaHei-Bold</vt:lpstr>
      <vt:lpstr>ＭＳ Ｐゴシック</vt:lpstr>
      <vt:lpstr>PingFang SC</vt:lpstr>
      <vt:lpstr>SimSun</vt:lpstr>
      <vt:lpstr>宋</vt:lpstr>
      <vt:lpstr>Arial</vt:lpstr>
      <vt:lpstr>Calibri</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邵惠君</dc:creator>
  <cp:lastModifiedBy>Li Yan</cp:lastModifiedBy>
  <cp:revision>119</cp:revision>
  <dcterms:created xsi:type="dcterms:W3CDTF">2020-08-12T02:14:32Z</dcterms:created>
  <dcterms:modified xsi:type="dcterms:W3CDTF">2020-08-18T01:33:54Z</dcterms:modified>
</cp:coreProperties>
</file>