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58" r:id="rId3"/>
    <p:sldId id="37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>
          <p15:clr>
            <a:srgbClr val="A4A3A4"/>
          </p15:clr>
        </p15:guide>
        <p15:guide id="2" pos="3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1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7"/>
    <p:restoredTop sz="69061" autoAdjust="0"/>
  </p:normalViewPr>
  <p:slideViewPr>
    <p:cSldViewPr snapToGrid="0" snapToObjects="1">
      <p:cViewPr varScale="1">
        <p:scale>
          <a:sx n="72" d="100"/>
          <a:sy n="72" d="100"/>
        </p:scale>
        <p:origin x="816" y="54"/>
      </p:cViewPr>
      <p:guideLst>
        <p:guide orient="horz" pos="2214"/>
        <p:guide pos="38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-2928" y="-84"/>
      </p:cViewPr>
      <p:guideLst>
        <p:guide orient="horz" pos="2951"/>
        <p:guide pos="21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1FD8C-AAD3-414F-A427-5E5A6CE9B53E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1BC48-F2EB-4C81-85CF-C4F254C6E3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0BC57-A688-5845-BED9-AC32D78134EF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75DEF-7BE0-944A-A936-208A768C00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75DEF-7BE0-944A-A936-208A768C001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2C9-E297-0945-B9A1-0F3190FE17A2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0" y="6385034"/>
            <a:ext cx="9144000" cy="483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声明：本文档纯属个人观点，难免有失偏颇，请读者去伪存真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Image" descr="Image"/>
          <p:cNvPicPr>
            <a:picLocks noChangeAspect="1"/>
          </p:cNvPicPr>
          <p:nvPr userDrawn="1"/>
        </p:nvPicPr>
        <p:blipFill>
          <a:blip r:embed="rId2"/>
          <a:srcRect l="11466" t="129" r="26616" b="129"/>
          <a:stretch>
            <a:fillRect/>
          </a:stretch>
        </p:blipFill>
        <p:spPr>
          <a:xfrm>
            <a:off x="0" y="0"/>
            <a:ext cx="5486400" cy="6868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5486400" y="0"/>
            <a:ext cx="6753726" cy="6868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2C9-E297-0945-B9A1-0F3190FE17A2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4FD-C645-E14F-9F41-6AD3EF8CAD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2C9-E297-0945-B9A1-0F3190FE17A2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4FD-C645-E14F-9F41-6AD3EF8CAD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2C9-E297-0945-B9A1-0F3190FE17A2}" type="datetimeFigureOut">
              <a:rPr kumimoji="1" lang="zh-CN" altLang="en-US" smtClean="0"/>
              <a:t>2020/10/19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4FD-C645-E14F-9F41-6AD3EF8CADC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20538"/>
            <a:ext cx="12191999" cy="14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5531" y="6107414"/>
            <a:ext cx="1338833" cy="862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2C9-E297-0945-B9A1-0F3190FE17A2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4FD-C645-E14F-9F41-6AD3EF8CAD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2C9-E297-0945-B9A1-0F3190FE17A2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4FD-C645-E14F-9F41-6AD3EF8CAD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2C9-E297-0945-B9A1-0F3190FE17A2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4FD-C645-E14F-9F41-6AD3EF8CAD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2C9-E297-0945-B9A1-0F3190FE17A2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4FD-C645-E14F-9F41-6AD3EF8CAD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2C9-E297-0945-B9A1-0F3190FE17A2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4FD-C645-E14F-9F41-6AD3EF8CAD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2C9-E297-0945-B9A1-0F3190FE17A2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4FD-C645-E14F-9F41-6AD3EF8CAD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2C9-E297-0945-B9A1-0F3190FE17A2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4FD-C645-E14F-9F41-6AD3EF8CAD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692C9-E297-0945-B9A1-0F3190FE17A2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5F4FD-C645-E14F-9F41-6AD3EF8CAD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5541689" y="2558900"/>
            <a:ext cx="6597909" cy="1322070"/>
          </a:xfrm>
        </p:spPr>
        <p:txBody>
          <a:bodyPr>
            <a:noAutofit/>
          </a:bodyPr>
          <a:lstStyle/>
          <a:p>
            <a:pPr algn="r"/>
            <a:r>
              <a:rPr kumimoji="1"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kumimoji="1"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决赛作品汇总</a:t>
            </a:r>
          </a:p>
        </p:txBody>
      </p:sp>
      <p:sp>
        <p:nvSpPr>
          <p:cNvPr id="4" name="银行间市场XBRL标准框架"/>
          <p:cNvSpPr txBox="1"/>
          <p:nvPr/>
        </p:nvSpPr>
        <p:spPr>
          <a:xfrm>
            <a:off x="9773392" y="6507678"/>
            <a:ext cx="2465906" cy="35032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8000" kern="1200">
                <a:solidFill>
                  <a:schemeClr val="tx1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202011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银行间市场XBRL标准框架"/>
          <p:cNvSpPr txBox="1"/>
          <p:nvPr/>
        </p:nvSpPr>
        <p:spPr>
          <a:xfrm>
            <a:off x="5541689" y="1877278"/>
            <a:ext cx="6426792" cy="35032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8000" kern="1200">
                <a:solidFill>
                  <a:schemeClr val="tx1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中汇劳动竞赛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汇编程主题竞赛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（第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季）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5488681" y="6028933"/>
            <a:ext cx="2536204" cy="841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深思熟虑万行代码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  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技术创新百舸争流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风采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46455" y="217805"/>
            <a:ext cx="70010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汇编程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2020-12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就挺秃然的战队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 bwMode="auto">
          <a:xfrm>
            <a:off x="35495" y="135382"/>
            <a:ext cx="769723" cy="66763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B0F0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43" tIns="34272" rIns="68543" bIns="34272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3837710" y="6556737"/>
            <a:ext cx="8354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配套落实新本币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小项目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管理交付</a:t>
            </a:r>
            <a:r>
              <a:rPr 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工作制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7527327" y="2243158"/>
            <a:ext cx="2132044" cy="3488496"/>
            <a:chOff x="8951663" y="1951629"/>
            <a:chExt cx="2132044" cy="3488496"/>
          </a:xfrm>
        </p:grpSpPr>
        <p:sp>
          <p:nvSpPr>
            <p:cNvPr id="43" name="矩形 42"/>
            <p:cNvSpPr/>
            <p:nvPr/>
          </p:nvSpPr>
          <p:spPr>
            <a:xfrm>
              <a:off x="8951663" y="2775080"/>
              <a:ext cx="2131973" cy="266504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marL="171450" indent="-171450" algn="l">
                <a:lnSpc>
                  <a:spcPct val="200000"/>
                </a:lnSpc>
                <a:buFont typeface="Wingdings" panose="05000000000000000000" charset="0"/>
                <a:buChar char=""/>
              </a:pPr>
              <a:r>
                <a:rPr lang="zh-CN" altLang="en-US" sz="1200" dirty="0">
                  <a:cs typeface="+mn-ea"/>
                  <a:sym typeface="+mn-lt"/>
                </a:rPr>
                <a:t>自动识别版本风险；</a:t>
              </a:r>
              <a:endParaRPr lang="zh-CN" altLang="en-US" sz="1200" dirty="0">
                <a:cs typeface="+mn-ea"/>
              </a:endParaRPr>
            </a:p>
            <a:p>
              <a:pPr marL="171450" indent="-171450" algn="l">
                <a:lnSpc>
                  <a:spcPct val="200000"/>
                </a:lnSpc>
                <a:buFont typeface="Wingdings" panose="05000000000000000000" charset="0"/>
                <a:buChar char=""/>
              </a:pPr>
              <a:r>
                <a:rPr lang="zh-CN" altLang="en-US" sz="1200" dirty="0">
                  <a:cs typeface="+mn-ea"/>
                  <a:sym typeface="+mn-lt"/>
                </a:rPr>
                <a:t>自动识别实现风险</a:t>
              </a:r>
              <a:r>
                <a:rPr lang="zh-CN" altLang="en-US" sz="1200" dirty="0">
                  <a:cs typeface="+mn-ea"/>
                </a:rPr>
                <a:t>；</a:t>
              </a:r>
            </a:p>
            <a:p>
              <a:pPr marL="171450" indent="-171450" algn="l">
                <a:lnSpc>
                  <a:spcPct val="200000"/>
                </a:lnSpc>
                <a:buFont typeface="Wingdings" panose="05000000000000000000" charset="0"/>
                <a:buChar char=""/>
              </a:pPr>
              <a:r>
                <a:rPr lang="zh-CN" altLang="en-US" sz="1200" dirty="0">
                  <a:cs typeface="+mn-ea"/>
                  <a:sym typeface="+mn-lt"/>
                </a:rPr>
                <a:t>形成进程、工程与接口的依赖网络，对新内容的技术架构有一个精确评估指导；</a:t>
              </a:r>
            </a:p>
            <a:p>
              <a:pPr marL="171450" indent="-171450" algn="l">
                <a:lnSpc>
                  <a:spcPct val="200000"/>
                </a:lnSpc>
                <a:buFont typeface="Wingdings" panose="05000000000000000000" charset="0"/>
                <a:buChar char=""/>
              </a:pPr>
              <a:r>
                <a:rPr lang="zh-CN" altLang="en-US" sz="1200" dirty="0">
                  <a:cs typeface="+mn-ea"/>
                  <a:sym typeface="+mn-lt"/>
                </a:rPr>
                <a:t>累积形成研发知识库；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Rectangle 27"/>
            <p:cNvSpPr/>
            <p:nvPr/>
          </p:nvSpPr>
          <p:spPr bwMode="auto">
            <a:xfrm>
              <a:off x="8952394" y="1951629"/>
              <a:ext cx="2131313" cy="708937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价值展望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0028" y="2243158"/>
            <a:ext cx="2131973" cy="3488496"/>
            <a:chOff x="805218" y="1951629"/>
            <a:chExt cx="2131973" cy="3488496"/>
          </a:xfrm>
        </p:grpSpPr>
        <p:sp>
          <p:nvSpPr>
            <p:cNvPr id="40" name="矩形 39"/>
            <p:cNvSpPr/>
            <p:nvPr/>
          </p:nvSpPr>
          <p:spPr>
            <a:xfrm>
              <a:off x="805218" y="2775080"/>
              <a:ext cx="2131973" cy="266504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marL="171450" indent="-171450">
                <a:lnSpc>
                  <a:spcPct val="200000"/>
                </a:lnSpc>
                <a:buFont typeface="Wingdings" panose="05000000000000000000" charset="0"/>
                <a:buChar char=""/>
              </a:pPr>
              <a:r>
                <a:rPr lang="zh-CN" altLang="en-US" sz="1200" dirty="0">
                  <a:cs typeface="+mn-ea"/>
                  <a:sym typeface="+mn-lt"/>
                </a:rPr>
                <a:t>守门员评估、合并和交付功能点风险巨大，工作繁杂；</a:t>
              </a:r>
              <a:endParaRPr lang="en-US" altLang="zh-CN" sz="12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charset="0"/>
                <a:buChar char=""/>
              </a:pPr>
              <a:r>
                <a:rPr lang="zh-CN" altLang="en-US" sz="1200" dirty="0">
                  <a:cs typeface="+mn-ea"/>
                  <a:sym typeface="+mn-lt"/>
                </a:rPr>
                <a:t>集中和验收测试难以模拟真实生产情况，依赖开发评估影响范围；</a:t>
              </a:r>
              <a:endParaRPr lang="en-US" altLang="zh-CN" sz="12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charset="0"/>
                <a:buChar char=""/>
              </a:pPr>
              <a:r>
                <a:rPr lang="zh-CN" altLang="en-US" sz="1200" dirty="0">
                  <a:cs typeface="+mn-ea"/>
                  <a:sym typeface="+mn-lt"/>
                </a:rPr>
                <a:t>接口、数据库和操作性能分析缺失；</a:t>
              </a:r>
            </a:p>
          </p:txBody>
        </p:sp>
        <p:sp>
          <p:nvSpPr>
            <p:cNvPr id="45" name="Rectangle 27"/>
            <p:cNvSpPr/>
            <p:nvPr/>
          </p:nvSpPr>
          <p:spPr bwMode="auto">
            <a:xfrm>
              <a:off x="805218" y="1951629"/>
              <a:ext cx="2131313" cy="708937"/>
            </a:xfrm>
            <a:prstGeom prst="rect">
              <a:avLst/>
            </a:prstGeom>
            <a:solidFill>
              <a:srgbClr val="7030A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落地场景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655794" y="2243158"/>
            <a:ext cx="2131973" cy="3488496"/>
            <a:chOff x="3520700" y="1951629"/>
            <a:chExt cx="2131973" cy="3488496"/>
          </a:xfrm>
        </p:grpSpPr>
        <p:sp>
          <p:nvSpPr>
            <p:cNvPr id="41" name="矩形 40"/>
            <p:cNvSpPr/>
            <p:nvPr/>
          </p:nvSpPr>
          <p:spPr>
            <a:xfrm>
              <a:off x="3520700" y="2775080"/>
              <a:ext cx="2131973" cy="266504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marL="171450" indent="-171450" algn="l">
                <a:lnSpc>
                  <a:spcPct val="200000"/>
                </a:lnSpc>
                <a:buFont typeface="Wingdings" panose="05000000000000000000" charset="0"/>
                <a:buChar char=""/>
              </a:pPr>
              <a:r>
                <a:rPr lang="zh-CN" altLang="en-US" sz="1200" dirty="0">
                  <a:cs typeface="+mn-ea"/>
                </a:rPr>
                <a:t>基于Actor模型和开源技术，实现新本币系统自动化测试工具；</a:t>
              </a:r>
            </a:p>
            <a:p>
              <a:pPr marL="171450" indent="-171450" algn="l">
                <a:lnSpc>
                  <a:spcPct val="200000"/>
                </a:lnSpc>
                <a:buFont typeface="Wingdings" panose="05000000000000000000" charset="0"/>
                <a:buChar char=""/>
              </a:pPr>
              <a:r>
                <a:rPr lang="zh-CN" altLang="en-US" sz="1200" dirty="0">
                  <a:cs typeface="+mn-ea"/>
                  <a:sym typeface="+mn-lt"/>
                </a:rPr>
                <a:t>通过知识图谱技术评估接口、工程、功能等关联关系，识别风险；</a:t>
              </a:r>
            </a:p>
            <a:p>
              <a:pPr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27"/>
            <p:cNvSpPr/>
            <p:nvPr/>
          </p:nvSpPr>
          <p:spPr bwMode="auto">
            <a:xfrm>
              <a:off x="3520943" y="1951629"/>
              <a:ext cx="2131313" cy="708937"/>
            </a:xfrm>
            <a:prstGeom prst="rect">
              <a:avLst/>
            </a:prstGeom>
            <a:solidFill>
              <a:srgbClr val="0070C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解决方案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091560" y="2243158"/>
            <a:ext cx="2131973" cy="3488496"/>
            <a:chOff x="6236182" y="1951629"/>
            <a:chExt cx="2131973" cy="3488496"/>
          </a:xfrm>
        </p:grpSpPr>
        <p:sp>
          <p:nvSpPr>
            <p:cNvPr id="42" name="矩形 41"/>
            <p:cNvSpPr/>
            <p:nvPr/>
          </p:nvSpPr>
          <p:spPr>
            <a:xfrm>
              <a:off x="6236182" y="2775080"/>
              <a:ext cx="2131973" cy="26650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marL="171450" indent="-171450" algn="l">
                <a:lnSpc>
                  <a:spcPct val="200000"/>
                </a:lnSpc>
                <a:buFont typeface="Wingdings" panose="05000000000000000000" charset="0"/>
                <a:buChar char=""/>
              </a:pPr>
              <a:r>
                <a:rPr lang="zh-CN" altLang="en-US" sz="1200" dirty="0">
                  <a:cs typeface="+mn-ea"/>
                </a:rPr>
                <a:t>实现新本币自动化测试工具，发现测试风险；</a:t>
              </a:r>
            </a:p>
            <a:p>
              <a:pPr marL="171450" indent="-171450" algn="l">
                <a:lnSpc>
                  <a:spcPct val="200000"/>
                </a:lnSpc>
                <a:buFont typeface="Wingdings" panose="05000000000000000000" charset="0"/>
                <a:buChar char=""/>
              </a:pPr>
              <a:r>
                <a:rPr lang="zh-CN" altLang="en-US" sz="1200" dirty="0">
                  <a:cs typeface="+mn-ea"/>
                </a:rPr>
                <a:t>功能点和交付模块网络分析，发现交付风险；</a:t>
              </a:r>
            </a:p>
          </p:txBody>
        </p:sp>
        <p:sp>
          <p:nvSpPr>
            <p:cNvPr id="47" name="Rectangle 27"/>
            <p:cNvSpPr/>
            <p:nvPr/>
          </p:nvSpPr>
          <p:spPr bwMode="auto">
            <a:xfrm>
              <a:off x="6236668" y="1951629"/>
              <a:ext cx="2131313" cy="708937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重点工作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859628" y="2243158"/>
            <a:ext cx="2132044" cy="3488496"/>
            <a:chOff x="8951663" y="1951629"/>
            <a:chExt cx="2132044" cy="3488496"/>
          </a:xfrm>
        </p:grpSpPr>
        <p:sp>
          <p:nvSpPr>
            <p:cNvPr id="52" name="矩形 51"/>
            <p:cNvSpPr/>
            <p:nvPr/>
          </p:nvSpPr>
          <p:spPr>
            <a:xfrm>
              <a:off x="8951663" y="2775080"/>
              <a:ext cx="2131973" cy="2665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>
                <a:lnSpc>
                  <a:spcPct val="200000"/>
                </a:lnSpc>
              </a:pP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Rectangle 27"/>
            <p:cNvSpPr/>
            <p:nvPr/>
          </p:nvSpPr>
          <p:spPr bwMode="auto">
            <a:xfrm>
              <a:off x="8952394" y="1951629"/>
              <a:ext cx="2131313" cy="708937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战队介绍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TextBox 30"/>
          <p:cNvSpPr txBox="1"/>
          <p:nvPr/>
        </p:nvSpPr>
        <p:spPr>
          <a:xfrm>
            <a:off x="220028" y="1132337"/>
            <a:ext cx="11771573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作品名称：女娲</a:t>
            </a:r>
            <a:r>
              <a:rPr lang="en-US" altLang="zh-C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chemeClr val="accent5"/>
                </a:solidFill>
                <a:latin typeface="+mj-ea"/>
                <a:ea typeface="+mj-ea"/>
                <a:cs typeface="+mn-ea"/>
                <a:sym typeface="+mn-lt"/>
              </a:rPr>
              <a:t>研发交付流程中的</a:t>
            </a:r>
            <a:r>
              <a:rPr lang="zh-CN" altLang="en-US" b="1" dirty="0">
                <a:solidFill>
                  <a:schemeClr val="accent5"/>
                </a:solidFill>
                <a:latin typeface="+mj-ea"/>
                <a:cs typeface="+mn-ea"/>
                <a:sym typeface="+mn-lt"/>
              </a:rPr>
              <a:t>风险识别和</a:t>
            </a:r>
            <a:r>
              <a:rPr lang="zh-CN" altLang="en-US" b="1" dirty="0">
                <a:solidFill>
                  <a:schemeClr val="accent5"/>
                </a:solidFill>
                <a:latin typeface="+mj-ea"/>
                <a:ea typeface="+mj-ea"/>
                <a:cs typeface="+mn-ea"/>
                <a:sym typeface="+mn-lt"/>
              </a:rPr>
              <a:t>知识管理</a:t>
            </a:r>
          </a:p>
          <a:p>
            <a:r>
              <a:rPr lang="zh-CN" alt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理念：上工治未病</a:t>
            </a:r>
          </a:p>
          <a:p>
            <a:r>
              <a:rPr lang="zh-CN" alt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价值：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280" y="2952115"/>
            <a:ext cx="2131060" cy="2841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330" y="217805"/>
            <a:ext cx="4179570" cy="19183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46455" y="217805"/>
            <a:ext cx="70010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汇编程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2020-N03-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就挺秃然的战队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 bwMode="auto">
          <a:xfrm>
            <a:off x="35495" y="135382"/>
            <a:ext cx="769723" cy="66763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B0F0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43" tIns="34272" rIns="68543" bIns="34272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TextBox 30"/>
          <p:cNvSpPr txBox="1"/>
          <p:nvPr/>
        </p:nvSpPr>
        <p:spPr>
          <a:xfrm>
            <a:off x="3837710" y="6556737"/>
            <a:ext cx="8354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配套落实新本币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小项目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管理交付</a:t>
            </a:r>
            <a:r>
              <a:rPr 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工作制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7527327" y="2243158"/>
            <a:ext cx="2132044" cy="3488496"/>
            <a:chOff x="8951663" y="1951629"/>
            <a:chExt cx="2132044" cy="3488496"/>
          </a:xfrm>
        </p:grpSpPr>
        <p:sp>
          <p:nvSpPr>
            <p:cNvPr id="43" name="矩形 42"/>
            <p:cNvSpPr/>
            <p:nvPr/>
          </p:nvSpPr>
          <p:spPr>
            <a:xfrm>
              <a:off x="8951663" y="2775080"/>
              <a:ext cx="2131973" cy="266504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marL="171450" indent="-171450" algn="l">
                <a:lnSpc>
                  <a:spcPct val="200000"/>
                </a:lnSpc>
                <a:buFont typeface="Wingdings" panose="05000000000000000000" charset="0"/>
                <a:buChar char="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提高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版本风险识别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；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  <a:p>
              <a:pPr marL="171450" indent="-171450" algn="l">
                <a:lnSpc>
                  <a:spcPct val="200000"/>
                </a:lnSpc>
                <a:buFont typeface="Wingdings" panose="05000000000000000000" charset="0"/>
                <a:buChar char="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形成进程、工程与接口的依赖网络，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建立对新开发内容精确评估指导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；</a:t>
              </a:r>
            </a:p>
            <a:p>
              <a:pPr marL="171450" indent="-171450" algn="l">
                <a:lnSpc>
                  <a:spcPct val="200000"/>
                </a:lnSpc>
                <a:buFont typeface="Wingdings" panose="05000000000000000000" charset="0"/>
                <a:buChar char="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累积形成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研发知识库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；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Rectangle 27"/>
            <p:cNvSpPr/>
            <p:nvPr/>
          </p:nvSpPr>
          <p:spPr bwMode="auto">
            <a:xfrm>
              <a:off x="8952394" y="1951629"/>
              <a:ext cx="2131313" cy="708937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价值展望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0028" y="2243158"/>
            <a:ext cx="2131973" cy="3488496"/>
            <a:chOff x="805218" y="1951629"/>
            <a:chExt cx="2131973" cy="3488496"/>
          </a:xfrm>
        </p:grpSpPr>
        <p:sp>
          <p:nvSpPr>
            <p:cNvPr id="40" name="矩形 39"/>
            <p:cNvSpPr/>
            <p:nvPr/>
          </p:nvSpPr>
          <p:spPr>
            <a:xfrm>
              <a:off x="805218" y="2775080"/>
              <a:ext cx="2131973" cy="266504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marL="171450" indent="-171450">
                <a:lnSpc>
                  <a:spcPct val="200000"/>
                </a:lnSpc>
                <a:buFont typeface="Wingdings" panose="05000000000000000000" charset="0"/>
                <a:buChar char="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守门员评估、合并和交付功能点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风险大，工作繁杂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；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171450" indent="-171450">
                <a:lnSpc>
                  <a:spcPct val="200000"/>
                </a:lnSpc>
                <a:buFont typeface="Wingdings" panose="05000000000000000000" charset="0"/>
                <a:buChar char="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集中和验收测试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难以模拟真实生产情况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，依赖开发评估影响范围；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171450" indent="-171450">
                <a:lnSpc>
                  <a:spcPct val="200000"/>
                </a:lnSpc>
                <a:buFont typeface="Wingdings" panose="05000000000000000000" charset="0"/>
                <a:buChar char="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接口、数据库和操作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性能分析缺失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；</a:t>
              </a:r>
            </a:p>
          </p:txBody>
        </p:sp>
        <p:sp>
          <p:nvSpPr>
            <p:cNvPr id="45" name="Rectangle 27"/>
            <p:cNvSpPr/>
            <p:nvPr/>
          </p:nvSpPr>
          <p:spPr bwMode="auto">
            <a:xfrm>
              <a:off x="805218" y="1951629"/>
              <a:ext cx="2131313" cy="708937"/>
            </a:xfrm>
            <a:prstGeom prst="rect">
              <a:avLst/>
            </a:prstGeom>
            <a:solidFill>
              <a:srgbClr val="7030A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落地场景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655794" y="2243158"/>
            <a:ext cx="2131973" cy="3488496"/>
            <a:chOff x="3520700" y="1951629"/>
            <a:chExt cx="2131973" cy="3488496"/>
          </a:xfrm>
        </p:grpSpPr>
        <p:sp>
          <p:nvSpPr>
            <p:cNvPr id="41" name="矩形 40"/>
            <p:cNvSpPr/>
            <p:nvPr/>
          </p:nvSpPr>
          <p:spPr>
            <a:xfrm>
              <a:off x="3520700" y="2775080"/>
              <a:ext cx="2131973" cy="266504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marL="171450" indent="-171450" algn="l">
                <a:lnSpc>
                  <a:spcPct val="200000"/>
                </a:lnSpc>
                <a:buFont typeface="Wingdings" panose="05000000000000000000" charset="0"/>
                <a:buChar char="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基于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Actor模型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和开源技术，实现新本币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系统自动化测试工具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；</a:t>
              </a:r>
            </a:p>
            <a:p>
              <a:pPr marL="171450" indent="-171450" algn="l">
                <a:lnSpc>
                  <a:spcPct val="200000"/>
                </a:lnSpc>
                <a:buFont typeface="Wingdings" panose="05000000000000000000" charset="0"/>
                <a:buChar char="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通过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知识图谱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评估接口、工程、功能等关联关系，识别风险；</a:t>
              </a:r>
            </a:p>
            <a:p>
              <a:pPr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27"/>
            <p:cNvSpPr/>
            <p:nvPr/>
          </p:nvSpPr>
          <p:spPr bwMode="auto">
            <a:xfrm>
              <a:off x="3520943" y="1951629"/>
              <a:ext cx="2131313" cy="708937"/>
            </a:xfrm>
            <a:prstGeom prst="rect">
              <a:avLst/>
            </a:prstGeom>
            <a:solidFill>
              <a:srgbClr val="0070C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解决方案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091560" y="2243158"/>
            <a:ext cx="2131973" cy="3488496"/>
            <a:chOff x="6236182" y="1951629"/>
            <a:chExt cx="2131973" cy="3488496"/>
          </a:xfrm>
        </p:grpSpPr>
        <p:sp>
          <p:nvSpPr>
            <p:cNvPr id="42" name="矩形 41"/>
            <p:cNvSpPr/>
            <p:nvPr/>
          </p:nvSpPr>
          <p:spPr>
            <a:xfrm>
              <a:off x="6236182" y="2775080"/>
              <a:ext cx="2131973" cy="26650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marL="171450" indent="-171450" algn="l">
                <a:lnSpc>
                  <a:spcPct val="200000"/>
                </a:lnSpc>
                <a:buFont typeface="Wingdings" panose="05000000000000000000" charset="0"/>
                <a:buChar char="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实现新本币自动化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测试工具开发，发现测试风险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；</a:t>
              </a:r>
            </a:p>
            <a:p>
              <a:pPr marL="171450" indent="-171450" algn="l">
                <a:lnSpc>
                  <a:spcPct val="200000"/>
                </a:lnSpc>
                <a:buFont typeface="Wingdings" panose="05000000000000000000" charset="0"/>
                <a:buChar char="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功能点和交付模块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网络分析，发现交付风险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；</a:t>
              </a:r>
            </a:p>
          </p:txBody>
        </p:sp>
        <p:sp>
          <p:nvSpPr>
            <p:cNvPr id="47" name="Rectangle 27"/>
            <p:cNvSpPr/>
            <p:nvPr/>
          </p:nvSpPr>
          <p:spPr bwMode="auto">
            <a:xfrm>
              <a:off x="6236668" y="1951629"/>
              <a:ext cx="2131313" cy="708937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重点工作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859628" y="2243158"/>
            <a:ext cx="2132044" cy="3488496"/>
            <a:chOff x="8951663" y="1951629"/>
            <a:chExt cx="2132044" cy="3488496"/>
          </a:xfrm>
        </p:grpSpPr>
        <p:sp>
          <p:nvSpPr>
            <p:cNvPr id="52" name="矩形 51"/>
            <p:cNvSpPr/>
            <p:nvPr/>
          </p:nvSpPr>
          <p:spPr>
            <a:xfrm>
              <a:off x="8951663" y="2775080"/>
              <a:ext cx="2131973" cy="2665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>
                <a:lnSpc>
                  <a:spcPct val="200000"/>
                </a:lnSpc>
              </a:pP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Rectangle 27"/>
            <p:cNvSpPr/>
            <p:nvPr/>
          </p:nvSpPr>
          <p:spPr bwMode="auto">
            <a:xfrm>
              <a:off x="8952394" y="1951629"/>
              <a:ext cx="2131313" cy="708937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战队介绍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TextBox 30"/>
          <p:cNvSpPr txBox="1"/>
          <p:nvPr/>
        </p:nvSpPr>
        <p:spPr>
          <a:xfrm>
            <a:off x="220028" y="1441787"/>
            <a:ext cx="117715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女娲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：上工治未病，实现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研发交付流程中的风险识别和知识管理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367" y="3066609"/>
            <a:ext cx="2132305" cy="26650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541" y="131850"/>
            <a:ext cx="3870467" cy="17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8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391</Words>
  <Application>Microsoft Office PowerPoint</Application>
  <PresentationFormat>宽屏</PresentationFormat>
  <Paragraphs>45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DengXian</vt:lpstr>
      <vt:lpstr>DengXian Light</vt:lpstr>
      <vt:lpstr>微软雅黑</vt:lpstr>
      <vt:lpstr>Arial</vt:lpstr>
      <vt:lpstr>Calibri</vt:lpstr>
      <vt:lpstr>Wingdings</vt:lpstr>
      <vt:lpstr>Office 主题</vt:lpstr>
      <vt:lpstr>--决赛作品汇总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主题编程竞赛第2季</dc:title>
  <dc:creator>shenboqing</dc:creator>
  <cp:lastModifiedBy>沈伯青</cp:lastModifiedBy>
  <cp:revision>878</cp:revision>
  <dcterms:created xsi:type="dcterms:W3CDTF">2020-10-19T07:31:04Z</dcterms:created>
  <dcterms:modified xsi:type="dcterms:W3CDTF">2020-10-19T08:26:17Z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1033-2.5.0.4070</vt:lpwstr>
  </property>
</Properties>
</file>