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4" r:id="rId3"/>
    <p:sldId id="435" r:id="rId4"/>
    <p:sldId id="497" r:id="rId5"/>
    <p:sldId id="338" r:id="rId6"/>
    <p:sldId id="455" r:id="rId7"/>
    <p:sldId id="403" r:id="rId8"/>
    <p:sldId id="406" r:id="rId9"/>
    <p:sldId id="429" r:id="rId10"/>
    <p:sldId id="457" r:id="rId11"/>
    <p:sldId id="459" r:id="rId12"/>
    <p:sldId id="428" r:id="rId13"/>
    <p:sldId id="427" r:id="rId14"/>
    <p:sldId id="407" r:id="rId15"/>
    <p:sldId id="431" r:id="rId16"/>
    <p:sldId id="432" r:id="rId17"/>
    <p:sldId id="433" r:id="rId18"/>
    <p:sldId id="456" r:id="rId19"/>
    <p:sldId id="530" r:id="rId20"/>
    <p:sldId id="531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7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柴天仪" initials="cha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B9BD5"/>
    <a:srgbClr val="0068B7"/>
    <a:srgbClr val="002B62"/>
    <a:srgbClr val="85CBBF"/>
    <a:srgbClr val="F08346"/>
    <a:srgbClr val="1E7946"/>
    <a:srgbClr val="349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88" autoAdjust="0"/>
  </p:normalViewPr>
  <p:slideViewPr>
    <p:cSldViewPr snapToGrid="0">
      <p:cViewPr varScale="1">
        <p:scale>
          <a:sx n="77" d="100"/>
          <a:sy n="77" d="100"/>
        </p:scale>
        <p:origin x="896" y="48"/>
      </p:cViewPr>
      <p:guideLst>
        <p:guide orient="horz" pos="1620"/>
        <p:guide pos="2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0DE4A-4F44-438B-9627-5D0D06ACD48B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BCB81-37E1-44C8-9C8A-2C47762A7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8448" y="1931141"/>
            <a:ext cx="4320539" cy="53884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1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8246" y="2569568"/>
            <a:ext cx="4320540" cy="290053"/>
          </a:xfrm>
        </p:spPr>
        <p:txBody>
          <a:bodyPr/>
          <a:lstStyle>
            <a:lvl1pPr marL="0" indent="0" algn="l">
              <a:buNone/>
              <a:defRPr sz="1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——PPT</a:t>
            </a:r>
            <a:r>
              <a:rPr lang="zh-CN" altLang="en-US" dirty="0"/>
              <a:t>代用副标题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548077" y="2981265"/>
            <a:ext cx="3790950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/DATE.2018/01/01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17220" y="1355611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17220" y="1355611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92566" y="2136719"/>
            <a:ext cx="2312126" cy="52319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0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PART /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13401" y="1972499"/>
            <a:ext cx="645671" cy="71417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96018" y="3137154"/>
            <a:ext cx="2850968" cy="523192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代用副标题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7220" y="97352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17220" y="1355611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4288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26672"/>
            <a:ext cx="2949178" cy="807500"/>
          </a:xfrm>
        </p:spPr>
        <p:txBody>
          <a:bodyPr anchor="t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1136468"/>
            <a:ext cx="4629150" cy="337838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23123" y="2175805"/>
            <a:ext cx="4757738" cy="550069"/>
          </a:xfrm>
        </p:spPr>
        <p:txBody>
          <a:bodyPr>
            <a:noAutofit/>
          </a:bodyPr>
          <a:lstStyle>
            <a:lvl1pPr marL="0" indent="0">
              <a:buNone/>
              <a:defRPr sz="2400" b="1" baseline="0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Thanks for your time!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6999" y="2680017"/>
            <a:ext cx="4859384" cy="47863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0068B7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感谢您的耐心聆听！</a:t>
            </a:r>
            <a:endParaRPr lang="en-US" altLang="zh-CN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8866-DC75-4111-ABAA-814722AE95DF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5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5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5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5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5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058673" y="1780646"/>
            <a:ext cx="5423035" cy="538843"/>
          </a:xfrm>
        </p:spPr>
        <p:txBody>
          <a:bodyPr>
            <a:normAutofit/>
          </a:bodyPr>
          <a:lstStyle/>
          <a:p>
            <a:r>
              <a:rPr lang="zh-CN" altLang="en-US" sz="2665" dirty="0"/>
              <a:t>配置组与小项目负责人的沟通事宜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000" dirty="0"/>
              <a:t>www.chinamoney.com.cn</a:t>
            </a:r>
            <a:endParaRPr lang="zh-CN" altLang="en-US" sz="1000" dirty="0"/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5789699" y="3000373"/>
            <a:ext cx="3769995" cy="1691640"/>
          </a:xfrm>
          <a:prstGeom prst="rect">
            <a:avLst/>
          </a:prstGeom>
          <a:ln w="12700"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b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董炎彦</a:t>
            </a:r>
            <a:b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</a:br>
            <a: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2020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年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12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月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25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b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</a:br>
            <a:b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</a:br>
            <a:endParaRPr lang="en-US" sz="1400" i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22975" y="1760855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小项目参与人员可以在平台自助进行进程启停</a:t>
            </a:r>
          </a:p>
          <a:p>
            <a:endParaRPr lang="zh-CN" altLang="en-US" sz="1400" dirty="0"/>
          </a:p>
          <a:p>
            <a:r>
              <a:rPr lang="zh-CN" altLang="en-US" sz="1400" dirty="0"/>
              <a:t>启停的控制精确到进程级别</a:t>
            </a:r>
          </a:p>
          <a:p>
            <a:endParaRPr lang="zh-CN" altLang="en-US" sz="1400" dirty="0"/>
          </a:p>
          <a:p>
            <a:r>
              <a:rPr lang="zh-CN" altLang="en-US" sz="1400" dirty="0"/>
              <a:t>提高测试和排查问题的效率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973523"/>
            <a:ext cx="7927522" cy="505846"/>
          </a:xfrm>
        </p:spPr>
        <p:txBody>
          <a:bodyPr/>
          <a:lstStyle/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自助启停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579880"/>
            <a:ext cx="5575300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22975" y="1760855"/>
            <a:ext cx="3025775" cy="265747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1400" dirty="0"/>
              <a:t>每天三个时间点自动对小项目环境所有机器进程点检</a:t>
            </a:r>
          </a:p>
          <a:p>
            <a:endParaRPr lang="zh-CN" altLang="en-US" sz="1400" dirty="0"/>
          </a:p>
          <a:p>
            <a:r>
              <a:rPr lang="zh-CN" altLang="en-US" sz="1400" dirty="0"/>
              <a:t>点检项涉及到基础设施、业务入口、应用状态、业务主流程等二十多项</a:t>
            </a:r>
          </a:p>
          <a:p>
            <a:endParaRPr lang="zh-CN" altLang="en-US" sz="1400" dirty="0"/>
          </a:p>
          <a:p>
            <a:r>
              <a:rPr lang="zh-CN" altLang="en-US" sz="1400" dirty="0"/>
              <a:t>检查发现的异常可以一键自动修复，需要提单解决的，会自动跳转到提单页面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973523"/>
            <a:ext cx="7927522" cy="505846"/>
          </a:xfrm>
        </p:spPr>
        <p:txBody>
          <a:bodyPr/>
          <a:lstStyle/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环境点检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79550"/>
            <a:ext cx="5330190" cy="2508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22975" y="1760855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展示每个系统的进程、数据库、基线版本</a:t>
            </a:r>
          </a:p>
          <a:p>
            <a:endParaRPr lang="zh-CN" altLang="en-US" sz="1400" dirty="0"/>
          </a:p>
          <a:p>
            <a:r>
              <a:rPr lang="zh-CN" altLang="en-US" sz="1400" dirty="0"/>
              <a:t>显示分支创建、环境分配的状态</a:t>
            </a:r>
          </a:p>
          <a:p>
            <a:endParaRPr lang="zh-CN" altLang="en-US" sz="1400" dirty="0"/>
          </a:p>
          <a:p>
            <a:r>
              <a:rPr lang="zh-CN" altLang="en-US" sz="1400" dirty="0"/>
              <a:t>当状态出现错误，会标红提醒集成负责人</a:t>
            </a:r>
          </a:p>
        </p:txBody>
      </p:sp>
      <p:pic>
        <p:nvPicPr>
          <p:cNvPr id="3" name="图片 2" descr="变更明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1618615"/>
            <a:ext cx="5732780" cy="251333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变更明细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22975" y="1760855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展示系统对应的进程</a:t>
            </a:r>
          </a:p>
          <a:p>
            <a:endParaRPr lang="zh-CN" altLang="en-US" sz="1400" dirty="0"/>
          </a:p>
          <a:p>
            <a:r>
              <a:rPr lang="zh-CN" altLang="en-US" sz="1400" dirty="0"/>
              <a:t>展示进程对应的拉取版本</a:t>
            </a:r>
          </a:p>
          <a:p>
            <a:endParaRPr lang="zh-CN" altLang="en-US" sz="1400" dirty="0"/>
          </a:p>
          <a:p>
            <a:r>
              <a:rPr lang="zh-CN" altLang="en-US" sz="1400" dirty="0"/>
              <a:t>平台支持二进制代码包下载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3" name="图片 2" descr="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407795"/>
            <a:ext cx="4822825" cy="336359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60833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依赖明细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28445"/>
            <a:ext cx="8117205" cy="932815"/>
          </a:xfrm>
          <a:prstGeom prst="rect">
            <a:avLst/>
          </a:prstGeom>
        </p:spPr>
      </p:pic>
      <p:pic>
        <p:nvPicPr>
          <p:cNvPr id="8" name="图片 7" descr="史诗人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653665"/>
            <a:ext cx="8091170" cy="21640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人员管理</a:t>
            </a:r>
            <a:r>
              <a:rPr lang="en-US" altLang="zh-CN" dirty="0"/>
              <a:t>-</a:t>
            </a:r>
            <a:r>
              <a:rPr lang="zh-CN" altLang="en-US" dirty="0"/>
              <a:t>史诗信息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868670" y="1607820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根据日期查询当前小项目涉及的工程</a:t>
            </a:r>
          </a:p>
          <a:p>
            <a:endParaRPr lang="zh-CN" altLang="en-US" sz="1400" dirty="0"/>
          </a:p>
          <a:p>
            <a:r>
              <a:rPr lang="zh-CN" altLang="en-US" sz="1400" dirty="0"/>
              <a:t>统计小项目各工程的发版次数和成功率</a:t>
            </a:r>
          </a:p>
          <a:p>
            <a:endParaRPr lang="zh-CN" altLang="en-US" sz="1400" dirty="0"/>
          </a:p>
          <a:p>
            <a:r>
              <a:rPr lang="zh-CN" altLang="en-US" sz="1400" dirty="0"/>
              <a:t>一键导出小项目的发版日报</a:t>
            </a:r>
          </a:p>
          <a:p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3" name="图片 2" descr="发版日报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" y="1562735"/>
            <a:ext cx="5395595" cy="23622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人员管理</a:t>
            </a:r>
            <a:r>
              <a:rPr lang="en-US" altLang="zh-CN" dirty="0"/>
              <a:t>-</a:t>
            </a:r>
            <a:r>
              <a:rPr lang="zh-CN" altLang="en-US" dirty="0"/>
              <a:t>发版日报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868670" y="1607820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根据</a:t>
            </a:r>
            <a:r>
              <a:rPr lang="en-US" altLang="zh-CN" sz="1400" dirty="0"/>
              <a:t>gitlab</a:t>
            </a:r>
            <a:r>
              <a:rPr lang="zh-CN" altLang="en-US" sz="1400" dirty="0"/>
              <a:t>工程的提交规范，获取项目开发的流水记录</a:t>
            </a:r>
          </a:p>
          <a:p>
            <a:endParaRPr lang="zh-CN" altLang="en-US" sz="1400" dirty="0"/>
          </a:p>
          <a:p>
            <a:r>
              <a:rPr lang="zh-CN" altLang="en-US" sz="1400" dirty="0"/>
              <a:t>精确到每次提交的包名、工程、分支号、提交时间以及项目内容和提交人</a:t>
            </a:r>
          </a:p>
          <a:p>
            <a:endParaRPr lang="zh-CN" altLang="en-US" sz="1400" dirty="0"/>
          </a:p>
          <a:p>
            <a:r>
              <a:rPr lang="zh-CN" altLang="en-US" sz="1400" dirty="0"/>
              <a:t>流水表可作为工作量统计和项目管理中问题排查的依据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2" name="图片 1" descr="流水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" y="1779905"/>
            <a:ext cx="5269230" cy="17576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人员管理</a:t>
            </a:r>
            <a:r>
              <a:rPr lang="en-US" altLang="zh-CN" dirty="0"/>
              <a:t>-</a:t>
            </a:r>
            <a:r>
              <a:rPr lang="zh-CN" altLang="en-US" dirty="0"/>
              <a:t>流水表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柱形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1557655"/>
            <a:ext cx="3889375" cy="2886710"/>
          </a:xfrm>
          <a:prstGeom prst="rect">
            <a:avLst/>
          </a:prstGeom>
        </p:spPr>
      </p:pic>
      <p:pic>
        <p:nvPicPr>
          <p:cNvPr id="7" name="图片 6" descr="小组工作量统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70" y="1557655"/>
            <a:ext cx="4173220" cy="2886075"/>
          </a:xfrm>
          <a:prstGeom prst="rect">
            <a:avLst/>
          </a:prstGeom>
        </p:spPr>
      </p:pic>
      <p:sp>
        <p:nvSpPr>
          <p:cNvPr id="2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人员管理</a:t>
            </a:r>
            <a:r>
              <a:rPr lang="en-US" altLang="zh-CN" dirty="0"/>
              <a:t>-</a:t>
            </a:r>
            <a:r>
              <a:rPr lang="zh-CN" altLang="en-US" dirty="0"/>
              <a:t>工作量统计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15355" y="1600200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直观展示当前所有小项目的状态</a:t>
            </a:r>
          </a:p>
          <a:p>
            <a:endParaRPr lang="zh-CN" altLang="en-US" sz="1400" dirty="0"/>
          </a:p>
          <a:p>
            <a:r>
              <a:rPr lang="zh-CN" altLang="en-US" sz="1400" dirty="0"/>
              <a:t>根据</a:t>
            </a:r>
            <a:r>
              <a:rPr lang="en-US" altLang="zh-CN" sz="1400" dirty="0"/>
              <a:t>Redmine</a:t>
            </a:r>
            <a:r>
              <a:rPr lang="zh-CN" altLang="en-US" sz="1400" dirty="0"/>
              <a:t>状态，动态计算当前史诗进度，供小项目经理参考</a:t>
            </a:r>
          </a:p>
          <a:p>
            <a:endParaRPr lang="zh-CN" altLang="en-US" sz="1400" dirty="0"/>
          </a:p>
          <a:p>
            <a:r>
              <a:rPr lang="zh-CN" altLang="en-US" sz="1400" dirty="0"/>
              <a:t>利用不同颜色代表不同的项目状态</a:t>
            </a:r>
          </a:p>
          <a:p>
            <a:endParaRPr lang="zh-CN" altLang="en-US" sz="1400" dirty="0"/>
          </a:p>
          <a:p>
            <a:r>
              <a:rPr lang="zh-CN" altLang="en-US" sz="1400" dirty="0"/>
              <a:t>每个角色都能够通过总看板找到自己需要的信息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史诗看板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1558290"/>
            <a:ext cx="553593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史诗立项阶段的交互事宜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01980" y="1651000"/>
            <a:ext cx="6850380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小项目在发版的时候，一定要注意勾选</a:t>
            </a:r>
            <a:r>
              <a:rPr lang="en-US" altLang="zh-CN" sz="1400" dirty="0"/>
              <a:t>AMQ</a:t>
            </a:r>
            <a:r>
              <a:rPr lang="zh-CN" altLang="en-US" sz="1400" dirty="0"/>
              <a:t>选项</a:t>
            </a:r>
          </a:p>
          <a:p>
            <a:endParaRPr lang="zh-CN" altLang="en-US" sz="1400" dirty="0"/>
          </a:p>
          <a:p>
            <a:r>
              <a:rPr lang="zh-CN" altLang="en-US" sz="1400" dirty="0"/>
              <a:t>选择进程的时候，可以使用根据条件过滤筛选</a:t>
            </a:r>
          </a:p>
          <a:p>
            <a:endParaRPr lang="zh-CN" altLang="en-US" sz="1400" dirty="0"/>
          </a:p>
          <a:p>
            <a:r>
              <a:rPr lang="zh-CN" altLang="en-US" sz="1400" dirty="0"/>
              <a:t>根据实际的需求选择进程，避免占用太多的资源</a:t>
            </a:r>
          </a:p>
          <a:p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发版范围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1612265"/>
            <a:ext cx="5438140" cy="251015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932805" y="1760855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技术负责人</a:t>
            </a:r>
            <a:r>
              <a:rPr lang="zh-CN" altLang="en-US" sz="1400" dirty="0"/>
              <a:t>填入要变更的进程，精确到</a:t>
            </a:r>
            <a:r>
              <a:rPr lang="en-US" altLang="zh-CN" sz="1400" dirty="0"/>
              <a:t>u</a:t>
            </a:r>
            <a:endParaRPr lang="zh-CN" altLang="en-US" sz="1400" dirty="0"/>
          </a:p>
          <a:p>
            <a:r>
              <a:rPr lang="zh-CN" altLang="en-US" sz="1400" dirty="0"/>
              <a:t>基于特定版本分支拉取代码进行编译发版</a:t>
            </a:r>
          </a:p>
          <a:p>
            <a:r>
              <a:rPr lang="zh-CN" altLang="en-US" sz="1400" dirty="0"/>
              <a:t>只对指定的</a:t>
            </a:r>
            <a:r>
              <a:rPr lang="en-US" altLang="zh-CN" sz="1400" dirty="0"/>
              <a:t>u</a:t>
            </a:r>
            <a:r>
              <a:rPr lang="zh-CN" altLang="en-US" sz="1400" dirty="0"/>
              <a:t>和</a:t>
            </a:r>
            <a:r>
              <a:rPr lang="en-US" altLang="zh-CN" sz="1400" dirty="0"/>
              <a:t>s</a:t>
            </a:r>
            <a:r>
              <a:rPr lang="zh-CN" altLang="en-US" sz="1400" dirty="0"/>
              <a:t>进行发版，避免修改范围外的代码</a:t>
            </a:r>
          </a:p>
          <a:p>
            <a:r>
              <a:rPr lang="zh-CN" altLang="en-US" sz="1400" dirty="0"/>
              <a:t>提交变更明细，触发平台自动创建小项目环境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人员管理</a:t>
            </a:r>
            <a:r>
              <a:rPr lang="en-US" altLang="zh-CN" dirty="0"/>
              <a:t>-</a:t>
            </a:r>
            <a:r>
              <a:rPr lang="zh-CN" altLang="en-US" dirty="0"/>
              <a:t>版本变更明细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一些常见问题解答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01980" y="1651000"/>
            <a:ext cx="6850380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环境差异对比，不是很了解</a:t>
            </a:r>
          </a:p>
          <a:p>
            <a:r>
              <a:rPr lang="en-US" altLang="zh-CN" sz="1400" dirty="0"/>
              <a:t>DEP</a:t>
            </a:r>
            <a:r>
              <a:rPr lang="zh-CN" altLang="en-US" sz="1400" dirty="0"/>
              <a:t>在小项目没法使用，怎么办</a:t>
            </a:r>
          </a:p>
          <a:p>
            <a:r>
              <a:rPr lang="zh-CN" altLang="en-US" sz="1400" dirty="0"/>
              <a:t>立项的时候，平台会提供什么，有哪些是小项目组的工作，哪些是配置组的工作</a:t>
            </a:r>
          </a:p>
          <a:p>
            <a:r>
              <a:rPr lang="zh-CN" altLang="en-US" sz="1400" dirty="0"/>
              <a:t>哪些问题找配置组看，哪些问题找开发看</a:t>
            </a:r>
          </a:p>
          <a:p>
            <a:r>
              <a:rPr lang="zh-CN" altLang="en-US" sz="1400" dirty="0"/>
              <a:t>进程多的时候，一条条录入浪费时间</a:t>
            </a:r>
          </a:p>
          <a:p>
            <a:r>
              <a:rPr lang="zh-CN" altLang="en-US" sz="1400" dirty="0"/>
              <a:t>带</a:t>
            </a:r>
            <a:r>
              <a:rPr lang="en-US" altLang="zh-CN" sz="1400" dirty="0"/>
              <a:t>AMQ</a:t>
            </a:r>
            <a:r>
              <a:rPr lang="zh-CN" altLang="en-US" sz="1400" dirty="0"/>
              <a:t>发版和不带</a:t>
            </a:r>
            <a:r>
              <a:rPr lang="en-US" altLang="zh-CN" sz="1400" dirty="0"/>
              <a:t>AMQ</a:t>
            </a:r>
            <a:r>
              <a:rPr lang="zh-CN" altLang="en-US" sz="1400" dirty="0"/>
              <a:t>发版有什么区别</a:t>
            </a:r>
          </a:p>
          <a:p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842635" y="1760855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技术负责人</a:t>
            </a:r>
            <a:r>
              <a:rPr lang="zh-CN" altLang="en-US" sz="1400" dirty="0"/>
              <a:t>填入指定要求的进程号和分支号</a:t>
            </a:r>
          </a:p>
          <a:p>
            <a:endParaRPr lang="en-US" altLang="zh-CN" sz="1400" dirty="0"/>
          </a:p>
          <a:p>
            <a:r>
              <a:rPr lang="zh-CN" altLang="en-US" sz="1400" dirty="0"/>
              <a:t>填入场务地址和客户端地址，方便所有成员查看、测试</a:t>
            </a:r>
          </a:p>
          <a:p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2" name="图片 1" descr="填写依赖进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6535"/>
            <a:ext cx="4810760" cy="293179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人员管理</a:t>
            </a:r>
            <a:r>
              <a:rPr lang="en-US" altLang="zh-CN" dirty="0"/>
              <a:t>-</a:t>
            </a:r>
            <a:r>
              <a:rPr lang="zh-CN" altLang="en-US" dirty="0"/>
              <a:t>版本依赖明细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763260" y="1552575"/>
            <a:ext cx="2917825" cy="259270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技术负责人根据市场、交易方式、功能模块选择需要的进程</a:t>
            </a:r>
          </a:p>
          <a:p>
            <a:r>
              <a:rPr lang="zh-CN" altLang="en-US" sz="1400" dirty="0"/>
              <a:t>提供快捷方式，一键式的套餐选择</a:t>
            </a:r>
          </a:p>
          <a:p>
            <a:r>
              <a:rPr lang="zh-CN" altLang="en-US" sz="1400" dirty="0"/>
              <a:t>选择进程直接添加到版本依赖中，也可从依赖移入版本变更明细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410210" y="942408"/>
            <a:ext cx="7927522" cy="5058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  <a:cs typeface="+mj-cs"/>
              </a:defRPr>
            </a:lvl1pPr>
          </a:lstStyle>
          <a:p>
            <a:r>
              <a:rPr lang="zh-CN" altLang="en-US" dirty="0"/>
              <a:t>人员管理</a:t>
            </a:r>
            <a:r>
              <a:rPr lang="en-US" altLang="zh-CN" dirty="0"/>
              <a:t>-</a:t>
            </a:r>
            <a:r>
              <a:rPr lang="zh-CN" altLang="en-US" dirty="0"/>
              <a:t>版本依赖明细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1448435"/>
            <a:ext cx="5213985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973523"/>
            <a:ext cx="7927522" cy="505846"/>
          </a:xfrm>
        </p:spPr>
        <p:txBody>
          <a:bodyPr/>
          <a:lstStyle/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环境搭建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289685" y="1973580"/>
            <a:ext cx="998220" cy="476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IP</a:t>
            </a:r>
            <a:r>
              <a:rPr lang="zh-CN" altLang="en-US" sz="1200" dirty="0"/>
              <a:t>自动分配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199890" y="1999615"/>
            <a:ext cx="899160" cy="4248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清理磁盘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585085" y="1999615"/>
            <a:ext cx="1162050" cy="4248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更改配置项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164205" y="3470910"/>
            <a:ext cx="1035685" cy="4248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网关安装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454015" y="1985645"/>
            <a:ext cx="864235" cy="4248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创建用户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70660" y="3470910"/>
            <a:ext cx="1351915" cy="4248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服务器校时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343015" y="3470910"/>
            <a:ext cx="1188085" cy="3594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数据库初始化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626610" y="3438525"/>
            <a:ext cx="1351915" cy="4248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中间件安装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287905" y="2102485"/>
            <a:ext cx="297180" cy="2190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箭头 34"/>
          <p:cNvSpPr/>
          <p:nvPr/>
        </p:nvSpPr>
        <p:spPr>
          <a:xfrm>
            <a:off x="6001385" y="3557270"/>
            <a:ext cx="341630" cy="18732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513965"/>
            <a:ext cx="120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   2h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99205" y="2088515"/>
            <a:ext cx="348615" cy="2190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151755" y="2088515"/>
            <a:ext cx="302260" cy="2190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2822575" y="3537585"/>
            <a:ext cx="341630" cy="18732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4242435" y="3557270"/>
            <a:ext cx="341630" cy="18732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6824980" y="2810510"/>
            <a:ext cx="674370" cy="3162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Oval 13"/>
          <p:cNvSpPr/>
          <p:nvPr/>
        </p:nvSpPr>
        <p:spPr>
          <a:xfrm>
            <a:off x="3530021" y="973742"/>
            <a:ext cx="474107" cy="490560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rgbClr val="02967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6318250" y="2088515"/>
            <a:ext cx="348615" cy="2190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666865" y="2011680"/>
            <a:ext cx="864235" cy="4248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创建小项目分支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439025" y="140208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自动化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9" grpId="0" animBg="1"/>
      <p:bldP spid="19" grpId="1" animBg="1"/>
      <p:bldP spid="35" grpId="0" animBg="1"/>
      <p:bldP spid="35" grpId="1" animBg="1"/>
      <p:bldP spid="5" grpId="0"/>
      <p:bldP spid="5" grpId="1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35" grpId="0" bldLvl="0" animBg="1"/>
      <p:bldP spid="235" grpId="1" animBg="1"/>
      <p:bldP spid="30" grpId="0" animBg="1"/>
      <p:bldP spid="30" grpId="1" animBg="1"/>
      <p:bldP spid="31" grpId="0" animBg="1"/>
      <p:bldP spid="31" grpId="1" animBg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服务器资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594485"/>
            <a:ext cx="5899150" cy="276415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973523"/>
            <a:ext cx="7927522" cy="505846"/>
          </a:xfrm>
        </p:spPr>
        <p:txBody>
          <a:bodyPr/>
          <a:lstStyle/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史诗环境管理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18225" y="1594485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直观的显示各个小项目的服务器使用情况</a:t>
            </a:r>
          </a:p>
          <a:p>
            <a:endParaRPr lang="zh-CN" altLang="en-US" sz="1400" dirty="0"/>
          </a:p>
          <a:p>
            <a:r>
              <a:rPr lang="zh-CN" altLang="en-US" sz="1400" dirty="0"/>
              <a:t>监控资源池中的空闲应用服务器和数据库服务器</a:t>
            </a:r>
          </a:p>
          <a:p>
            <a:endParaRPr lang="zh-CN" altLang="en-US" sz="1400" dirty="0"/>
          </a:p>
          <a:p>
            <a:r>
              <a:rPr lang="zh-CN" altLang="en-US" sz="1400" dirty="0"/>
              <a:t>结项功能一键回退环境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1736090"/>
            <a:ext cx="5039995" cy="265747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973523"/>
            <a:ext cx="7927522" cy="505846"/>
          </a:xfrm>
        </p:spPr>
        <p:txBody>
          <a:bodyPr/>
          <a:lstStyle/>
          <a:p>
            <a:r>
              <a:rPr lang="zh-CN" altLang="en-US" dirty="0"/>
              <a:t>环境管理</a:t>
            </a:r>
            <a:r>
              <a:rPr lang="en-US" altLang="zh-CN" dirty="0"/>
              <a:t>-IP</a:t>
            </a:r>
            <a:r>
              <a:rPr lang="zh-CN" altLang="en-US" dirty="0"/>
              <a:t>自动分配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753735" y="1736090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根据资源池和填入的进程数量，自动分配</a:t>
            </a:r>
            <a:r>
              <a:rPr lang="en-US" altLang="zh-CN" sz="1400" dirty="0"/>
              <a:t>IP,</a:t>
            </a:r>
            <a:r>
              <a:rPr lang="zh-CN" altLang="en-US" sz="1400" dirty="0"/>
              <a:t>免去维护</a:t>
            </a:r>
            <a:r>
              <a:rPr lang="en-US" altLang="zh-CN" sz="1400" dirty="0"/>
              <a:t>inventory</a:t>
            </a:r>
            <a:r>
              <a:rPr lang="zh-CN" altLang="en-US" sz="1400" dirty="0"/>
              <a:t>、</a:t>
            </a:r>
            <a:r>
              <a:rPr lang="en-US" altLang="zh-CN" sz="1400" dirty="0"/>
              <a:t>vars</a:t>
            </a:r>
            <a:r>
              <a:rPr lang="zh-CN" altLang="en-US" sz="1400" dirty="0"/>
              <a:t>文件的繁琐</a:t>
            </a:r>
          </a:p>
          <a:p>
            <a:endParaRPr lang="zh-CN" altLang="en-US" sz="1400" dirty="0"/>
          </a:p>
          <a:p>
            <a:r>
              <a:rPr lang="zh-CN" altLang="en-US" sz="1400" dirty="0"/>
              <a:t>根据实际运维的经验，维护若干条服务分配策略</a:t>
            </a:r>
          </a:p>
          <a:p>
            <a:endParaRPr lang="zh-CN" altLang="en-US" sz="1400" dirty="0"/>
          </a:p>
          <a:p>
            <a:r>
              <a:rPr lang="zh-CN" altLang="en-US" sz="1400" dirty="0"/>
              <a:t>对空闲机器统一分配，提高服务器利用资源</a:t>
            </a:r>
          </a:p>
          <a:p>
            <a:pPr marL="0" indent="0"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022975" y="1760855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小项目成员可以自助发版</a:t>
            </a:r>
          </a:p>
          <a:p>
            <a:endParaRPr lang="zh-CN" altLang="en-US" sz="1400" dirty="0"/>
          </a:p>
          <a:p>
            <a:r>
              <a:rPr lang="zh-CN" altLang="en-US" sz="1400" dirty="0"/>
              <a:t>发版的控制精确到</a:t>
            </a:r>
            <a:r>
              <a:rPr lang="en-US" altLang="zh-CN" sz="1400" dirty="0"/>
              <a:t>JAR</a:t>
            </a:r>
            <a:r>
              <a:rPr lang="zh-CN" altLang="en-US" sz="1400" dirty="0"/>
              <a:t>包级别</a:t>
            </a:r>
          </a:p>
          <a:p>
            <a:endParaRPr lang="zh-CN" altLang="en-US" sz="1400" dirty="0"/>
          </a:p>
          <a:p>
            <a:r>
              <a:rPr lang="zh-CN" altLang="en-US" sz="1400" dirty="0"/>
              <a:t>发版记录可追溯，报错可快速发现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973523"/>
            <a:ext cx="7927522" cy="505846"/>
          </a:xfrm>
        </p:spPr>
        <p:txBody>
          <a:bodyPr/>
          <a:lstStyle/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自助发版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1760855"/>
            <a:ext cx="5744210" cy="2139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868670" y="1607820"/>
            <a:ext cx="3025775" cy="2657475"/>
          </a:xfrm>
        </p:spPr>
        <p:txBody>
          <a:bodyPr>
            <a:normAutofit lnSpcReduction="20000"/>
          </a:bodyPr>
          <a:lstStyle/>
          <a:p>
            <a:r>
              <a:rPr lang="zh-CN" altLang="en-US" sz="1400" dirty="0"/>
              <a:t>直观展示每个服务器的资源和进程监控</a:t>
            </a:r>
          </a:p>
          <a:p>
            <a:endParaRPr lang="zh-CN" altLang="en-US" sz="1400" dirty="0"/>
          </a:p>
          <a:p>
            <a:r>
              <a:rPr lang="zh-CN" altLang="en-US" sz="1400" dirty="0"/>
              <a:t>对异常状态的进程做到一键修复</a:t>
            </a:r>
          </a:p>
          <a:p>
            <a:endParaRPr lang="zh-CN" altLang="en-US" sz="1400" dirty="0"/>
          </a:p>
          <a:p>
            <a:r>
              <a:rPr lang="zh-CN" altLang="en-US" sz="1400" dirty="0"/>
              <a:t>实现了小项目环境的</a:t>
            </a:r>
            <a:r>
              <a:rPr lang="en-US" altLang="zh-CN" sz="1400" dirty="0"/>
              <a:t>“</a:t>
            </a:r>
            <a:r>
              <a:rPr lang="zh-CN" altLang="en-US" sz="1400" dirty="0"/>
              <a:t>终极监控</a:t>
            </a:r>
            <a:r>
              <a:rPr lang="en-US" altLang="zh-CN" sz="1400" dirty="0"/>
              <a:t>”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2" name="图片 1" descr="服务分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607820"/>
            <a:ext cx="5487670" cy="240919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973523"/>
            <a:ext cx="7927522" cy="505846"/>
          </a:xfrm>
        </p:spPr>
        <p:txBody>
          <a:bodyPr/>
          <a:lstStyle/>
          <a:p>
            <a:r>
              <a:rPr lang="zh-CN" altLang="en-US" dirty="0"/>
              <a:t>环境管理</a:t>
            </a:r>
            <a:r>
              <a:rPr lang="en-US" altLang="zh-CN" dirty="0"/>
              <a:t>-</a:t>
            </a:r>
            <a:r>
              <a:rPr lang="zh-CN" altLang="en-US" dirty="0"/>
              <a:t>进程监控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747</Words>
  <Application>Microsoft Office PowerPoint</Application>
  <PresentationFormat>全屏显示(16:9)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思源黑体 CN Medium</vt:lpstr>
      <vt:lpstr>思源黑体 CN Regular</vt:lpstr>
      <vt:lpstr>Arial</vt:lpstr>
      <vt:lpstr>Calibri</vt:lpstr>
      <vt:lpstr>Calibri Light</vt:lpstr>
      <vt:lpstr>Office 主题</vt:lpstr>
      <vt:lpstr>配置组与小项目负责人的沟通事宜</vt:lpstr>
      <vt:lpstr>PowerPoint 演示文稿</vt:lpstr>
      <vt:lpstr>PowerPoint 演示文稿</vt:lpstr>
      <vt:lpstr>PowerPoint 演示文稿</vt:lpstr>
      <vt:lpstr>环境管理-环境搭建</vt:lpstr>
      <vt:lpstr>环境管理-史诗环境管理</vt:lpstr>
      <vt:lpstr>环境管理-IP自动分配</vt:lpstr>
      <vt:lpstr>环境管理-自助发版</vt:lpstr>
      <vt:lpstr>环境管理-进程监控</vt:lpstr>
      <vt:lpstr>环境管理-自助启停</vt:lpstr>
      <vt:lpstr>环境管理-环境点检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陈铭</dc:creator>
  <cp:lastModifiedBy>cfetsit</cp:lastModifiedBy>
  <cp:revision>478</cp:revision>
  <dcterms:created xsi:type="dcterms:W3CDTF">2017-09-25T06:45:00Z</dcterms:created>
  <dcterms:modified xsi:type="dcterms:W3CDTF">2020-12-29T08:46:49Z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