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995" r:id="rId3"/>
    <p:sldId id="1046" r:id="rId4"/>
    <p:sldId id="1047" r:id="rId5"/>
    <p:sldId id="1048" r:id="rId6"/>
    <p:sldId id="1052" r:id="rId7"/>
    <p:sldId id="1053" r:id="rId8"/>
    <p:sldId id="1054" r:id="rId9"/>
    <p:sldId id="1055" r:id="rId10"/>
    <p:sldId id="1050" r:id="rId11"/>
    <p:sldId id="996" r:id="rId12"/>
    <p:sldId id="1027" r:id="rId13"/>
    <p:sldId id="998" r:id="rId14"/>
    <p:sldId id="999" r:id="rId15"/>
    <p:sldId id="102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 Wang" initials="YW" lastIdx="3" clrIdx="0">
    <p:extLst>
      <p:ext uri="{19B8F6BF-5375-455C-9EA6-DF929625EA0E}">
        <p15:presenceInfo xmlns:p15="http://schemas.microsoft.com/office/powerpoint/2012/main" userId="S::wanyu@microsoft.com::e6743b04-5bab-400d-8f63-0895bef22e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A04B"/>
    <a:srgbClr val="4DB38B"/>
    <a:srgbClr val="51ADB2"/>
    <a:srgbClr val="F2F2F2"/>
    <a:srgbClr val="FFC201"/>
    <a:srgbClr val="76D6FF"/>
    <a:srgbClr val="006064"/>
    <a:srgbClr val="73FEFF"/>
    <a:srgbClr val="4472C4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51" autoAdjust="0"/>
    <p:restoredTop sz="96649" autoAdjust="0"/>
  </p:normalViewPr>
  <p:slideViewPr>
    <p:cSldViewPr snapToGrid="0" snapToObjects="1">
      <p:cViewPr varScale="1">
        <p:scale>
          <a:sx n="72" d="100"/>
          <a:sy n="72" d="100"/>
        </p:scale>
        <p:origin x="28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B871C-C08A-5443-BB2F-C899A5EE09D8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B23FC-39B0-B143-A1E0-8599A66FDF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452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B23FC-39B0-B143-A1E0-8599A66FDF28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197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算法：多元非线性回归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B23FC-39B0-B143-A1E0-8599A66FDF2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6292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算法：多元非线性回归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B23FC-39B0-B143-A1E0-8599A66FDF2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0595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算法：多元非线性回归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B23FC-39B0-B143-A1E0-8599A66FDF28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6480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算法：多元非线性回归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B23FC-39B0-B143-A1E0-8599A66FDF28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4685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算法：多元非线性回归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B23FC-39B0-B143-A1E0-8599A66FDF28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933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算法：多元非线性回归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B23FC-39B0-B143-A1E0-8599A66FDF2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119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算法：多元非线性回归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B23FC-39B0-B143-A1E0-8599A66FDF2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75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算法：多元非线性回归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B23FC-39B0-B143-A1E0-8599A66FDF2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4587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算法：多元非线性回归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B23FC-39B0-B143-A1E0-8599A66FDF2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6859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算法：多元非线性回归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B23FC-39B0-B143-A1E0-8599A66FDF2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5803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算法：多元非线性回归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B23FC-39B0-B143-A1E0-8599A66FDF2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0216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算法：多元非线性回归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B23FC-39B0-B143-A1E0-8599A66FDF2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9122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算法：多元非线性回归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B23FC-39B0-B143-A1E0-8599A66FDF2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8570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AD_Dimensional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cc_MobilityBLACK" hidden="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94828" y="541388"/>
            <a:ext cx="3430213" cy="527557"/>
          </a:xfrm>
          <a:prstGeom prst="rect">
            <a:avLst/>
          </a:prstGeom>
        </p:spPr>
      </p:pic>
      <p:pic>
        <p:nvPicPr>
          <p:cNvPr id="13" name="Acc_InteractiveBLACK" hidden="1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194487" y="551418"/>
            <a:ext cx="3443260" cy="518865"/>
          </a:xfrm>
          <a:prstGeom prst="rect">
            <a:avLst/>
          </a:prstGeom>
        </p:spPr>
      </p:pic>
      <p:pic>
        <p:nvPicPr>
          <p:cNvPr id="14" name="Acc_AnalyticsBLACK" hidden="1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196100" y="541714"/>
            <a:ext cx="3428941" cy="528481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914400" y="164640"/>
            <a:ext cx="2170037" cy="74070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 userDrawn="1"/>
        </p:nvCxnSpPr>
        <p:spPr>
          <a:xfrm flipV="1">
            <a:off x="633048" y="940812"/>
            <a:ext cx="11083825" cy="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hqprint"/>
          <a:stretch>
            <a:fillRect/>
          </a:stretch>
        </p:blipFill>
        <p:spPr>
          <a:xfrm>
            <a:off x="9651092" y="6250235"/>
            <a:ext cx="1934989" cy="6604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AM_Dimensional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cc_MobilityBLACK" hidden="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94828" y="541388"/>
            <a:ext cx="3430213" cy="527557"/>
          </a:xfrm>
          <a:prstGeom prst="rect">
            <a:avLst/>
          </a:prstGeom>
        </p:spPr>
      </p:pic>
      <p:pic>
        <p:nvPicPr>
          <p:cNvPr id="13" name="Acc_InteractiveBLACK" hidden="1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194487" y="551418"/>
            <a:ext cx="3443260" cy="518865"/>
          </a:xfrm>
          <a:prstGeom prst="rect">
            <a:avLst/>
          </a:prstGeom>
        </p:spPr>
      </p:pic>
      <p:pic>
        <p:nvPicPr>
          <p:cNvPr id="14" name="Acc_AnalyticsBLACK" hidden="1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196100" y="541714"/>
            <a:ext cx="3428941" cy="528481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914400" y="394860"/>
            <a:ext cx="2170037" cy="74070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117" y="136612"/>
            <a:ext cx="10978075" cy="768085"/>
          </a:xfrm>
        </p:spPr>
        <p:txBody>
          <a:bodyPr>
            <a:noAutofit/>
          </a:bodyPr>
          <a:lstStyle>
            <a:lvl1pPr>
              <a:defRPr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117" y="1124744"/>
            <a:ext cx="10972800" cy="5294048"/>
          </a:xfrm>
        </p:spPr>
        <p:txBody>
          <a:bodyPr>
            <a:normAutofit/>
          </a:bodyPr>
          <a:lstStyle>
            <a:lvl1pPr marL="238760" indent="-238760">
              <a:lnSpc>
                <a:spcPct val="150000"/>
              </a:lnSpc>
              <a:def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71805" indent="-228600">
              <a:lnSpc>
                <a:spcPct val="150000"/>
              </a:lnSpc>
              <a:defRPr sz="213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86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55409" y="932723"/>
            <a:ext cx="11109211" cy="0"/>
          </a:xfrm>
          <a:prstGeom prst="line">
            <a:avLst/>
          </a:prstGeom>
          <a:ln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2"/>
          <p:cNvSpPr txBox="1"/>
          <p:nvPr userDrawn="1"/>
        </p:nvSpPr>
        <p:spPr>
          <a:xfrm>
            <a:off x="11163915" y="452672"/>
            <a:ext cx="704012" cy="338536"/>
          </a:xfrm>
          <a:prstGeom prst="rect">
            <a:avLst/>
          </a:prstGeom>
          <a:noFill/>
          <a:ln>
            <a:noFill/>
          </a:ln>
        </p:spPr>
        <p:txBody>
          <a:bodyPr wrap="square" lIns="91420" tIns="45711" rIns="91420" bIns="45711" rtlCol="0">
            <a:spAutoFit/>
          </a:bodyPr>
          <a:lstStyle/>
          <a:p>
            <a:pPr algn="ctr"/>
            <a:fld id="{260E2A6B-A809-4840-BF14-8648BC0BDF87}" type="slidenum">
              <a:rPr lang="id-ID" sz="1600" b="0" i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‹#›</a:t>
            </a:fld>
            <a:endParaRPr lang="id-ID" sz="1600" b="0" i="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392" y="260648"/>
            <a:ext cx="10972800" cy="1056117"/>
          </a:xfrm>
          <a:prstGeom prst="rect">
            <a:avLst/>
          </a:prstGeom>
        </p:spPr>
        <p:txBody>
          <a:bodyPr vert="horz" lIns="91434" tIns="45717" rIns="91434" bIns="45717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1217930" rtl="0" eaLnBrk="1" latinLnBrk="0" hangingPunct="1">
        <a:spcBef>
          <a:spcPct val="0"/>
        </a:spcBef>
        <a:buNone/>
        <a:defRPr sz="4265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457200" indent="-4572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4" b="2802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8" name="平行四边形 7"/>
          <p:cNvSpPr/>
          <p:nvPr/>
        </p:nvSpPr>
        <p:spPr>
          <a:xfrm>
            <a:off x="-133283" y="5542933"/>
            <a:ext cx="9094839" cy="123497"/>
          </a:xfrm>
          <a:prstGeom prst="parallelogram">
            <a:avLst/>
          </a:prstGeom>
          <a:solidFill>
            <a:srgbClr val="FFC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 descr="CFETS logo 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03" y="481305"/>
            <a:ext cx="2520280" cy="853428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平行四边形 12"/>
          <p:cNvSpPr/>
          <p:nvPr/>
        </p:nvSpPr>
        <p:spPr>
          <a:xfrm>
            <a:off x="9094839" y="5379700"/>
            <a:ext cx="3338460" cy="472186"/>
          </a:xfrm>
          <a:prstGeom prst="parallelogram">
            <a:avLst/>
          </a:prstGeom>
          <a:solidFill>
            <a:srgbClr val="313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2" name="组 21"/>
          <p:cNvGrpSpPr/>
          <p:nvPr/>
        </p:nvGrpSpPr>
        <p:grpSpPr>
          <a:xfrm>
            <a:off x="13137" y="3927944"/>
            <a:ext cx="10908148" cy="1499462"/>
            <a:chOff x="13138" y="3927944"/>
            <a:chExt cx="9296592" cy="1499462"/>
          </a:xfrm>
        </p:grpSpPr>
        <p:sp>
          <p:nvSpPr>
            <p:cNvPr id="11" name="平行四边形 10"/>
            <p:cNvSpPr/>
            <p:nvPr/>
          </p:nvSpPr>
          <p:spPr>
            <a:xfrm>
              <a:off x="8051972" y="3927944"/>
              <a:ext cx="516601" cy="1499462"/>
            </a:xfrm>
            <a:prstGeom prst="parallelogram">
              <a:avLst>
                <a:gd name="adj" fmla="val 77701"/>
              </a:avLst>
            </a:prstGeom>
            <a:solidFill>
              <a:srgbClr val="313E4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13138" y="3927944"/>
              <a:ext cx="8321537" cy="1451756"/>
            </a:xfrm>
            <a:prstGeom prst="parallelogram">
              <a:avLst/>
            </a:prstGeom>
            <a:solidFill>
              <a:srgbClr val="313E4F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3432" y="3995184"/>
              <a:ext cx="89562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600" b="1" dirty="0">
                  <a:solidFill>
                    <a:schemeClr val="bg1">
                      <a:lumMod val="9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基于交易要素画像分析的智能推荐构件方案</a:t>
              </a:r>
              <a:endParaRPr kumimoji="1" lang="zh-CN" altLang="en-US" sz="4400" b="1" dirty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125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519880" y="312289"/>
            <a:ext cx="9350261" cy="5926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8565"/>
            <a:r>
              <a:rPr kumimoji="1" lang="zh-CN" altLang="en-US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业务场景设计 </a:t>
            </a:r>
            <a:r>
              <a:rPr kumimoji="1" lang="en-US" altLang="zh-CN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kumimoji="1" lang="zh-CN" altLang="en-US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用户画像</a:t>
            </a:r>
            <a:r>
              <a:rPr kumimoji="1" lang="en-US" altLang="zh-CN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kumimoji="1" lang="zh-CN" altLang="en-US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示例</a:t>
            </a:r>
          </a:p>
          <a:p>
            <a:pPr defTabSz="1218565"/>
            <a:endParaRPr kumimoji="1" lang="zh-CN" altLang="en-US" sz="37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8565"/>
            <a:endParaRPr kumimoji="1" lang="zh-CN" altLang="en-US" sz="37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05281B4-52BC-4006-97B6-17AEBE7905E2}"/>
              </a:ext>
            </a:extLst>
          </p:cNvPr>
          <p:cNvSpPr/>
          <p:nvPr/>
        </p:nvSpPr>
        <p:spPr>
          <a:xfrm>
            <a:off x="664235" y="1466491"/>
            <a:ext cx="7575598" cy="4528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14922A-ABDE-4CC5-A454-160240301FEB}"/>
              </a:ext>
            </a:extLst>
          </p:cNvPr>
          <p:cNvSpPr/>
          <p:nvPr/>
        </p:nvSpPr>
        <p:spPr>
          <a:xfrm>
            <a:off x="664234" y="1466492"/>
            <a:ext cx="7575599" cy="345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用户画像管理平台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19866C-1F9E-44A8-8194-B953554071FE}"/>
              </a:ext>
            </a:extLst>
          </p:cNvPr>
          <p:cNvSpPr/>
          <p:nvPr/>
        </p:nvSpPr>
        <p:spPr>
          <a:xfrm>
            <a:off x="2005111" y="1508215"/>
            <a:ext cx="10839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交易员画像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9C9ECF0-1102-413D-ACC9-DACD3B329423}"/>
              </a:ext>
            </a:extLst>
          </p:cNvPr>
          <p:cNvSpPr/>
          <p:nvPr/>
        </p:nvSpPr>
        <p:spPr>
          <a:xfrm>
            <a:off x="7478931" y="1495305"/>
            <a:ext cx="5501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255249A2-4055-44A6-BAFD-5F97968F5196}"/>
              </a:ext>
            </a:extLst>
          </p:cNvPr>
          <p:cNvSpPr/>
          <p:nvPr/>
        </p:nvSpPr>
        <p:spPr>
          <a:xfrm rot="10800000">
            <a:off x="7993383" y="1568032"/>
            <a:ext cx="151199" cy="14646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14B6DB2-C046-425C-A41B-C1FB4ADA85CE}"/>
              </a:ext>
            </a:extLst>
          </p:cNvPr>
          <p:cNvSpPr/>
          <p:nvPr/>
        </p:nvSpPr>
        <p:spPr>
          <a:xfrm>
            <a:off x="826159" y="1964790"/>
            <a:ext cx="1955141" cy="225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基础画像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8A50413-26F5-44DA-A141-822B82B6A4B2}"/>
              </a:ext>
            </a:extLst>
          </p:cNvPr>
          <p:cNvSpPr/>
          <p:nvPr/>
        </p:nvSpPr>
        <p:spPr>
          <a:xfrm>
            <a:off x="826159" y="2190750"/>
            <a:ext cx="1955141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510B3E-7B82-4079-A797-14DD47FA468C}"/>
              </a:ext>
            </a:extLst>
          </p:cNvPr>
          <p:cNvSpPr/>
          <p:nvPr/>
        </p:nvSpPr>
        <p:spPr>
          <a:xfrm>
            <a:off x="804118" y="2365370"/>
            <a:ext cx="208597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编号：</a:t>
            </a:r>
            <a:r>
              <a:rPr lang="en-US" altLang="zh-CN" sz="1050" b="1" dirty="0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123456789</a:t>
            </a:r>
          </a:p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姓名：</a:t>
            </a:r>
            <a:r>
              <a:rPr lang="zh-CN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张三</a:t>
            </a:r>
          </a:p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隶属机构：交通银行</a:t>
            </a:r>
          </a:p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证书有效期：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2020-05-02</a:t>
            </a:r>
          </a:p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首次登录：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2018-05-02</a:t>
            </a:r>
          </a:p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最近登录：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2019-04-16</a:t>
            </a:r>
          </a:p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手机：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13612345678</a:t>
            </a:r>
          </a:p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QQ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123456</a:t>
            </a:r>
          </a:p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</a:t>
            </a:r>
            <a:r>
              <a:rPr lang="en-US" altLang="zh-CN" sz="1050" dirty="0" err="1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iDeal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654321</a:t>
            </a:r>
          </a:p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邮箱：张三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@boc.com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211BDD3-3197-43F9-AE41-BDBE78674A06}"/>
              </a:ext>
            </a:extLst>
          </p:cNvPr>
          <p:cNvSpPr/>
          <p:nvPr/>
        </p:nvSpPr>
        <p:spPr>
          <a:xfrm>
            <a:off x="826159" y="4362450"/>
            <a:ext cx="1955141" cy="225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画像标签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197C8A1-ED8C-4FED-9071-E862B0B5EAC4}"/>
              </a:ext>
            </a:extLst>
          </p:cNvPr>
          <p:cNvSpPr/>
          <p:nvPr/>
        </p:nvSpPr>
        <p:spPr>
          <a:xfrm>
            <a:off x="826159" y="4588410"/>
            <a:ext cx="1955141" cy="12408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746727-44B4-455C-8B87-43C20ABAF966}"/>
              </a:ext>
            </a:extLst>
          </p:cNvPr>
          <p:cNvSpPr/>
          <p:nvPr/>
        </p:nvSpPr>
        <p:spPr>
          <a:xfrm>
            <a:off x="904875" y="4721305"/>
            <a:ext cx="1600200" cy="103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统计标签    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2个   </a:t>
            </a:r>
            <a:r>
              <a:rPr lang="zh-CN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全部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事件标签    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6个   </a:t>
            </a:r>
            <a:r>
              <a:rPr lang="zh-CN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全部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分析标签    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4个   </a:t>
            </a:r>
            <a:r>
              <a:rPr lang="zh-CN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全部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手工标签    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2个   </a:t>
            </a:r>
            <a:r>
              <a:rPr lang="zh-CN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全部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CA5EB2E-EE11-4B6F-B32D-30AA45E72687}"/>
              </a:ext>
            </a:extLst>
          </p:cNvPr>
          <p:cNvSpPr/>
          <p:nvPr/>
        </p:nvSpPr>
        <p:spPr>
          <a:xfrm>
            <a:off x="3019996" y="1964790"/>
            <a:ext cx="2095987" cy="225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交易画像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ADB9625-D4F7-40AD-B317-8C35CBD025D8}"/>
              </a:ext>
            </a:extLst>
          </p:cNvPr>
          <p:cNvSpPr/>
          <p:nvPr/>
        </p:nvSpPr>
        <p:spPr>
          <a:xfrm>
            <a:off x="3019997" y="2190750"/>
            <a:ext cx="2095986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B7702AB-5474-4823-9592-4B24FFC259F9}"/>
              </a:ext>
            </a:extLst>
          </p:cNvPr>
          <p:cNvSpPr/>
          <p:nvPr/>
        </p:nvSpPr>
        <p:spPr>
          <a:xfrm>
            <a:off x="3019996" y="4362450"/>
            <a:ext cx="4994210" cy="225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连续行为分析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D6A7144-2FDF-41E5-83AF-9F62F59F9ACA}"/>
              </a:ext>
            </a:extLst>
          </p:cNvPr>
          <p:cNvSpPr/>
          <p:nvPr/>
        </p:nvSpPr>
        <p:spPr>
          <a:xfrm>
            <a:off x="3019996" y="4588410"/>
            <a:ext cx="4994210" cy="12408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C40A323-D4A0-4B62-8DAA-45F44209A76B}"/>
              </a:ext>
            </a:extLst>
          </p:cNvPr>
          <p:cNvSpPr/>
          <p:nvPr/>
        </p:nvSpPr>
        <p:spPr>
          <a:xfrm>
            <a:off x="5354623" y="1964790"/>
            <a:ext cx="2659583" cy="225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活跃度画像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2606058-9947-43EE-96CF-F057F96204E5}"/>
              </a:ext>
            </a:extLst>
          </p:cNvPr>
          <p:cNvSpPr/>
          <p:nvPr/>
        </p:nvSpPr>
        <p:spPr>
          <a:xfrm>
            <a:off x="5354623" y="2190750"/>
            <a:ext cx="2659583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760F44B-C5EE-4376-A42A-4FF0411251D9}"/>
              </a:ext>
            </a:extLst>
          </p:cNvPr>
          <p:cNvCxnSpPr>
            <a:cxnSpLocks/>
          </p:cNvCxnSpPr>
          <p:nvPr/>
        </p:nvCxnSpPr>
        <p:spPr>
          <a:xfrm>
            <a:off x="3086756" y="5575385"/>
            <a:ext cx="4752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4429237-2477-495C-8A52-7A3A1D1CDC8F}"/>
              </a:ext>
            </a:extLst>
          </p:cNvPr>
          <p:cNvSpPr/>
          <p:nvPr/>
        </p:nvSpPr>
        <p:spPr>
          <a:xfrm>
            <a:off x="3019996" y="5575385"/>
            <a:ext cx="65915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>
                <a:solidFill>
                  <a:prstClr val="white">
                    <a:lumMod val="50000"/>
                  </a:prst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2019/01</a:t>
            </a:r>
            <a:endParaRPr lang="zh-CN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1D7EE8D-EB62-47F8-9ABB-10A9CDB2DD64}"/>
              </a:ext>
            </a:extLst>
          </p:cNvPr>
          <p:cNvSpPr/>
          <p:nvPr/>
        </p:nvSpPr>
        <p:spPr>
          <a:xfrm>
            <a:off x="6963156" y="5575385"/>
            <a:ext cx="65915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>
                <a:solidFill>
                  <a:prstClr val="white">
                    <a:lumMod val="50000"/>
                  </a:prst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2019/04</a:t>
            </a:r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E3656ED-A925-448C-9BA0-D6BAE7796244}"/>
              </a:ext>
            </a:extLst>
          </p:cNvPr>
          <p:cNvSpPr/>
          <p:nvPr/>
        </p:nvSpPr>
        <p:spPr>
          <a:xfrm>
            <a:off x="5648770" y="5575385"/>
            <a:ext cx="65915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>
                <a:solidFill>
                  <a:prstClr val="white">
                    <a:lumMod val="50000"/>
                  </a:prst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2019/03</a:t>
            </a:r>
            <a:endParaRPr lang="zh-CN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B96A5D8D-FC75-49BE-A2D6-0F15B8BCA54A}"/>
              </a:ext>
            </a:extLst>
          </p:cNvPr>
          <p:cNvSpPr/>
          <p:nvPr/>
        </p:nvSpPr>
        <p:spPr>
          <a:xfrm>
            <a:off x="4334383" y="5575385"/>
            <a:ext cx="65915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>
                <a:solidFill>
                  <a:prstClr val="white">
                    <a:lumMod val="50000"/>
                  </a:prst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2019/03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98A8606-F18A-4508-9AAB-487CF523958D}"/>
              </a:ext>
            </a:extLst>
          </p:cNvPr>
          <p:cNvCxnSpPr/>
          <p:nvPr/>
        </p:nvCxnSpPr>
        <p:spPr>
          <a:xfrm flipV="1">
            <a:off x="3086756" y="5239908"/>
            <a:ext cx="1247627" cy="14171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CEB1ABAC-9B9C-45B1-9C23-4B2DC544135F}"/>
              </a:ext>
            </a:extLst>
          </p:cNvPr>
          <p:cNvCxnSpPr>
            <a:cxnSpLocks/>
          </p:cNvCxnSpPr>
          <p:nvPr/>
        </p:nvCxnSpPr>
        <p:spPr>
          <a:xfrm>
            <a:off x="4302854" y="5239909"/>
            <a:ext cx="1333595" cy="7085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EE9784F7-4F02-4635-B5D8-755DA65240C9}"/>
              </a:ext>
            </a:extLst>
          </p:cNvPr>
          <p:cNvCxnSpPr>
            <a:cxnSpLocks/>
          </p:cNvCxnSpPr>
          <p:nvPr/>
        </p:nvCxnSpPr>
        <p:spPr>
          <a:xfrm flipV="1">
            <a:off x="5648770" y="5173426"/>
            <a:ext cx="1333595" cy="13734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B0B2C654-8330-4219-9DE4-AF1DE4A80CEF}"/>
              </a:ext>
            </a:extLst>
          </p:cNvPr>
          <p:cNvCxnSpPr>
            <a:cxnSpLocks/>
          </p:cNvCxnSpPr>
          <p:nvPr/>
        </p:nvCxnSpPr>
        <p:spPr>
          <a:xfrm>
            <a:off x="6982365" y="5173426"/>
            <a:ext cx="439720" cy="10191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D8F356E1-AA69-46DD-9D37-ABFA305EC3F4}"/>
              </a:ext>
            </a:extLst>
          </p:cNvPr>
          <p:cNvSpPr/>
          <p:nvPr/>
        </p:nvSpPr>
        <p:spPr>
          <a:xfrm>
            <a:off x="3964922" y="4932791"/>
            <a:ext cx="448834" cy="448834"/>
          </a:xfrm>
          <a:prstGeom prst="ellipse">
            <a:avLst/>
          </a:prstGeom>
          <a:solidFill>
            <a:schemeClr val="accent5">
              <a:lumMod val="40000"/>
              <a:lumOff val="60000"/>
              <a:alpha val="6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A2B4A32D-DF28-4F43-8775-B1AF6823332C}"/>
              </a:ext>
            </a:extLst>
          </p:cNvPr>
          <p:cNvSpPr/>
          <p:nvPr/>
        </p:nvSpPr>
        <p:spPr>
          <a:xfrm>
            <a:off x="3321717" y="4817282"/>
            <a:ext cx="256567" cy="256567"/>
          </a:xfrm>
          <a:prstGeom prst="ellipse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F66ACE6A-95B4-43F8-AD27-7AFC34691F8D}"/>
              </a:ext>
            </a:extLst>
          </p:cNvPr>
          <p:cNvSpPr/>
          <p:nvPr/>
        </p:nvSpPr>
        <p:spPr>
          <a:xfrm>
            <a:off x="4609322" y="4636324"/>
            <a:ext cx="745301" cy="745301"/>
          </a:xfrm>
          <a:prstGeom prst="ellipse">
            <a:avLst/>
          </a:prstGeom>
          <a:solidFill>
            <a:schemeClr val="accent3">
              <a:lumMod val="40000"/>
              <a:lumOff val="60000"/>
              <a:alpha val="6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143D9004-DF49-4AD3-8BC9-9C023414EDEA}"/>
              </a:ext>
            </a:extLst>
          </p:cNvPr>
          <p:cNvSpPr/>
          <p:nvPr/>
        </p:nvSpPr>
        <p:spPr>
          <a:xfrm>
            <a:off x="5699298" y="5188346"/>
            <a:ext cx="312797" cy="312797"/>
          </a:xfrm>
          <a:prstGeom prst="ellipse">
            <a:avLst/>
          </a:prstGeom>
          <a:solidFill>
            <a:schemeClr val="accent2">
              <a:lumMod val="40000"/>
              <a:lumOff val="60000"/>
              <a:alpha val="6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D40D2E2A-7C12-4C00-B354-0B27BFD3B617}"/>
              </a:ext>
            </a:extLst>
          </p:cNvPr>
          <p:cNvSpPr/>
          <p:nvPr/>
        </p:nvSpPr>
        <p:spPr>
          <a:xfrm>
            <a:off x="6274173" y="4810078"/>
            <a:ext cx="472128" cy="472128"/>
          </a:xfrm>
          <a:prstGeom prst="ellipse">
            <a:avLst/>
          </a:prstGeom>
          <a:solidFill>
            <a:schemeClr val="accent1">
              <a:lumMod val="40000"/>
              <a:lumOff val="60000"/>
              <a:alpha val="6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84F1B7D-A796-4F30-9693-36F26DCBC204}"/>
              </a:ext>
            </a:extLst>
          </p:cNvPr>
          <p:cNvSpPr/>
          <p:nvPr/>
        </p:nvSpPr>
        <p:spPr>
          <a:xfrm>
            <a:off x="2998917" y="2260938"/>
            <a:ext cx="21960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对手机构：机构1 50%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 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机构2 38%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 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机构3 16%</a:t>
            </a:r>
          </a:p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对手交易员   李四 28%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王五 18%，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黄六 15%</a:t>
            </a:r>
          </a:p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交易产品：USD+ON 46%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JYN+OFF 20%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EUR+ON 14%</a:t>
            </a:r>
          </a:p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交易方式：RFQ 80%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NEGO 20%</a:t>
            </a:r>
          </a:p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授信方式：双边授信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CA20A6D0-7E6B-402A-9CDD-7C3588F69EA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96655" y="2273824"/>
            <a:ext cx="2242420" cy="1924052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029076BC-CAF8-4F09-9F82-D385C8E4B80D}"/>
              </a:ext>
            </a:extLst>
          </p:cNvPr>
          <p:cNvSpPr/>
          <p:nvPr/>
        </p:nvSpPr>
        <p:spPr>
          <a:xfrm>
            <a:off x="8847655" y="1845587"/>
            <a:ext cx="2438400" cy="41497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单一视图上多维度展示交易机构，交易员，交易产品的画像概览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可跟踪实体的动态变化轨迹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可对多个实体的画像进行比对分析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FA0E8AD-6A56-4446-812E-AB5217A6AEB3}"/>
              </a:ext>
            </a:extLst>
          </p:cNvPr>
          <p:cNvSpPr/>
          <p:nvPr/>
        </p:nvSpPr>
        <p:spPr>
          <a:xfrm>
            <a:off x="8847654" y="1466490"/>
            <a:ext cx="2438400" cy="4132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0983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519880" y="312289"/>
            <a:ext cx="4509321" cy="5926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8565"/>
            <a:r>
              <a:rPr kumimoji="1" lang="zh-CN" altLang="en-US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整体设计思路及原则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48E9DB-3C6E-4F92-96E1-CC85A1960A5A}"/>
              </a:ext>
            </a:extLst>
          </p:cNvPr>
          <p:cNvSpPr/>
          <p:nvPr/>
        </p:nvSpPr>
        <p:spPr>
          <a:xfrm>
            <a:off x="663263" y="1542245"/>
            <a:ext cx="8731876" cy="3773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基于主流技术栈，自动实现负载均衡，可水平扩展，自动扩容等高级特性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同时支撑多系统，多类别的业务算法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计算模式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离线跑批计算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实时数据流计算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计算模型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基于复杂业务规则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基于人工智能算法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技术平台与业务实现分离，插件式热插拔交付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提供完善的运维管理平台，可视化，自动化，可自定义策略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提供完善的业务开发模板及框架及相关辅助支撑工具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708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519880" y="312289"/>
            <a:ext cx="4509321" cy="5926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8565"/>
            <a:r>
              <a:rPr kumimoji="1" lang="zh-CN" altLang="en-US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整体功能模块图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6401AE-C06B-43BB-823B-C193729B522A}"/>
              </a:ext>
            </a:extLst>
          </p:cNvPr>
          <p:cNvSpPr/>
          <p:nvPr/>
        </p:nvSpPr>
        <p:spPr>
          <a:xfrm>
            <a:off x="690379" y="5136910"/>
            <a:ext cx="10811242" cy="131018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来源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4D0EBE4-2663-42A4-BBEC-A4184DAC981D}"/>
              </a:ext>
            </a:extLst>
          </p:cNvPr>
          <p:cNvSpPr/>
          <p:nvPr/>
        </p:nvSpPr>
        <p:spPr>
          <a:xfrm>
            <a:off x="1731515" y="5671959"/>
            <a:ext cx="789689" cy="5073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3D95402-A606-4B64-9482-DE254B3AD49B}"/>
              </a:ext>
            </a:extLst>
          </p:cNvPr>
          <p:cNvSpPr/>
          <p:nvPr/>
        </p:nvSpPr>
        <p:spPr>
          <a:xfrm>
            <a:off x="2604883" y="5671959"/>
            <a:ext cx="789689" cy="5073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5911167-1BF9-4A6F-B0B7-272954C262BD}"/>
              </a:ext>
            </a:extLst>
          </p:cNvPr>
          <p:cNvSpPr/>
          <p:nvPr/>
        </p:nvSpPr>
        <p:spPr>
          <a:xfrm>
            <a:off x="3478251" y="5671959"/>
            <a:ext cx="789689" cy="5073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000ECDA-0A3E-4CD8-AE03-990736803369}"/>
              </a:ext>
            </a:extLst>
          </p:cNvPr>
          <p:cNvSpPr/>
          <p:nvPr/>
        </p:nvSpPr>
        <p:spPr>
          <a:xfrm>
            <a:off x="4351620" y="5671959"/>
            <a:ext cx="789689" cy="5073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行情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C8800F7-4EAE-4AAD-B6C3-7F63013AB29E}"/>
              </a:ext>
            </a:extLst>
          </p:cNvPr>
          <p:cNvSpPr/>
          <p:nvPr/>
        </p:nvSpPr>
        <p:spPr>
          <a:xfrm>
            <a:off x="5445775" y="5671959"/>
            <a:ext cx="680094" cy="5073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聊天记录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5D85662-AC80-441E-B752-01F6B532A733}"/>
              </a:ext>
            </a:extLst>
          </p:cNvPr>
          <p:cNvSpPr/>
          <p:nvPr/>
        </p:nvSpPr>
        <p:spPr>
          <a:xfrm>
            <a:off x="6208616" y="5671959"/>
            <a:ext cx="680094" cy="5073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搜索记录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3D6C471-2A01-4E70-9253-695F8202FE47}"/>
              </a:ext>
            </a:extLst>
          </p:cNvPr>
          <p:cNvSpPr/>
          <p:nvPr/>
        </p:nvSpPr>
        <p:spPr>
          <a:xfrm>
            <a:off x="6971457" y="5671959"/>
            <a:ext cx="680094" cy="5073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关注记录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5547374-B28F-4D28-AA96-337903A380CC}"/>
              </a:ext>
            </a:extLst>
          </p:cNvPr>
          <p:cNvSpPr/>
          <p:nvPr/>
        </p:nvSpPr>
        <p:spPr>
          <a:xfrm>
            <a:off x="1633721" y="5322105"/>
            <a:ext cx="3607084" cy="972273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交易数据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5952C09-784B-4062-87A7-CB3E69F795E1}"/>
              </a:ext>
            </a:extLst>
          </p:cNvPr>
          <p:cNvSpPr/>
          <p:nvPr/>
        </p:nvSpPr>
        <p:spPr>
          <a:xfrm>
            <a:off x="5370514" y="5312460"/>
            <a:ext cx="2349681" cy="972273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用户行为数据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1DF1F8C-C554-4BFB-A428-B4599258271B}"/>
              </a:ext>
            </a:extLst>
          </p:cNvPr>
          <p:cNvSpPr/>
          <p:nvPr/>
        </p:nvSpPr>
        <p:spPr>
          <a:xfrm>
            <a:off x="7900736" y="5669547"/>
            <a:ext cx="632379" cy="5073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彭博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7AD14FB-2565-47D7-B6AB-31EC7AFD3F2B}"/>
              </a:ext>
            </a:extLst>
          </p:cNvPr>
          <p:cNvSpPr/>
          <p:nvPr/>
        </p:nvSpPr>
        <p:spPr>
          <a:xfrm>
            <a:off x="8600302" y="5669547"/>
            <a:ext cx="632379" cy="5073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路透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C8D95CE-9819-4F9C-B234-337270926D01}"/>
              </a:ext>
            </a:extLst>
          </p:cNvPr>
          <p:cNvSpPr/>
          <p:nvPr/>
        </p:nvSpPr>
        <p:spPr>
          <a:xfrm>
            <a:off x="9299868" y="5669547"/>
            <a:ext cx="632379" cy="5073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华尔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9D05B43-174A-4C93-8DA2-06F61340C5C6}"/>
              </a:ext>
            </a:extLst>
          </p:cNvPr>
          <p:cNvSpPr/>
          <p:nvPr/>
        </p:nvSpPr>
        <p:spPr>
          <a:xfrm>
            <a:off x="9999434" y="5669547"/>
            <a:ext cx="632379" cy="5073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D0AB8B6-0996-4C89-90EC-836DD970A54D}"/>
              </a:ext>
            </a:extLst>
          </p:cNvPr>
          <p:cNvSpPr/>
          <p:nvPr/>
        </p:nvSpPr>
        <p:spPr>
          <a:xfrm>
            <a:off x="7802941" y="5312460"/>
            <a:ext cx="3603429" cy="972273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外接数据源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60E0257-764E-46D5-9625-9C81EDB258BE}"/>
              </a:ext>
            </a:extLst>
          </p:cNvPr>
          <p:cNvSpPr/>
          <p:nvPr/>
        </p:nvSpPr>
        <p:spPr>
          <a:xfrm>
            <a:off x="10698998" y="5669547"/>
            <a:ext cx="632379" cy="5073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B5478B8-90A6-493E-9E32-FA3D0CD13D39}"/>
              </a:ext>
            </a:extLst>
          </p:cNvPr>
          <p:cNvSpPr/>
          <p:nvPr/>
        </p:nvSpPr>
        <p:spPr>
          <a:xfrm>
            <a:off x="690379" y="3877518"/>
            <a:ext cx="10811242" cy="113175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基础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能力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3FF2C5A-8BAD-45F3-BB02-9CCD9D22FE27}"/>
              </a:ext>
            </a:extLst>
          </p:cNvPr>
          <p:cNvSpPr/>
          <p:nvPr/>
        </p:nvSpPr>
        <p:spPr>
          <a:xfrm>
            <a:off x="1731515" y="4323020"/>
            <a:ext cx="691415" cy="5073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画像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C0FC9F1-B341-49E0-B150-22E00060B90B}"/>
              </a:ext>
            </a:extLst>
          </p:cNvPr>
          <p:cNvSpPr/>
          <p:nvPr/>
        </p:nvSpPr>
        <p:spPr>
          <a:xfrm>
            <a:off x="1633720" y="3957256"/>
            <a:ext cx="3736793" cy="972273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用户画像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6A54601-0F25-45C4-8904-9EBD595D2D67}"/>
              </a:ext>
            </a:extLst>
          </p:cNvPr>
          <p:cNvSpPr/>
          <p:nvPr/>
        </p:nvSpPr>
        <p:spPr>
          <a:xfrm>
            <a:off x="2457226" y="4323020"/>
            <a:ext cx="765911" cy="5073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交易员画像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A3E2139-AD3D-4DDA-A837-5050D68163FC}"/>
              </a:ext>
            </a:extLst>
          </p:cNvPr>
          <p:cNvSpPr/>
          <p:nvPr/>
        </p:nvSpPr>
        <p:spPr>
          <a:xfrm>
            <a:off x="3257433" y="4323020"/>
            <a:ext cx="765911" cy="5073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画像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8C5FBE9-09F4-4D34-94DB-90DEA7BCCE88}"/>
              </a:ext>
            </a:extLst>
          </p:cNvPr>
          <p:cNvSpPr/>
          <p:nvPr/>
        </p:nvSpPr>
        <p:spPr>
          <a:xfrm>
            <a:off x="4057640" y="4323020"/>
            <a:ext cx="765911" cy="5073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77AA183-3B67-402C-9BAD-89EEBDF0D81D}"/>
              </a:ext>
            </a:extLst>
          </p:cNvPr>
          <p:cNvSpPr/>
          <p:nvPr/>
        </p:nvSpPr>
        <p:spPr>
          <a:xfrm>
            <a:off x="4857849" y="4323020"/>
            <a:ext cx="426979" cy="5073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803CC3B-BD90-4002-890D-D82AC0A42CD5}"/>
              </a:ext>
            </a:extLst>
          </p:cNvPr>
          <p:cNvSpPr/>
          <p:nvPr/>
        </p:nvSpPr>
        <p:spPr>
          <a:xfrm>
            <a:off x="5489547" y="3946325"/>
            <a:ext cx="2411189" cy="972273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数据流实时计算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14EC463-2256-4DC0-B998-6CD7925E4B65}"/>
              </a:ext>
            </a:extLst>
          </p:cNvPr>
          <p:cNvSpPr/>
          <p:nvPr/>
        </p:nvSpPr>
        <p:spPr>
          <a:xfrm>
            <a:off x="5679469" y="4323020"/>
            <a:ext cx="929676" cy="5073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实时消息计算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4EA9D5D-9C0C-433F-A710-185BCB0D2783}"/>
              </a:ext>
            </a:extLst>
          </p:cNvPr>
          <p:cNvSpPr/>
          <p:nvPr/>
        </p:nvSpPr>
        <p:spPr>
          <a:xfrm>
            <a:off x="6726821" y="4322856"/>
            <a:ext cx="929676" cy="5073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定时消息计算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2E41873-B2EA-4205-8246-D19023772E89}"/>
              </a:ext>
            </a:extLst>
          </p:cNvPr>
          <p:cNvSpPr/>
          <p:nvPr/>
        </p:nvSpPr>
        <p:spPr>
          <a:xfrm>
            <a:off x="8026028" y="3946325"/>
            <a:ext cx="3380342" cy="972273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计算策略库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4060BD0-7BE7-40F8-B653-C5F4D2DAE139}"/>
              </a:ext>
            </a:extLst>
          </p:cNvPr>
          <p:cNvSpPr/>
          <p:nvPr/>
        </p:nvSpPr>
        <p:spPr>
          <a:xfrm>
            <a:off x="8135464" y="4322938"/>
            <a:ext cx="735762" cy="5073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DDA3200-AA11-406B-A330-1C96867F0CD1}"/>
              </a:ext>
            </a:extLst>
          </p:cNvPr>
          <p:cNvSpPr/>
          <p:nvPr/>
        </p:nvSpPr>
        <p:spPr>
          <a:xfrm>
            <a:off x="8894767" y="4322938"/>
            <a:ext cx="735762" cy="5073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02AB3EC-5F03-4083-BFBD-F8223269D3FD}"/>
              </a:ext>
            </a:extLst>
          </p:cNvPr>
          <p:cNvSpPr/>
          <p:nvPr/>
        </p:nvSpPr>
        <p:spPr>
          <a:xfrm>
            <a:off x="9654070" y="4322938"/>
            <a:ext cx="735762" cy="5073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通用计算策略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102265C-2C3C-452B-92D9-78F6761D7EFF}"/>
              </a:ext>
            </a:extLst>
          </p:cNvPr>
          <p:cNvSpPr/>
          <p:nvPr/>
        </p:nvSpPr>
        <p:spPr>
          <a:xfrm>
            <a:off x="10413373" y="4322938"/>
            <a:ext cx="918004" cy="5073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自定义计算策略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03EA912-5A93-4621-B580-AD4CE3B42389}"/>
              </a:ext>
            </a:extLst>
          </p:cNvPr>
          <p:cNvSpPr/>
          <p:nvPr/>
        </p:nvSpPr>
        <p:spPr>
          <a:xfrm>
            <a:off x="690379" y="2111856"/>
            <a:ext cx="10811242" cy="167047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业务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能力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9D0453-4C43-492D-96BF-722DC7FE37B4}"/>
              </a:ext>
            </a:extLst>
          </p:cNvPr>
          <p:cNvSpPr/>
          <p:nvPr/>
        </p:nvSpPr>
        <p:spPr>
          <a:xfrm>
            <a:off x="1731515" y="2314939"/>
            <a:ext cx="2342756" cy="1310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信息资讯推送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基于外接数据源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推送财经要闻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弹窗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固定面板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基于用户画像定制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16BF69F-3572-4804-9463-E9958BD2AB21}"/>
              </a:ext>
            </a:extLst>
          </p:cNvPr>
          <p:cNvSpPr/>
          <p:nvPr/>
        </p:nvSpPr>
        <p:spPr>
          <a:xfrm>
            <a:off x="4150550" y="2318589"/>
            <a:ext cx="2342756" cy="1310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交易要素推荐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基于业务规则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智能算法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自定义策略</a:t>
            </a:r>
            <a:endParaRPr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推送：报价，对手方，交易时机等</a:t>
            </a:r>
            <a:endParaRPr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C8C6D8D-83F2-484F-911E-456CBE618CE5}"/>
              </a:ext>
            </a:extLst>
          </p:cNvPr>
          <p:cNvSpPr/>
          <p:nvPr/>
        </p:nvSpPr>
        <p:spPr>
          <a:xfrm>
            <a:off x="6569585" y="2318589"/>
            <a:ext cx="2342756" cy="1310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智能数据推送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实时数据分析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告警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自动化操作：报价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endParaRPr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支持通用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自定义策略</a:t>
            </a:r>
            <a:endParaRPr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5A1E400-F832-4AEA-976E-CDE977AE6969}"/>
              </a:ext>
            </a:extLst>
          </p:cNvPr>
          <p:cNvSpPr/>
          <p:nvPr/>
        </p:nvSpPr>
        <p:spPr>
          <a:xfrm>
            <a:off x="8988621" y="2331125"/>
            <a:ext cx="2342756" cy="1310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用户画像分析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交易活跃度，交易策略，相似度，市场排名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支撑客户管理，市场营销等其他业务领域</a:t>
            </a:r>
            <a:endParaRPr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81F5A87F-4B8C-4668-969D-CF98B2E46E02}"/>
              </a:ext>
            </a:extLst>
          </p:cNvPr>
          <p:cNvSpPr/>
          <p:nvPr/>
        </p:nvSpPr>
        <p:spPr>
          <a:xfrm>
            <a:off x="690379" y="1189684"/>
            <a:ext cx="10811242" cy="821253"/>
          </a:xfrm>
          <a:prstGeom prst="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49D8AE6-53F3-4686-8031-75F1AFCD4216}"/>
              </a:ext>
            </a:extLst>
          </p:cNvPr>
          <p:cNvSpPr/>
          <p:nvPr/>
        </p:nvSpPr>
        <p:spPr>
          <a:xfrm>
            <a:off x="4968746" y="1515722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外汇交易智能助理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5788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519880" y="312289"/>
            <a:ext cx="4509321" cy="5926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8565"/>
            <a:r>
              <a:rPr kumimoji="1" lang="zh-CN" altLang="en-US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整体技术架构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6401AE-C06B-43BB-823B-C193729B522A}"/>
              </a:ext>
            </a:extLst>
          </p:cNvPr>
          <p:cNvSpPr/>
          <p:nvPr/>
        </p:nvSpPr>
        <p:spPr>
          <a:xfrm>
            <a:off x="611134" y="4935052"/>
            <a:ext cx="9639397" cy="930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容器化底座（</a:t>
            </a:r>
            <a:r>
              <a:rPr lang="en-US" altLang="zh-CN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Docker+Kubernetes+Rancher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09BB74-09C5-462B-8C0E-185E8209C0BF}"/>
              </a:ext>
            </a:extLst>
          </p:cNvPr>
          <p:cNvSpPr/>
          <p:nvPr/>
        </p:nvSpPr>
        <p:spPr>
          <a:xfrm>
            <a:off x="611134" y="1507234"/>
            <a:ext cx="819504" cy="33102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数据端口（</a:t>
            </a:r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自定义开发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67D9B1-7E25-4D36-9DE4-607AB2E16191}"/>
              </a:ext>
            </a:extLst>
          </p:cNvPr>
          <p:cNvSpPr/>
          <p:nvPr/>
        </p:nvSpPr>
        <p:spPr>
          <a:xfrm>
            <a:off x="1548103" y="1502949"/>
            <a:ext cx="819504" cy="33145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事件流分发（</a:t>
            </a:r>
            <a:r>
              <a:rPr lang="en-US" altLang="zh-CN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640078-1A27-4EC1-81B4-12FDCA2FA602}"/>
              </a:ext>
            </a:extLst>
          </p:cNvPr>
          <p:cNvSpPr/>
          <p:nvPr/>
        </p:nvSpPr>
        <p:spPr>
          <a:xfrm>
            <a:off x="2485073" y="3799959"/>
            <a:ext cx="5800448" cy="1041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分布式内存数据库（</a:t>
            </a:r>
            <a:r>
              <a:rPr lang="en-US" altLang="zh-CN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Ignite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42C05F-9B53-445A-9AC6-F789F4D97FA5}"/>
              </a:ext>
            </a:extLst>
          </p:cNvPr>
          <p:cNvSpPr/>
          <p:nvPr/>
        </p:nvSpPr>
        <p:spPr>
          <a:xfrm>
            <a:off x="2484529" y="1502949"/>
            <a:ext cx="5800991" cy="22162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计算模块（</a:t>
            </a:r>
            <a:r>
              <a:rPr lang="en-US" altLang="zh-CN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25F67E-C6E8-4090-97BC-CD39AF874483}"/>
              </a:ext>
            </a:extLst>
          </p:cNvPr>
          <p:cNvSpPr/>
          <p:nvPr/>
        </p:nvSpPr>
        <p:spPr>
          <a:xfrm>
            <a:off x="2780314" y="1989049"/>
            <a:ext cx="2558492" cy="15830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基于事件流的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流式计算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D92DD4-A915-4F6F-AE9C-E5153A824DB7}"/>
              </a:ext>
            </a:extLst>
          </p:cNvPr>
          <p:cNvSpPr/>
          <p:nvPr/>
        </p:nvSpPr>
        <p:spPr>
          <a:xfrm>
            <a:off x="2914151" y="2624419"/>
            <a:ext cx="2267763" cy="8559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流式计算开发框架</a:t>
            </a:r>
            <a:endParaRPr lang="en-US" altLang="zh-CN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E5740B3-C0F0-4DC2-8128-82BD50164FE0}"/>
              </a:ext>
            </a:extLst>
          </p:cNvPr>
          <p:cNvSpPr/>
          <p:nvPr/>
        </p:nvSpPr>
        <p:spPr>
          <a:xfrm>
            <a:off x="5454471" y="1989049"/>
            <a:ext cx="2558492" cy="15830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定时跑批</a:t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F11C6BB-BCED-42C7-8F46-85F45BBB36C9}"/>
              </a:ext>
            </a:extLst>
          </p:cNvPr>
          <p:cNvSpPr/>
          <p:nvPr/>
        </p:nvSpPr>
        <p:spPr>
          <a:xfrm>
            <a:off x="8401185" y="1502948"/>
            <a:ext cx="1849346" cy="33102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EB53D13-6813-4498-A962-EAD84C92DD60}"/>
              </a:ext>
            </a:extLst>
          </p:cNvPr>
          <p:cNvSpPr/>
          <p:nvPr/>
        </p:nvSpPr>
        <p:spPr>
          <a:xfrm>
            <a:off x="8569730" y="2319327"/>
            <a:ext cx="1505170" cy="6724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推荐相关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Recommender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E0C2E72-49B4-4FDF-91B1-2AACF07B3528}"/>
              </a:ext>
            </a:extLst>
          </p:cNvPr>
          <p:cNvSpPr/>
          <p:nvPr/>
        </p:nvSpPr>
        <p:spPr>
          <a:xfrm>
            <a:off x="8569729" y="4000360"/>
            <a:ext cx="1505170" cy="7071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交易要素画像多维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Kylin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296426B-D635-480C-A884-2D77B3897CD6}"/>
              </a:ext>
            </a:extLst>
          </p:cNvPr>
          <p:cNvSpPr/>
          <p:nvPr/>
        </p:nvSpPr>
        <p:spPr>
          <a:xfrm>
            <a:off x="2784662" y="4200125"/>
            <a:ext cx="1695891" cy="5073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金融交易数据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5CD228E-8CD8-417E-A612-D98F0C1E52ED}"/>
              </a:ext>
            </a:extLst>
          </p:cNvPr>
          <p:cNvSpPr/>
          <p:nvPr/>
        </p:nvSpPr>
        <p:spPr>
          <a:xfrm>
            <a:off x="4663631" y="4200125"/>
            <a:ext cx="1695891" cy="5073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用户画像数据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5087C8F-E3DC-4BE5-8270-BC11A5635650}"/>
              </a:ext>
            </a:extLst>
          </p:cNvPr>
          <p:cNvSpPr/>
          <p:nvPr/>
        </p:nvSpPr>
        <p:spPr>
          <a:xfrm>
            <a:off x="6474576" y="4200125"/>
            <a:ext cx="1695891" cy="5073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计算模型数据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651E19A-5DE6-46BC-ADF9-A71B13F0F1AB}"/>
              </a:ext>
            </a:extLst>
          </p:cNvPr>
          <p:cNvSpPr/>
          <p:nvPr/>
        </p:nvSpPr>
        <p:spPr>
          <a:xfrm>
            <a:off x="8569729" y="3142517"/>
            <a:ext cx="1505170" cy="7071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</a:t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SK/PyTorch/</a:t>
            </a:r>
            <a:r>
              <a:rPr lang="en-US" altLang="zh-CN" sz="16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Keras</a:t>
            </a:r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/TF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1EB735-8541-4E4B-A763-1F797ADDB01C}"/>
              </a:ext>
            </a:extLst>
          </p:cNvPr>
          <p:cNvSpPr/>
          <p:nvPr/>
        </p:nvSpPr>
        <p:spPr>
          <a:xfrm>
            <a:off x="10349223" y="3331029"/>
            <a:ext cx="1416053" cy="25340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开发，运维管理，框架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自定义开发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AirFlow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BA6BB54-6FC9-4F8D-B6BE-E36C88A64B0E}"/>
              </a:ext>
            </a:extLst>
          </p:cNvPr>
          <p:cNvSpPr/>
          <p:nvPr/>
        </p:nvSpPr>
        <p:spPr>
          <a:xfrm>
            <a:off x="5984490" y="3893364"/>
            <a:ext cx="1553388" cy="42642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定时跑批计算开发框架</a:t>
            </a:r>
            <a:endParaRPr lang="en-US" altLang="zh-CN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6D0BED7-23F6-453C-BE77-9F0638F4FD07}"/>
              </a:ext>
            </a:extLst>
          </p:cNvPr>
          <p:cNvSpPr/>
          <p:nvPr/>
        </p:nvSpPr>
        <p:spPr>
          <a:xfrm>
            <a:off x="10349222" y="1502949"/>
            <a:ext cx="1416053" cy="1740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用户画像管理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管控界面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自定义开发</a:t>
            </a:r>
            <a:endParaRPr lang="en-US" altLang="zh-CN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+Superset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57128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519880" y="312289"/>
            <a:ext cx="8022236" cy="5926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8565"/>
            <a:r>
              <a:rPr kumimoji="1" lang="zh-CN" altLang="en-US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核心技术组件 </a:t>
            </a:r>
            <a:r>
              <a:rPr kumimoji="1" lang="en-US" altLang="zh-CN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— </a:t>
            </a:r>
            <a:r>
              <a:rPr kumimoji="1" lang="zh-CN" altLang="en-US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概览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A015D33-7BCE-43E2-ACFB-544797110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930370"/>
              </p:ext>
            </p:extLst>
          </p:nvPr>
        </p:nvGraphicFramePr>
        <p:xfrm>
          <a:off x="666186" y="1171713"/>
          <a:ext cx="11093691" cy="5407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672">
                  <a:extLst>
                    <a:ext uri="{9D8B030D-6E8A-4147-A177-3AD203B41FA5}">
                      <a16:colId xmlns:a16="http://schemas.microsoft.com/office/drawing/2014/main" val="3698024289"/>
                    </a:ext>
                  </a:extLst>
                </a:gridCol>
                <a:gridCol w="1979271">
                  <a:extLst>
                    <a:ext uri="{9D8B030D-6E8A-4147-A177-3AD203B41FA5}">
                      <a16:colId xmlns:a16="http://schemas.microsoft.com/office/drawing/2014/main" val="3667985612"/>
                    </a:ext>
                  </a:extLst>
                </a:gridCol>
                <a:gridCol w="5479325">
                  <a:extLst>
                    <a:ext uri="{9D8B030D-6E8A-4147-A177-3AD203B41FA5}">
                      <a16:colId xmlns:a16="http://schemas.microsoft.com/office/drawing/2014/main" val="2336724082"/>
                    </a:ext>
                  </a:extLst>
                </a:gridCol>
                <a:gridCol w="2773423">
                  <a:extLst>
                    <a:ext uri="{9D8B030D-6E8A-4147-A177-3AD203B41FA5}">
                      <a16:colId xmlns:a16="http://schemas.microsoft.com/office/drawing/2014/main" val="1120120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开源地址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06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Docker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https://github.com/docker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容器化底层支撑框架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778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Kubernetes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https://github.com/kubernetes/kubernetes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883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Rancher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https://github.com/rancher/rancher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10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Kafka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https://github.com/apache/kafka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消息流分发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06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Ignite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https://github.com/apache/ignite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分布式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New SQL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内存数据库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68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Flink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https://github.com/apache/flink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流式计算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批量计算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7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Kylin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https://github.com/apache/kylin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OLAP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38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Recommender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https://github.com/Microsoft/Recommenders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推荐算法框架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67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ML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框架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均为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github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上过万星的主流框架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ML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算法框架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42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813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8">
            <a:extLst>
              <a:ext uri="{FF2B5EF4-FFF2-40B4-BE49-F238E27FC236}">
                <a16:creationId xmlns:a16="http://schemas.microsoft.com/office/drawing/2014/main" id="{EDBF786A-DBB9-4CDD-9B23-3E10A489DC9A}"/>
              </a:ext>
            </a:extLst>
          </p:cNvPr>
          <p:cNvSpPr/>
          <p:nvPr/>
        </p:nvSpPr>
        <p:spPr>
          <a:xfrm>
            <a:off x="4363233" y="2682180"/>
            <a:ext cx="3506539" cy="2069635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任意多边形 22">
            <a:extLst>
              <a:ext uri="{FF2B5EF4-FFF2-40B4-BE49-F238E27FC236}">
                <a16:creationId xmlns:a16="http://schemas.microsoft.com/office/drawing/2014/main" id="{29F06A6E-828B-403B-9096-3993076E0ECC}"/>
              </a:ext>
            </a:extLst>
          </p:cNvPr>
          <p:cNvSpPr/>
          <p:nvPr/>
        </p:nvSpPr>
        <p:spPr>
          <a:xfrm>
            <a:off x="6517213" y="2217526"/>
            <a:ext cx="2253807" cy="140346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BC34705F-55B1-4A98-B866-FC18CBF2BFD8}"/>
              </a:ext>
            </a:extLst>
          </p:cNvPr>
          <p:cNvSpPr txBox="1"/>
          <p:nvPr/>
        </p:nvSpPr>
        <p:spPr>
          <a:xfrm>
            <a:off x="3111380" y="3055276"/>
            <a:ext cx="454877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zh-CN" altLang="en-US" sz="8000" b="1" dirty="0">
                <a:solidFill>
                  <a:srgbClr val="5A538C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Ebrima" panose="02000000000000000000" pitchFamily="2" charset="0"/>
              </a:rPr>
              <a:t>谢</a:t>
            </a:r>
            <a:r>
              <a:rPr lang="zh-CN" altLang="en-US" sz="8000" b="1" dirty="0">
                <a:solidFill>
                  <a:srgbClr val="4B73A8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Ebrima" panose="02000000000000000000" pitchFamily="2" charset="0"/>
              </a:rPr>
              <a:t>谢</a:t>
            </a:r>
            <a:endParaRPr lang="zh-CN" altLang="en-US" sz="8000" b="1" dirty="0">
              <a:solidFill>
                <a:srgbClr val="41CBC6"/>
              </a:solidFill>
              <a:latin typeface="Impact" panose="020B0806030902050204" pitchFamily="34" charset="0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37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333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519880" y="312289"/>
            <a:ext cx="4509321" cy="5926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8565"/>
            <a:r>
              <a:rPr kumimoji="1" lang="zh-CN" altLang="en-US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实现目标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E4AC43-1AE8-4D18-9C53-1482BFAAB0E6}"/>
              </a:ext>
            </a:extLst>
          </p:cNvPr>
          <p:cNvSpPr/>
          <p:nvPr/>
        </p:nvSpPr>
        <p:spPr>
          <a:xfrm>
            <a:off x="663261" y="3790468"/>
            <a:ext cx="10877573" cy="2280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建立多维度多视角的标签模型体系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实现基于交易要素画像的智能算法和模型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实现基于大数据技术的金融数据流计算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C57457E-E715-4493-ACB5-8E4E5E0176A0}"/>
              </a:ext>
            </a:extLst>
          </p:cNvPr>
          <p:cNvSpPr/>
          <p:nvPr/>
        </p:nvSpPr>
        <p:spPr>
          <a:xfrm>
            <a:off x="657213" y="1244394"/>
            <a:ext cx="10756534" cy="2224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zh-CN" kern="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基于中心各类交易市场的行情，交易及配置数据，进行数据挖掘和分析，为交易机构，交易员，行情，债券等核心交易要素建立多维度多层次的画像，分析客户的交易策略，偏好和意向，进而构建以交易要素画像为基础的</a:t>
            </a:r>
            <a:r>
              <a:rPr lang="zh-CN" altLang="zh-CN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智能推荐及智能数据推送</a:t>
            </a:r>
            <a:r>
              <a:rPr lang="zh-CN" altLang="zh-CN" kern="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的算法，为交易机构及交易员提供交易相关的智能推荐及数据推送服务，</a:t>
            </a:r>
            <a:r>
              <a:rPr lang="zh-CN" altLang="zh-CN" kern="1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对外可提升客户数据洞察能力，增强客户粘性，对内可提升中心交易机会分析及挖掘的能力</a:t>
            </a:r>
            <a:r>
              <a:rPr lang="zh-CN" altLang="zh-CN" kern="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zh-CN" sz="2400" kern="1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6" name="Picture 2" descr="C:\Users\wanyu\AppData\Local\Temp\SNAGHTML174138a8.PNG">
            <a:extLst>
              <a:ext uri="{FF2B5EF4-FFF2-40B4-BE49-F238E27FC236}">
                <a16:creationId xmlns:a16="http://schemas.microsoft.com/office/drawing/2014/main" id="{6E66CBA3-1C9A-4FD8-9392-F65E8AE95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079" y="3860049"/>
            <a:ext cx="5474668" cy="214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519880" y="312289"/>
            <a:ext cx="4509321" cy="5926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8565"/>
            <a:r>
              <a:rPr kumimoji="1" lang="zh-CN" altLang="en-US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业务场景设计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C1194AD-10C1-494C-B463-921110B75B78}"/>
              </a:ext>
            </a:extLst>
          </p:cNvPr>
          <p:cNvSpPr/>
          <p:nvPr/>
        </p:nvSpPr>
        <p:spPr>
          <a:xfrm>
            <a:off x="977153" y="1873623"/>
            <a:ext cx="788894" cy="762001"/>
          </a:xfrm>
          <a:prstGeom prst="ellipse">
            <a:avLst/>
          </a:prstGeom>
          <a:solidFill>
            <a:srgbClr val="51AD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8D7620-A83F-4F3C-A1F7-DEE7389D8FD1}"/>
              </a:ext>
            </a:extLst>
          </p:cNvPr>
          <p:cNvSpPr/>
          <p:nvPr/>
        </p:nvSpPr>
        <p:spPr>
          <a:xfrm>
            <a:off x="2061882" y="1873623"/>
            <a:ext cx="4114800" cy="762001"/>
          </a:xfrm>
          <a:prstGeom prst="rect">
            <a:avLst/>
          </a:prstGeom>
          <a:solidFill>
            <a:srgbClr val="51AD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C-Forward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流动性改善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D2C7051-B843-472E-B6A5-23DBFF7DBCDD}"/>
              </a:ext>
            </a:extLst>
          </p:cNvPr>
          <p:cNvSpPr/>
          <p:nvPr/>
        </p:nvSpPr>
        <p:spPr>
          <a:xfrm>
            <a:off x="977153" y="3021122"/>
            <a:ext cx="788894" cy="762001"/>
          </a:xfrm>
          <a:prstGeom prst="ellipse">
            <a:avLst/>
          </a:prstGeom>
          <a:solidFill>
            <a:srgbClr val="4DB38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6C9EEDA-3AA4-40A3-9589-E25877ACE949}"/>
              </a:ext>
            </a:extLst>
          </p:cNvPr>
          <p:cNvSpPr/>
          <p:nvPr/>
        </p:nvSpPr>
        <p:spPr>
          <a:xfrm>
            <a:off x="2061882" y="3021122"/>
            <a:ext cx="4114800" cy="762001"/>
          </a:xfrm>
          <a:prstGeom prst="rect">
            <a:avLst/>
          </a:prstGeom>
          <a:solidFill>
            <a:srgbClr val="4DB38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NTPI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外币拆借交易优化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BEDA62B-031A-4080-BD54-438B0E35741E}"/>
              </a:ext>
            </a:extLst>
          </p:cNvPr>
          <p:cNvSpPr/>
          <p:nvPr/>
        </p:nvSpPr>
        <p:spPr>
          <a:xfrm>
            <a:off x="977153" y="4222417"/>
            <a:ext cx="788894" cy="762001"/>
          </a:xfrm>
          <a:prstGeom prst="ellipse">
            <a:avLst/>
          </a:prstGeom>
          <a:solidFill>
            <a:srgbClr val="B6A0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6AC0908-3C82-47BA-9322-A3736AB0C1F2}"/>
              </a:ext>
            </a:extLst>
          </p:cNvPr>
          <p:cNvSpPr/>
          <p:nvPr/>
        </p:nvSpPr>
        <p:spPr>
          <a:xfrm>
            <a:off x="2061882" y="4222417"/>
            <a:ext cx="4114800" cy="762001"/>
          </a:xfrm>
          <a:prstGeom prst="rect">
            <a:avLst/>
          </a:prstGeom>
          <a:solidFill>
            <a:srgbClr val="B6A0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用户画像</a:t>
            </a:r>
          </a:p>
        </p:txBody>
      </p:sp>
      <p:pic>
        <p:nvPicPr>
          <p:cNvPr id="10" name="Picture 2" descr="http://5b0988e595225.cdn.sohucs.com/images/20171229/79efbe3911ae4157a0fbbd36e9e3d6d5.jpeg">
            <a:extLst>
              <a:ext uri="{FF2B5EF4-FFF2-40B4-BE49-F238E27FC236}">
                <a16:creationId xmlns:a16="http://schemas.microsoft.com/office/drawing/2014/main" id="{3E80330E-25C7-4D63-8F03-F15392067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764" y="1712591"/>
            <a:ext cx="4032437" cy="343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22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519880" y="312289"/>
            <a:ext cx="9350261" cy="5926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8565"/>
            <a:r>
              <a:rPr kumimoji="1" lang="zh-CN" altLang="en-US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业务场景设计 </a:t>
            </a:r>
            <a:r>
              <a:rPr kumimoji="1" lang="en-US" altLang="zh-CN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— C-Forward </a:t>
            </a:r>
            <a:r>
              <a:rPr kumimoji="1" lang="zh-CN" altLang="en-US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流动性改善</a:t>
            </a:r>
          </a:p>
          <a:p>
            <a:pPr defTabSz="1218565"/>
            <a:endParaRPr kumimoji="1" lang="zh-CN" altLang="en-US" sz="37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Rectangle 24">
            <a:extLst>
              <a:ext uri="{FF2B5EF4-FFF2-40B4-BE49-F238E27FC236}">
                <a16:creationId xmlns:a16="http://schemas.microsoft.com/office/drawing/2014/main" id="{60032A8A-042D-4137-B541-0FE6DCD59840}"/>
              </a:ext>
            </a:extLst>
          </p:cNvPr>
          <p:cNvSpPr/>
          <p:nvPr/>
        </p:nvSpPr>
        <p:spPr>
          <a:xfrm>
            <a:off x="6496775" y="1448369"/>
            <a:ext cx="4261078" cy="5246060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58" name="Group 1">
            <a:extLst>
              <a:ext uri="{FF2B5EF4-FFF2-40B4-BE49-F238E27FC236}">
                <a16:creationId xmlns:a16="http://schemas.microsoft.com/office/drawing/2014/main" id="{4BF66A24-2995-4969-954B-32DA97527D19}"/>
              </a:ext>
            </a:extLst>
          </p:cNvPr>
          <p:cNvGrpSpPr/>
          <p:nvPr/>
        </p:nvGrpSpPr>
        <p:grpSpPr>
          <a:xfrm>
            <a:off x="8942919" y="2003247"/>
            <a:ext cx="1560374" cy="1718936"/>
            <a:chOff x="12142374" y="1265272"/>
            <a:chExt cx="3216895" cy="3287178"/>
          </a:xfrm>
        </p:grpSpPr>
        <p:grpSp>
          <p:nvGrpSpPr>
            <p:cNvPr id="59" name="Group">
              <a:extLst>
                <a:ext uri="{FF2B5EF4-FFF2-40B4-BE49-F238E27FC236}">
                  <a16:creationId xmlns:a16="http://schemas.microsoft.com/office/drawing/2014/main" id="{2D1C7123-D9A2-43E2-9BA6-A9795E8A90DB}"/>
                </a:ext>
              </a:extLst>
            </p:cNvPr>
            <p:cNvGrpSpPr/>
            <p:nvPr/>
          </p:nvGrpSpPr>
          <p:grpSpPr>
            <a:xfrm>
              <a:off x="12142374" y="1265272"/>
              <a:ext cx="3216895" cy="3287178"/>
              <a:chOff x="7327384" y="-1725245"/>
              <a:chExt cx="2739770" cy="3287176"/>
            </a:xfrm>
          </p:grpSpPr>
          <p:sp>
            <p:nvSpPr>
              <p:cNvPr id="64" name="Rectangle">
                <a:extLst>
                  <a:ext uri="{FF2B5EF4-FFF2-40B4-BE49-F238E27FC236}">
                    <a16:creationId xmlns:a16="http://schemas.microsoft.com/office/drawing/2014/main" id="{82E21719-6923-45DD-A39C-60DD28D52640}"/>
                  </a:ext>
                </a:extLst>
              </p:cNvPr>
              <p:cNvSpPr/>
              <p:nvPr/>
            </p:nvSpPr>
            <p:spPr>
              <a:xfrm>
                <a:off x="7327384" y="-1725245"/>
                <a:ext cx="2739770" cy="3287176"/>
              </a:xfrm>
              <a:prstGeom prst="rect">
                <a:avLst/>
              </a:prstGeom>
              <a:solidFill>
                <a:srgbClr val="8A92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 dirty="0"/>
              </a:p>
            </p:txBody>
          </p:sp>
          <p:sp>
            <p:nvSpPr>
              <p:cNvPr id="65" name="Rectangle">
                <a:extLst>
                  <a:ext uri="{FF2B5EF4-FFF2-40B4-BE49-F238E27FC236}">
                    <a16:creationId xmlns:a16="http://schemas.microsoft.com/office/drawing/2014/main" id="{AFA3BFCC-F27B-4786-A65D-069F957C184D}"/>
                  </a:ext>
                </a:extLst>
              </p:cNvPr>
              <p:cNvSpPr/>
              <p:nvPr/>
            </p:nvSpPr>
            <p:spPr>
              <a:xfrm>
                <a:off x="7479091" y="-1576483"/>
                <a:ext cx="2384903" cy="29724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 dirty="0"/>
              </a:p>
            </p:txBody>
          </p:sp>
          <p:sp>
            <p:nvSpPr>
              <p:cNvPr id="66" name="Rectangle">
                <a:extLst>
                  <a:ext uri="{FF2B5EF4-FFF2-40B4-BE49-F238E27FC236}">
                    <a16:creationId xmlns:a16="http://schemas.microsoft.com/office/drawing/2014/main" id="{C31D0BF1-DF15-407D-AD07-32BCE0C569E4}"/>
                  </a:ext>
                </a:extLst>
              </p:cNvPr>
              <p:cNvSpPr/>
              <p:nvPr/>
            </p:nvSpPr>
            <p:spPr>
              <a:xfrm>
                <a:off x="7479091" y="-1576484"/>
                <a:ext cx="2384903" cy="859722"/>
              </a:xfrm>
              <a:prstGeom prst="rect">
                <a:avLst/>
              </a:prstGeom>
              <a:solidFill>
                <a:srgbClr val="8A92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用户画像</a:t>
                </a:r>
                <a:endParaRPr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sp>
          <p:nvSpPr>
            <p:cNvPr id="60" name="Shape">
              <a:extLst>
                <a:ext uri="{FF2B5EF4-FFF2-40B4-BE49-F238E27FC236}">
                  <a16:creationId xmlns:a16="http://schemas.microsoft.com/office/drawing/2014/main" id="{10FA009A-C119-4DA6-AC6F-3E842D85ED3C}"/>
                </a:ext>
              </a:extLst>
            </p:cNvPr>
            <p:cNvSpPr/>
            <p:nvPr/>
          </p:nvSpPr>
          <p:spPr>
            <a:xfrm>
              <a:off x="12391297" y="2414314"/>
              <a:ext cx="1193572" cy="781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6142"/>
                  </a:lnTo>
                  <a:lnTo>
                    <a:pt x="21600" y="6142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21600"/>
                  </a:moveTo>
                  <a:lnTo>
                    <a:pt x="21600" y="21600"/>
                  </a:lnTo>
                  <a:lnTo>
                    <a:pt x="21600" y="20447"/>
                  </a:lnTo>
                  <a:lnTo>
                    <a:pt x="0" y="20447"/>
                  </a:lnTo>
                  <a:cubicBezTo>
                    <a:pt x="0" y="20447"/>
                    <a:pt x="0" y="21600"/>
                    <a:pt x="0" y="21600"/>
                  </a:cubicBezTo>
                  <a:close/>
                  <a:moveTo>
                    <a:pt x="0" y="19062"/>
                  </a:moveTo>
                  <a:lnTo>
                    <a:pt x="21600" y="19062"/>
                  </a:lnTo>
                  <a:lnTo>
                    <a:pt x="21600" y="17910"/>
                  </a:lnTo>
                  <a:lnTo>
                    <a:pt x="0" y="17910"/>
                  </a:lnTo>
                  <a:cubicBezTo>
                    <a:pt x="0" y="17910"/>
                    <a:pt x="0" y="19062"/>
                    <a:pt x="0" y="19062"/>
                  </a:cubicBezTo>
                  <a:close/>
                  <a:moveTo>
                    <a:pt x="0" y="16524"/>
                  </a:moveTo>
                  <a:lnTo>
                    <a:pt x="21600" y="16524"/>
                  </a:lnTo>
                  <a:lnTo>
                    <a:pt x="21600" y="15371"/>
                  </a:lnTo>
                  <a:lnTo>
                    <a:pt x="0" y="15371"/>
                  </a:lnTo>
                  <a:cubicBezTo>
                    <a:pt x="0" y="15371"/>
                    <a:pt x="0" y="16524"/>
                    <a:pt x="0" y="16524"/>
                  </a:cubicBezTo>
                  <a:close/>
                  <a:moveTo>
                    <a:pt x="0" y="13986"/>
                  </a:moveTo>
                  <a:lnTo>
                    <a:pt x="21600" y="13986"/>
                  </a:lnTo>
                  <a:lnTo>
                    <a:pt x="21600" y="12832"/>
                  </a:lnTo>
                  <a:lnTo>
                    <a:pt x="0" y="12832"/>
                  </a:lnTo>
                  <a:cubicBezTo>
                    <a:pt x="0" y="12832"/>
                    <a:pt x="0" y="13986"/>
                    <a:pt x="0" y="13986"/>
                  </a:cubicBezTo>
                  <a:close/>
                  <a:moveTo>
                    <a:pt x="0" y="11447"/>
                  </a:moveTo>
                  <a:lnTo>
                    <a:pt x="21600" y="11447"/>
                  </a:lnTo>
                  <a:lnTo>
                    <a:pt x="21600" y="10294"/>
                  </a:lnTo>
                  <a:lnTo>
                    <a:pt x="0" y="10294"/>
                  </a:lnTo>
                  <a:cubicBezTo>
                    <a:pt x="0" y="10294"/>
                    <a:pt x="0" y="11447"/>
                    <a:pt x="0" y="11447"/>
                  </a:cubicBezTo>
                  <a:close/>
                </a:path>
              </a:pathLst>
            </a:custGeom>
            <a:solidFill>
              <a:srgbClr val="D6D6D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1" name="Shape">
              <a:extLst>
                <a:ext uri="{FF2B5EF4-FFF2-40B4-BE49-F238E27FC236}">
                  <a16:creationId xmlns:a16="http://schemas.microsoft.com/office/drawing/2014/main" id="{F79FAF16-C0AF-4203-93DE-684040C7B6A0}"/>
                </a:ext>
              </a:extLst>
            </p:cNvPr>
            <p:cNvSpPr/>
            <p:nvPr/>
          </p:nvSpPr>
          <p:spPr>
            <a:xfrm>
              <a:off x="13816072" y="2414314"/>
              <a:ext cx="1193572" cy="781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6142"/>
                  </a:lnTo>
                  <a:lnTo>
                    <a:pt x="21600" y="6142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21600"/>
                  </a:moveTo>
                  <a:lnTo>
                    <a:pt x="21600" y="21600"/>
                  </a:lnTo>
                  <a:lnTo>
                    <a:pt x="21600" y="20447"/>
                  </a:lnTo>
                  <a:lnTo>
                    <a:pt x="0" y="20447"/>
                  </a:lnTo>
                  <a:cubicBezTo>
                    <a:pt x="0" y="20447"/>
                    <a:pt x="0" y="21600"/>
                    <a:pt x="0" y="21600"/>
                  </a:cubicBezTo>
                  <a:close/>
                  <a:moveTo>
                    <a:pt x="0" y="19062"/>
                  </a:moveTo>
                  <a:lnTo>
                    <a:pt x="21600" y="19062"/>
                  </a:lnTo>
                  <a:lnTo>
                    <a:pt x="21600" y="17910"/>
                  </a:lnTo>
                  <a:lnTo>
                    <a:pt x="0" y="17910"/>
                  </a:lnTo>
                  <a:cubicBezTo>
                    <a:pt x="0" y="17910"/>
                    <a:pt x="0" y="19062"/>
                    <a:pt x="0" y="19062"/>
                  </a:cubicBezTo>
                  <a:close/>
                  <a:moveTo>
                    <a:pt x="0" y="16524"/>
                  </a:moveTo>
                  <a:lnTo>
                    <a:pt x="21600" y="16524"/>
                  </a:lnTo>
                  <a:lnTo>
                    <a:pt x="21600" y="15371"/>
                  </a:lnTo>
                  <a:lnTo>
                    <a:pt x="0" y="15371"/>
                  </a:lnTo>
                  <a:cubicBezTo>
                    <a:pt x="0" y="15371"/>
                    <a:pt x="0" y="16524"/>
                    <a:pt x="0" y="16524"/>
                  </a:cubicBezTo>
                  <a:close/>
                  <a:moveTo>
                    <a:pt x="0" y="13986"/>
                  </a:moveTo>
                  <a:lnTo>
                    <a:pt x="21600" y="13986"/>
                  </a:lnTo>
                  <a:lnTo>
                    <a:pt x="21600" y="12832"/>
                  </a:lnTo>
                  <a:lnTo>
                    <a:pt x="0" y="12832"/>
                  </a:lnTo>
                  <a:cubicBezTo>
                    <a:pt x="0" y="12832"/>
                    <a:pt x="0" y="13986"/>
                    <a:pt x="0" y="13986"/>
                  </a:cubicBezTo>
                  <a:close/>
                  <a:moveTo>
                    <a:pt x="0" y="11447"/>
                  </a:moveTo>
                  <a:lnTo>
                    <a:pt x="21600" y="11447"/>
                  </a:lnTo>
                  <a:lnTo>
                    <a:pt x="21600" y="10294"/>
                  </a:lnTo>
                  <a:lnTo>
                    <a:pt x="0" y="10294"/>
                  </a:lnTo>
                  <a:cubicBezTo>
                    <a:pt x="0" y="10294"/>
                    <a:pt x="0" y="11447"/>
                    <a:pt x="0" y="11447"/>
                  </a:cubicBezTo>
                  <a:close/>
                </a:path>
              </a:pathLst>
            </a:custGeom>
            <a:solidFill>
              <a:srgbClr val="D6D6D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" name="Shape">
              <a:extLst>
                <a:ext uri="{FF2B5EF4-FFF2-40B4-BE49-F238E27FC236}">
                  <a16:creationId xmlns:a16="http://schemas.microsoft.com/office/drawing/2014/main" id="{573BC2C8-4616-4C63-B3F6-DB3DE3E518F2}"/>
                </a:ext>
              </a:extLst>
            </p:cNvPr>
            <p:cNvSpPr/>
            <p:nvPr/>
          </p:nvSpPr>
          <p:spPr>
            <a:xfrm>
              <a:off x="12391297" y="3347109"/>
              <a:ext cx="1193572" cy="781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6142"/>
                  </a:lnTo>
                  <a:lnTo>
                    <a:pt x="21600" y="6142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21600"/>
                  </a:moveTo>
                  <a:lnTo>
                    <a:pt x="21600" y="21600"/>
                  </a:lnTo>
                  <a:lnTo>
                    <a:pt x="21600" y="20447"/>
                  </a:lnTo>
                  <a:lnTo>
                    <a:pt x="0" y="20447"/>
                  </a:lnTo>
                  <a:cubicBezTo>
                    <a:pt x="0" y="20447"/>
                    <a:pt x="0" y="21600"/>
                    <a:pt x="0" y="21600"/>
                  </a:cubicBezTo>
                  <a:close/>
                  <a:moveTo>
                    <a:pt x="0" y="19062"/>
                  </a:moveTo>
                  <a:lnTo>
                    <a:pt x="21600" y="19062"/>
                  </a:lnTo>
                  <a:lnTo>
                    <a:pt x="21600" y="17910"/>
                  </a:lnTo>
                  <a:lnTo>
                    <a:pt x="0" y="17910"/>
                  </a:lnTo>
                  <a:cubicBezTo>
                    <a:pt x="0" y="17910"/>
                    <a:pt x="0" y="19062"/>
                    <a:pt x="0" y="19062"/>
                  </a:cubicBezTo>
                  <a:close/>
                  <a:moveTo>
                    <a:pt x="0" y="16524"/>
                  </a:moveTo>
                  <a:lnTo>
                    <a:pt x="21600" y="16524"/>
                  </a:lnTo>
                  <a:lnTo>
                    <a:pt x="21600" y="15371"/>
                  </a:lnTo>
                  <a:lnTo>
                    <a:pt x="0" y="15371"/>
                  </a:lnTo>
                  <a:cubicBezTo>
                    <a:pt x="0" y="15371"/>
                    <a:pt x="0" y="16524"/>
                    <a:pt x="0" y="16524"/>
                  </a:cubicBezTo>
                  <a:close/>
                  <a:moveTo>
                    <a:pt x="0" y="13986"/>
                  </a:moveTo>
                  <a:lnTo>
                    <a:pt x="21600" y="13986"/>
                  </a:lnTo>
                  <a:lnTo>
                    <a:pt x="21600" y="12832"/>
                  </a:lnTo>
                  <a:lnTo>
                    <a:pt x="0" y="12832"/>
                  </a:lnTo>
                  <a:cubicBezTo>
                    <a:pt x="0" y="12832"/>
                    <a:pt x="0" y="13986"/>
                    <a:pt x="0" y="13986"/>
                  </a:cubicBezTo>
                  <a:close/>
                  <a:moveTo>
                    <a:pt x="0" y="11447"/>
                  </a:moveTo>
                  <a:lnTo>
                    <a:pt x="21600" y="11447"/>
                  </a:lnTo>
                  <a:lnTo>
                    <a:pt x="21600" y="10294"/>
                  </a:lnTo>
                  <a:lnTo>
                    <a:pt x="0" y="10294"/>
                  </a:lnTo>
                  <a:cubicBezTo>
                    <a:pt x="0" y="10294"/>
                    <a:pt x="0" y="11447"/>
                    <a:pt x="0" y="11447"/>
                  </a:cubicBezTo>
                  <a:close/>
                </a:path>
              </a:pathLst>
            </a:custGeom>
            <a:solidFill>
              <a:srgbClr val="D6D6D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" name="Shape">
              <a:extLst>
                <a:ext uri="{FF2B5EF4-FFF2-40B4-BE49-F238E27FC236}">
                  <a16:creationId xmlns:a16="http://schemas.microsoft.com/office/drawing/2014/main" id="{BDB2B660-CA5A-4182-B57B-389E7F43D071}"/>
                </a:ext>
              </a:extLst>
            </p:cNvPr>
            <p:cNvSpPr/>
            <p:nvPr/>
          </p:nvSpPr>
          <p:spPr>
            <a:xfrm>
              <a:off x="13819539" y="3347109"/>
              <a:ext cx="1193572" cy="781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6142"/>
                  </a:lnTo>
                  <a:lnTo>
                    <a:pt x="21600" y="6142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21600"/>
                  </a:moveTo>
                  <a:lnTo>
                    <a:pt x="21600" y="21600"/>
                  </a:lnTo>
                  <a:lnTo>
                    <a:pt x="21600" y="20447"/>
                  </a:lnTo>
                  <a:lnTo>
                    <a:pt x="0" y="20447"/>
                  </a:lnTo>
                  <a:cubicBezTo>
                    <a:pt x="0" y="20447"/>
                    <a:pt x="0" y="21600"/>
                    <a:pt x="0" y="21600"/>
                  </a:cubicBezTo>
                  <a:close/>
                  <a:moveTo>
                    <a:pt x="0" y="19062"/>
                  </a:moveTo>
                  <a:lnTo>
                    <a:pt x="21600" y="19062"/>
                  </a:lnTo>
                  <a:lnTo>
                    <a:pt x="21600" y="17910"/>
                  </a:lnTo>
                  <a:lnTo>
                    <a:pt x="0" y="17910"/>
                  </a:lnTo>
                  <a:cubicBezTo>
                    <a:pt x="0" y="17910"/>
                    <a:pt x="0" y="19062"/>
                    <a:pt x="0" y="19062"/>
                  </a:cubicBezTo>
                  <a:close/>
                  <a:moveTo>
                    <a:pt x="0" y="16524"/>
                  </a:moveTo>
                  <a:lnTo>
                    <a:pt x="21600" y="16524"/>
                  </a:lnTo>
                  <a:lnTo>
                    <a:pt x="21600" y="15371"/>
                  </a:lnTo>
                  <a:lnTo>
                    <a:pt x="0" y="15371"/>
                  </a:lnTo>
                  <a:cubicBezTo>
                    <a:pt x="0" y="15371"/>
                    <a:pt x="0" y="16524"/>
                    <a:pt x="0" y="16524"/>
                  </a:cubicBezTo>
                  <a:close/>
                  <a:moveTo>
                    <a:pt x="0" y="13986"/>
                  </a:moveTo>
                  <a:lnTo>
                    <a:pt x="21600" y="13986"/>
                  </a:lnTo>
                  <a:lnTo>
                    <a:pt x="21600" y="12832"/>
                  </a:lnTo>
                  <a:lnTo>
                    <a:pt x="0" y="12832"/>
                  </a:lnTo>
                  <a:cubicBezTo>
                    <a:pt x="0" y="12832"/>
                    <a:pt x="0" y="13986"/>
                    <a:pt x="0" y="13986"/>
                  </a:cubicBezTo>
                  <a:close/>
                  <a:moveTo>
                    <a:pt x="0" y="11447"/>
                  </a:moveTo>
                  <a:lnTo>
                    <a:pt x="21600" y="11447"/>
                  </a:lnTo>
                  <a:lnTo>
                    <a:pt x="21600" y="10294"/>
                  </a:lnTo>
                  <a:lnTo>
                    <a:pt x="0" y="10294"/>
                  </a:lnTo>
                  <a:cubicBezTo>
                    <a:pt x="0" y="10294"/>
                    <a:pt x="0" y="11447"/>
                    <a:pt x="0" y="11447"/>
                  </a:cubicBezTo>
                  <a:close/>
                </a:path>
              </a:pathLst>
            </a:custGeom>
            <a:solidFill>
              <a:srgbClr val="D6D6D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/>
            </a:p>
          </p:txBody>
        </p:sp>
      </p:grpSp>
      <p:grpSp>
        <p:nvGrpSpPr>
          <p:cNvPr id="67" name="Group">
            <a:extLst>
              <a:ext uri="{FF2B5EF4-FFF2-40B4-BE49-F238E27FC236}">
                <a16:creationId xmlns:a16="http://schemas.microsoft.com/office/drawing/2014/main" id="{0F121383-C75D-43B6-90EB-3F4DE1D594F2}"/>
              </a:ext>
            </a:extLst>
          </p:cNvPr>
          <p:cNvGrpSpPr/>
          <p:nvPr/>
        </p:nvGrpSpPr>
        <p:grpSpPr>
          <a:xfrm>
            <a:off x="6613293" y="1727265"/>
            <a:ext cx="2137508" cy="497301"/>
            <a:chOff x="0" y="0"/>
            <a:chExt cx="2353688" cy="697645"/>
          </a:xfrm>
        </p:grpSpPr>
        <p:sp>
          <p:nvSpPr>
            <p:cNvPr id="68" name="Rounded Rectangle">
              <a:extLst>
                <a:ext uri="{FF2B5EF4-FFF2-40B4-BE49-F238E27FC236}">
                  <a16:creationId xmlns:a16="http://schemas.microsoft.com/office/drawing/2014/main" id="{C23CC860-61B2-4439-B5AB-EF706BF328A4}"/>
                </a:ext>
              </a:extLst>
            </p:cNvPr>
            <p:cNvSpPr/>
            <p:nvPr/>
          </p:nvSpPr>
          <p:spPr>
            <a:xfrm>
              <a:off x="0" y="0"/>
              <a:ext cx="2353688" cy="697645"/>
            </a:xfrm>
            <a:prstGeom prst="roundRect">
              <a:avLst>
                <a:gd name="adj" fmla="val 50000"/>
              </a:avLst>
            </a:prstGeom>
            <a:solidFill>
              <a:srgbClr val="00BAF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9" name="Director Sales">
              <a:extLst>
                <a:ext uri="{FF2B5EF4-FFF2-40B4-BE49-F238E27FC236}">
                  <a16:creationId xmlns:a16="http://schemas.microsoft.com/office/drawing/2014/main" id="{EEC86460-6BB9-42A5-90DD-FD368DD80111}"/>
                </a:ext>
              </a:extLst>
            </p:cNvPr>
            <p:cNvSpPr/>
            <p:nvPr/>
          </p:nvSpPr>
          <p:spPr>
            <a:xfrm>
              <a:off x="356106" y="70237"/>
              <a:ext cx="1638036" cy="5325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用户行为分析</a:t>
              </a:r>
              <a:endParaRPr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70" name="Group">
            <a:extLst>
              <a:ext uri="{FF2B5EF4-FFF2-40B4-BE49-F238E27FC236}">
                <a16:creationId xmlns:a16="http://schemas.microsoft.com/office/drawing/2014/main" id="{5DCA2C1A-BE4E-4D80-8DA2-B33685110E0F}"/>
              </a:ext>
            </a:extLst>
          </p:cNvPr>
          <p:cNvGrpSpPr/>
          <p:nvPr/>
        </p:nvGrpSpPr>
        <p:grpSpPr>
          <a:xfrm>
            <a:off x="6613291" y="2350966"/>
            <a:ext cx="2137508" cy="496317"/>
            <a:chOff x="0" y="0"/>
            <a:chExt cx="2353688" cy="697645"/>
          </a:xfrm>
        </p:grpSpPr>
        <p:sp>
          <p:nvSpPr>
            <p:cNvPr id="71" name="Rounded Rectangle">
              <a:extLst>
                <a:ext uri="{FF2B5EF4-FFF2-40B4-BE49-F238E27FC236}">
                  <a16:creationId xmlns:a16="http://schemas.microsoft.com/office/drawing/2014/main" id="{72E66928-744A-4064-9B5A-2E16A5D14AB8}"/>
                </a:ext>
              </a:extLst>
            </p:cNvPr>
            <p:cNvSpPr/>
            <p:nvPr/>
          </p:nvSpPr>
          <p:spPr>
            <a:xfrm>
              <a:off x="0" y="0"/>
              <a:ext cx="2353688" cy="697645"/>
            </a:xfrm>
            <a:prstGeom prst="roundRect">
              <a:avLst>
                <a:gd name="adj" fmla="val 50000"/>
              </a:avLst>
            </a:prstGeom>
            <a:solidFill>
              <a:srgbClr val="89C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2" name="Manager 01">
              <a:extLst>
                <a:ext uri="{FF2B5EF4-FFF2-40B4-BE49-F238E27FC236}">
                  <a16:creationId xmlns:a16="http://schemas.microsoft.com/office/drawing/2014/main" id="{216F00C7-72F4-4047-9750-CCD31E98EC13}"/>
                </a:ext>
              </a:extLst>
            </p:cNvPr>
            <p:cNvSpPr/>
            <p:nvPr/>
          </p:nvSpPr>
          <p:spPr>
            <a:xfrm>
              <a:off x="564497" y="69338"/>
              <a:ext cx="1129680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价格分析</a:t>
              </a:r>
              <a:endParaRPr 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73" name="Group">
            <a:extLst>
              <a:ext uri="{FF2B5EF4-FFF2-40B4-BE49-F238E27FC236}">
                <a16:creationId xmlns:a16="http://schemas.microsoft.com/office/drawing/2014/main" id="{A02065F0-B5F4-4ED5-B0F6-BF8020EF87F4}"/>
              </a:ext>
            </a:extLst>
          </p:cNvPr>
          <p:cNvGrpSpPr/>
          <p:nvPr/>
        </p:nvGrpSpPr>
        <p:grpSpPr>
          <a:xfrm>
            <a:off x="6613291" y="3571311"/>
            <a:ext cx="2137508" cy="497301"/>
            <a:chOff x="0" y="0"/>
            <a:chExt cx="2353688" cy="697645"/>
          </a:xfrm>
        </p:grpSpPr>
        <p:sp>
          <p:nvSpPr>
            <p:cNvPr id="74" name="Rounded Rectangle">
              <a:extLst>
                <a:ext uri="{FF2B5EF4-FFF2-40B4-BE49-F238E27FC236}">
                  <a16:creationId xmlns:a16="http://schemas.microsoft.com/office/drawing/2014/main" id="{55756834-07DC-412A-9F73-8C84B0569173}"/>
                </a:ext>
              </a:extLst>
            </p:cNvPr>
            <p:cNvSpPr/>
            <p:nvPr/>
          </p:nvSpPr>
          <p:spPr>
            <a:xfrm>
              <a:off x="0" y="0"/>
              <a:ext cx="2353688" cy="697645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5" name="Manager 02">
              <a:extLst>
                <a:ext uri="{FF2B5EF4-FFF2-40B4-BE49-F238E27FC236}">
                  <a16:creationId xmlns:a16="http://schemas.microsoft.com/office/drawing/2014/main" id="{0C0AA1F4-126E-4401-B419-856D623F6829}"/>
                </a:ext>
              </a:extLst>
            </p:cNvPr>
            <p:cNvSpPr/>
            <p:nvPr/>
          </p:nvSpPr>
          <p:spPr>
            <a:xfrm>
              <a:off x="484914" y="69865"/>
              <a:ext cx="1383858" cy="5325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相似度分析</a:t>
              </a:r>
              <a:endParaRPr 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76" name="Group">
            <a:extLst>
              <a:ext uri="{FF2B5EF4-FFF2-40B4-BE49-F238E27FC236}">
                <a16:creationId xmlns:a16="http://schemas.microsoft.com/office/drawing/2014/main" id="{9AA645F9-4722-466E-8CD4-811672199334}"/>
              </a:ext>
            </a:extLst>
          </p:cNvPr>
          <p:cNvGrpSpPr/>
          <p:nvPr/>
        </p:nvGrpSpPr>
        <p:grpSpPr>
          <a:xfrm>
            <a:off x="6613291" y="2971694"/>
            <a:ext cx="2137508" cy="493267"/>
            <a:chOff x="0" y="0"/>
            <a:chExt cx="2353688" cy="697645"/>
          </a:xfrm>
        </p:grpSpPr>
        <p:sp>
          <p:nvSpPr>
            <p:cNvPr id="77" name="Rounded Rectangle">
              <a:extLst>
                <a:ext uri="{FF2B5EF4-FFF2-40B4-BE49-F238E27FC236}">
                  <a16:creationId xmlns:a16="http://schemas.microsoft.com/office/drawing/2014/main" id="{6E090115-0891-4119-886A-E77DA8DD9F58}"/>
                </a:ext>
              </a:extLst>
            </p:cNvPr>
            <p:cNvSpPr/>
            <p:nvPr/>
          </p:nvSpPr>
          <p:spPr>
            <a:xfrm>
              <a:off x="0" y="0"/>
              <a:ext cx="2353688" cy="697645"/>
            </a:xfrm>
            <a:prstGeom prst="roundRect">
              <a:avLst>
                <a:gd name="adj" fmla="val 50000"/>
              </a:avLst>
            </a:prstGeom>
            <a:solidFill>
              <a:srgbClr val="F624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8" name="Manager 03">
              <a:extLst>
                <a:ext uri="{FF2B5EF4-FFF2-40B4-BE49-F238E27FC236}">
                  <a16:creationId xmlns:a16="http://schemas.microsoft.com/office/drawing/2014/main" id="{685E5CFE-170D-469F-B2DB-E2AA01700070}"/>
                </a:ext>
              </a:extLst>
            </p:cNvPr>
            <p:cNvSpPr/>
            <p:nvPr/>
          </p:nvSpPr>
          <p:spPr>
            <a:xfrm>
              <a:off x="612005" y="67687"/>
              <a:ext cx="1129680" cy="5368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偏好分析</a:t>
              </a:r>
              <a:endParaRPr 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79" name="Group">
            <a:extLst>
              <a:ext uri="{FF2B5EF4-FFF2-40B4-BE49-F238E27FC236}">
                <a16:creationId xmlns:a16="http://schemas.microsoft.com/office/drawing/2014/main" id="{1AB62755-1EEF-49C8-BAAB-5C4D206303ED}"/>
              </a:ext>
            </a:extLst>
          </p:cNvPr>
          <p:cNvGrpSpPr/>
          <p:nvPr/>
        </p:nvGrpSpPr>
        <p:grpSpPr>
          <a:xfrm>
            <a:off x="6584522" y="4619498"/>
            <a:ext cx="2137508" cy="497301"/>
            <a:chOff x="0" y="0"/>
            <a:chExt cx="2353688" cy="697645"/>
          </a:xfrm>
        </p:grpSpPr>
        <p:sp>
          <p:nvSpPr>
            <p:cNvPr id="80" name="Rounded Rectangle">
              <a:extLst>
                <a:ext uri="{FF2B5EF4-FFF2-40B4-BE49-F238E27FC236}">
                  <a16:creationId xmlns:a16="http://schemas.microsoft.com/office/drawing/2014/main" id="{C4A16F51-EBED-47B2-B5EA-E672077AEE14}"/>
                </a:ext>
              </a:extLst>
            </p:cNvPr>
            <p:cNvSpPr/>
            <p:nvPr/>
          </p:nvSpPr>
          <p:spPr>
            <a:xfrm>
              <a:off x="0" y="0"/>
              <a:ext cx="2353688" cy="697645"/>
            </a:xfrm>
            <a:prstGeom prst="roundRect">
              <a:avLst>
                <a:gd name="adj" fmla="val 50000"/>
              </a:avLst>
            </a:prstGeom>
            <a:solidFill>
              <a:srgbClr val="00BAF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1" name="Director Sales">
              <a:extLst>
                <a:ext uri="{FF2B5EF4-FFF2-40B4-BE49-F238E27FC236}">
                  <a16:creationId xmlns:a16="http://schemas.microsoft.com/office/drawing/2014/main" id="{9494F1EF-437F-49D0-92FD-2ED2E2F98EBA}"/>
                </a:ext>
              </a:extLst>
            </p:cNvPr>
            <p:cNvSpPr/>
            <p:nvPr/>
          </p:nvSpPr>
          <p:spPr>
            <a:xfrm>
              <a:off x="612004" y="82564"/>
              <a:ext cx="1129680" cy="5325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双边授信</a:t>
              </a:r>
              <a:endParaRPr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82" name="Group">
            <a:extLst>
              <a:ext uri="{FF2B5EF4-FFF2-40B4-BE49-F238E27FC236}">
                <a16:creationId xmlns:a16="http://schemas.microsoft.com/office/drawing/2014/main" id="{C258CDAA-75AD-404E-B9B8-D69DFF802CF6}"/>
              </a:ext>
            </a:extLst>
          </p:cNvPr>
          <p:cNvGrpSpPr/>
          <p:nvPr/>
        </p:nvGrpSpPr>
        <p:grpSpPr>
          <a:xfrm>
            <a:off x="6584522" y="5280963"/>
            <a:ext cx="2137508" cy="497301"/>
            <a:chOff x="0" y="0"/>
            <a:chExt cx="2353688" cy="697645"/>
          </a:xfrm>
        </p:grpSpPr>
        <p:sp>
          <p:nvSpPr>
            <p:cNvPr id="83" name="Rounded Rectangle">
              <a:extLst>
                <a:ext uri="{FF2B5EF4-FFF2-40B4-BE49-F238E27FC236}">
                  <a16:creationId xmlns:a16="http://schemas.microsoft.com/office/drawing/2014/main" id="{6093F9E8-2B63-4DCD-8976-977057DB50DD}"/>
                </a:ext>
              </a:extLst>
            </p:cNvPr>
            <p:cNvSpPr/>
            <p:nvPr/>
          </p:nvSpPr>
          <p:spPr>
            <a:xfrm>
              <a:off x="0" y="0"/>
              <a:ext cx="2353688" cy="697645"/>
            </a:xfrm>
            <a:prstGeom prst="roundRect">
              <a:avLst>
                <a:gd name="adj" fmla="val 50000"/>
              </a:avLst>
            </a:prstGeom>
            <a:solidFill>
              <a:srgbClr val="00BAF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4" name="Director Sales">
              <a:extLst>
                <a:ext uri="{FF2B5EF4-FFF2-40B4-BE49-F238E27FC236}">
                  <a16:creationId xmlns:a16="http://schemas.microsoft.com/office/drawing/2014/main" id="{DE6900FB-EF3C-4B11-ADB6-311AAD053B5A}"/>
                </a:ext>
              </a:extLst>
            </p:cNvPr>
            <p:cNvSpPr/>
            <p:nvPr/>
          </p:nvSpPr>
          <p:spPr>
            <a:xfrm>
              <a:off x="612004" y="82564"/>
              <a:ext cx="1129680" cy="5325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开启状态</a:t>
              </a:r>
              <a:endParaRPr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85" name="Group 1">
            <a:extLst>
              <a:ext uri="{FF2B5EF4-FFF2-40B4-BE49-F238E27FC236}">
                <a16:creationId xmlns:a16="http://schemas.microsoft.com/office/drawing/2014/main" id="{0C5F3CE5-EEE1-4497-9EFB-1058FB267DCA}"/>
              </a:ext>
            </a:extLst>
          </p:cNvPr>
          <p:cNvGrpSpPr/>
          <p:nvPr/>
        </p:nvGrpSpPr>
        <p:grpSpPr>
          <a:xfrm>
            <a:off x="8960587" y="4682437"/>
            <a:ext cx="1560374" cy="1718936"/>
            <a:chOff x="12142374" y="1265272"/>
            <a:chExt cx="3216895" cy="3287178"/>
          </a:xfrm>
        </p:grpSpPr>
        <p:grpSp>
          <p:nvGrpSpPr>
            <p:cNvPr id="86" name="Group">
              <a:extLst>
                <a:ext uri="{FF2B5EF4-FFF2-40B4-BE49-F238E27FC236}">
                  <a16:creationId xmlns:a16="http://schemas.microsoft.com/office/drawing/2014/main" id="{E39E5D7A-99C2-4732-B40A-889681D50CF4}"/>
                </a:ext>
              </a:extLst>
            </p:cNvPr>
            <p:cNvGrpSpPr/>
            <p:nvPr/>
          </p:nvGrpSpPr>
          <p:grpSpPr>
            <a:xfrm>
              <a:off x="12142374" y="1265272"/>
              <a:ext cx="3216895" cy="3287178"/>
              <a:chOff x="7327384" y="-1725245"/>
              <a:chExt cx="2739770" cy="3287176"/>
            </a:xfrm>
          </p:grpSpPr>
          <p:sp>
            <p:nvSpPr>
              <p:cNvPr id="91" name="Rectangle">
                <a:extLst>
                  <a:ext uri="{FF2B5EF4-FFF2-40B4-BE49-F238E27FC236}">
                    <a16:creationId xmlns:a16="http://schemas.microsoft.com/office/drawing/2014/main" id="{D1DBB12A-781C-44C3-BCE3-A08D92470019}"/>
                  </a:ext>
                </a:extLst>
              </p:cNvPr>
              <p:cNvSpPr/>
              <p:nvPr/>
            </p:nvSpPr>
            <p:spPr>
              <a:xfrm>
                <a:off x="7327384" y="-1725245"/>
                <a:ext cx="2739770" cy="3287176"/>
              </a:xfrm>
              <a:prstGeom prst="rect">
                <a:avLst/>
              </a:prstGeom>
              <a:solidFill>
                <a:srgbClr val="8A92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  <p:sp>
            <p:nvSpPr>
              <p:cNvPr id="92" name="Rectangle">
                <a:extLst>
                  <a:ext uri="{FF2B5EF4-FFF2-40B4-BE49-F238E27FC236}">
                    <a16:creationId xmlns:a16="http://schemas.microsoft.com/office/drawing/2014/main" id="{D3D13E7B-7208-42DA-81AF-B3C8748729CB}"/>
                  </a:ext>
                </a:extLst>
              </p:cNvPr>
              <p:cNvSpPr/>
              <p:nvPr/>
            </p:nvSpPr>
            <p:spPr>
              <a:xfrm>
                <a:off x="7479091" y="-1576483"/>
                <a:ext cx="2384903" cy="29724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  <p:sp>
            <p:nvSpPr>
              <p:cNvPr id="93" name="Rectangle">
                <a:extLst>
                  <a:ext uri="{FF2B5EF4-FFF2-40B4-BE49-F238E27FC236}">
                    <a16:creationId xmlns:a16="http://schemas.microsoft.com/office/drawing/2014/main" id="{8E73F32A-16E1-4D44-954C-EF72A3A54D1D}"/>
                  </a:ext>
                </a:extLst>
              </p:cNvPr>
              <p:cNvSpPr/>
              <p:nvPr/>
            </p:nvSpPr>
            <p:spPr>
              <a:xfrm>
                <a:off x="7479091" y="-1576484"/>
                <a:ext cx="2384903" cy="859722"/>
              </a:xfrm>
              <a:prstGeom prst="rect">
                <a:avLst/>
              </a:prstGeom>
              <a:solidFill>
                <a:srgbClr val="8A92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业务规则</a:t>
                </a:r>
                <a:endParaRPr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sp>
          <p:nvSpPr>
            <p:cNvPr id="87" name="Shape">
              <a:extLst>
                <a:ext uri="{FF2B5EF4-FFF2-40B4-BE49-F238E27FC236}">
                  <a16:creationId xmlns:a16="http://schemas.microsoft.com/office/drawing/2014/main" id="{389178D2-2D71-4EF9-B7E1-20CBE9F772B8}"/>
                </a:ext>
              </a:extLst>
            </p:cNvPr>
            <p:cNvSpPr/>
            <p:nvPr/>
          </p:nvSpPr>
          <p:spPr>
            <a:xfrm>
              <a:off x="12391297" y="2414314"/>
              <a:ext cx="1193572" cy="781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6142"/>
                  </a:lnTo>
                  <a:lnTo>
                    <a:pt x="21600" y="6142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21600"/>
                  </a:moveTo>
                  <a:lnTo>
                    <a:pt x="21600" y="21600"/>
                  </a:lnTo>
                  <a:lnTo>
                    <a:pt x="21600" y="20447"/>
                  </a:lnTo>
                  <a:lnTo>
                    <a:pt x="0" y="20447"/>
                  </a:lnTo>
                  <a:cubicBezTo>
                    <a:pt x="0" y="20447"/>
                    <a:pt x="0" y="21600"/>
                    <a:pt x="0" y="21600"/>
                  </a:cubicBezTo>
                  <a:close/>
                  <a:moveTo>
                    <a:pt x="0" y="19062"/>
                  </a:moveTo>
                  <a:lnTo>
                    <a:pt x="21600" y="19062"/>
                  </a:lnTo>
                  <a:lnTo>
                    <a:pt x="21600" y="17910"/>
                  </a:lnTo>
                  <a:lnTo>
                    <a:pt x="0" y="17910"/>
                  </a:lnTo>
                  <a:cubicBezTo>
                    <a:pt x="0" y="17910"/>
                    <a:pt x="0" y="19062"/>
                    <a:pt x="0" y="19062"/>
                  </a:cubicBezTo>
                  <a:close/>
                  <a:moveTo>
                    <a:pt x="0" y="16524"/>
                  </a:moveTo>
                  <a:lnTo>
                    <a:pt x="21600" y="16524"/>
                  </a:lnTo>
                  <a:lnTo>
                    <a:pt x="21600" y="15371"/>
                  </a:lnTo>
                  <a:lnTo>
                    <a:pt x="0" y="15371"/>
                  </a:lnTo>
                  <a:cubicBezTo>
                    <a:pt x="0" y="15371"/>
                    <a:pt x="0" y="16524"/>
                    <a:pt x="0" y="16524"/>
                  </a:cubicBezTo>
                  <a:close/>
                  <a:moveTo>
                    <a:pt x="0" y="13986"/>
                  </a:moveTo>
                  <a:lnTo>
                    <a:pt x="21600" y="13986"/>
                  </a:lnTo>
                  <a:lnTo>
                    <a:pt x="21600" y="12832"/>
                  </a:lnTo>
                  <a:lnTo>
                    <a:pt x="0" y="12832"/>
                  </a:lnTo>
                  <a:cubicBezTo>
                    <a:pt x="0" y="12832"/>
                    <a:pt x="0" y="13986"/>
                    <a:pt x="0" y="13986"/>
                  </a:cubicBezTo>
                  <a:close/>
                  <a:moveTo>
                    <a:pt x="0" y="11447"/>
                  </a:moveTo>
                  <a:lnTo>
                    <a:pt x="21600" y="11447"/>
                  </a:lnTo>
                  <a:lnTo>
                    <a:pt x="21600" y="10294"/>
                  </a:lnTo>
                  <a:lnTo>
                    <a:pt x="0" y="10294"/>
                  </a:lnTo>
                  <a:cubicBezTo>
                    <a:pt x="0" y="10294"/>
                    <a:pt x="0" y="11447"/>
                    <a:pt x="0" y="11447"/>
                  </a:cubicBezTo>
                  <a:close/>
                </a:path>
              </a:pathLst>
            </a:custGeom>
            <a:solidFill>
              <a:srgbClr val="D6D6D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Shape">
              <a:extLst>
                <a:ext uri="{FF2B5EF4-FFF2-40B4-BE49-F238E27FC236}">
                  <a16:creationId xmlns:a16="http://schemas.microsoft.com/office/drawing/2014/main" id="{07304E4B-4EA8-468B-87E9-84B266CE54A6}"/>
                </a:ext>
              </a:extLst>
            </p:cNvPr>
            <p:cNvSpPr/>
            <p:nvPr/>
          </p:nvSpPr>
          <p:spPr>
            <a:xfrm>
              <a:off x="13816072" y="2414314"/>
              <a:ext cx="1193572" cy="781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6142"/>
                  </a:lnTo>
                  <a:lnTo>
                    <a:pt x="21600" y="6142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21600"/>
                  </a:moveTo>
                  <a:lnTo>
                    <a:pt x="21600" y="21600"/>
                  </a:lnTo>
                  <a:lnTo>
                    <a:pt x="21600" y="20447"/>
                  </a:lnTo>
                  <a:lnTo>
                    <a:pt x="0" y="20447"/>
                  </a:lnTo>
                  <a:cubicBezTo>
                    <a:pt x="0" y="20447"/>
                    <a:pt x="0" y="21600"/>
                    <a:pt x="0" y="21600"/>
                  </a:cubicBezTo>
                  <a:close/>
                  <a:moveTo>
                    <a:pt x="0" y="19062"/>
                  </a:moveTo>
                  <a:lnTo>
                    <a:pt x="21600" y="19062"/>
                  </a:lnTo>
                  <a:lnTo>
                    <a:pt x="21600" y="17910"/>
                  </a:lnTo>
                  <a:lnTo>
                    <a:pt x="0" y="17910"/>
                  </a:lnTo>
                  <a:cubicBezTo>
                    <a:pt x="0" y="17910"/>
                    <a:pt x="0" y="19062"/>
                    <a:pt x="0" y="19062"/>
                  </a:cubicBezTo>
                  <a:close/>
                  <a:moveTo>
                    <a:pt x="0" y="16524"/>
                  </a:moveTo>
                  <a:lnTo>
                    <a:pt x="21600" y="16524"/>
                  </a:lnTo>
                  <a:lnTo>
                    <a:pt x="21600" y="15371"/>
                  </a:lnTo>
                  <a:lnTo>
                    <a:pt x="0" y="15371"/>
                  </a:lnTo>
                  <a:cubicBezTo>
                    <a:pt x="0" y="15371"/>
                    <a:pt x="0" y="16524"/>
                    <a:pt x="0" y="16524"/>
                  </a:cubicBezTo>
                  <a:close/>
                  <a:moveTo>
                    <a:pt x="0" y="13986"/>
                  </a:moveTo>
                  <a:lnTo>
                    <a:pt x="21600" y="13986"/>
                  </a:lnTo>
                  <a:lnTo>
                    <a:pt x="21600" y="12832"/>
                  </a:lnTo>
                  <a:lnTo>
                    <a:pt x="0" y="12832"/>
                  </a:lnTo>
                  <a:cubicBezTo>
                    <a:pt x="0" y="12832"/>
                    <a:pt x="0" y="13986"/>
                    <a:pt x="0" y="13986"/>
                  </a:cubicBezTo>
                  <a:close/>
                  <a:moveTo>
                    <a:pt x="0" y="11447"/>
                  </a:moveTo>
                  <a:lnTo>
                    <a:pt x="21600" y="11447"/>
                  </a:lnTo>
                  <a:lnTo>
                    <a:pt x="21600" y="10294"/>
                  </a:lnTo>
                  <a:lnTo>
                    <a:pt x="0" y="10294"/>
                  </a:lnTo>
                  <a:cubicBezTo>
                    <a:pt x="0" y="10294"/>
                    <a:pt x="0" y="11447"/>
                    <a:pt x="0" y="11447"/>
                  </a:cubicBezTo>
                  <a:close/>
                </a:path>
              </a:pathLst>
            </a:custGeom>
            <a:solidFill>
              <a:srgbClr val="D6D6D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hape">
              <a:extLst>
                <a:ext uri="{FF2B5EF4-FFF2-40B4-BE49-F238E27FC236}">
                  <a16:creationId xmlns:a16="http://schemas.microsoft.com/office/drawing/2014/main" id="{5CA02376-9840-495B-9502-40E156309050}"/>
                </a:ext>
              </a:extLst>
            </p:cNvPr>
            <p:cNvSpPr/>
            <p:nvPr/>
          </p:nvSpPr>
          <p:spPr>
            <a:xfrm>
              <a:off x="12391297" y="3347109"/>
              <a:ext cx="1193572" cy="781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6142"/>
                  </a:lnTo>
                  <a:lnTo>
                    <a:pt x="21600" y="6142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21600"/>
                  </a:moveTo>
                  <a:lnTo>
                    <a:pt x="21600" y="21600"/>
                  </a:lnTo>
                  <a:lnTo>
                    <a:pt x="21600" y="20447"/>
                  </a:lnTo>
                  <a:lnTo>
                    <a:pt x="0" y="20447"/>
                  </a:lnTo>
                  <a:cubicBezTo>
                    <a:pt x="0" y="20447"/>
                    <a:pt x="0" y="21600"/>
                    <a:pt x="0" y="21600"/>
                  </a:cubicBezTo>
                  <a:close/>
                  <a:moveTo>
                    <a:pt x="0" y="19062"/>
                  </a:moveTo>
                  <a:lnTo>
                    <a:pt x="21600" y="19062"/>
                  </a:lnTo>
                  <a:lnTo>
                    <a:pt x="21600" y="17910"/>
                  </a:lnTo>
                  <a:lnTo>
                    <a:pt x="0" y="17910"/>
                  </a:lnTo>
                  <a:cubicBezTo>
                    <a:pt x="0" y="17910"/>
                    <a:pt x="0" y="19062"/>
                    <a:pt x="0" y="19062"/>
                  </a:cubicBezTo>
                  <a:close/>
                  <a:moveTo>
                    <a:pt x="0" y="16524"/>
                  </a:moveTo>
                  <a:lnTo>
                    <a:pt x="21600" y="16524"/>
                  </a:lnTo>
                  <a:lnTo>
                    <a:pt x="21600" y="15371"/>
                  </a:lnTo>
                  <a:lnTo>
                    <a:pt x="0" y="15371"/>
                  </a:lnTo>
                  <a:cubicBezTo>
                    <a:pt x="0" y="15371"/>
                    <a:pt x="0" y="16524"/>
                    <a:pt x="0" y="16524"/>
                  </a:cubicBezTo>
                  <a:close/>
                  <a:moveTo>
                    <a:pt x="0" y="13986"/>
                  </a:moveTo>
                  <a:lnTo>
                    <a:pt x="21600" y="13986"/>
                  </a:lnTo>
                  <a:lnTo>
                    <a:pt x="21600" y="12832"/>
                  </a:lnTo>
                  <a:lnTo>
                    <a:pt x="0" y="12832"/>
                  </a:lnTo>
                  <a:cubicBezTo>
                    <a:pt x="0" y="12832"/>
                    <a:pt x="0" y="13986"/>
                    <a:pt x="0" y="13986"/>
                  </a:cubicBezTo>
                  <a:close/>
                  <a:moveTo>
                    <a:pt x="0" y="11447"/>
                  </a:moveTo>
                  <a:lnTo>
                    <a:pt x="21600" y="11447"/>
                  </a:lnTo>
                  <a:lnTo>
                    <a:pt x="21600" y="10294"/>
                  </a:lnTo>
                  <a:lnTo>
                    <a:pt x="0" y="10294"/>
                  </a:lnTo>
                  <a:cubicBezTo>
                    <a:pt x="0" y="10294"/>
                    <a:pt x="0" y="11447"/>
                    <a:pt x="0" y="11447"/>
                  </a:cubicBezTo>
                  <a:close/>
                </a:path>
              </a:pathLst>
            </a:custGeom>
            <a:solidFill>
              <a:srgbClr val="D6D6D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hape">
              <a:extLst>
                <a:ext uri="{FF2B5EF4-FFF2-40B4-BE49-F238E27FC236}">
                  <a16:creationId xmlns:a16="http://schemas.microsoft.com/office/drawing/2014/main" id="{335E0338-DD9D-45F1-BC16-541986D63A7B}"/>
                </a:ext>
              </a:extLst>
            </p:cNvPr>
            <p:cNvSpPr/>
            <p:nvPr/>
          </p:nvSpPr>
          <p:spPr>
            <a:xfrm>
              <a:off x="13819539" y="3347109"/>
              <a:ext cx="1193572" cy="781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6142"/>
                  </a:lnTo>
                  <a:lnTo>
                    <a:pt x="21600" y="6142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21600"/>
                  </a:moveTo>
                  <a:lnTo>
                    <a:pt x="21600" y="21600"/>
                  </a:lnTo>
                  <a:lnTo>
                    <a:pt x="21600" y="20447"/>
                  </a:lnTo>
                  <a:lnTo>
                    <a:pt x="0" y="20447"/>
                  </a:lnTo>
                  <a:cubicBezTo>
                    <a:pt x="0" y="20447"/>
                    <a:pt x="0" y="21600"/>
                    <a:pt x="0" y="21600"/>
                  </a:cubicBezTo>
                  <a:close/>
                  <a:moveTo>
                    <a:pt x="0" y="19062"/>
                  </a:moveTo>
                  <a:lnTo>
                    <a:pt x="21600" y="19062"/>
                  </a:lnTo>
                  <a:lnTo>
                    <a:pt x="21600" y="17910"/>
                  </a:lnTo>
                  <a:lnTo>
                    <a:pt x="0" y="17910"/>
                  </a:lnTo>
                  <a:cubicBezTo>
                    <a:pt x="0" y="17910"/>
                    <a:pt x="0" y="19062"/>
                    <a:pt x="0" y="19062"/>
                  </a:cubicBezTo>
                  <a:close/>
                  <a:moveTo>
                    <a:pt x="0" y="16524"/>
                  </a:moveTo>
                  <a:lnTo>
                    <a:pt x="21600" y="16524"/>
                  </a:lnTo>
                  <a:lnTo>
                    <a:pt x="21600" y="15371"/>
                  </a:lnTo>
                  <a:lnTo>
                    <a:pt x="0" y="15371"/>
                  </a:lnTo>
                  <a:cubicBezTo>
                    <a:pt x="0" y="15371"/>
                    <a:pt x="0" y="16524"/>
                    <a:pt x="0" y="16524"/>
                  </a:cubicBezTo>
                  <a:close/>
                  <a:moveTo>
                    <a:pt x="0" y="13986"/>
                  </a:moveTo>
                  <a:lnTo>
                    <a:pt x="21600" y="13986"/>
                  </a:lnTo>
                  <a:lnTo>
                    <a:pt x="21600" y="12832"/>
                  </a:lnTo>
                  <a:lnTo>
                    <a:pt x="0" y="12832"/>
                  </a:lnTo>
                  <a:cubicBezTo>
                    <a:pt x="0" y="12832"/>
                    <a:pt x="0" y="13986"/>
                    <a:pt x="0" y="13986"/>
                  </a:cubicBezTo>
                  <a:close/>
                  <a:moveTo>
                    <a:pt x="0" y="11447"/>
                  </a:moveTo>
                  <a:lnTo>
                    <a:pt x="21600" y="11447"/>
                  </a:lnTo>
                  <a:lnTo>
                    <a:pt x="21600" y="10294"/>
                  </a:lnTo>
                  <a:lnTo>
                    <a:pt x="0" y="10294"/>
                  </a:lnTo>
                  <a:cubicBezTo>
                    <a:pt x="0" y="10294"/>
                    <a:pt x="0" y="11447"/>
                    <a:pt x="0" y="11447"/>
                  </a:cubicBezTo>
                  <a:close/>
                </a:path>
              </a:pathLst>
            </a:custGeom>
            <a:solidFill>
              <a:srgbClr val="D6D6D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94" name="下箭头 73">
            <a:extLst>
              <a:ext uri="{FF2B5EF4-FFF2-40B4-BE49-F238E27FC236}">
                <a16:creationId xmlns:a16="http://schemas.microsoft.com/office/drawing/2014/main" id="{39AE7CED-28EA-42F3-B1B0-C8FDA10CEE5F}"/>
              </a:ext>
            </a:extLst>
          </p:cNvPr>
          <p:cNvSpPr/>
          <p:nvPr/>
        </p:nvSpPr>
        <p:spPr>
          <a:xfrm rot="16200000" flipV="1">
            <a:off x="4955243" y="3716118"/>
            <a:ext cx="736962" cy="135788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Straight Connector 128">
            <a:extLst>
              <a:ext uri="{FF2B5EF4-FFF2-40B4-BE49-F238E27FC236}">
                <a16:creationId xmlns:a16="http://schemas.microsoft.com/office/drawing/2014/main" id="{B64D6353-EC04-475B-8932-FCD270F66B2F}"/>
              </a:ext>
            </a:extLst>
          </p:cNvPr>
          <p:cNvCxnSpPr>
            <a:cxnSpLocks/>
          </p:cNvCxnSpPr>
          <p:nvPr/>
        </p:nvCxnSpPr>
        <p:spPr>
          <a:xfrm>
            <a:off x="6482264" y="4231058"/>
            <a:ext cx="4261078" cy="0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4">
            <a:extLst>
              <a:ext uri="{FF2B5EF4-FFF2-40B4-BE49-F238E27FC236}">
                <a16:creationId xmlns:a16="http://schemas.microsoft.com/office/drawing/2014/main" id="{C416C578-D0E2-430E-9AB5-6480D3F27DDC}"/>
              </a:ext>
            </a:extLst>
          </p:cNvPr>
          <p:cNvSpPr/>
          <p:nvPr/>
        </p:nvSpPr>
        <p:spPr>
          <a:xfrm>
            <a:off x="2417527" y="2751099"/>
            <a:ext cx="1461052" cy="646041"/>
          </a:xfrm>
          <a:prstGeom prst="rect">
            <a:avLst/>
          </a:prstGeom>
          <a:gradFill flip="none" rotWithShape="1">
            <a:gsLst>
              <a:gs pos="0">
                <a:srgbClr val="49C2F1"/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007DC4"/>
              </a:gs>
            </a:gsLst>
            <a:lin ang="2700000" scaled="1"/>
            <a:tileRect/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C-Forward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7" name="矩形 21">
            <a:extLst>
              <a:ext uri="{FF2B5EF4-FFF2-40B4-BE49-F238E27FC236}">
                <a16:creationId xmlns:a16="http://schemas.microsoft.com/office/drawing/2014/main" id="{CD82455C-39ED-452C-93B5-060628BBF021}"/>
              </a:ext>
            </a:extLst>
          </p:cNvPr>
          <p:cNvSpPr/>
          <p:nvPr/>
        </p:nvSpPr>
        <p:spPr>
          <a:xfrm>
            <a:off x="1184327" y="5537403"/>
            <a:ext cx="1593517" cy="730604"/>
          </a:xfrm>
          <a:prstGeom prst="rect">
            <a:avLst/>
          </a:prstGeom>
          <a:gradFill flip="none" rotWithShape="1">
            <a:gsLst>
              <a:gs pos="0">
                <a:srgbClr val="49C2F1"/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007DC4"/>
              </a:gs>
            </a:gsLst>
            <a:lin ang="2700000" scaled="1"/>
            <a:tileRect/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NTPI</a:t>
            </a:r>
            <a:r>
              <a:rPr lang="zh-CN" altLang="en-US" dirty="0"/>
              <a:t>用户</a:t>
            </a:r>
          </a:p>
        </p:txBody>
      </p:sp>
      <p:cxnSp>
        <p:nvCxnSpPr>
          <p:cNvPr id="98" name="直接箭头连接符 9">
            <a:extLst>
              <a:ext uri="{FF2B5EF4-FFF2-40B4-BE49-F238E27FC236}">
                <a16:creationId xmlns:a16="http://schemas.microsoft.com/office/drawing/2014/main" id="{D8D595B2-1100-460F-8750-B637A3E0F785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3148053" y="2293949"/>
            <a:ext cx="0" cy="4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13">
            <a:extLst>
              <a:ext uri="{FF2B5EF4-FFF2-40B4-BE49-F238E27FC236}">
                <a16:creationId xmlns:a16="http://schemas.microsoft.com/office/drawing/2014/main" id="{4635AF8C-9487-40C5-A7E9-42A6D1D63EBE}"/>
              </a:ext>
            </a:extLst>
          </p:cNvPr>
          <p:cNvSpPr/>
          <p:nvPr/>
        </p:nvSpPr>
        <p:spPr>
          <a:xfrm>
            <a:off x="2190445" y="3909161"/>
            <a:ext cx="1916682" cy="92192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智能推荐</a:t>
            </a:r>
          </a:p>
        </p:txBody>
      </p:sp>
      <p:cxnSp>
        <p:nvCxnSpPr>
          <p:cNvPr id="100" name="直接箭头连接符 15">
            <a:extLst>
              <a:ext uri="{FF2B5EF4-FFF2-40B4-BE49-F238E27FC236}">
                <a16:creationId xmlns:a16="http://schemas.microsoft.com/office/drawing/2014/main" id="{433155AA-0F4D-4513-8385-506B68877BE9}"/>
              </a:ext>
            </a:extLst>
          </p:cNvPr>
          <p:cNvCxnSpPr>
            <a:cxnSpLocks/>
            <a:stCxn id="96" idx="2"/>
            <a:endCxn id="99" idx="0"/>
          </p:cNvCxnSpPr>
          <p:nvPr/>
        </p:nvCxnSpPr>
        <p:spPr>
          <a:xfrm>
            <a:off x="3148053" y="3397140"/>
            <a:ext cx="733" cy="51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29">
            <a:extLst>
              <a:ext uri="{FF2B5EF4-FFF2-40B4-BE49-F238E27FC236}">
                <a16:creationId xmlns:a16="http://schemas.microsoft.com/office/drawing/2014/main" id="{23C20BF6-B31F-491F-AD72-73875D88B9B4}"/>
              </a:ext>
            </a:extLst>
          </p:cNvPr>
          <p:cNvSpPr txBox="1"/>
          <p:nvPr/>
        </p:nvSpPr>
        <p:spPr>
          <a:xfrm>
            <a:off x="3264569" y="3501158"/>
            <a:ext cx="1260000" cy="316800"/>
          </a:xfrm>
          <a:prstGeom prst="rect">
            <a:avLst/>
          </a:prstGeom>
          <a:solidFill>
            <a:srgbClr val="8A9297"/>
          </a:solidFill>
          <a:ln w="12700" cap="flat">
            <a:noFill/>
            <a:miter lim="400000"/>
          </a:ln>
          <a:effectLst/>
          <a:scene3d>
            <a:camera prst="orthographicFront"/>
            <a:lightRig rig="threePt" dir="t"/>
          </a:scene3d>
          <a:sp3d>
            <a:bevelT w="57150"/>
          </a:sp3d>
        </p:spPr>
        <p:txBody>
          <a:bodyPr wrap="square" lIns="50800" tIns="50800" rIns="50800" bIns="50800" numCol="1" anchor="ctr">
            <a:noAutofit/>
          </a:bodyPr>
          <a:lstStyle>
            <a:defPPr>
              <a:defRPr lang="zh-CN"/>
            </a:defPPr>
            <a:lvl1pPr algn="ctr">
              <a:defRPr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未匹配成交</a:t>
            </a:r>
          </a:p>
        </p:txBody>
      </p:sp>
      <p:sp>
        <p:nvSpPr>
          <p:cNvPr id="102" name="矩形 74">
            <a:extLst>
              <a:ext uri="{FF2B5EF4-FFF2-40B4-BE49-F238E27FC236}">
                <a16:creationId xmlns:a16="http://schemas.microsoft.com/office/drawing/2014/main" id="{A18F8A36-065B-4ADB-AC4C-CA2024FBE321}"/>
              </a:ext>
            </a:extLst>
          </p:cNvPr>
          <p:cNvSpPr/>
          <p:nvPr/>
        </p:nvSpPr>
        <p:spPr>
          <a:xfrm>
            <a:off x="3499885" y="5537403"/>
            <a:ext cx="1593517" cy="730604"/>
          </a:xfrm>
          <a:prstGeom prst="rect">
            <a:avLst/>
          </a:prstGeom>
          <a:gradFill flip="none" rotWithShape="1">
            <a:gsLst>
              <a:gs pos="0">
                <a:srgbClr val="49C2F1"/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007DC4"/>
              </a:gs>
            </a:gsLst>
            <a:lin ang="2700000" scaled="1"/>
            <a:tileRect/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iDeal</a:t>
            </a:r>
            <a:r>
              <a:rPr lang="zh-CN" altLang="en-US" dirty="0"/>
              <a:t>用户</a:t>
            </a:r>
          </a:p>
        </p:txBody>
      </p:sp>
      <p:cxnSp>
        <p:nvCxnSpPr>
          <p:cNvPr id="103" name="直接箭头连接符 76">
            <a:extLst>
              <a:ext uri="{FF2B5EF4-FFF2-40B4-BE49-F238E27FC236}">
                <a16:creationId xmlns:a16="http://schemas.microsoft.com/office/drawing/2014/main" id="{49756310-D389-49B5-8A97-4B5C467725A9}"/>
              </a:ext>
            </a:extLst>
          </p:cNvPr>
          <p:cNvCxnSpPr>
            <a:cxnSpLocks/>
            <a:stCxn id="99" idx="2"/>
            <a:endCxn id="97" idx="0"/>
          </p:cNvCxnSpPr>
          <p:nvPr/>
        </p:nvCxnSpPr>
        <p:spPr>
          <a:xfrm flipH="1">
            <a:off x="1981086" y="4831082"/>
            <a:ext cx="1167700" cy="70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78">
            <a:extLst>
              <a:ext uri="{FF2B5EF4-FFF2-40B4-BE49-F238E27FC236}">
                <a16:creationId xmlns:a16="http://schemas.microsoft.com/office/drawing/2014/main" id="{71740CB3-1BA7-484F-86A8-A6D7AEDC3B78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>
            <a:off x="3148786" y="4831082"/>
            <a:ext cx="1147858" cy="70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58">
            <a:extLst>
              <a:ext uri="{FF2B5EF4-FFF2-40B4-BE49-F238E27FC236}">
                <a16:creationId xmlns:a16="http://schemas.microsoft.com/office/drawing/2014/main" id="{A4C93749-07ED-4BC6-AE33-C14C357F83EA}"/>
              </a:ext>
            </a:extLst>
          </p:cNvPr>
          <p:cNvSpPr txBox="1"/>
          <p:nvPr/>
        </p:nvSpPr>
        <p:spPr>
          <a:xfrm>
            <a:off x="3354686" y="2340326"/>
            <a:ext cx="1005403" cy="316800"/>
          </a:xfrm>
          <a:prstGeom prst="rect">
            <a:avLst/>
          </a:prstGeom>
          <a:solidFill>
            <a:srgbClr val="8A9297"/>
          </a:solidFill>
          <a:ln w="12700" cap="flat">
            <a:noFill/>
            <a:miter lim="400000"/>
          </a:ln>
          <a:effectLst/>
          <a:scene3d>
            <a:camera prst="orthographicFront"/>
            <a:lightRig rig="threePt" dir="t"/>
          </a:scene3d>
          <a:sp3d>
            <a:bevelT w="57150"/>
          </a:sp3d>
        </p:spPr>
        <p:txBody>
          <a:bodyPr wrap="square" lIns="50800" tIns="50800" rIns="50800" bIns="50800" numCol="1" anchor="ctr">
            <a:noAutofit/>
          </a:bodyPr>
          <a:lstStyle>
            <a:defPPr>
              <a:defRPr lang="zh-CN"/>
            </a:defPPr>
            <a:lvl1pPr algn="ctr">
              <a:defRPr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新建订单</a:t>
            </a:r>
            <a:endParaRPr lang="en-US" dirty="0"/>
          </a:p>
        </p:txBody>
      </p:sp>
      <p:sp>
        <p:nvSpPr>
          <p:cNvPr id="106" name="文本框 29">
            <a:extLst>
              <a:ext uri="{FF2B5EF4-FFF2-40B4-BE49-F238E27FC236}">
                <a16:creationId xmlns:a16="http://schemas.microsoft.com/office/drawing/2014/main" id="{B2F71725-1ABB-45C4-8668-9A00FCF385D7}"/>
              </a:ext>
            </a:extLst>
          </p:cNvPr>
          <p:cNvSpPr txBox="1"/>
          <p:nvPr/>
        </p:nvSpPr>
        <p:spPr>
          <a:xfrm>
            <a:off x="2044039" y="5045303"/>
            <a:ext cx="1018414" cy="316645"/>
          </a:xfrm>
          <a:prstGeom prst="rect">
            <a:avLst/>
          </a:prstGeom>
          <a:solidFill>
            <a:srgbClr val="8A9297"/>
          </a:solidFill>
          <a:ln w="12700" cap="flat">
            <a:noFill/>
            <a:miter lim="400000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50800" tIns="50800" rIns="50800" bIns="50800" numCol="1" anchor="ctr">
            <a:noAutofit/>
          </a:bodyPr>
          <a:lstStyle>
            <a:defPPr>
              <a:defRPr lang="zh-CN"/>
            </a:defPPr>
            <a:lvl1pPr algn="ctr">
              <a:defRPr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匿名推荐</a:t>
            </a:r>
          </a:p>
        </p:txBody>
      </p:sp>
      <p:sp>
        <p:nvSpPr>
          <p:cNvPr id="107" name="文本框 29">
            <a:extLst>
              <a:ext uri="{FF2B5EF4-FFF2-40B4-BE49-F238E27FC236}">
                <a16:creationId xmlns:a16="http://schemas.microsoft.com/office/drawing/2014/main" id="{AD9B644F-5A64-4CDB-B712-4FBDB70F0223}"/>
              </a:ext>
            </a:extLst>
          </p:cNvPr>
          <p:cNvSpPr txBox="1"/>
          <p:nvPr/>
        </p:nvSpPr>
        <p:spPr>
          <a:xfrm>
            <a:off x="3292197" y="5045303"/>
            <a:ext cx="1018414" cy="316645"/>
          </a:xfrm>
          <a:prstGeom prst="rect">
            <a:avLst/>
          </a:prstGeom>
          <a:solidFill>
            <a:srgbClr val="8A9297"/>
          </a:solidFill>
          <a:ln w="12700" cap="flat">
            <a:noFill/>
            <a:miter lim="400000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50800" tIns="50800" rIns="50800" bIns="50800" numCol="1" anchor="ctr">
            <a:noAutofit/>
          </a:bodyPr>
          <a:lstStyle>
            <a:defPPr>
              <a:defRPr lang="zh-CN"/>
            </a:defPPr>
            <a:lvl1pPr algn="ctr">
              <a:defRPr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匿名推荐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37C7F66-E910-4887-A5A5-1675D2E7FC06}"/>
              </a:ext>
            </a:extLst>
          </p:cNvPr>
          <p:cNvSpPr txBox="1"/>
          <p:nvPr/>
        </p:nvSpPr>
        <p:spPr>
          <a:xfrm>
            <a:off x="634918" y="953926"/>
            <a:ext cx="1038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通过智能推荐，引导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NTPI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iDeal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用户通过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C-Forward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达成交易，改善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C-Forward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流动性。</a:t>
            </a:r>
          </a:p>
        </p:txBody>
      </p:sp>
      <p:pic>
        <p:nvPicPr>
          <p:cNvPr id="109" name="图片 108">
            <a:extLst>
              <a:ext uri="{FF2B5EF4-FFF2-40B4-BE49-F238E27FC236}">
                <a16:creationId xmlns:a16="http://schemas.microsoft.com/office/drawing/2014/main" id="{E62E5A0C-6635-4C48-9D19-CBC04EA87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457" y="1406447"/>
            <a:ext cx="1024217" cy="1024217"/>
          </a:xfrm>
          <a:prstGeom prst="rect">
            <a:avLst/>
          </a:prstGeom>
        </p:spPr>
      </p:pic>
      <p:grpSp>
        <p:nvGrpSpPr>
          <p:cNvPr id="110" name="Group">
            <a:extLst>
              <a:ext uri="{FF2B5EF4-FFF2-40B4-BE49-F238E27FC236}">
                <a16:creationId xmlns:a16="http://schemas.microsoft.com/office/drawing/2014/main" id="{1BDADC51-FA65-4388-9976-B55CFCEF76C6}"/>
              </a:ext>
            </a:extLst>
          </p:cNvPr>
          <p:cNvGrpSpPr/>
          <p:nvPr/>
        </p:nvGrpSpPr>
        <p:grpSpPr>
          <a:xfrm>
            <a:off x="6611731" y="5837118"/>
            <a:ext cx="2137508" cy="497301"/>
            <a:chOff x="0" y="0"/>
            <a:chExt cx="2353688" cy="697645"/>
          </a:xfrm>
        </p:grpSpPr>
        <p:sp>
          <p:nvSpPr>
            <p:cNvPr id="111" name="Rounded Rectangle">
              <a:extLst>
                <a:ext uri="{FF2B5EF4-FFF2-40B4-BE49-F238E27FC236}">
                  <a16:creationId xmlns:a16="http://schemas.microsoft.com/office/drawing/2014/main" id="{CB4BB579-1992-482E-BDCE-00DEA4C4864D}"/>
                </a:ext>
              </a:extLst>
            </p:cNvPr>
            <p:cNvSpPr/>
            <p:nvPr/>
          </p:nvSpPr>
          <p:spPr>
            <a:xfrm>
              <a:off x="0" y="0"/>
              <a:ext cx="2353688" cy="697645"/>
            </a:xfrm>
            <a:prstGeom prst="roundRect">
              <a:avLst>
                <a:gd name="adj" fmla="val 50000"/>
              </a:avLst>
            </a:prstGeom>
            <a:solidFill>
              <a:srgbClr val="00BAF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2" name="Director Sales">
              <a:extLst>
                <a:ext uri="{FF2B5EF4-FFF2-40B4-BE49-F238E27FC236}">
                  <a16:creationId xmlns:a16="http://schemas.microsoft.com/office/drawing/2014/main" id="{59E3012B-D393-4D29-A23A-5A0537A2DE3F}"/>
                </a:ext>
              </a:extLst>
            </p:cNvPr>
            <p:cNvSpPr/>
            <p:nvPr/>
          </p:nvSpPr>
          <p:spPr>
            <a:xfrm>
              <a:off x="492109" y="130758"/>
              <a:ext cx="1383858" cy="5325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自定义规则</a:t>
              </a:r>
              <a:endParaRPr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957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519880" y="312289"/>
            <a:ext cx="10243370" cy="5926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8565"/>
            <a:r>
              <a:rPr kumimoji="1" lang="zh-CN" altLang="en-US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业务场景设计 </a:t>
            </a:r>
            <a:r>
              <a:rPr kumimoji="1" lang="en-US" altLang="zh-CN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— C-Forward </a:t>
            </a:r>
            <a:r>
              <a:rPr kumimoji="1" lang="zh-CN" altLang="en-US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流动性改善</a:t>
            </a:r>
            <a:r>
              <a:rPr kumimoji="1" lang="en-US" altLang="zh-CN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kumimoji="1" lang="zh-CN" altLang="en-US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示意</a:t>
            </a:r>
          </a:p>
          <a:p>
            <a:pPr defTabSz="1218565"/>
            <a:endParaRPr kumimoji="1" lang="zh-CN" altLang="en-US" sz="37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8565"/>
            <a:endParaRPr kumimoji="1" lang="zh-CN" altLang="en-US" sz="37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8565"/>
            <a:endParaRPr kumimoji="1" lang="zh-CN" altLang="en-US" sz="37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0DBCC7FC-823C-4813-B4BF-DA31854FD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70" y="1221365"/>
            <a:ext cx="6929937" cy="5324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6" name="图片 115">
            <a:extLst>
              <a:ext uri="{FF2B5EF4-FFF2-40B4-BE49-F238E27FC236}">
                <a16:creationId xmlns:a16="http://schemas.microsoft.com/office/drawing/2014/main" id="{F3E4D281-CFBE-44EC-A30D-B35439B50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900" y="2549525"/>
            <a:ext cx="3288578" cy="2162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729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519880" y="312289"/>
            <a:ext cx="10243370" cy="5926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8565"/>
            <a:r>
              <a:rPr kumimoji="1" lang="zh-CN" altLang="en-US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业务场景设计 </a:t>
            </a:r>
            <a:r>
              <a:rPr kumimoji="1" lang="en-US" altLang="zh-CN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— NTPI</a:t>
            </a:r>
            <a:r>
              <a:rPr kumimoji="1" lang="zh-CN" altLang="en-US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外币拆借交易优化</a:t>
            </a:r>
          </a:p>
          <a:p>
            <a:pPr defTabSz="1218565"/>
            <a:endParaRPr kumimoji="1" lang="zh-CN" altLang="en-US" sz="37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8565"/>
            <a:endParaRPr kumimoji="1" lang="zh-CN" altLang="en-US" sz="37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8565"/>
            <a:endParaRPr kumimoji="1" lang="zh-CN" altLang="en-US" sz="37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8565"/>
            <a:endParaRPr kumimoji="1" lang="zh-CN" altLang="en-US" sz="37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Line 16">
            <a:extLst>
              <a:ext uri="{FF2B5EF4-FFF2-40B4-BE49-F238E27FC236}">
                <a16:creationId xmlns:a16="http://schemas.microsoft.com/office/drawing/2014/main" id="{FF665340-6AF1-41AB-859D-1019C0676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3763" y="3462724"/>
            <a:ext cx="7831275" cy="0"/>
          </a:xfrm>
          <a:prstGeom prst="line">
            <a:avLst/>
          </a:prstGeom>
          <a:noFill/>
          <a:ln w="22225">
            <a:solidFill>
              <a:srgbClr val="C1DDF0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2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40">
            <a:extLst>
              <a:ext uri="{FF2B5EF4-FFF2-40B4-BE49-F238E27FC236}">
                <a16:creationId xmlns:a16="http://schemas.microsoft.com/office/drawing/2014/main" id="{F6C40F40-BDC6-4640-8B00-4573587D14CF}"/>
              </a:ext>
            </a:extLst>
          </p:cNvPr>
          <p:cNvSpPr/>
          <p:nvPr/>
        </p:nvSpPr>
        <p:spPr bwMode="auto">
          <a:xfrm>
            <a:off x="4841626" y="1867935"/>
            <a:ext cx="2448129" cy="338977"/>
          </a:xfrm>
          <a:prstGeom prst="roundRect">
            <a:avLst>
              <a:gd name="adj" fmla="val 25452"/>
            </a:avLst>
          </a:prstGeom>
          <a:solidFill>
            <a:srgbClr val="ADCAE8">
              <a:lumMod val="60000"/>
              <a:lumOff val="40000"/>
            </a:srgbClr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302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外币拆借智能推荐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Line 18">
            <a:extLst>
              <a:ext uri="{FF2B5EF4-FFF2-40B4-BE49-F238E27FC236}">
                <a16:creationId xmlns:a16="http://schemas.microsoft.com/office/drawing/2014/main" id="{70AD102E-2DFF-4D49-8652-E93EAFF13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9712" y="6747814"/>
            <a:ext cx="8619314" cy="0"/>
          </a:xfrm>
          <a:prstGeom prst="line">
            <a:avLst/>
          </a:prstGeom>
          <a:noFill/>
          <a:ln w="22225">
            <a:solidFill>
              <a:srgbClr val="C1DDF0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200" b="1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12">
            <a:extLst>
              <a:ext uri="{FF2B5EF4-FFF2-40B4-BE49-F238E27FC236}">
                <a16:creationId xmlns:a16="http://schemas.microsoft.com/office/drawing/2014/main" id="{1A8AA898-6FDB-40BD-B1A2-63F303070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065" y="4971721"/>
            <a:ext cx="185281" cy="74677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3302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zh-CN" altLang="en-US" sz="1200" b="1" noProof="0" dirty="0">
                <a:solidFill>
                  <a:srgbClr val="007FCC"/>
                </a:solidFill>
                <a:latin typeface="微软雅黑" pitchFamily="34" charset="-122"/>
                <a:ea typeface="微软雅黑" pitchFamily="34" charset="-122"/>
              </a:rPr>
              <a:t>画像数据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7FCC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12">
            <a:extLst>
              <a:ext uri="{FF2B5EF4-FFF2-40B4-BE49-F238E27FC236}">
                <a16:creationId xmlns:a16="http://schemas.microsoft.com/office/drawing/2014/main" id="{85947D18-0A0C-4D8A-97D4-7457112BA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065" y="3846268"/>
            <a:ext cx="185281" cy="79323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3302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007FCC"/>
                </a:solidFill>
                <a:latin typeface="微软雅黑" pitchFamily="34" charset="-122"/>
                <a:ea typeface="微软雅黑" pitchFamily="34" charset="-122"/>
              </a:rPr>
              <a:t>推荐规则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7FCC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0" name="Text12">
            <a:extLst>
              <a:ext uri="{FF2B5EF4-FFF2-40B4-BE49-F238E27FC236}">
                <a16:creationId xmlns:a16="http://schemas.microsoft.com/office/drawing/2014/main" id="{C82E96A0-B6A0-4207-A129-FD5D27647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699" y="2757262"/>
            <a:ext cx="248013" cy="77108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3302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zh-CN" altLang="en-US" sz="1200" b="1" noProof="0" dirty="0">
                <a:solidFill>
                  <a:srgbClr val="007FCC"/>
                </a:solidFill>
                <a:latin typeface="微软雅黑" pitchFamily="34" charset="-122"/>
                <a:ea typeface="微软雅黑" pitchFamily="34" charset="-122"/>
              </a:rPr>
              <a:t>应用功能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7FCC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grpSp>
        <p:nvGrpSpPr>
          <p:cNvPr id="11" name="Group 121">
            <a:extLst>
              <a:ext uri="{FF2B5EF4-FFF2-40B4-BE49-F238E27FC236}">
                <a16:creationId xmlns:a16="http://schemas.microsoft.com/office/drawing/2014/main" id="{E672E28D-E88C-4635-93F6-B13930CC0C81}"/>
              </a:ext>
            </a:extLst>
          </p:cNvPr>
          <p:cNvGrpSpPr/>
          <p:nvPr/>
        </p:nvGrpSpPr>
        <p:grpSpPr>
          <a:xfrm>
            <a:off x="2206636" y="3566563"/>
            <a:ext cx="7791386" cy="1268806"/>
            <a:chOff x="1268463" y="3157753"/>
            <a:chExt cx="5882346" cy="2240355"/>
          </a:xfrm>
        </p:grpSpPr>
        <p:sp>
          <p:nvSpPr>
            <p:cNvPr id="13" name="AutoShape 21">
              <a:extLst>
                <a:ext uri="{FF2B5EF4-FFF2-40B4-BE49-F238E27FC236}">
                  <a16:creationId xmlns:a16="http://schemas.microsoft.com/office/drawing/2014/main" id="{ACEC81A3-8916-463D-A0C0-F63B9CB4D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63" y="3157753"/>
              <a:ext cx="148339" cy="2240355"/>
            </a:xfrm>
            <a:prstGeom prst="rightBracket">
              <a:avLst>
                <a:gd name="adj" fmla="val 0"/>
              </a:avLst>
            </a:prstGeom>
            <a:noFill/>
            <a:ln w="22225">
              <a:solidFill>
                <a:srgbClr val="C1DDF0">
                  <a:lumMod val="50000"/>
                </a:srgbClr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grpSp>
          <p:nvGrpSpPr>
            <p:cNvPr id="14" name="Group 127">
              <a:extLst>
                <a:ext uri="{FF2B5EF4-FFF2-40B4-BE49-F238E27FC236}">
                  <a16:creationId xmlns:a16="http://schemas.microsoft.com/office/drawing/2014/main" id="{A2DBE360-A276-4601-AE2D-75BCD10C27F9}"/>
                </a:ext>
              </a:extLst>
            </p:cNvPr>
            <p:cNvGrpSpPr/>
            <p:nvPr/>
          </p:nvGrpSpPr>
          <p:grpSpPr>
            <a:xfrm>
              <a:off x="2548708" y="3157753"/>
              <a:ext cx="353013" cy="2240355"/>
              <a:chOff x="3279279" y="3107750"/>
              <a:chExt cx="590935" cy="2240355"/>
            </a:xfrm>
          </p:grpSpPr>
          <p:sp>
            <p:nvSpPr>
              <p:cNvPr id="22" name="AutoShape 20">
                <a:extLst>
                  <a:ext uri="{FF2B5EF4-FFF2-40B4-BE49-F238E27FC236}">
                    <a16:creationId xmlns:a16="http://schemas.microsoft.com/office/drawing/2014/main" id="{BE554A05-A00F-481E-9A78-E1C245DD20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79279" y="3107750"/>
                <a:ext cx="246615" cy="2240355"/>
              </a:xfrm>
              <a:prstGeom prst="rightBracket">
                <a:avLst>
                  <a:gd name="adj" fmla="val 0"/>
                </a:avLst>
              </a:prstGeom>
              <a:noFill/>
              <a:ln w="22225">
                <a:solidFill>
                  <a:srgbClr val="C1DDF0">
                    <a:lumMod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charset="0"/>
                </a:endParaRPr>
              </a:p>
            </p:txBody>
          </p:sp>
          <p:sp>
            <p:nvSpPr>
              <p:cNvPr id="23" name="AutoShape 21">
                <a:extLst>
                  <a:ext uri="{FF2B5EF4-FFF2-40B4-BE49-F238E27FC236}">
                    <a16:creationId xmlns:a16="http://schemas.microsoft.com/office/drawing/2014/main" id="{B9C9496D-4303-44D4-8E4D-89E061941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899" y="3107750"/>
                <a:ext cx="248315" cy="2240355"/>
              </a:xfrm>
              <a:prstGeom prst="rightBracket">
                <a:avLst>
                  <a:gd name="adj" fmla="val 0"/>
                </a:avLst>
              </a:prstGeom>
              <a:noFill/>
              <a:ln w="22225">
                <a:solidFill>
                  <a:srgbClr val="C1DDF0">
                    <a:lumMod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charset="0"/>
                </a:endParaRPr>
              </a:p>
            </p:txBody>
          </p:sp>
        </p:grpSp>
        <p:grpSp>
          <p:nvGrpSpPr>
            <p:cNvPr id="15" name="Group 128">
              <a:extLst>
                <a:ext uri="{FF2B5EF4-FFF2-40B4-BE49-F238E27FC236}">
                  <a16:creationId xmlns:a16="http://schemas.microsoft.com/office/drawing/2014/main" id="{B004DD6F-2FDD-44D6-8AB5-E48249CB0189}"/>
                </a:ext>
              </a:extLst>
            </p:cNvPr>
            <p:cNvGrpSpPr/>
            <p:nvPr/>
          </p:nvGrpSpPr>
          <p:grpSpPr>
            <a:xfrm>
              <a:off x="4033634" y="3157753"/>
              <a:ext cx="353013" cy="2240355"/>
              <a:chOff x="3279279" y="3107750"/>
              <a:chExt cx="590935" cy="2240355"/>
            </a:xfrm>
          </p:grpSpPr>
          <p:sp>
            <p:nvSpPr>
              <p:cNvPr id="20" name="AutoShape 20">
                <a:extLst>
                  <a:ext uri="{FF2B5EF4-FFF2-40B4-BE49-F238E27FC236}">
                    <a16:creationId xmlns:a16="http://schemas.microsoft.com/office/drawing/2014/main" id="{3F3BE302-12F4-4346-BA1B-1DDF2F68E4F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79279" y="3107750"/>
                <a:ext cx="246615" cy="2240355"/>
              </a:xfrm>
              <a:prstGeom prst="rightBracket">
                <a:avLst>
                  <a:gd name="adj" fmla="val 0"/>
                </a:avLst>
              </a:prstGeom>
              <a:noFill/>
              <a:ln w="22225">
                <a:solidFill>
                  <a:srgbClr val="C1DDF0">
                    <a:lumMod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charset="0"/>
                </a:endParaRPr>
              </a:p>
            </p:txBody>
          </p:sp>
          <p:sp>
            <p:nvSpPr>
              <p:cNvPr id="21" name="AutoShape 21">
                <a:extLst>
                  <a:ext uri="{FF2B5EF4-FFF2-40B4-BE49-F238E27FC236}">
                    <a16:creationId xmlns:a16="http://schemas.microsoft.com/office/drawing/2014/main" id="{78F722AB-4FA5-4225-91DF-1EF84B1771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899" y="3107750"/>
                <a:ext cx="248315" cy="2240355"/>
              </a:xfrm>
              <a:prstGeom prst="rightBracket">
                <a:avLst>
                  <a:gd name="adj" fmla="val 0"/>
                </a:avLst>
              </a:prstGeom>
              <a:noFill/>
              <a:ln w="22225">
                <a:solidFill>
                  <a:srgbClr val="C1DDF0">
                    <a:lumMod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charset="0"/>
                </a:endParaRPr>
              </a:p>
            </p:txBody>
          </p:sp>
        </p:grpSp>
        <p:grpSp>
          <p:nvGrpSpPr>
            <p:cNvPr id="16" name="Group 129">
              <a:extLst>
                <a:ext uri="{FF2B5EF4-FFF2-40B4-BE49-F238E27FC236}">
                  <a16:creationId xmlns:a16="http://schemas.microsoft.com/office/drawing/2014/main" id="{F8CCE4AF-3CBC-4309-8C43-B06DF7D4A9D4}"/>
                </a:ext>
              </a:extLst>
            </p:cNvPr>
            <p:cNvGrpSpPr/>
            <p:nvPr/>
          </p:nvGrpSpPr>
          <p:grpSpPr>
            <a:xfrm>
              <a:off x="5518560" y="3157753"/>
              <a:ext cx="353013" cy="2240355"/>
              <a:chOff x="3279279" y="3107750"/>
              <a:chExt cx="590935" cy="2240355"/>
            </a:xfrm>
          </p:grpSpPr>
          <p:sp>
            <p:nvSpPr>
              <p:cNvPr id="18" name="AutoShape 20">
                <a:extLst>
                  <a:ext uri="{FF2B5EF4-FFF2-40B4-BE49-F238E27FC236}">
                    <a16:creationId xmlns:a16="http://schemas.microsoft.com/office/drawing/2014/main" id="{C7AF3BEA-C632-45C6-80E1-739A4D4C3C0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79279" y="3107750"/>
                <a:ext cx="246615" cy="2240355"/>
              </a:xfrm>
              <a:prstGeom prst="rightBracket">
                <a:avLst>
                  <a:gd name="adj" fmla="val 0"/>
                </a:avLst>
              </a:prstGeom>
              <a:noFill/>
              <a:ln w="22225">
                <a:solidFill>
                  <a:srgbClr val="C1DDF0">
                    <a:lumMod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charset="0"/>
                </a:endParaRPr>
              </a:p>
            </p:txBody>
          </p:sp>
          <p:sp>
            <p:nvSpPr>
              <p:cNvPr id="19" name="AutoShape 21">
                <a:extLst>
                  <a:ext uri="{FF2B5EF4-FFF2-40B4-BE49-F238E27FC236}">
                    <a16:creationId xmlns:a16="http://schemas.microsoft.com/office/drawing/2014/main" id="{35388505-E214-45B8-A1E9-1B6E55FA80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899" y="3107750"/>
                <a:ext cx="248315" cy="2240355"/>
              </a:xfrm>
              <a:prstGeom prst="rightBracket">
                <a:avLst>
                  <a:gd name="adj" fmla="val 0"/>
                </a:avLst>
              </a:prstGeom>
              <a:noFill/>
              <a:ln w="22225">
                <a:solidFill>
                  <a:srgbClr val="C1DDF0">
                    <a:lumMod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charset="0"/>
                </a:endParaRPr>
              </a:p>
            </p:txBody>
          </p:sp>
        </p:grpSp>
        <p:sp>
          <p:nvSpPr>
            <p:cNvPr id="17" name="AutoShape 20">
              <a:extLst>
                <a:ext uri="{FF2B5EF4-FFF2-40B4-BE49-F238E27FC236}">
                  <a16:creationId xmlns:a16="http://schemas.microsoft.com/office/drawing/2014/main" id="{E4040083-05BB-458F-88AC-5BFCE93BD5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03486" y="3157753"/>
              <a:ext cx="147323" cy="2240355"/>
            </a:xfrm>
            <a:prstGeom prst="rightBracket">
              <a:avLst>
                <a:gd name="adj" fmla="val 0"/>
              </a:avLst>
            </a:prstGeom>
            <a:noFill/>
            <a:ln w="22225">
              <a:solidFill>
                <a:srgbClr val="C1DDF0">
                  <a:lumMod val="50000"/>
                </a:srgbClr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</p:grpSp>
      <p:sp>
        <p:nvSpPr>
          <p:cNvPr id="24" name="Text12">
            <a:extLst>
              <a:ext uri="{FF2B5EF4-FFF2-40B4-BE49-F238E27FC236}">
                <a16:creationId xmlns:a16="http://schemas.microsoft.com/office/drawing/2014/main" id="{346004B9-570A-4338-B3FE-D0C9127B3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345" y="3691085"/>
            <a:ext cx="1211638" cy="1067009"/>
          </a:xfrm>
          <a:prstGeom prst="rect">
            <a:avLst/>
          </a:prstGeom>
          <a:solidFill>
            <a:srgbClr val="66B2E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302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权重维护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12">
            <a:extLst>
              <a:ext uri="{FF2B5EF4-FFF2-40B4-BE49-F238E27FC236}">
                <a16:creationId xmlns:a16="http://schemas.microsoft.com/office/drawing/2014/main" id="{11B5776E-5AAE-4F06-B63C-92CBF4587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986" y="3691085"/>
            <a:ext cx="1211638" cy="1067009"/>
          </a:xfrm>
          <a:prstGeom prst="rect">
            <a:avLst/>
          </a:prstGeom>
          <a:solidFill>
            <a:srgbClr val="66B2E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302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智能算法</a:t>
            </a:r>
          </a:p>
        </p:txBody>
      </p:sp>
      <p:sp>
        <p:nvSpPr>
          <p:cNvPr id="26" name="Text12">
            <a:extLst>
              <a:ext uri="{FF2B5EF4-FFF2-40B4-BE49-F238E27FC236}">
                <a16:creationId xmlns:a16="http://schemas.microsoft.com/office/drawing/2014/main" id="{C28A7CF8-C6F5-4C0E-91BF-937F5E739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390" y="3691085"/>
            <a:ext cx="1211638" cy="1067009"/>
          </a:xfrm>
          <a:prstGeom prst="rect">
            <a:avLst/>
          </a:prstGeom>
          <a:solidFill>
            <a:srgbClr val="66B2E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302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业务规则</a:t>
            </a:r>
          </a:p>
        </p:txBody>
      </p:sp>
      <p:sp>
        <p:nvSpPr>
          <p:cNvPr id="27" name="Text12">
            <a:extLst>
              <a:ext uri="{FF2B5EF4-FFF2-40B4-BE49-F238E27FC236}">
                <a16:creationId xmlns:a16="http://schemas.microsoft.com/office/drawing/2014/main" id="{F4B66CB3-2CE5-4AEA-9FDB-D0F6BED9E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2760" y="3691085"/>
            <a:ext cx="1211638" cy="1067009"/>
          </a:xfrm>
          <a:prstGeom prst="rect">
            <a:avLst/>
          </a:prstGeom>
          <a:solidFill>
            <a:srgbClr val="66B2E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302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启动状态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8" name="Line 16">
            <a:extLst>
              <a:ext uri="{FF2B5EF4-FFF2-40B4-BE49-F238E27FC236}">
                <a16:creationId xmlns:a16="http://schemas.microsoft.com/office/drawing/2014/main" id="{E6E8612E-CBFA-4E9D-84AE-DEC3FFEFF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1575" y="2293990"/>
            <a:ext cx="7983463" cy="0"/>
          </a:xfrm>
          <a:prstGeom prst="line">
            <a:avLst/>
          </a:prstGeom>
          <a:noFill/>
          <a:ln w="3175">
            <a:solidFill>
              <a:srgbClr val="C1DDF0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2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436DC81E-B309-4EBE-A642-13A27EFAC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107" y="2409631"/>
            <a:ext cx="3076134" cy="993459"/>
          </a:xfrm>
          <a:prstGeom prst="roundRect">
            <a:avLst>
              <a:gd name="adj" fmla="val 15000"/>
            </a:avLst>
          </a:prstGeom>
          <a:solidFill>
            <a:schemeClr val="accent5">
              <a:lumMod val="75000"/>
            </a:schemeClr>
          </a:solidFill>
          <a:ln w="6350">
            <a:noFill/>
            <a:miter lim="800000"/>
            <a:headEnd/>
            <a:tailEnd/>
          </a:ln>
        </p:spPr>
        <p:txBody>
          <a:bodyPr wrap="square" lIns="0" tIns="91440" rIns="0" bIns="9144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30" name="Line 17">
            <a:extLst>
              <a:ext uri="{FF2B5EF4-FFF2-40B4-BE49-F238E27FC236}">
                <a16:creationId xmlns:a16="http://schemas.microsoft.com/office/drawing/2014/main" id="{7DDD2FA6-5860-48DA-BD2D-D1537A417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329" y="4941344"/>
            <a:ext cx="7831275" cy="0"/>
          </a:xfrm>
          <a:prstGeom prst="line">
            <a:avLst/>
          </a:prstGeom>
          <a:solidFill>
            <a:srgbClr val="FFFFFF">
              <a:lumMod val="50000"/>
            </a:srgbClr>
          </a:solidFill>
          <a:ln w="22225">
            <a:solidFill>
              <a:srgbClr val="C1DDF0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cxnSp>
        <p:nvCxnSpPr>
          <p:cNvPr id="31" name="直接连接符 175">
            <a:extLst>
              <a:ext uri="{FF2B5EF4-FFF2-40B4-BE49-F238E27FC236}">
                <a16:creationId xmlns:a16="http://schemas.microsoft.com/office/drawing/2014/main" id="{9DCAD624-8E3A-43C1-AA94-4B02B0AAA34B}"/>
              </a:ext>
            </a:extLst>
          </p:cNvPr>
          <p:cNvCxnSpPr/>
          <p:nvPr/>
        </p:nvCxnSpPr>
        <p:spPr>
          <a:xfrm>
            <a:off x="1799712" y="2752230"/>
            <a:ext cx="0" cy="705462"/>
          </a:xfrm>
          <a:prstGeom prst="line">
            <a:avLst/>
          </a:prstGeom>
          <a:noFill/>
          <a:ln w="12700" cap="flat" cmpd="sng" algn="ctr">
            <a:solidFill>
              <a:srgbClr val="007FCC"/>
            </a:solidFill>
            <a:prstDash val="solid"/>
          </a:ln>
          <a:effectLst/>
        </p:spPr>
      </p:cxnSp>
      <p:cxnSp>
        <p:nvCxnSpPr>
          <p:cNvPr id="32" name="直接连接符 176">
            <a:extLst>
              <a:ext uri="{FF2B5EF4-FFF2-40B4-BE49-F238E27FC236}">
                <a16:creationId xmlns:a16="http://schemas.microsoft.com/office/drawing/2014/main" id="{0A54C4F8-63E9-4F41-8E1C-714C627E51EC}"/>
              </a:ext>
            </a:extLst>
          </p:cNvPr>
          <p:cNvCxnSpPr/>
          <p:nvPr/>
        </p:nvCxnSpPr>
        <p:spPr>
          <a:xfrm>
            <a:off x="1811571" y="3847307"/>
            <a:ext cx="0" cy="705462"/>
          </a:xfrm>
          <a:prstGeom prst="line">
            <a:avLst/>
          </a:prstGeom>
          <a:noFill/>
          <a:ln w="12700" cap="flat" cmpd="sng" algn="ctr">
            <a:solidFill>
              <a:srgbClr val="007FCC"/>
            </a:solidFill>
            <a:prstDash val="solid"/>
          </a:ln>
          <a:effectLst/>
        </p:spPr>
      </p:cxnSp>
      <p:cxnSp>
        <p:nvCxnSpPr>
          <p:cNvPr id="33" name="直接连接符 177">
            <a:extLst>
              <a:ext uri="{FF2B5EF4-FFF2-40B4-BE49-F238E27FC236}">
                <a16:creationId xmlns:a16="http://schemas.microsoft.com/office/drawing/2014/main" id="{037D76BA-4C88-43D0-86E8-9263B202CF82}"/>
              </a:ext>
            </a:extLst>
          </p:cNvPr>
          <p:cNvCxnSpPr/>
          <p:nvPr/>
        </p:nvCxnSpPr>
        <p:spPr>
          <a:xfrm>
            <a:off x="1811571" y="4971721"/>
            <a:ext cx="0" cy="705462"/>
          </a:xfrm>
          <a:prstGeom prst="line">
            <a:avLst/>
          </a:prstGeom>
          <a:noFill/>
          <a:ln w="12700" cap="flat" cmpd="sng" algn="ctr">
            <a:solidFill>
              <a:srgbClr val="007FCC"/>
            </a:solidFill>
            <a:prstDash val="solid"/>
          </a:ln>
          <a:effectLst/>
        </p:spPr>
      </p:cxnSp>
      <p:cxnSp>
        <p:nvCxnSpPr>
          <p:cNvPr id="34" name="直接连接符 184">
            <a:extLst>
              <a:ext uri="{FF2B5EF4-FFF2-40B4-BE49-F238E27FC236}">
                <a16:creationId xmlns:a16="http://schemas.microsoft.com/office/drawing/2014/main" id="{0B9799D2-C95D-4734-B266-1AB0631A2135}"/>
              </a:ext>
            </a:extLst>
          </p:cNvPr>
          <p:cNvCxnSpPr/>
          <p:nvPr/>
        </p:nvCxnSpPr>
        <p:spPr>
          <a:xfrm>
            <a:off x="2027965" y="2284769"/>
            <a:ext cx="0" cy="4464000"/>
          </a:xfrm>
          <a:prstGeom prst="line">
            <a:avLst/>
          </a:prstGeom>
          <a:noFill/>
          <a:ln w="12700" cap="flat" cmpd="sng" algn="ctr">
            <a:solidFill>
              <a:srgbClr val="007FCC"/>
            </a:solidFill>
            <a:prstDash val="solid"/>
          </a:ln>
          <a:effectLst/>
        </p:spPr>
      </p:cxnSp>
      <p:cxnSp>
        <p:nvCxnSpPr>
          <p:cNvPr id="35" name="直接连接符 186">
            <a:extLst>
              <a:ext uri="{FF2B5EF4-FFF2-40B4-BE49-F238E27FC236}">
                <a16:creationId xmlns:a16="http://schemas.microsoft.com/office/drawing/2014/main" id="{E69E919D-59C7-425D-8C78-A794A6DDBF4A}"/>
              </a:ext>
            </a:extLst>
          </p:cNvPr>
          <p:cNvCxnSpPr/>
          <p:nvPr/>
        </p:nvCxnSpPr>
        <p:spPr>
          <a:xfrm>
            <a:off x="10232052" y="2284769"/>
            <a:ext cx="0" cy="4464000"/>
          </a:xfrm>
          <a:prstGeom prst="line">
            <a:avLst/>
          </a:prstGeom>
          <a:noFill/>
          <a:ln w="12700" cap="flat" cmpd="sng" algn="ctr">
            <a:solidFill>
              <a:srgbClr val="007FCC"/>
            </a:solidFill>
            <a:prstDash val="solid"/>
          </a:ln>
          <a:effectLst/>
        </p:spPr>
      </p:cxnSp>
      <p:sp>
        <p:nvSpPr>
          <p:cNvPr id="36" name="Rectangle 110">
            <a:extLst>
              <a:ext uri="{FF2B5EF4-FFF2-40B4-BE49-F238E27FC236}">
                <a16:creationId xmlns:a16="http://schemas.microsoft.com/office/drawing/2014/main" id="{94E61DC7-5B8B-4A7B-986E-FA031103D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591" y="5000978"/>
            <a:ext cx="1319498" cy="687896"/>
          </a:xfrm>
          <a:prstGeom prst="rect">
            <a:avLst/>
          </a:prstGeom>
          <a:solidFill>
            <a:srgbClr val="D6EBF6"/>
          </a:solidFill>
          <a:ln w="6350">
            <a:noFill/>
            <a:miter lim="800000"/>
            <a:headEnd/>
            <a:tailEnd/>
          </a:ln>
        </p:spPr>
        <p:txBody>
          <a:bodyPr wrap="square" lIns="91440" tIns="91440" rIns="91440" bIns="9144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fontAlgn="auto">
              <a:spcBef>
                <a:spcPts val="0"/>
              </a:spcBef>
              <a:defRPr/>
            </a:pPr>
            <a:r>
              <a:rPr lang="en-US" altLang="zh-CN" sz="12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RFQ</a:t>
            </a:r>
            <a:r>
              <a:rPr lang="zh-CN" altLang="en-US" sz="12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回价成交率</a:t>
            </a:r>
            <a:endParaRPr lang="en-US" altLang="zh-CN" sz="1200" b="1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37" name="Rectangle 111">
            <a:extLst>
              <a:ext uri="{FF2B5EF4-FFF2-40B4-BE49-F238E27FC236}">
                <a16:creationId xmlns:a16="http://schemas.microsoft.com/office/drawing/2014/main" id="{1377E41F-F7EC-47DA-A3AD-092175EB3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9971" y="5000978"/>
            <a:ext cx="1297850" cy="687896"/>
          </a:xfrm>
          <a:prstGeom prst="rect">
            <a:avLst/>
          </a:prstGeom>
          <a:solidFill>
            <a:srgbClr val="D6EBF6"/>
          </a:solidFill>
          <a:ln w="6350">
            <a:noFill/>
            <a:miter lim="800000"/>
            <a:headEnd/>
            <a:tailEnd/>
          </a:ln>
        </p:spPr>
        <p:txBody>
          <a:bodyPr wrap="square" lIns="91440" tIns="91440" rIns="91440" bIns="9144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fontAlgn="auto">
              <a:spcBef>
                <a:spcPts val="0"/>
              </a:spcBef>
              <a:defRPr/>
            </a:pPr>
            <a:r>
              <a:rPr lang="en-US" altLang="zh-CN" sz="12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RFQ</a:t>
            </a:r>
            <a:r>
              <a:rPr lang="zh-CN" altLang="en-US" sz="12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回价最优率</a:t>
            </a:r>
            <a:endParaRPr lang="en-US" altLang="zh-CN" sz="1200" b="1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38" name="Rectangle 112">
            <a:extLst>
              <a:ext uri="{FF2B5EF4-FFF2-40B4-BE49-F238E27FC236}">
                <a16:creationId xmlns:a16="http://schemas.microsoft.com/office/drawing/2014/main" id="{456FD847-1EF2-4B03-8697-95E923A0E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03" y="5000978"/>
            <a:ext cx="1341434" cy="687896"/>
          </a:xfrm>
          <a:prstGeom prst="rect">
            <a:avLst/>
          </a:prstGeom>
          <a:solidFill>
            <a:srgbClr val="D6EBF6"/>
          </a:solidFill>
          <a:ln w="6350">
            <a:noFill/>
            <a:miter lim="800000"/>
            <a:headEnd/>
            <a:tailEnd/>
          </a:ln>
        </p:spPr>
        <p:txBody>
          <a:bodyPr wrap="square" lIns="91440" tIns="91440" rIns="91440" bIns="9144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fontAlgn="auto">
              <a:spcBef>
                <a:spcPts val="0"/>
              </a:spcBef>
              <a:defRPr/>
            </a:pPr>
            <a:r>
              <a:rPr lang="zh-CN" altLang="en-US" sz="12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对手方偏好</a:t>
            </a:r>
            <a:endParaRPr lang="en-US" altLang="zh-CN" sz="1200" b="1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39" name="Rectangle 118">
            <a:extLst>
              <a:ext uri="{FF2B5EF4-FFF2-40B4-BE49-F238E27FC236}">
                <a16:creationId xmlns:a16="http://schemas.microsoft.com/office/drawing/2014/main" id="{45874569-0394-4B71-99B1-67079DC40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790" y="5000978"/>
            <a:ext cx="1280919" cy="687896"/>
          </a:xfrm>
          <a:prstGeom prst="rect">
            <a:avLst/>
          </a:prstGeom>
          <a:solidFill>
            <a:srgbClr val="D6EBF6"/>
          </a:solidFill>
          <a:ln w="6350">
            <a:noFill/>
            <a:miter lim="800000"/>
            <a:headEnd/>
            <a:tailEnd/>
          </a:ln>
        </p:spPr>
        <p:txBody>
          <a:bodyPr wrap="square" lIns="91440" tIns="91440" rIns="91440" bIns="9144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fontAlgn="auto">
              <a:spcBef>
                <a:spcPts val="0"/>
              </a:spcBef>
              <a:defRPr/>
            </a:pPr>
            <a:r>
              <a:rPr lang="en-US" altLang="zh-CN" sz="12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RFQ</a:t>
            </a:r>
            <a:r>
              <a:rPr lang="zh-CN" altLang="en-US" sz="12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请求回复率</a:t>
            </a:r>
            <a:endParaRPr lang="en-US" altLang="zh-CN" sz="1200" b="1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40" name="Rectangle 143">
            <a:extLst>
              <a:ext uri="{FF2B5EF4-FFF2-40B4-BE49-F238E27FC236}">
                <a16:creationId xmlns:a16="http://schemas.microsoft.com/office/drawing/2014/main" id="{7D25DE80-11CC-437D-8831-323B7A669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323" y="6041914"/>
            <a:ext cx="1224000" cy="627134"/>
          </a:xfrm>
          <a:prstGeom prst="rect">
            <a:avLst/>
          </a:prstGeom>
          <a:solidFill>
            <a:srgbClr val="D6EBF6"/>
          </a:solidFill>
          <a:ln w="6350">
            <a:noFill/>
            <a:miter lim="800000"/>
            <a:headEnd/>
            <a:tailEnd/>
          </a:ln>
        </p:spPr>
        <p:txBody>
          <a:bodyPr wrap="square" lIns="91440" tIns="91440" rIns="91440" bIns="9144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fontAlgn="auto">
              <a:spcBef>
                <a:spcPct val="40000"/>
              </a:spcBef>
              <a:defRPr/>
            </a:pPr>
            <a:r>
              <a:rPr lang="zh-CN" altLang="en-US" sz="12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报价数据</a:t>
            </a:r>
            <a:endParaRPr lang="en-US" altLang="zh-CN" sz="1200" b="1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41" name="Rectangle 144">
            <a:extLst>
              <a:ext uri="{FF2B5EF4-FFF2-40B4-BE49-F238E27FC236}">
                <a16:creationId xmlns:a16="http://schemas.microsoft.com/office/drawing/2014/main" id="{A0BBFFF8-7992-487A-BEA3-EB1AF3A9E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6942" y="6041914"/>
            <a:ext cx="1224000" cy="627134"/>
          </a:xfrm>
          <a:prstGeom prst="rect">
            <a:avLst/>
          </a:prstGeom>
          <a:solidFill>
            <a:srgbClr val="D6EBF6"/>
          </a:solidFill>
          <a:ln w="6350">
            <a:noFill/>
            <a:miter lim="800000"/>
            <a:headEnd/>
            <a:tailEnd/>
          </a:ln>
        </p:spPr>
        <p:txBody>
          <a:bodyPr wrap="square" lIns="91440" tIns="91440" rIns="91440" bIns="9144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fontAlgn="auto">
              <a:spcBef>
                <a:spcPct val="40000"/>
              </a:spcBef>
              <a:defRPr/>
            </a:pPr>
            <a:r>
              <a:rPr lang="en-US" altLang="zh-CN" sz="12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RFQ</a:t>
            </a:r>
            <a:r>
              <a:rPr lang="zh-CN" altLang="en-US" sz="12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回价</a:t>
            </a:r>
            <a:endParaRPr lang="en-US" altLang="zh-CN" sz="1200" b="1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42" name="Rectangle 145">
            <a:extLst>
              <a:ext uri="{FF2B5EF4-FFF2-40B4-BE49-F238E27FC236}">
                <a16:creationId xmlns:a16="http://schemas.microsoft.com/office/drawing/2014/main" id="{C6E25C9C-25BD-4902-8029-91EDA94B4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96" y="6041914"/>
            <a:ext cx="1224000" cy="627134"/>
          </a:xfrm>
          <a:prstGeom prst="rect">
            <a:avLst/>
          </a:prstGeom>
          <a:solidFill>
            <a:srgbClr val="D6EBF6"/>
          </a:solidFill>
          <a:ln w="6350">
            <a:noFill/>
            <a:miter lim="800000"/>
            <a:headEnd/>
            <a:tailEnd/>
          </a:ln>
        </p:spPr>
        <p:txBody>
          <a:bodyPr wrap="square" lIns="91440" tIns="91440" rIns="91440" bIns="9144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fontAlgn="auto">
              <a:spcBef>
                <a:spcPts val="0"/>
              </a:spcBef>
              <a:defRPr/>
            </a:pPr>
            <a:r>
              <a:rPr lang="zh-CN" altLang="en-US" sz="12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成交数据</a:t>
            </a:r>
            <a:endParaRPr lang="en-US" altLang="zh-CN" sz="1200" b="1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43" name="Rectangle 146">
            <a:extLst>
              <a:ext uri="{FF2B5EF4-FFF2-40B4-BE49-F238E27FC236}">
                <a16:creationId xmlns:a16="http://schemas.microsoft.com/office/drawing/2014/main" id="{36B53664-0812-4408-936C-AE8987220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069" y="6041914"/>
            <a:ext cx="1224000" cy="627134"/>
          </a:xfrm>
          <a:prstGeom prst="rect">
            <a:avLst/>
          </a:prstGeom>
          <a:solidFill>
            <a:srgbClr val="D6EBF6"/>
          </a:solidFill>
          <a:ln w="6350">
            <a:noFill/>
            <a:miter lim="800000"/>
            <a:headEnd/>
            <a:tailEnd/>
          </a:ln>
        </p:spPr>
        <p:txBody>
          <a:bodyPr wrap="square" lIns="91440" tIns="91440" rIns="91440" bIns="9144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fontAlgn="auto">
              <a:spcBef>
                <a:spcPts val="0"/>
              </a:spcBef>
              <a:defRPr/>
            </a:pPr>
            <a:r>
              <a:rPr lang="en-US" altLang="zh-CN" sz="12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RFQ</a:t>
            </a:r>
            <a:r>
              <a:rPr lang="zh-CN" altLang="en-US" sz="12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请求</a:t>
            </a:r>
            <a:endParaRPr lang="en-US" altLang="zh-CN" sz="1200" b="1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44" name="Rectangle 147">
            <a:extLst>
              <a:ext uri="{FF2B5EF4-FFF2-40B4-BE49-F238E27FC236}">
                <a16:creationId xmlns:a16="http://schemas.microsoft.com/office/drawing/2014/main" id="{6CD5CC3D-D998-462F-968E-906A4279B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4815" y="6041914"/>
            <a:ext cx="1224000" cy="627134"/>
          </a:xfrm>
          <a:prstGeom prst="rect">
            <a:avLst/>
          </a:prstGeom>
          <a:solidFill>
            <a:srgbClr val="D6EBF6"/>
          </a:solidFill>
          <a:ln w="6350">
            <a:noFill/>
            <a:miter lim="800000"/>
            <a:headEnd/>
            <a:tailEnd/>
          </a:ln>
        </p:spPr>
        <p:txBody>
          <a:bodyPr wrap="square" lIns="91440" tIns="91440" rIns="91440" bIns="9144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fontAlgn="auto">
              <a:spcBef>
                <a:spcPts val="0"/>
              </a:spcBef>
              <a:defRPr/>
            </a:pPr>
            <a:r>
              <a:rPr lang="zh-CN" altLang="en-US" sz="12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聊天数据</a:t>
            </a:r>
            <a:endParaRPr lang="en-US" altLang="zh-CN" sz="1200" b="1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45" name="Rectangle 148">
            <a:extLst>
              <a:ext uri="{FF2B5EF4-FFF2-40B4-BE49-F238E27FC236}">
                <a16:creationId xmlns:a16="http://schemas.microsoft.com/office/drawing/2014/main" id="{94435BC2-3D6D-4194-AF63-1EF5B8704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2686" y="6041914"/>
            <a:ext cx="1224000" cy="627134"/>
          </a:xfrm>
          <a:prstGeom prst="rect">
            <a:avLst/>
          </a:prstGeom>
          <a:solidFill>
            <a:srgbClr val="D6EBF6"/>
          </a:solidFill>
          <a:ln w="6350">
            <a:noFill/>
            <a:miter lim="800000"/>
            <a:headEnd/>
            <a:tailEnd/>
          </a:ln>
        </p:spPr>
        <p:txBody>
          <a:bodyPr wrap="square" lIns="91440" tIns="91440" rIns="91440" bIns="9144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fontAlgn="auto">
              <a:spcBef>
                <a:spcPts val="0"/>
              </a:spcBef>
              <a:defRPr/>
            </a:pPr>
            <a:r>
              <a:rPr lang="zh-CN" altLang="en-US" sz="12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用户操作行为</a:t>
            </a:r>
            <a:endParaRPr lang="en-US" altLang="zh-CN" sz="1200" b="1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46" name="Text12">
            <a:extLst>
              <a:ext uri="{FF2B5EF4-FFF2-40B4-BE49-F238E27FC236}">
                <a16:creationId xmlns:a16="http://schemas.microsoft.com/office/drawing/2014/main" id="{BE060BAD-176B-45C7-AB52-0C3558CBD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065" y="6001040"/>
            <a:ext cx="185281" cy="74677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3302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zh-CN" altLang="en-US" sz="1200" b="1" noProof="0" dirty="0">
                <a:solidFill>
                  <a:srgbClr val="007FCC"/>
                </a:solidFill>
                <a:latin typeface="微软雅黑" pitchFamily="34" charset="-122"/>
                <a:ea typeface="微软雅黑" pitchFamily="34" charset="-122"/>
              </a:rPr>
              <a:t>支持数据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7FCC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177">
            <a:extLst>
              <a:ext uri="{FF2B5EF4-FFF2-40B4-BE49-F238E27FC236}">
                <a16:creationId xmlns:a16="http://schemas.microsoft.com/office/drawing/2014/main" id="{E148AA19-5A26-4F8D-9F1F-43F892B1754E}"/>
              </a:ext>
            </a:extLst>
          </p:cNvPr>
          <p:cNvCxnSpPr/>
          <p:nvPr/>
        </p:nvCxnSpPr>
        <p:spPr>
          <a:xfrm>
            <a:off x="1811571" y="6001040"/>
            <a:ext cx="0" cy="705462"/>
          </a:xfrm>
          <a:prstGeom prst="line">
            <a:avLst/>
          </a:prstGeom>
          <a:noFill/>
          <a:ln w="12700" cap="flat" cmpd="sng" algn="ctr">
            <a:solidFill>
              <a:srgbClr val="007FCC"/>
            </a:solidFill>
            <a:prstDash val="solid"/>
          </a:ln>
          <a:effectLst/>
        </p:spPr>
      </p:cxnSp>
      <p:sp>
        <p:nvSpPr>
          <p:cNvPr id="48" name="Rectangle 2">
            <a:extLst>
              <a:ext uri="{FF2B5EF4-FFF2-40B4-BE49-F238E27FC236}">
                <a16:creationId xmlns:a16="http://schemas.microsoft.com/office/drawing/2014/main" id="{587D82DD-9317-48B1-B149-279FF9370AE8}"/>
              </a:ext>
            </a:extLst>
          </p:cNvPr>
          <p:cNvSpPr/>
          <p:nvPr/>
        </p:nvSpPr>
        <p:spPr bwMode="auto">
          <a:xfrm>
            <a:off x="2027965" y="5735553"/>
            <a:ext cx="8162807" cy="206401"/>
          </a:xfrm>
          <a:prstGeom prst="rect">
            <a:avLst/>
          </a:prstGeom>
          <a:solidFill>
            <a:schemeClr val="tx2">
              <a:lumMod val="90000"/>
              <a:alpha val="49804"/>
            </a:schemeClr>
          </a:solidFill>
          <a:ln w="28575">
            <a:noFill/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Down Arrow 3">
            <a:extLst>
              <a:ext uri="{FF2B5EF4-FFF2-40B4-BE49-F238E27FC236}">
                <a16:creationId xmlns:a16="http://schemas.microsoft.com/office/drawing/2014/main" id="{7A0B4DAC-4155-4924-9AFC-9D78D344CF54}"/>
              </a:ext>
            </a:extLst>
          </p:cNvPr>
          <p:cNvSpPr/>
          <p:nvPr/>
        </p:nvSpPr>
        <p:spPr bwMode="auto">
          <a:xfrm flipV="1">
            <a:off x="2568986" y="5677183"/>
            <a:ext cx="348700" cy="323857"/>
          </a:xfrm>
          <a:prstGeom prst="downArrow">
            <a:avLst/>
          </a:prstGeom>
          <a:solidFill>
            <a:srgbClr val="778888"/>
          </a:solidFill>
          <a:ln w="28575">
            <a:noFill/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Down Arrow 61">
            <a:extLst>
              <a:ext uri="{FF2B5EF4-FFF2-40B4-BE49-F238E27FC236}">
                <a16:creationId xmlns:a16="http://schemas.microsoft.com/office/drawing/2014/main" id="{864EEF15-4429-49D9-8296-3D2049F61687}"/>
              </a:ext>
            </a:extLst>
          </p:cNvPr>
          <p:cNvSpPr/>
          <p:nvPr/>
        </p:nvSpPr>
        <p:spPr bwMode="auto">
          <a:xfrm flipV="1">
            <a:off x="9389730" y="5666796"/>
            <a:ext cx="348700" cy="323857"/>
          </a:xfrm>
          <a:prstGeom prst="downArrow">
            <a:avLst/>
          </a:prstGeom>
          <a:solidFill>
            <a:srgbClr val="778888"/>
          </a:solidFill>
          <a:ln w="28575">
            <a:noFill/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Down Arrow 62">
            <a:extLst>
              <a:ext uri="{FF2B5EF4-FFF2-40B4-BE49-F238E27FC236}">
                <a16:creationId xmlns:a16="http://schemas.microsoft.com/office/drawing/2014/main" id="{BE43B442-9A8C-4659-9E43-D51B93819AF2}"/>
              </a:ext>
            </a:extLst>
          </p:cNvPr>
          <p:cNvSpPr/>
          <p:nvPr/>
        </p:nvSpPr>
        <p:spPr bwMode="auto">
          <a:xfrm flipV="1">
            <a:off x="5979358" y="5688119"/>
            <a:ext cx="348700" cy="323857"/>
          </a:xfrm>
          <a:prstGeom prst="downArrow">
            <a:avLst/>
          </a:prstGeom>
          <a:solidFill>
            <a:srgbClr val="778888"/>
          </a:solidFill>
          <a:ln w="28575">
            <a:noFill/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112">
            <a:extLst>
              <a:ext uri="{FF2B5EF4-FFF2-40B4-BE49-F238E27FC236}">
                <a16:creationId xmlns:a16="http://schemas.microsoft.com/office/drawing/2014/main" id="{4885CD6C-CE46-4B0E-96BE-A9EC6D735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1019" y="5000978"/>
            <a:ext cx="1283452" cy="687896"/>
          </a:xfrm>
          <a:prstGeom prst="rect">
            <a:avLst/>
          </a:prstGeom>
          <a:solidFill>
            <a:srgbClr val="D6EBF6"/>
          </a:solidFill>
          <a:ln w="6350">
            <a:noFill/>
            <a:miter lim="800000"/>
            <a:headEnd/>
            <a:tailEnd/>
          </a:ln>
        </p:spPr>
        <p:txBody>
          <a:bodyPr wrap="square" lIns="91440" tIns="91440" rIns="91440" bIns="9144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fontAlgn="auto">
              <a:spcBef>
                <a:spcPts val="0"/>
              </a:spcBef>
              <a:defRPr/>
            </a:pPr>
            <a:r>
              <a:rPr lang="zh-CN" altLang="en-US" sz="12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当前成交意向</a:t>
            </a:r>
            <a:endParaRPr lang="en-US" altLang="zh-CN" sz="1200" b="1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3" name="AutoShape 15">
            <a:extLst>
              <a:ext uri="{FF2B5EF4-FFF2-40B4-BE49-F238E27FC236}">
                <a16:creationId xmlns:a16="http://schemas.microsoft.com/office/drawing/2014/main" id="{02A450DC-EF7A-4634-8496-7F8CAA66EC5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802322" y="-2200510"/>
            <a:ext cx="569287" cy="8290172"/>
          </a:xfrm>
          <a:prstGeom prst="chevron">
            <a:avLst>
              <a:gd name="adj" fmla="val 100000"/>
            </a:avLst>
          </a:prstGeom>
          <a:noFill/>
          <a:ln w="22225">
            <a:solidFill>
              <a:srgbClr val="C1DDF0">
                <a:lumMod val="50000"/>
              </a:srgb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2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 23">
            <a:extLst>
              <a:ext uri="{FF2B5EF4-FFF2-40B4-BE49-F238E27FC236}">
                <a16:creationId xmlns:a16="http://schemas.microsoft.com/office/drawing/2014/main" id="{66676798-F71D-4171-88E6-984F17A81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879" y="2409631"/>
            <a:ext cx="2950608" cy="1004394"/>
          </a:xfrm>
          <a:prstGeom prst="roundRect">
            <a:avLst>
              <a:gd name="adj" fmla="val 15000"/>
            </a:avLst>
          </a:prstGeom>
          <a:solidFill>
            <a:schemeClr val="accent5">
              <a:lumMod val="75000"/>
            </a:schemeClr>
          </a:solidFill>
          <a:ln w="6350">
            <a:noFill/>
            <a:miter lim="800000"/>
            <a:headEnd/>
            <a:tailEnd/>
          </a:ln>
        </p:spPr>
        <p:txBody>
          <a:bodyPr wrap="square" lIns="0" tIns="91440" rIns="0" bIns="9144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5" name="十字形 54">
            <a:extLst>
              <a:ext uri="{FF2B5EF4-FFF2-40B4-BE49-F238E27FC236}">
                <a16:creationId xmlns:a16="http://schemas.microsoft.com/office/drawing/2014/main" id="{6D796EFF-EAFE-49C9-B314-94889D30E5B7}"/>
              </a:ext>
            </a:extLst>
          </p:cNvPr>
          <p:cNvSpPr/>
          <p:nvPr/>
        </p:nvSpPr>
        <p:spPr>
          <a:xfrm>
            <a:off x="5840864" y="2562459"/>
            <a:ext cx="537392" cy="537392"/>
          </a:xfrm>
          <a:prstGeom prst="plus">
            <a:avLst/>
          </a:prstGeom>
          <a:solidFill>
            <a:srgbClr val="66B2E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ctr" defTabSz="3302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zh-CN" altLang="en-US" sz="12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D611A41-0A1B-4F71-B774-7881815DB5E3}"/>
              </a:ext>
            </a:extLst>
          </p:cNvPr>
          <p:cNvSpPr txBox="1"/>
          <p:nvPr/>
        </p:nvSpPr>
        <p:spPr>
          <a:xfrm>
            <a:off x="3116085" y="2397778"/>
            <a:ext cx="134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对手方推荐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2B8E4AF-1463-45FC-8B7E-C1EA46F7D317}"/>
              </a:ext>
            </a:extLst>
          </p:cNvPr>
          <p:cNvSpPr txBox="1"/>
          <p:nvPr/>
        </p:nvSpPr>
        <p:spPr>
          <a:xfrm>
            <a:off x="7836048" y="2401790"/>
            <a:ext cx="113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价格辅助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3102756-3DC3-46B8-8095-B766450B8A64}"/>
              </a:ext>
            </a:extLst>
          </p:cNvPr>
          <p:cNvSpPr/>
          <p:nvPr/>
        </p:nvSpPr>
        <p:spPr>
          <a:xfrm>
            <a:off x="2475551" y="2944850"/>
            <a:ext cx="971535" cy="380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请求对手方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BB3BC20-0FFC-49AD-8BB9-86E917F07750}"/>
              </a:ext>
            </a:extLst>
          </p:cNvPr>
          <p:cNvSpPr/>
          <p:nvPr/>
        </p:nvSpPr>
        <p:spPr>
          <a:xfrm>
            <a:off x="4047577" y="2950360"/>
            <a:ext cx="971535" cy="380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报价范围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8096CFF-ABD4-4087-B9C0-562D4CD8532D}"/>
              </a:ext>
            </a:extLst>
          </p:cNvPr>
          <p:cNvSpPr/>
          <p:nvPr/>
        </p:nvSpPr>
        <p:spPr>
          <a:xfrm>
            <a:off x="6975175" y="2984039"/>
            <a:ext cx="711854" cy="380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成交趋势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10F8E5C-34BB-44C7-9D02-7CF5CB0F80A7}"/>
              </a:ext>
            </a:extLst>
          </p:cNvPr>
          <p:cNvSpPr/>
          <p:nvPr/>
        </p:nvSpPr>
        <p:spPr>
          <a:xfrm>
            <a:off x="7935072" y="2983820"/>
            <a:ext cx="711854" cy="380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对应大盘位置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8493C4C-010C-416D-B8C2-B623BE8162BA}"/>
              </a:ext>
            </a:extLst>
          </p:cNvPr>
          <p:cNvSpPr/>
          <p:nvPr/>
        </p:nvSpPr>
        <p:spPr>
          <a:xfrm>
            <a:off x="8886579" y="2975454"/>
            <a:ext cx="711854" cy="380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关键指标数据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0937F02-EE92-43FE-AD80-EA8AB0F9A826}"/>
              </a:ext>
            </a:extLst>
          </p:cNvPr>
          <p:cNvSpPr txBox="1"/>
          <p:nvPr/>
        </p:nvSpPr>
        <p:spPr>
          <a:xfrm>
            <a:off x="760396" y="1048114"/>
            <a:ext cx="1037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结合外币拆借交易要素和流程，选择对手方推荐和价格辅助两个推荐切入点，提升外币拆借交易效率。</a:t>
            </a:r>
          </a:p>
        </p:txBody>
      </p:sp>
    </p:spTree>
    <p:extLst>
      <p:ext uri="{BB962C8B-B14F-4D97-AF65-F5344CB8AC3E}">
        <p14:creationId xmlns:p14="http://schemas.microsoft.com/office/powerpoint/2010/main" val="136665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519880" y="312289"/>
            <a:ext cx="10243370" cy="5926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8565"/>
            <a:r>
              <a:rPr kumimoji="1" lang="zh-CN" altLang="en-US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业务场景设计 </a:t>
            </a:r>
            <a:r>
              <a:rPr kumimoji="1" lang="en-US" altLang="zh-CN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— NTPI</a:t>
            </a:r>
            <a:r>
              <a:rPr kumimoji="1" lang="zh-CN" altLang="en-US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外币拆借交易优化</a:t>
            </a:r>
            <a:r>
              <a:rPr kumimoji="1" lang="en-US" altLang="zh-CN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kumimoji="1" lang="zh-CN" altLang="en-US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示例</a:t>
            </a:r>
          </a:p>
          <a:p>
            <a:pPr defTabSz="1218565"/>
            <a:endParaRPr kumimoji="1" lang="zh-CN" altLang="en-US" sz="37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8565"/>
            <a:endParaRPr kumimoji="1" lang="zh-CN" altLang="en-US" sz="37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8565"/>
            <a:endParaRPr kumimoji="1" lang="zh-CN" altLang="en-US" sz="37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8565"/>
            <a:endParaRPr kumimoji="1" lang="zh-CN" altLang="en-US" sz="37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8565"/>
            <a:endParaRPr kumimoji="1" lang="zh-CN" altLang="en-US" sz="37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36D811E7-76B9-46E0-9F44-2E5489304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18" y="1444344"/>
            <a:ext cx="11300370" cy="4423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955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519880" y="312289"/>
            <a:ext cx="10243370" cy="5926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8565"/>
            <a:r>
              <a:rPr kumimoji="1" lang="zh-CN" altLang="en-US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业务场景设计 </a:t>
            </a:r>
            <a:r>
              <a:rPr kumimoji="1" lang="en-US" altLang="zh-CN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— </a:t>
            </a:r>
            <a:r>
              <a:rPr kumimoji="1" lang="zh-CN" altLang="en-US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用户画像</a:t>
            </a:r>
            <a:r>
              <a:rPr kumimoji="1" lang="en-US" altLang="zh-CN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kumimoji="1" lang="zh-CN" altLang="en-US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基本概念</a:t>
            </a:r>
          </a:p>
          <a:p>
            <a:pPr defTabSz="1218565"/>
            <a:endParaRPr kumimoji="1" lang="zh-CN" altLang="en-US" sz="37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8565"/>
            <a:endParaRPr kumimoji="1" lang="zh-CN" altLang="en-US" sz="37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8565"/>
            <a:endParaRPr kumimoji="1" lang="zh-CN" altLang="en-US" sz="37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8565"/>
            <a:endParaRPr kumimoji="1" lang="zh-CN" altLang="en-US" sz="37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8565"/>
            <a:endParaRPr kumimoji="1" lang="zh-CN" altLang="en-US" sz="37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8565"/>
            <a:endParaRPr kumimoji="1" lang="zh-CN" altLang="en-US" sz="37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21B8B6-D41D-4CC1-9550-89E1167823CA}"/>
              </a:ext>
            </a:extLst>
          </p:cNvPr>
          <p:cNvSpPr txBox="1"/>
          <p:nvPr/>
        </p:nvSpPr>
        <p:spPr>
          <a:xfrm>
            <a:off x="911143" y="1303017"/>
            <a:ext cx="10064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用户画像是基于各类用户数据抽象的标签化模型，核心是贴标签，标签体系需要根据业务领域去设计；主要作用包含：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5">
            <a:extLst>
              <a:ext uri="{FF2B5EF4-FFF2-40B4-BE49-F238E27FC236}">
                <a16:creationId xmlns:a16="http://schemas.microsoft.com/office/drawing/2014/main" id="{7DA16125-BBB2-4EC6-B128-0EC16A8C1AFD}"/>
              </a:ext>
            </a:extLst>
          </p:cNvPr>
          <p:cNvSpPr/>
          <p:nvPr/>
        </p:nvSpPr>
        <p:spPr>
          <a:xfrm>
            <a:off x="1924508" y="2001044"/>
            <a:ext cx="2078181" cy="786111"/>
          </a:xfrm>
          <a:prstGeom prst="rect">
            <a:avLst/>
          </a:prstGeom>
          <a:solidFill>
            <a:srgbClr val="002060"/>
          </a:solidFill>
          <a:ln w="2857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精准营销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B87AADC-3A45-4F39-8337-0EB0807DEC4E}"/>
              </a:ext>
            </a:extLst>
          </p:cNvPr>
          <p:cNvSpPr/>
          <p:nvPr/>
        </p:nvSpPr>
        <p:spPr>
          <a:xfrm>
            <a:off x="4104118" y="2004770"/>
            <a:ext cx="6455349" cy="78062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寻找潜在用户，精准消息推送；为目标群体提供个性化产品和服务；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减少对用户的信息干扰，提升用户体验；</a:t>
            </a:r>
            <a:endParaRPr lang="en-US" altLang="zh-CN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D895E32F-43B0-480C-8F49-E9CF64F617AE}"/>
              </a:ext>
            </a:extLst>
          </p:cNvPr>
          <p:cNvSpPr/>
          <p:nvPr/>
        </p:nvSpPr>
        <p:spPr>
          <a:xfrm>
            <a:off x="1924508" y="2848398"/>
            <a:ext cx="2078181" cy="786111"/>
          </a:xfrm>
          <a:prstGeom prst="rect">
            <a:avLst/>
          </a:prstGeom>
          <a:solidFill>
            <a:srgbClr val="002060"/>
          </a:solidFill>
          <a:ln w="2857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产品优化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0F92024-BEA1-4DF6-8B8D-A1FFF7CF8645}"/>
              </a:ext>
            </a:extLst>
          </p:cNvPr>
          <p:cNvSpPr/>
          <p:nvPr/>
        </p:nvSpPr>
        <p:spPr>
          <a:xfrm>
            <a:off x="4104118" y="2855993"/>
            <a:ext cx="6455349" cy="78062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研究用户需求，指导产品优化；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辅助产品设计，评价需求是否有价值；</a:t>
            </a:r>
            <a:endParaRPr lang="en-US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7F9E2A64-421D-4D93-B23B-5D94C4549F62}"/>
              </a:ext>
            </a:extLst>
          </p:cNvPr>
          <p:cNvSpPr/>
          <p:nvPr/>
        </p:nvSpPr>
        <p:spPr>
          <a:xfrm>
            <a:off x="1924508" y="3695752"/>
            <a:ext cx="2078181" cy="786111"/>
          </a:xfrm>
          <a:prstGeom prst="rect">
            <a:avLst/>
          </a:prstGeom>
          <a:solidFill>
            <a:srgbClr val="002060"/>
          </a:solidFill>
          <a:ln w="2857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智能推荐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7217EA-3284-49F7-A372-B2833E646FA9}"/>
              </a:ext>
            </a:extLst>
          </p:cNvPr>
          <p:cNvSpPr/>
          <p:nvPr/>
        </p:nvSpPr>
        <p:spPr>
          <a:xfrm>
            <a:off x="4104118" y="3707216"/>
            <a:ext cx="6455349" cy="78062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利用关联规则计算、聚类分析算法、机器学习、预测算法等进行行为建模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基于用户画像圈定特殊属性的用户，并进行智能推荐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50">
            <a:extLst>
              <a:ext uri="{FF2B5EF4-FFF2-40B4-BE49-F238E27FC236}">
                <a16:creationId xmlns:a16="http://schemas.microsoft.com/office/drawing/2014/main" id="{04484FE1-728F-4422-A915-00A0E241F093}"/>
              </a:ext>
            </a:extLst>
          </p:cNvPr>
          <p:cNvSpPr/>
          <p:nvPr/>
        </p:nvSpPr>
        <p:spPr>
          <a:xfrm>
            <a:off x="1924508" y="4543106"/>
            <a:ext cx="2078181" cy="786111"/>
          </a:xfrm>
          <a:prstGeom prst="rect">
            <a:avLst/>
          </a:prstGeom>
          <a:solidFill>
            <a:srgbClr val="002060"/>
          </a:solidFill>
          <a:ln w="2857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业务决策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BF7A168-06C5-4F1E-AB1D-C1A64E609BFC}"/>
              </a:ext>
            </a:extLst>
          </p:cNvPr>
          <p:cNvSpPr/>
          <p:nvPr/>
        </p:nvSpPr>
        <p:spPr>
          <a:xfrm>
            <a:off x="4104118" y="4558439"/>
            <a:ext cx="6455349" cy="78062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业务经营分析和运营支持，影响企业发展战略；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竞品分析、行业趋势等</a:t>
            </a:r>
            <a:endParaRPr lang="en-US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50">
            <a:extLst>
              <a:ext uri="{FF2B5EF4-FFF2-40B4-BE49-F238E27FC236}">
                <a16:creationId xmlns:a16="http://schemas.microsoft.com/office/drawing/2014/main" id="{28A96300-9292-4BDE-AC87-728E06861C65}"/>
              </a:ext>
            </a:extLst>
          </p:cNvPr>
          <p:cNvSpPr/>
          <p:nvPr/>
        </p:nvSpPr>
        <p:spPr>
          <a:xfrm>
            <a:off x="1924508" y="5409662"/>
            <a:ext cx="2078181" cy="786111"/>
          </a:xfrm>
          <a:prstGeom prst="rect">
            <a:avLst/>
          </a:prstGeom>
          <a:solidFill>
            <a:srgbClr val="002060"/>
          </a:solidFill>
          <a:ln w="2857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风险控制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0D70D9FC-CAA2-4D7C-986F-141E733A70E6}"/>
              </a:ext>
            </a:extLst>
          </p:cNvPr>
          <p:cNvSpPr/>
          <p:nvPr/>
        </p:nvSpPr>
        <p:spPr>
          <a:xfrm>
            <a:off x="4104118" y="5424995"/>
            <a:ext cx="6455349" cy="78062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最优执行分析、违规交易预警；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交易链路分析；</a:t>
            </a:r>
            <a:endParaRPr lang="en-US" altLang="zh-CN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519880" y="312289"/>
            <a:ext cx="10243370" cy="5926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8565"/>
            <a:r>
              <a:rPr kumimoji="1" lang="zh-CN" altLang="en-US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业务场景设计 </a:t>
            </a:r>
            <a:r>
              <a:rPr kumimoji="1" lang="en-US" altLang="zh-CN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— </a:t>
            </a:r>
            <a:r>
              <a:rPr kumimoji="1" lang="zh-CN" altLang="en-US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用户画像</a:t>
            </a:r>
            <a:r>
              <a:rPr kumimoji="1" lang="en-US" altLang="zh-CN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kumimoji="1" lang="zh-CN" altLang="en-US" sz="37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构建原则及流程</a:t>
            </a:r>
          </a:p>
          <a:p>
            <a:pPr defTabSz="1218565"/>
            <a:endParaRPr kumimoji="1" lang="zh-CN" altLang="en-US" sz="37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8565"/>
            <a:endParaRPr kumimoji="1" lang="zh-CN" altLang="en-US" sz="37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8565"/>
            <a:endParaRPr kumimoji="1" lang="zh-CN" altLang="en-US" sz="37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8565"/>
            <a:endParaRPr kumimoji="1" lang="zh-CN" altLang="en-US" sz="37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8565"/>
            <a:endParaRPr kumimoji="1" lang="zh-CN" altLang="en-US" sz="37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8565"/>
            <a:endParaRPr kumimoji="1" lang="zh-CN" altLang="en-US" sz="37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8565"/>
            <a:endParaRPr kumimoji="1" lang="zh-CN" altLang="en-US" sz="37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53478AB-6A07-437E-A3E4-CC465AF46F13}"/>
              </a:ext>
            </a:extLst>
          </p:cNvPr>
          <p:cNvCxnSpPr/>
          <p:nvPr/>
        </p:nvCxnSpPr>
        <p:spPr>
          <a:xfrm flipV="1">
            <a:off x="634918" y="2482850"/>
            <a:ext cx="90000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C8D93F9-E9A5-4B28-BE23-1FE85DB6EBB9}"/>
              </a:ext>
            </a:extLst>
          </p:cNvPr>
          <p:cNvCxnSpPr/>
          <p:nvPr/>
        </p:nvCxnSpPr>
        <p:spPr>
          <a:xfrm flipV="1">
            <a:off x="634918" y="3860800"/>
            <a:ext cx="90000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F62C6D8-5E37-4417-8B77-1E26D3E04D81}"/>
              </a:ext>
            </a:extLst>
          </p:cNvPr>
          <p:cNvCxnSpPr/>
          <p:nvPr/>
        </p:nvCxnSpPr>
        <p:spPr>
          <a:xfrm flipV="1">
            <a:off x="634918" y="5238750"/>
            <a:ext cx="90000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0012849-07C9-4037-9950-8FF90C0E63FC}"/>
              </a:ext>
            </a:extLst>
          </p:cNvPr>
          <p:cNvCxnSpPr/>
          <p:nvPr/>
        </p:nvCxnSpPr>
        <p:spPr>
          <a:xfrm>
            <a:off x="1627882" y="1362760"/>
            <a:ext cx="12700" cy="50076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4D62B5F-97AA-4B7E-8B28-4181246E95B5}"/>
              </a:ext>
            </a:extLst>
          </p:cNvPr>
          <p:cNvSpPr txBox="1"/>
          <p:nvPr/>
        </p:nvSpPr>
        <p:spPr>
          <a:xfrm>
            <a:off x="793709" y="147071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原始数据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0E41C19-B911-41A5-AA55-6D7A1D94527D}"/>
              </a:ext>
            </a:extLst>
          </p:cNvPr>
          <p:cNvSpPr txBox="1"/>
          <p:nvPr/>
        </p:nvSpPr>
        <p:spPr>
          <a:xfrm>
            <a:off x="793709" y="284866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事实标签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9516BBD-6FFD-4E98-BDB3-A64EAE9DFB59}"/>
              </a:ext>
            </a:extLst>
          </p:cNvPr>
          <p:cNvSpPr txBox="1"/>
          <p:nvPr/>
        </p:nvSpPr>
        <p:spPr>
          <a:xfrm>
            <a:off x="793709" y="422661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模型标签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062375-16AB-401B-AC86-8E0BF1D7EFA3}"/>
              </a:ext>
            </a:extLst>
          </p:cNvPr>
          <p:cNvSpPr txBox="1"/>
          <p:nvPr/>
        </p:nvSpPr>
        <p:spPr>
          <a:xfrm>
            <a:off x="793709" y="5604559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预测标签</a:t>
            </a:r>
          </a:p>
        </p:txBody>
      </p:sp>
      <p:sp>
        <p:nvSpPr>
          <p:cNvPr id="24" name="圆柱形 14">
            <a:extLst>
              <a:ext uri="{FF2B5EF4-FFF2-40B4-BE49-F238E27FC236}">
                <a16:creationId xmlns:a16="http://schemas.microsoft.com/office/drawing/2014/main" id="{6B2A88F7-7293-4C7D-BAE6-FCA078BE555B}"/>
              </a:ext>
            </a:extLst>
          </p:cNvPr>
          <p:cNvSpPr/>
          <p:nvPr/>
        </p:nvSpPr>
        <p:spPr>
          <a:xfrm>
            <a:off x="3779812" y="1502147"/>
            <a:ext cx="1670991" cy="803216"/>
          </a:xfrm>
          <a:prstGeom prst="can">
            <a:avLst/>
          </a:prstGeom>
          <a:solidFill>
            <a:srgbClr val="00206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机构基础信息</a:t>
            </a:r>
          </a:p>
        </p:txBody>
      </p:sp>
      <p:sp>
        <p:nvSpPr>
          <p:cNvPr id="25" name="圆柱形 22">
            <a:extLst>
              <a:ext uri="{FF2B5EF4-FFF2-40B4-BE49-F238E27FC236}">
                <a16:creationId xmlns:a16="http://schemas.microsoft.com/office/drawing/2014/main" id="{0EADD249-50E3-4655-8993-E1EB745F6679}"/>
              </a:ext>
            </a:extLst>
          </p:cNvPr>
          <p:cNvSpPr/>
          <p:nvPr/>
        </p:nvSpPr>
        <p:spPr>
          <a:xfrm>
            <a:off x="5772950" y="1502147"/>
            <a:ext cx="1670991" cy="803216"/>
          </a:xfrm>
          <a:prstGeom prst="can">
            <a:avLst/>
          </a:prstGeom>
          <a:solidFill>
            <a:srgbClr val="00206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用户基础信息</a:t>
            </a:r>
          </a:p>
        </p:txBody>
      </p:sp>
      <p:sp>
        <p:nvSpPr>
          <p:cNvPr id="26" name="圆柱形 23">
            <a:extLst>
              <a:ext uri="{FF2B5EF4-FFF2-40B4-BE49-F238E27FC236}">
                <a16:creationId xmlns:a16="http://schemas.microsoft.com/office/drawing/2014/main" id="{0114D96A-DCC3-491C-835F-B1858FCAC0AC}"/>
              </a:ext>
            </a:extLst>
          </p:cNvPr>
          <p:cNvSpPr/>
          <p:nvPr/>
        </p:nvSpPr>
        <p:spPr>
          <a:xfrm>
            <a:off x="7766087" y="1502147"/>
            <a:ext cx="1670991" cy="803216"/>
          </a:xfrm>
          <a:prstGeom prst="can">
            <a:avLst/>
          </a:prstGeom>
          <a:solidFill>
            <a:srgbClr val="00206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用户行为数据</a:t>
            </a:r>
            <a:endParaRPr lang="en-US" altLang="zh-CN" dirty="0"/>
          </a:p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7" name="下箭头 15">
            <a:extLst>
              <a:ext uri="{FF2B5EF4-FFF2-40B4-BE49-F238E27FC236}">
                <a16:creationId xmlns:a16="http://schemas.microsoft.com/office/drawing/2014/main" id="{F54F140D-832F-4963-9660-13655D510A11}"/>
              </a:ext>
            </a:extLst>
          </p:cNvPr>
          <p:cNvSpPr/>
          <p:nvPr/>
        </p:nvSpPr>
        <p:spPr>
          <a:xfrm>
            <a:off x="4620589" y="2350408"/>
            <a:ext cx="1942119" cy="320764"/>
          </a:xfrm>
          <a:prstGeom prst="downArrow">
            <a:avLst/>
          </a:prstGeom>
          <a:solidFill>
            <a:srgbClr val="00206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47269BD-27D5-4069-88ED-D3ABD71AB125}"/>
              </a:ext>
            </a:extLst>
          </p:cNvPr>
          <p:cNvSpPr txBox="1"/>
          <p:nvPr/>
        </p:nvSpPr>
        <p:spPr>
          <a:xfrm>
            <a:off x="5152256" y="2328961"/>
            <a:ext cx="913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</a:p>
        </p:txBody>
      </p:sp>
      <p:sp>
        <p:nvSpPr>
          <p:cNvPr id="29" name="圆柱形 26">
            <a:extLst>
              <a:ext uri="{FF2B5EF4-FFF2-40B4-BE49-F238E27FC236}">
                <a16:creationId xmlns:a16="http://schemas.microsoft.com/office/drawing/2014/main" id="{D23089B1-21B7-45CB-B58E-00872FD3239F}"/>
              </a:ext>
            </a:extLst>
          </p:cNvPr>
          <p:cNvSpPr/>
          <p:nvPr/>
        </p:nvSpPr>
        <p:spPr>
          <a:xfrm>
            <a:off x="1786674" y="1502147"/>
            <a:ext cx="1670991" cy="803216"/>
          </a:xfrm>
          <a:prstGeom prst="can">
            <a:avLst/>
          </a:prstGeom>
          <a:solidFill>
            <a:srgbClr val="00206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交易数据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5FE8271-B57F-47FC-B2F0-670575FB891C}"/>
              </a:ext>
            </a:extLst>
          </p:cNvPr>
          <p:cNvSpPr/>
          <p:nvPr/>
        </p:nvSpPr>
        <p:spPr>
          <a:xfrm>
            <a:off x="3900036" y="2752997"/>
            <a:ext cx="1368000" cy="432000"/>
          </a:xfrm>
          <a:prstGeom prst="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交易量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858EF63-DE9E-401D-999C-19CD61C04860}"/>
              </a:ext>
            </a:extLst>
          </p:cNvPr>
          <p:cNvSpPr/>
          <p:nvPr/>
        </p:nvSpPr>
        <p:spPr>
          <a:xfrm>
            <a:off x="7966222" y="2752997"/>
            <a:ext cx="1368000" cy="432000"/>
          </a:xfrm>
          <a:prstGeom prst="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交易价格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036CFFE-AFDD-4318-8885-D05612F7EA9E}"/>
              </a:ext>
            </a:extLst>
          </p:cNvPr>
          <p:cNvSpPr/>
          <p:nvPr/>
        </p:nvSpPr>
        <p:spPr>
          <a:xfrm>
            <a:off x="5933129" y="2752997"/>
            <a:ext cx="1368000" cy="432000"/>
          </a:xfrm>
          <a:prstGeom prst="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交易方向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C2DBE96-1569-4F4B-AD73-843A403D8728}"/>
              </a:ext>
            </a:extLst>
          </p:cNvPr>
          <p:cNvSpPr/>
          <p:nvPr/>
        </p:nvSpPr>
        <p:spPr>
          <a:xfrm>
            <a:off x="1866943" y="2752997"/>
            <a:ext cx="1368000" cy="432000"/>
          </a:xfrm>
          <a:prstGeom prst="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交易笔数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5BE3F9F-6A57-42DD-B8B6-AB34A7CC7B3E}"/>
              </a:ext>
            </a:extLst>
          </p:cNvPr>
          <p:cNvSpPr/>
          <p:nvPr/>
        </p:nvSpPr>
        <p:spPr>
          <a:xfrm>
            <a:off x="1866943" y="3335446"/>
            <a:ext cx="1368000" cy="432000"/>
          </a:xfrm>
          <a:prstGeom prst="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报价笔数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03AA0C6-F896-43D5-A5FC-3D7B92EAEF04}"/>
              </a:ext>
            </a:extLst>
          </p:cNvPr>
          <p:cNvSpPr/>
          <p:nvPr/>
        </p:nvSpPr>
        <p:spPr>
          <a:xfrm>
            <a:off x="3900036" y="3335446"/>
            <a:ext cx="1368000" cy="432000"/>
          </a:xfrm>
          <a:prstGeom prst="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请求笔数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053B922-97BC-4D00-8B95-07138F5F1964}"/>
              </a:ext>
            </a:extLst>
          </p:cNvPr>
          <p:cNvSpPr/>
          <p:nvPr/>
        </p:nvSpPr>
        <p:spPr>
          <a:xfrm>
            <a:off x="7966222" y="3335446"/>
            <a:ext cx="1368000" cy="432000"/>
          </a:xfrm>
          <a:prstGeom prst="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10B6E41-D2E9-44BE-AD4E-A5E600BD6223}"/>
              </a:ext>
            </a:extLst>
          </p:cNvPr>
          <p:cNvSpPr/>
          <p:nvPr/>
        </p:nvSpPr>
        <p:spPr>
          <a:xfrm>
            <a:off x="5933129" y="3335446"/>
            <a:ext cx="1368000" cy="432000"/>
          </a:xfrm>
          <a:prstGeom prst="rect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交易模式</a:t>
            </a:r>
          </a:p>
        </p:txBody>
      </p:sp>
      <p:sp>
        <p:nvSpPr>
          <p:cNvPr id="38" name="下箭头 38">
            <a:extLst>
              <a:ext uri="{FF2B5EF4-FFF2-40B4-BE49-F238E27FC236}">
                <a16:creationId xmlns:a16="http://schemas.microsoft.com/office/drawing/2014/main" id="{53B0877B-D3A6-4F1E-96CB-2DD68865CF32}"/>
              </a:ext>
            </a:extLst>
          </p:cNvPr>
          <p:cNvSpPr/>
          <p:nvPr/>
        </p:nvSpPr>
        <p:spPr>
          <a:xfrm>
            <a:off x="4620589" y="3804559"/>
            <a:ext cx="1942119" cy="320764"/>
          </a:xfrm>
          <a:prstGeom prst="downArrow">
            <a:avLst/>
          </a:prstGeom>
          <a:solidFill>
            <a:srgbClr val="0070C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921521-1F04-4CEA-9217-3C4DA04C5ACE}"/>
              </a:ext>
            </a:extLst>
          </p:cNvPr>
          <p:cNvSpPr txBox="1"/>
          <p:nvPr/>
        </p:nvSpPr>
        <p:spPr>
          <a:xfrm>
            <a:off x="5152256" y="3783112"/>
            <a:ext cx="913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建模分析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CFAD4B7-5C0C-49BB-AFB4-46CE6DFA6355}"/>
              </a:ext>
            </a:extLst>
          </p:cNvPr>
          <p:cNvSpPr/>
          <p:nvPr/>
        </p:nvSpPr>
        <p:spPr>
          <a:xfrm>
            <a:off x="1882215" y="4099727"/>
            <a:ext cx="1368000" cy="432000"/>
          </a:xfrm>
          <a:prstGeom prst="rect">
            <a:avLst/>
          </a:prstGeom>
          <a:gradFill flip="none" rotWithShape="1">
            <a:gsLst>
              <a:gs pos="0">
                <a:srgbClr val="49C2F1"/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007DC4"/>
              </a:gs>
            </a:gsLst>
            <a:lin ang="2700000" scaled="1"/>
            <a:tileRect/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请求回复率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E348401-331A-45FC-9B52-15488CF53677}"/>
              </a:ext>
            </a:extLst>
          </p:cNvPr>
          <p:cNvSpPr/>
          <p:nvPr/>
        </p:nvSpPr>
        <p:spPr>
          <a:xfrm>
            <a:off x="3872965" y="4107979"/>
            <a:ext cx="1368000" cy="432000"/>
          </a:xfrm>
          <a:prstGeom prst="rect">
            <a:avLst/>
          </a:prstGeom>
          <a:gradFill flip="none" rotWithShape="1">
            <a:gsLst>
              <a:gs pos="0">
                <a:srgbClr val="49C2F1"/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007DC4"/>
              </a:gs>
            </a:gsLst>
            <a:lin ang="2700000" scaled="1"/>
            <a:tileRect/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市场份额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507E2A3-1023-45F1-913B-32F307B5E45C}"/>
              </a:ext>
            </a:extLst>
          </p:cNvPr>
          <p:cNvSpPr/>
          <p:nvPr/>
        </p:nvSpPr>
        <p:spPr>
          <a:xfrm>
            <a:off x="1882215" y="4704171"/>
            <a:ext cx="1368000" cy="432000"/>
          </a:xfrm>
          <a:prstGeom prst="rect">
            <a:avLst/>
          </a:prstGeom>
          <a:gradFill flip="none" rotWithShape="1">
            <a:gsLst>
              <a:gs pos="0">
                <a:srgbClr val="49C2F1"/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007DC4"/>
              </a:gs>
            </a:gsLst>
            <a:lin ang="2700000" scaled="1"/>
            <a:tileRect/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回复成交率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B20CD15-E0AC-447B-A851-0B481EC9E840}"/>
              </a:ext>
            </a:extLst>
          </p:cNvPr>
          <p:cNvSpPr/>
          <p:nvPr/>
        </p:nvSpPr>
        <p:spPr>
          <a:xfrm>
            <a:off x="3872965" y="4712423"/>
            <a:ext cx="1368000" cy="432000"/>
          </a:xfrm>
          <a:prstGeom prst="rect">
            <a:avLst/>
          </a:prstGeom>
          <a:gradFill flip="none" rotWithShape="1">
            <a:gsLst>
              <a:gs pos="0">
                <a:srgbClr val="49C2F1"/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007DC4"/>
              </a:gs>
            </a:gsLst>
            <a:lin ang="2700000" scaled="1"/>
            <a:tileRect/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市场排名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FFB4C73-439B-4F98-9A5F-F279D2CD687C}"/>
              </a:ext>
            </a:extLst>
          </p:cNvPr>
          <p:cNvSpPr/>
          <p:nvPr/>
        </p:nvSpPr>
        <p:spPr>
          <a:xfrm>
            <a:off x="5933129" y="4125946"/>
            <a:ext cx="1368000" cy="432000"/>
          </a:xfrm>
          <a:prstGeom prst="rect">
            <a:avLst/>
          </a:prstGeom>
          <a:gradFill flip="none" rotWithShape="1">
            <a:gsLst>
              <a:gs pos="0">
                <a:srgbClr val="49C2F1"/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007DC4"/>
              </a:gs>
            </a:gsLst>
            <a:lin ang="2700000" scaled="1"/>
            <a:tileRect/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产品偏好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2F26F88-CEF0-4A29-98C9-5B16BC99A2C9}"/>
              </a:ext>
            </a:extLst>
          </p:cNvPr>
          <p:cNvSpPr/>
          <p:nvPr/>
        </p:nvSpPr>
        <p:spPr>
          <a:xfrm>
            <a:off x="7923879" y="4134198"/>
            <a:ext cx="1368000" cy="432000"/>
          </a:xfrm>
          <a:prstGeom prst="rect">
            <a:avLst/>
          </a:prstGeom>
          <a:gradFill flip="none" rotWithShape="1">
            <a:gsLst>
              <a:gs pos="0">
                <a:srgbClr val="49C2F1"/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007DC4"/>
              </a:gs>
            </a:gsLst>
            <a:lin ang="2700000" scaled="1"/>
            <a:tileRect/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交易方式偏好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383DB3B-38A0-470D-81C6-68A5C6D5526B}"/>
              </a:ext>
            </a:extLst>
          </p:cNvPr>
          <p:cNvSpPr/>
          <p:nvPr/>
        </p:nvSpPr>
        <p:spPr>
          <a:xfrm>
            <a:off x="5933129" y="4690493"/>
            <a:ext cx="1368000" cy="432000"/>
          </a:xfrm>
          <a:prstGeom prst="rect">
            <a:avLst/>
          </a:prstGeom>
          <a:gradFill flip="none" rotWithShape="1">
            <a:gsLst>
              <a:gs pos="0">
                <a:srgbClr val="49C2F1"/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007DC4"/>
              </a:gs>
            </a:gsLst>
            <a:lin ang="2700000" scaled="1"/>
            <a:tileRect/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对手方偏好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934CC41-DA71-4DBF-B541-3FBF83352B00}"/>
              </a:ext>
            </a:extLst>
          </p:cNvPr>
          <p:cNvSpPr/>
          <p:nvPr/>
        </p:nvSpPr>
        <p:spPr>
          <a:xfrm>
            <a:off x="7923879" y="4698745"/>
            <a:ext cx="1368000" cy="432000"/>
          </a:xfrm>
          <a:prstGeom prst="rect">
            <a:avLst/>
          </a:prstGeom>
          <a:gradFill flip="none" rotWithShape="1">
            <a:gsLst>
              <a:gs pos="0">
                <a:srgbClr val="49C2F1"/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007DC4"/>
              </a:gs>
            </a:gsLst>
            <a:lin ang="2700000" scaled="1"/>
            <a:tileRect/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下箭头 49">
            <a:extLst>
              <a:ext uri="{FF2B5EF4-FFF2-40B4-BE49-F238E27FC236}">
                <a16:creationId xmlns:a16="http://schemas.microsoft.com/office/drawing/2014/main" id="{504822F4-254C-49E3-9F1E-B8B11154DC21}"/>
              </a:ext>
            </a:extLst>
          </p:cNvPr>
          <p:cNvSpPr/>
          <p:nvPr/>
        </p:nvSpPr>
        <p:spPr>
          <a:xfrm>
            <a:off x="4622965" y="5169126"/>
            <a:ext cx="1942119" cy="320764"/>
          </a:xfrm>
          <a:prstGeom prst="downArrow">
            <a:avLst/>
          </a:prstGeom>
          <a:gradFill flip="none" rotWithShape="1">
            <a:gsLst>
              <a:gs pos="0">
                <a:srgbClr val="49C2F1"/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rgbClr val="007DC4"/>
              </a:gs>
            </a:gsLst>
            <a:lin ang="2700000" scaled="1"/>
            <a:tileRect/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D6BE797-B4C8-47D8-8BD6-31A6D6A4E394}"/>
              </a:ext>
            </a:extLst>
          </p:cNvPr>
          <p:cNvSpPr txBox="1"/>
          <p:nvPr/>
        </p:nvSpPr>
        <p:spPr>
          <a:xfrm>
            <a:off x="5154632" y="5147679"/>
            <a:ext cx="913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算法预测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9EEFEEE-A4EB-4040-9691-5A3D6317928A}"/>
              </a:ext>
            </a:extLst>
          </p:cNvPr>
          <p:cNvSpPr/>
          <p:nvPr/>
        </p:nvSpPr>
        <p:spPr>
          <a:xfrm>
            <a:off x="1882215" y="5627848"/>
            <a:ext cx="1368000" cy="6230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交易需求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9375E04-DAF9-4548-A9F6-992AC51D007E}"/>
              </a:ext>
            </a:extLst>
          </p:cNvPr>
          <p:cNvSpPr/>
          <p:nvPr/>
        </p:nvSpPr>
        <p:spPr>
          <a:xfrm>
            <a:off x="3896262" y="5630334"/>
            <a:ext cx="1368000" cy="6205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潜在对手方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033D04F-A1FE-45AD-9BA7-3B77F0AFC60C}"/>
              </a:ext>
            </a:extLst>
          </p:cNvPr>
          <p:cNvSpPr/>
          <p:nvPr/>
        </p:nvSpPr>
        <p:spPr>
          <a:xfrm>
            <a:off x="6031503" y="5633039"/>
            <a:ext cx="1368000" cy="6178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价格趋势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A8DF58B-C1C8-4AE4-8FB1-4535296A973B}"/>
              </a:ext>
            </a:extLst>
          </p:cNvPr>
          <p:cNvSpPr/>
          <p:nvPr/>
        </p:nvSpPr>
        <p:spPr>
          <a:xfrm>
            <a:off x="7923879" y="5635632"/>
            <a:ext cx="1368000" cy="6183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画像偏移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2C9A0F9-8219-47A4-9DE4-A45C21DC1E5E}"/>
              </a:ext>
            </a:extLst>
          </p:cNvPr>
          <p:cNvSpPr/>
          <p:nvPr/>
        </p:nvSpPr>
        <p:spPr>
          <a:xfrm>
            <a:off x="9860694" y="1191729"/>
            <a:ext cx="1687677" cy="515143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E2D7C65-975F-420D-8FEE-905DFC996087}"/>
              </a:ext>
            </a:extLst>
          </p:cNvPr>
          <p:cNvSpPr/>
          <p:nvPr/>
        </p:nvSpPr>
        <p:spPr>
          <a:xfrm>
            <a:off x="10102736" y="1528680"/>
            <a:ext cx="1273629" cy="98211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基础数据业务数据为主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722CCE1-F559-4E18-9F41-5039379FED19}"/>
              </a:ext>
            </a:extLst>
          </p:cNvPr>
          <p:cNvSpPr/>
          <p:nvPr/>
        </p:nvSpPr>
        <p:spPr>
          <a:xfrm>
            <a:off x="10072416" y="3217587"/>
            <a:ext cx="1273629" cy="98211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强关联数据为主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B1AB3A6-D978-4935-853A-196A89ADEA2D}"/>
              </a:ext>
            </a:extLst>
          </p:cNvPr>
          <p:cNvSpPr/>
          <p:nvPr/>
        </p:nvSpPr>
        <p:spPr>
          <a:xfrm>
            <a:off x="10072416" y="4906493"/>
            <a:ext cx="1273629" cy="98211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定性数据为主</a:t>
            </a:r>
          </a:p>
        </p:txBody>
      </p:sp>
    </p:spTree>
    <p:extLst>
      <p:ext uri="{BB962C8B-B14F-4D97-AF65-F5344CB8AC3E}">
        <p14:creationId xmlns:p14="http://schemas.microsoft.com/office/powerpoint/2010/main" val="20033183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9630</TotalTime>
  <Words>1417</Words>
  <Application>Microsoft Office PowerPoint</Application>
  <PresentationFormat>Widescreen</PresentationFormat>
  <Paragraphs>344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Gill Sans</vt:lpstr>
      <vt:lpstr>等线</vt:lpstr>
      <vt:lpstr>等线</vt:lpstr>
      <vt:lpstr>黑体</vt:lpstr>
      <vt:lpstr>微软雅黑</vt:lpstr>
      <vt:lpstr>微软雅黑</vt:lpstr>
      <vt:lpstr>Arial</vt:lpstr>
      <vt:lpstr>Calibri</vt:lpstr>
      <vt:lpstr>Impact</vt:lpstr>
      <vt:lpstr>Times New Roman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hu shuangshuang</cp:lastModifiedBy>
  <cp:revision>3578</cp:revision>
  <dcterms:created xsi:type="dcterms:W3CDTF">2016-11-16T02:53:00Z</dcterms:created>
  <dcterms:modified xsi:type="dcterms:W3CDTF">2019-04-18T10:19:40Z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wanyu@microsoft.com</vt:lpwstr>
  </property>
  <property fmtid="{D5CDD505-2E9C-101B-9397-08002B2CF9AE}" pid="5" name="MSIP_Label_f42aa342-8706-4288-bd11-ebb85995028c_SetDate">
    <vt:lpwstr>2019-01-15T03:14:41.1406555Z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6c484d2f-5b57-42b0-a738-449d08741029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2052-11.1.0.8214</vt:lpwstr>
  </property>
</Properties>
</file>