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359" r:id="rId3"/>
    <p:sldId id="360" r:id="rId5"/>
    <p:sldId id="384" r:id="rId6"/>
    <p:sldId id="407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5" r:id="rId16"/>
    <p:sldId id="436" r:id="rId17"/>
    <p:sldId id="385" r:id="rId18"/>
    <p:sldId id="437" r:id="rId19"/>
    <p:sldId id="406" r:id="rId20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7182"/>
    <a:srgbClr val="F2E4FB"/>
    <a:srgbClr val="9CA391"/>
    <a:srgbClr val="E3CFD1"/>
    <a:srgbClr val="F2E4FD"/>
    <a:srgbClr val="FEFBEC"/>
    <a:srgbClr val="FBEADA"/>
    <a:srgbClr val="E3CAB4"/>
    <a:srgbClr val="CDB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24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58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7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 userDrawn="1"/>
        </p:nvCxnSpPr>
        <p:spPr>
          <a:xfrm flipH="1">
            <a:off x="225287" y="-251791"/>
            <a:ext cx="226530" cy="689113"/>
          </a:xfrm>
          <a:prstGeom prst="line">
            <a:avLst/>
          </a:prstGeom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/>
          <p:cNvCxnSpPr/>
          <p:nvPr userDrawn="1"/>
        </p:nvCxnSpPr>
        <p:spPr>
          <a:xfrm flipH="1">
            <a:off x="-237410" y="-13392"/>
            <a:ext cx="716239" cy="556315"/>
          </a:xfrm>
          <a:prstGeom prst="line">
            <a:avLst/>
          </a:prstGeom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角三角形 1"/>
          <p:cNvSpPr/>
          <p:nvPr userDrawn="1"/>
        </p:nvSpPr>
        <p:spPr>
          <a:xfrm rot="14400000">
            <a:off x="-639564" y="-192553"/>
            <a:ext cx="988316" cy="808622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3.xml"/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14400000">
            <a:off x="-3647980" y="619468"/>
            <a:ext cx="6200603" cy="5073221"/>
          </a:xfrm>
          <a:prstGeom prst="rtTriangle">
            <a:avLst/>
          </a:prstGeom>
          <a:solidFill>
            <a:srgbClr val="E3CAB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3CAB4"/>
              </a:solidFill>
              <a:cs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52697" y="1929052"/>
            <a:ext cx="7802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000">
                <a:solidFill>
                  <a:srgbClr val="7E7182"/>
                </a:solidFill>
              </a:rPr>
              <a:t>信用拆借夜盘项目总结</a:t>
            </a:r>
            <a:endParaRPr kumimoji="1" lang="zh-CN" altLang="en-US" sz="6000">
              <a:solidFill>
                <a:srgbClr val="7E718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96807" y="4911647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 sz="2000">
                <a:solidFill>
                  <a:srgbClr val="7E7182"/>
                </a:solidFill>
              </a:rPr>
              <a:t>汇报人：章群燕</a:t>
            </a:r>
            <a:endParaRPr kumimoji="1" lang="zh-CN" altLang="en-US" sz="2000">
              <a:solidFill>
                <a:srgbClr val="7E7182"/>
              </a:solidFill>
            </a:endParaRPr>
          </a:p>
        </p:txBody>
      </p:sp>
      <p:sp>
        <p:nvSpPr>
          <p:cNvPr id="15" name="等腰三角形 14"/>
          <p:cNvSpPr/>
          <p:nvPr/>
        </p:nvSpPr>
        <p:spPr>
          <a:xfrm flipV="1">
            <a:off x="11176820" y="-62"/>
            <a:ext cx="1015660" cy="653564"/>
          </a:xfrm>
          <a:prstGeom prst="triangle">
            <a:avLst/>
          </a:prstGeom>
          <a:solidFill>
            <a:srgbClr val="CDB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zh-CN" altLang="en-US" sz="2400">
              <a:solidFill>
                <a:prstClr val="white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5" grpId="0"/>
      <p:bldP spid="2" grpId="0"/>
      <p:bldP spid="15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172076" y="345292"/>
            <a:ext cx="184785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 </a:t>
            </a:r>
            <a:r>
              <a:rPr lang="zh-CN" altLang="en-US" sz="4000" dirty="0"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批处理</a:t>
            </a:r>
            <a:endParaRPr lang="zh-CN" altLang="en-US" sz="4000" dirty="0"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5760" y="1495425"/>
            <a:ext cx="1114361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742950" lvl="1" indent="-285750">
              <a:buFont typeface="Wingdings" panose="05000000000000000000" charset="0"/>
              <a:buChar char="Ø"/>
            </a:pPr>
            <a:r>
              <a:rPr lang="zh-CN" altLang="en-US" sz="3200">
                <a:sym typeface="+mn-ea"/>
              </a:rPr>
              <a:t>原有批处理的改动</a:t>
            </a:r>
            <a:endParaRPr lang="zh-CN" altLang="en-US" sz="3200">
              <a:sym typeface="+mn-ea"/>
            </a:endParaRPr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zh-CN" altLang="en-US" sz="2400">
                <a:sym typeface="+mn-ea"/>
              </a:rPr>
              <a:t>参数、交易品种跑批剥离</a:t>
            </a:r>
            <a:r>
              <a:rPr lang="en-US" altLang="zh-CN" sz="2400">
                <a:sym typeface="+mn-ea"/>
              </a:rPr>
              <a:t>IBO</a:t>
            </a:r>
            <a:r>
              <a:rPr lang="zh-CN" altLang="en-US" sz="2400">
                <a:sym typeface="+mn-ea"/>
              </a:rPr>
              <a:t>市场</a:t>
            </a:r>
            <a:endParaRPr lang="zh-CN" altLang="en-US" sz="2400"/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zh-CN" altLang="en-US" sz="2400">
                <a:sym typeface="+mn-ea"/>
              </a:rPr>
              <a:t>头寸计算跑批</a:t>
            </a:r>
            <a:endParaRPr lang="zh-CN" altLang="en-US" sz="2400"/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zh-CN" altLang="en-US" sz="2400">
                <a:sym typeface="+mn-ea"/>
              </a:rPr>
              <a:t>退出客户端通知消息改为</a:t>
            </a:r>
            <a:r>
              <a:rPr lang="en-US" altLang="zh-CN" sz="2400">
                <a:sym typeface="+mn-ea"/>
              </a:rPr>
              <a:t>0</a:t>
            </a:r>
            <a:r>
              <a:rPr lang="zh-CN" altLang="en-US" sz="2400">
                <a:sym typeface="+mn-ea"/>
              </a:rPr>
              <a:t>：</a:t>
            </a:r>
            <a:r>
              <a:rPr lang="en-US" altLang="zh-CN" sz="2400">
                <a:sym typeface="+mn-ea"/>
              </a:rPr>
              <a:t>00</a:t>
            </a:r>
            <a:r>
              <a:rPr lang="zh-CN" altLang="en-US" sz="2400">
                <a:sym typeface="+mn-ea"/>
              </a:rPr>
              <a:t>触发</a:t>
            </a:r>
            <a:endParaRPr lang="zh-CN" altLang="en-US" sz="2400">
              <a:sym typeface="+mn-ea"/>
            </a:endParaRPr>
          </a:p>
          <a:p>
            <a:pPr lvl="2" indent="0">
              <a:buFont typeface="Wingdings" panose="05000000000000000000" charset="0"/>
              <a:buNone/>
            </a:pPr>
            <a:endParaRPr lang="zh-CN" altLang="en-US" sz="2400">
              <a:sym typeface="+mn-ea"/>
            </a:endParaRPr>
          </a:p>
          <a:p>
            <a:pPr marL="742950" lvl="1" indent="-285750" algn="l">
              <a:buClrTx/>
              <a:buSzTx/>
              <a:buFont typeface="Wingdings" panose="05000000000000000000" charset="0"/>
              <a:buChar char="Ø"/>
            </a:pPr>
            <a:r>
              <a:rPr lang="zh-CN" altLang="en-US" sz="3200">
                <a:sym typeface="+mn-ea"/>
              </a:rPr>
              <a:t>信用拆借批处理区别于原有批处理的地方</a:t>
            </a:r>
            <a:endParaRPr lang="zh-CN" altLang="en-US" sz="3200">
              <a:sym typeface="+mn-ea"/>
            </a:endParaRPr>
          </a:p>
          <a:p>
            <a:pPr lvl="3" indent="-457200" algn="l">
              <a:buClrTx/>
              <a:buSzTx/>
              <a:buFont typeface="Wingdings" panose="05000000000000000000" charset="0"/>
              <a:buChar char="Ø"/>
            </a:pPr>
            <a:r>
              <a:rPr lang="zh-CN" altLang="en-US" sz="2400">
                <a:sym typeface="+mn-ea"/>
              </a:rPr>
              <a:t>每日夜盘收盘会触发批处理；有日盘的情况下日盘日终会触发批处理，否则夜盘日终会触发批处理</a:t>
            </a:r>
            <a:endParaRPr lang="zh-CN" altLang="en-US" sz="2400"/>
          </a:p>
          <a:p>
            <a:pPr lvl="3" indent="-457200" algn="l">
              <a:buClrTx/>
              <a:buSzTx/>
              <a:buFont typeface="Wingdings" panose="05000000000000000000" charset="0"/>
              <a:buChar char="Ø"/>
            </a:pPr>
            <a:r>
              <a:rPr lang="zh-CN" altLang="en-US" sz="2400">
                <a:sym typeface="+mn-ea"/>
              </a:rPr>
              <a:t>行情、头寸多个</a:t>
            </a:r>
            <a:r>
              <a:rPr lang="en-US" altLang="zh-CN" sz="2400">
                <a:sym typeface="+mn-ea"/>
              </a:rPr>
              <a:t>0</a:t>
            </a:r>
            <a:r>
              <a:rPr lang="en-US" altLang="zh-CN" sz="2400">
                <a:sym typeface="+mn-ea"/>
              </a:rPr>
              <a:t>6</a:t>
            </a:r>
            <a:r>
              <a:rPr lang="zh-CN" altLang="en-US" sz="2400">
                <a:sym typeface="+mn-ea"/>
              </a:rPr>
              <a:t>：</a:t>
            </a:r>
            <a:r>
              <a:rPr lang="en-US" altLang="zh-CN" sz="2400">
                <a:sym typeface="+mn-ea"/>
              </a:rPr>
              <a:t>30</a:t>
            </a:r>
            <a:r>
              <a:rPr lang="zh-CN" altLang="en-US" sz="2400">
                <a:sym typeface="+mn-ea"/>
              </a:rPr>
              <a:t>分的定时任务调整</a:t>
            </a:r>
            <a:endParaRPr lang="zh-CN" altLang="en-US" sz="2400"/>
          </a:p>
          <a:p>
            <a:pPr lvl="2" indent="0">
              <a:buFont typeface="Wingdings" panose="05000000000000000000" charset="0"/>
              <a:buNone/>
            </a:pPr>
            <a:endParaRPr lang="zh-CN" altLang="en-US" sz="2400"/>
          </a:p>
          <a:p>
            <a:pPr indent="0">
              <a:buFont typeface="Wingdings" panose="05000000000000000000" charset="0"/>
              <a:buNone/>
            </a:pP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267961" y="356087"/>
            <a:ext cx="133985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 </a:t>
            </a:r>
            <a:r>
              <a:rPr lang="zh-CN" altLang="en-US" sz="4000" dirty="0"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头寸</a:t>
            </a:r>
            <a:endParaRPr lang="zh-CN" altLang="en-US" sz="4000" dirty="0"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5640" y="2070735"/>
            <a:ext cx="1073404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2400">
                <a:sym typeface="+mn-ea"/>
              </a:rPr>
              <a:t>业务现状</a:t>
            </a:r>
            <a:r>
              <a:rPr lang="zh-CN" altLang="en-US" sz="2400">
                <a:sym typeface="+mn-ea"/>
              </a:rPr>
              <a:t>：</a:t>
            </a:r>
            <a:endParaRPr lang="zh-CN" altLang="en-US" sz="2400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400">
                <a:sym typeface="+mn-ea"/>
              </a:rPr>
              <a:t>不区分市场统计</a:t>
            </a:r>
            <a:endParaRPr lang="zh-CN" altLang="en-US" sz="2400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400">
                <a:sym typeface="+mn-ea"/>
              </a:rPr>
              <a:t>初始头寸：每日跑批后统计计算日期</a:t>
            </a:r>
            <a:r>
              <a:rPr lang="en-US" altLang="zh-CN" sz="2400">
                <a:sym typeface="+mn-ea"/>
              </a:rPr>
              <a:t>=</a:t>
            </a:r>
            <a:r>
              <a:rPr lang="zh-CN" altLang="en-US" sz="2400">
                <a:sym typeface="+mn-ea"/>
              </a:rPr>
              <a:t>下一场次日期</a:t>
            </a:r>
            <a:r>
              <a:rPr lang="zh-CN" altLang="en-US" sz="2400">
                <a:sym typeface="+mn-ea"/>
              </a:rPr>
              <a:t>的条目</a:t>
            </a:r>
            <a:endParaRPr lang="zh-CN" altLang="en-US" sz="2400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400">
                <a:sym typeface="+mn-ea"/>
              </a:rPr>
              <a:t>净值：每成交一笔实时统计计算日期</a:t>
            </a:r>
            <a:r>
              <a:rPr lang="en-US" altLang="zh-CN" sz="2400">
                <a:sym typeface="+mn-ea"/>
              </a:rPr>
              <a:t>=</a:t>
            </a:r>
            <a:r>
              <a:rPr lang="zh-CN" altLang="en-US" sz="2400">
                <a:sym typeface="+mn-ea"/>
              </a:rPr>
              <a:t>当前场次日期</a:t>
            </a:r>
            <a:r>
              <a:rPr lang="zh-CN" altLang="en-US" sz="2400">
                <a:sym typeface="+mn-ea"/>
              </a:rPr>
              <a:t>的条目</a:t>
            </a:r>
            <a:endParaRPr lang="zh-CN" altLang="en-US" sz="240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40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400">
                <a:sym typeface="+mn-ea"/>
              </a:rPr>
              <a:t>技术现状：</a:t>
            </a:r>
            <a:endParaRPr lang="zh-CN" altLang="en-US" sz="2400">
              <a:sym typeface="+mn-ea"/>
            </a:endParaRPr>
          </a:p>
          <a:p>
            <a:pPr marL="285750" indent="-285750" algn="l">
              <a:buClrTx/>
              <a:buSzTx/>
              <a:buFont typeface="Wingdings" panose="05000000000000000000" charset="0"/>
              <a:buChar char="Ø"/>
            </a:pPr>
            <a:r>
              <a:rPr lang="zh-CN" altLang="en-US" sz="2400">
                <a:sym typeface="+mn-ea"/>
              </a:rPr>
              <a:t>计算</a:t>
            </a:r>
            <a:r>
              <a:rPr lang="zh-CN" altLang="en-US" sz="2400">
                <a:sym typeface="+mn-ea"/>
              </a:rPr>
              <a:t>依赖缓存的场次日期</a:t>
            </a:r>
            <a:endParaRPr lang="zh-CN" altLang="en-US" sz="2400">
              <a:sym typeface="+mn-ea"/>
            </a:endParaRPr>
          </a:p>
          <a:p>
            <a:pPr marL="285750" indent="-285750" algn="l">
              <a:buClrTx/>
              <a:buSzTx/>
              <a:buFont typeface="Wingdings" panose="05000000000000000000" charset="0"/>
              <a:buChar char="Ø"/>
            </a:pPr>
            <a:r>
              <a:rPr lang="en-US" altLang="zh-CN" sz="2400">
                <a:sym typeface="+mn-ea"/>
              </a:rPr>
              <a:t>06</a:t>
            </a:r>
            <a:r>
              <a:rPr lang="zh-CN" altLang="en-US" sz="2400">
                <a:sym typeface="+mn-ea"/>
              </a:rPr>
              <a:t>：</a:t>
            </a:r>
            <a:r>
              <a:rPr lang="en-US" altLang="zh-CN" sz="2400">
                <a:sym typeface="+mn-ea"/>
              </a:rPr>
              <a:t>30</a:t>
            </a:r>
            <a:r>
              <a:rPr lang="zh-CN" altLang="en-US" sz="2400">
                <a:sym typeface="+mn-ea"/>
              </a:rPr>
              <a:t>有</a:t>
            </a:r>
            <a:r>
              <a:rPr lang="en-US" altLang="zh-CN" sz="2400">
                <a:sym typeface="+mn-ea"/>
              </a:rPr>
              <a:t>“</a:t>
            </a:r>
            <a:r>
              <a:rPr lang="zh-CN" altLang="en-US" sz="2400">
                <a:sym typeface="+mn-ea"/>
              </a:rPr>
              <a:t>重新加载场次日期</a:t>
            </a:r>
            <a:r>
              <a:rPr lang="en-US" altLang="zh-CN" sz="2400">
                <a:sym typeface="+mn-ea"/>
              </a:rPr>
              <a:t>”</a:t>
            </a:r>
            <a:r>
              <a:rPr lang="zh-CN" altLang="en-US" sz="2400">
                <a:sym typeface="+mn-ea"/>
              </a:rPr>
              <a:t>、</a:t>
            </a:r>
            <a:r>
              <a:rPr lang="en-US" altLang="zh-CN" sz="2400">
                <a:sym typeface="+mn-ea"/>
              </a:rPr>
              <a:t>“</a:t>
            </a:r>
            <a:r>
              <a:rPr lang="zh-CN" altLang="en-US" sz="2400">
                <a:sym typeface="+mn-ea"/>
              </a:rPr>
              <a:t>初始化</a:t>
            </a:r>
            <a:r>
              <a:rPr lang="en-US" altLang="zh-CN" sz="2400">
                <a:sym typeface="+mn-ea"/>
              </a:rPr>
              <a:t>Actor”</a:t>
            </a:r>
            <a:r>
              <a:rPr lang="zh-CN" altLang="en-US" sz="2400">
                <a:sym typeface="+mn-ea"/>
              </a:rPr>
              <a:t>等定时任务</a:t>
            </a:r>
            <a:endParaRPr lang="zh-CN" altLang="en-US" sz="2400">
              <a:sym typeface="+mn-ea"/>
            </a:endParaRPr>
          </a:p>
          <a:p>
            <a:pPr marL="285750" indent="-285750" algn="l">
              <a:buClrTx/>
              <a:buSzTx/>
              <a:buFont typeface="Wingdings" panose="05000000000000000000" charset="0"/>
              <a:buChar char="Ø"/>
            </a:pPr>
            <a:r>
              <a:rPr lang="zh-CN" altLang="en-US" sz="2400">
                <a:sym typeface="+mn-ea"/>
              </a:rPr>
              <a:t>批处理执行时间为</a:t>
            </a:r>
            <a:r>
              <a:rPr lang="en-US" altLang="zh-CN" sz="2400">
                <a:sym typeface="+mn-ea"/>
              </a:rPr>
              <a:t>21</a:t>
            </a:r>
            <a:r>
              <a:rPr lang="zh-CN" altLang="en-US" sz="2400">
                <a:sym typeface="+mn-ea"/>
              </a:rPr>
              <a:t>：</a:t>
            </a:r>
            <a:r>
              <a:rPr lang="en-US" altLang="zh-CN" sz="2400">
                <a:sym typeface="+mn-ea"/>
              </a:rPr>
              <a:t>30</a:t>
            </a:r>
            <a:r>
              <a:rPr lang="zh-CN" altLang="en-US" sz="2400">
                <a:sym typeface="+mn-ea"/>
              </a:rPr>
              <a:t>，此时夜盘已开始，</a:t>
            </a:r>
            <a:r>
              <a:rPr lang="en-US" altLang="zh-CN" sz="2400">
                <a:sym typeface="+mn-ea"/>
              </a:rPr>
              <a:t>20</a:t>
            </a:r>
            <a:r>
              <a:rPr lang="zh-CN" altLang="en-US" sz="2400">
                <a:sym typeface="+mn-ea"/>
              </a:rPr>
              <a:t>：</a:t>
            </a:r>
            <a:r>
              <a:rPr lang="en-US" altLang="zh-CN" sz="2400">
                <a:sym typeface="+mn-ea"/>
              </a:rPr>
              <a:t>30-21</a:t>
            </a:r>
            <a:r>
              <a:rPr lang="zh-CN" altLang="en-US" sz="2400">
                <a:sym typeface="+mn-ea"/>
              </a:rPr>
              <a:t>：</a:t>
            </a:r>
            <a:r>
              <a:rPr lang="en-US" altLang="zh-CN" sz="2400">
                <a:sym typeface="+mn-ea"/>
              </a:rPr>
              <a:t>30</a:t>
            </a:r>
            <a:r>
              <a:rPr lang="zh-CN" altLang="en-US" sz="2400">
                <a:sym typeface="+mn-ea"/>
              </a:rPr>
              <a:t>之间的</a:t>
            </a:r>
            <a:r>
              <a:rPr lang="en-US" altLang="zh-CN" sz="2400">
                <a:sym typeface="+mn-ea"/>
              </a:rPr>
              <a:t>T+0</a:t>
            </a:r>
            <a:r>
              <a:rPr lang="zh-CN" altLang="en-US" sz="2400">
                <a:sym typeface="+mn-ea"/>
              </a:rPr>
              <a:t>成交误被统计到初始头寸里面</a:t>
            </a:r>
            <a:endParaRPr lang="zh-CN" altLang="en-US" sz="240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3200">
              <a:sym typeface="+mn-ea"/>
            </a:endParaRPr>
          </a:p>
        </p:txBody>
      </p:sp>
      <p:graphicFrame>
        <p:nvGraphicFramePr>
          <p:cNvPr id="23" name="表格 22"/>
          <p:cNvGraphicFramePr/>
          <p:nvPr>
            <p:custDataLst>
              <p:tags r:id="rId1"/>
            </p:custDataLst>
          </p:nvPr>
        </p:nvGraphicFramePr>
        <p:xfrm>
          <a:off x="869950" y="1154430"/>
          <a:ext cx="710882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65"/>
                <a:gridCol w="1421765"/>
                <a:gridCol w="1421765"/>
                <a:gridCol w="14217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买入方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卖出方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交易金额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计算日期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表格 25"/>
          <p:cNvGraphicFramePr/>
          <p:nvPr>
            <p:custDataLst>
              <p:tags r:id="rId4"/>
            </p:custDataLst>
          </p:nvPr>
        </p:nvGraphicFramePr>
        <p:xfrm>
          <a:off x="8844915" y="1130300"/>
          <a:ext cx="223901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385"/>
                <a:gridCol w="9366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初始头寸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净值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右箭头 26"/>
          <p:cNvSpPr/>
          <p:nvPr/>
        </p:nvSpPr>
        <p:spPr>
          <a:xfrm>
            <a:off x="7507605" y="1290320"/>
            <a:ext cx="644525" cy="441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文本框 30"/>
          <p:cNvSpPr txBox="1"/>
          <p:nvPr/>
        </p:nvSpPr>
        <p:spPr>
          <a:xfrm>
            <a:off x="4054475" y="530860"/>
            <a:ext cx="7812405" cy="8155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 b="1"/>
              <a:t>（</a:t>
            </a:r>
            <a:r>
              <a:rPr lang="en-US" altLang="zh-CN" b="1"/>
              <a:t>1</a:t>
            </a:r>
            <a:r>
              <a:rPr lang="zh-CN" altLang="en-US" b="1"/>
              <a:t>）初始值如何不将夜盘的数据统计进去？</a:t>
            </a:r>
            <a:endParaRPr lang="zh-CN" altLang="en-US" b="1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举例：以</a:t>
            </a:r>
            <a:r>
              <a:rPr lang="en-US" altLang="zh-CN"/>
              <a:t>2</a:t>
            </a:r>
            <a:r>
              <a:rPr lang="en-US" altLang="zh-CN"/>
              <a:t>.26</a:t>
            </a:r>
            <a:r>
              <a:rPr lang="zh-CN" altLang="en-US"/>
              <a:t>为例，头寸计算是统计计算日期</a:t>
            </a:r>
            <a:r>
              <a:rPr lang="en-US" altLang="zh-CN"/>
              <a:t>=2.27</a:t>
            </a:r>
            <a:r>
              <a:rPr lang="zh-CN" altLang="en-US"/>
              <a:t>的项，且</a:t>
            </a:r>
            <a:r>
              <a:rPr lang="en-US" altLang="zh-CN">
                <a:sym typeface="+mn-ea"/>
              </a:rPr>
              <a:t>20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30-21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30</a:t>
            </a:r>
            <a:r>
              <a:rPr lang="zh-CN" altLang="en-US">
                <a:sym typeface="+mn-ea"/>
              </a:rPr>
              <a:t>之间的成交不应被计入初始值，而应该计入为净值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2.26 15</a:t>
            </a:r>
            <a:r>
              <a:rPr lang="zh-CN" altLang="en-US"/>
              <a:t>：</a:t>
            </a:r>
            <a:r>
              <a:rPr lang="en-US" altLang="zh-CN"/>
              <a:t>00</a:t>
            </a:r>
            <a:r>
              <a:rPr lang="zh-CN" altLang="en-US"/>
              <a:t>产生的</a:t>
            </a:r>
            <a:r>
              <a:rPr lang="en-US" altLang="zh-CN"/>
              <a:t>T+1</a:t>
            </a:r>
            <a:r>
              <a:rPr lang="zh-CN" altLang="en-US"/>
              <a:t>的成交的</a:t>
            </a:r>
            <a:r>
              <a:rPr lang="zh-CN" altLang="en-US">
                <a:sym typeface="+mn-ea"/>
              </a:rPr>
              <a:t>计算日期</a:t>
            </a:r>
            <a:r>
              <a:rPr lang="en-US" altLang="zh-CN">
                <a:sym typeface="+mn-ea"/>
              </a:rPr>
              <a:t>=2.27 </a:t>
            </a:r>
            <a:r>
              <a:rPr lang="zh-CN" altLang="en-US">
                <a:sym typeface="+mn-ea"/>
              </a:rPr>
              <a:t>成交日期</a:t>
            </a:r>
            <a:r>
              <a:rPr lang="en-US" altLang="zh-CN">
                <a:sym typeface="+mn-ea"/>
              </a:rPr>
              <a:t>=2.26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√</a:t>
            </a:r>
            <a:endParaRPr lang="zh-CN" altLang="en-US" sz="2400">
              <a:solidFill>
                <a:srgbClr val="FF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2.26 21</a:t>
            </a:r>
            <a:r>
              <a:rPr lang="zh-CN" altLang="en-US"/>
              <a:t>：</a:t>
            </a:r>
            <a:r>
              <a:rPr lang="en-US" altLang="zh-CN"/>
              <a:t>00</a:t>
            </a:r>
            <a:r>
              <a:rPr lang="zh-CN" altLang="en-US"/>
              <a:t>夜盘期间产生的</a:t>
            </a:r>
            <a:r>
              <a:rPr lang="en-US" altLang="zh-CN"/>
              <a:t>T+0</a:t>
            </a:r>
            <a:r>
              <a:rPr lang="zh-CN" altLang="en-US"/>
              <a:t>成交的计算日期</a:t>
            </a:r>
            <a:r>
              <a:rPr lang="en-US" altLang="zh-CN"/>
              <a:t>=2.27 </a:t>
            </a:r>
            <a:r>
              <a:rPr lang="zh-CN" altLang="en-US"/>
              <a:t>成交日期</a:t>
            </a:r>
            <a:r>
              <a:rPr lang="en-US" altLang="zh-CN"/>
              <a:t>=2.27</a:t>
            </a:r>
            <a:r>
              <a:rPr lang="en-US" altLang="zh-CN" sz="2800">
                <a:solidFill>
                  <a:srgbClr val="92D050"/>
                </a:solidFill>
                <a:latin typeface="Arial" panose="020B0604020202020204" pitchFamily="34" charset="0"/>
              </a:rPr>
              <a:t>×</a:t>
            </a:r>
            <a:endParaRPr lang="en-US" altLang="zh-CN" sz="2800">
              <a:solidFill>
                <a:srgbClr val="92D050"/>
              </a:solidFill>
              <a:latin typeface="Arial" panose="020B0604020202020204" pitchFamily="3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 sz="2800">
              <a:solidFill>
                <a:srgbClr val="92D050"/>
              </a:solidFill>
              <a:latin typeface="Arial" panose="020B0604020202020204" pitchFamily="3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 sz="2800">
              <a:solidFill>
                <a:srgbClr val="92D050"/>
              </a:solidFill>
              <a:latin typeface="Arial" panose="020B0604020202020204" pitchFamily="3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 sz="2800">
              <a:solidFill>
                <a:srgbClr val="92D050"/>
              </a:solidFill>
              <a:latin typeface="Arial" panose="020B0604020202020204" pitchFamily="3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800" b="1">
                <a:sym typeface="+mn-ea"/>
              </a:rPr>
              <a:t>（2） 20：30-21：30的实时头寸如何不更新，而</a:t>
            </a:r>
            <a:r>
              <a:rPr lang="en-US" altLang="zh-CN" sz="1800" b="1">
                <a:sym typeface="+mn-ea"/>
              </a:rPr>
              <a:t>21</a:t>
            </a:r>
            <a:r>
              <a:rPr lang="zh-CN" altLang="en-US" sz="1800" b="1">
                <a:sym typeface="+mn-ea"/>
              </a:rPr>
              <a:t>：</a:t>
            </a:r>
            <a:r>
              <a:rPr lang="en-US" altLang="zh-CN" sz="1800" b="1">
                <a:sym typeface="+mn-ea"/>
              </a:rPr>
              <a:t>30</a:t>
            </a:r>
            <a:r>
              <a:rPr lang="zh-CN" altLang="en-US" sz="1800" b="1">
                <a:sym typeface="+mn-ea"/>
              </a:rPr>
              <a:t>之后又恢复更新</a:t>
            </a:r>
            <a:r>
              <a:rPr lang="zh-CN" altLang="en-US" sz="1800" b="1">
                <a:sym typeface="+mn-ea"/>
              </a:rPr>
              <a:t>？</a:t>
            </a:r>
            <a:endParaRPr lang="zh-CN" altLang="en-US" sz="1800" b="1">
              <a:sym typeface="+mn-ea"/>
            </a:endParaRPr>
          </a:p>
          <a:p>
            <a:pPr algn="l">
              <a:buClrTx/>
              <a:buSzTx/>
              <a:buFont typeface="Wingdings" panose="05000000000000000000" charset="0"/>
              <a:buNone/>
            </a:pPr>
            <a:r>
              <a:rPr lang="zh-CN" altLang="en-US" sz="1800"/>
              <a:t>21：30之前内存中的场次日期还是</a:t>
            </a:r>
            <a:r>
              <a:rPr lang="en-US" altLang="zh-CN" sz="1800"/>
              <a:t>2</a:t>
            </a:r>
            <a:r>
              <a:rPr lang="en-US" altLang="zh-CN" sz="1800"/>
              <a:t>.26</a:t>
            </a:r>
            <a:r>
              <a:rPr lang="zh-CN" altLang="en-US" sz="1800"/>
              <a:t>，跑批结束后触发内存中的场次日期更新，头寸净值累加才会生效。</a:t>
            </a:r>
            <a:endParaRPr lang="zh-CN" altLang="en-US" sz="1800"/>
          </a:p>
          <a:p>
            <a:pPr algn="l">
              <a:buClrTx/>
              <a:buSzTx/>
              <a:buFont typeface="Wingdings" panose="05000000000000000000" charset="0"/>
              <a:buNone/>
            </a:pPr>
            <a:endParaRPr lang="zh-CN" altLang="en-US" sz="1800"/>
          </a:p>
          <a:p>
            <a:pPr algn="l">
              <a:buClrTx/>
              <a:buSzTx/>
              <a:buFont typeface="Wingdings" panose="05000000000000000000" charset="0"/>
              <a:buNone/>
            </a:pPr>
            <a:r>
              <a:rPr lang="zh-CN" altLang="en-US" sz="1800" b="1"/>
              <a:t>（3）</a:t>
            </a:r>
            <a:r>
              <a:rPr lang="zh-CN" altLang="en-US" sz="1800"/>
              <a:t>场次日期更新依赖批处理框架，只有其中一台更新了内存，因此将内存改为redis</a:t>
            </a:r>
            <a:endParaRPr lang="en-US" altLang="zh-CN" sz="1800" b="1"/>
          </a:p>
          <a:p>
            <a:pPr algn="l">
              <a:buClrTx/>
              <a:buSzTx/>
              <a:buFont typeface="Wingdings" panose="05000000000000000000" charset="0"/>
              <a:buNone/>
            </a:pPr>
            <a:r>
              <a:rPr lang="zh-CN" altLang="en-US" b="1">
                <a:sym typeface="+mn-ea"/>
              </a:rPr>
              <a:t>（</a:t>
            </a:r>
            <a:r>
              <a:rPr lang="en-US" altLang="zh-CN" b="1">
                <a:sym typeface="+mn-ea"/>
              </a:rPr>
              <a:t>4</a:t>
            </a:r>
            <a:r>
              <a:rPr lang="zh-CN" altLang="en-US" b="1">
                <a:sym typeface="+mn-ea"/>
              </a:rPr>
              <a:t>）</a:t>
            </a:r>
            <a:r>
              <a:rPr lang="zh-CN" altLang="en-US">
                <a:sym typeface="+mn-ea"/>
              </a:rPr>
              <a:t>获取下一交易日逻辑：由原来获取</a:t>
            </a:r>
            <a:r>
              <a:rPr lang="en-US" altLang="zh-CN">
                <a:sym typeface="+mn-ea"/>
              </a:rPr>
              <a:t>CBT</a:t>
            </a:r>
            <a:r>
              <a:rPr lang="zh-CN" altLang="en-US">
                <a:sym typeface="+mn-ea"/>
              </a:rPr>
              <a:t>的下一交易日，改为获取</a:t>
            </a:r>
            <a:r>
              <a:rPr lang="en-US" altLang="zh-CN">
                <a:sym typeface="+mn-ea"/>
              </a:rPr>
              <a:t>CBT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IBO</a:t>
            </a:r>
            <a:r>
              <a:rPr lang="zh-CN" altLang="en-US">
                <a:sym typeface="+mn-ea"/>
              </a:rPr>
              <a:t>的下一交易日中较小的值</a:t>
            </a:r>
            <a:endParaRPr lang="zh-CN" altLang="en-US">
              <a:sym typeface="+mn-ea"/>
            </a:endParaRPr>
          </a:p>
          <a:p>
            <a:pPr algn="l">
              <a:buClrTx/>
              <a:buSzTx/>
              <a:buFont typeface="Wingdings" panose="05000000000000000000" charset="0"/>
              <a:buNone/>
            </a:pPr>
            <a:r>
              <a:rPr lang="en-US" altLang="zh-CN" b="1">
                <a:sym typeface="+mn-ea"/>
              </a:rPr>
              <a:t>（5）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初始化</a:t>
            </a:r>
            <a:r>
              <a:rPr lang="en-US" altLang="zh-CN">
                <a:sym typeface="+mn-ea"/>
              </a:rPr>
              <a:t>Actor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定时任务调整到</a:t>
            </a:r>
            <a:r>
              <a:rPr lang="en-US" altLang="zh-CN">
                <a:sym typeface="+mn-ea"/>
              </a:rPr>
              <a:t>EOD1</a:t>
            </a:r>
            <a:r>
              <a:rPr lang="zh-CN" altLang="en-US">
                <a:sym typeface="+mn-ea"/>
              </a:rPr>
              <a:t>系统级下</a:t>
            </a:r>
            <a:endParaRPr lang="en-US" altLang="zh-CN" b="1"/>
          </a:p>
          <a:p>
            <a:pPr algn="l">
              <a:buClrTx/>
              <a:buSzTx/>
              <a:buFont typeface="Wingdings" panose="05000000000000000000" charset="0"/>
              <a:buNone/>
            </a:pPr>
            <a:endParaRPr lang="en-US" altLang="zh-CN" sz="1800" b="1"/>
          </a:p>
          <a:p>
            <a:pPr algn="l">
              <a:buClrTx/>
              <a:buSzTx/>
              <a:buFont typeface="Wingdings" panose="05000000000000000000" charset="0"/>
              <a:buNone/>
            </a:pPr>
            <a:endParaRPr lang="en-US" altLang="zh-CN" sz="1800" b="1"/>
          </a:p>
          <a:p>
            <a:pPr algn="l">
              <a:buClrTx/>
              <a:buSzTx/>
              <a:buFont typeface="Wingdings" panose="05000000000000000000" charset="0"/>
              <a:buNone/>
            </a:pPr>
            <a:endParaRPr lang="en-US" altLang="zh-CN" sz="1800" b="1"/>
          </a:p>
          <a:p>
            <a:pPr algn="l">
              <a:buClrTx/>
              <a:buSzTx/>
              <a:buFont typeface="Wingdings" panose="05000000000000000000" charset="0"/>
              <a:buNone/>
            </a:pPr>
            <a:endParaRPr lang="zh-CN" altLang="en-US" sz="1800" b="1"/>
          </a:p>
          <a:p>
            <a:pPr algn="l">
              <a:buClrTx/>
              <a:buSzTx/>
              <a:buFont typeface="Wingdings" panose="05000000000000000000" charset="0"/>
              <a:buNone/>
            </a:pPr>
            <a:endParaRPr lang="zh-CN" altLang="en-US" sz="1800"/>
          </a:p>
          <a:p>
            <a:pPr indent="0">
              <a:buFont typeface="Wingdings" panose="05000000000000000000" charset="0"/>
              <a:buNone/>
            </a:pPr>
            <a:endParaRPr lang="en-US" altLang="zh-CN" sz="2800">
              <a:solidFill>
                <a:srgbClr val="92D050"/>
              </a:solidFill>
              <a:latin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28955" y="1518920"/>
            <a:ext cx="2179955" cy="37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21</a:t>
            </a:r>
            <a:r>
              <a:rPr lang="zh-CN" altLang="en-US" sz="1400">
                <a:sym typeface="+mn-ea"/>
              </a:rPr>
              <a:t>：</a:t>
            </a:r>
            <a:r>
              <a:rPr lang="en-US" altLang="zh-CN" sz="1400">
                <a:sym typeface="+mn-ea"/>
              </a:rPr>
              <a:t>30</a:t>
            </a:r>
            <a:r>
              <a:rPr lang="zh-CN" altLang="en-US" sz="1400">
                <a:sym typeface="+mn-ea"/>
              </a:rPr>
              <a:t>头寸计算跑批</a:t>
            </a:r>
            <a:endParaRPr lang="zh-CN" altLang="en-US" sz="1400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8955" y="692785"/>
            <a:ext cx="2179955" cy="37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20</a:t>
            </a:r>
            <a:r>
              <a:rPr lang="zh-CN" altLang="en-US" sz="1400">
                <a:sym typeface="+mn-ea"/>
              </a:rPr>
              <a:t>：</a:t>
            </a:r>
            <a:r>
              <a:rPr lang="en-US" altLang="zh-CN" sz="1400">
                <a:sym typeface="+mn-ea"/>
              </a:rPr>
              <a:t>30</a:t>
            </a:r>
            <a:r>
              <a:rPr lang="zh-CN" altLang="en-US" sz="1400">
                <a:sym typeface="+mn-ea"/>
              </a:rPr>
              <a:t>夜盘开盘</a:t>
            </a:r>
            <a:endParaRPr lang="zh-CN" altLang="en-US" sz="1400">
              <a:sym typeface="+mn-ea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4301490" y="3223895"/>
          <a:ext cx="7148195" cy="812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55"/>
                <a:gridCol w="1384935"/>
                <a:gridCol w="1505585"/>
                <a:gridCol w="1144270"/>
                <a:gridCol w="2203450"/>
              </a:tblGrid>
              <a:tr h="4464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买入方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卖出方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交易金额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计算日期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成交日期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28955" y="2176145"/>
            <a:ext cx="301371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业务要求：</a:t>
            </a:r>
            <a:endParaRPr lang="zh-CN" altLang="en-US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20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30-21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30</a:t>
            </a:r>
            <a:r>
              <a:rPr lang="zh-CN" altLang="en-US">
                <a:sym typeface="+mn-ea"/>
              </a:rPr>
              <a:t>之间的实时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头寸初始值</a:t>
            </a:r>
            <a:r>
              <a:rPr lang="zh-CN" altLang="en-US">
                <a:sym typeface="+mn-ea"/>
              </a:rPr>
              <a:t>和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净值</a:t>
            </a:r>
            <a:r>
              <a:rPr lang="zh-CN" altLang="en-US">
                <a:sym typeface="+mn-ea"/>
              </a:rPr>
              <a:t>都不更新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20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30-21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30</a:t>
            </a:r>
            <a:r>
              <a:rPr lang="zh-CN" altLang="en-US">
                <a:sym typeface="+mn-ea"/>
              </a:rPr>
              <a:t>产生的夜盘成交计入净值</a:t>
            </a:r>
            <a:endParaRPr lang="zh-CN" altLang="en-US"/>
          </a:p>
        </p:txBody>
      </p:sp>
      <p:sp>
        <p:nvSpPr>
          <p:cNvPr id="4" name="上箭头 3"/>
          <p:cNvSpPr/>
          <p:nvPr/>
        </p:nvSpPr>
        <p:spPr>
          <a:xfrm>
            <a:off x="1390015" y="1069975"/>
            <a:ext cx="355600" cy="448945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0" y="39116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962900" y="39116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267961" y="112247"/>
            <a:ext cx="133985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4000" dirty="0"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 </a:t>
            </a:r>
            <a:r>
              <a:rPr lang="zh-CN" altLang="en-US" sz="4000" dirty="0"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头寸</a:t>
            </a:r>
            <a:endParaRPr lang="zh-CN" altLang="en-US" sz="4000" dirty="0"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4" name="直接连接符 1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892810" y="1512570"/>
            <a:ext cx="9131266" cy="3905788"/>
            <a:chOff x="2943607" y="1773927"/>
            <a:chExt cx="7766130" cy="3325655"/>
          </a:xfrm>
        </p:grpSpPr>
        <p:sp>
          <p:nvSpPr>
            <p:cNvPr id="10" name="Freeform: Shape 22"/>
            <p:cNvSpPr/>
            <p:nvPr/>
          </p:nvSpPr>
          <p:spPr>
            <a:xfrm>
              <a:off x="6869179" y="3597706"/>
              <a:ext cx="634985" cy="634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38100">
              <a:solidFill>
                <a:srgbClr val="00B0F0"/>
              </a:solidFill>
              <a:miter lim="400000"/>
            </a:ln>
          </p:spPr>
          <p:txBody>
            <a:bodyPr wrap="none" lIns="0" tIns="0" rIns="0" bIns="0" anchor="ctr">
              <a:normAutofit/>
            </a:bodyPr>
            <a:p>
              <a:pPr lvl="0" algn="ctr">
                <a:defRPr sz="3200"/>
              </a:pPr>
              <a:r>
                <a:rPr lang="en-US" dirty="0">
                  <a:solidFill>
                    <a:srgbClr val="00B0F0"/>
                  </a:solidFill>
                  <a:latin typeface="Source Han Sans K Medium" panose="020B0600000000000000" pitchFamily="34" charset="-128"/>
                  <a:ea typeface="Source Han Sans K Medium" panose="020B0600000000000000" pitchFamily="34" charset="-128"/>
                  <a:sym typeface="Source Han Sans K Medium" panose="020B0600000000000000" pitchFamily="34" charset="-128"/>
                </a:rPr>
                <a:t>0</a:t>
              </a:r>
              <a:r>
                <a:rPr lang="en-US" altLang="zh-CN" dirty="0">
                  <a:solidFill>
                    <a:srgbClr val="00B0F0"/>
                  </a:solidFill>
                  <a:latin typeface="Source Han Sans K Medium" panose="020B0600000000000000" pitchFamily="34" charset="-128"/>
                  <a:ea typeface="Source Han Sans K Medium" panose="020B0600000000000000" pitchFamily="34" charset="-128"/>
                  <a:sym typeface="Source Han Sans K Medium" panose="020B0600000000000000" pitchFamily="34" charset="-128"/>
                </a:rPr>
                <a:t>3</a:t>
              </a:r>
              <a:endParaRPr lang="en-US" dirty="0">
                <a:solidFill>
                  <a:srgbClr val="00B0F0"/>
                </a:solidFill>
                <a:latin typeface="Source Han Sans K Medium" panose="020B0600000000000000" pitchFamily="34" charset="-128"/>
                <a:ea typeface="Source Han Sans K Medium" panose="020B0600000000000000" pitchFamily="34" charset="-128"/>
                <a:sym typeface="Source Han Sans K Medium" panose="020B0600000000000000" pitchFamily="34" charset="-128"/>
              </a:endParaRPr>
            </a:p>
          </p:txBody>
        </p:sp>
        <p:sp>
          <p:nvSpPr>
            <p:cNvPr id="13" name="Freeform: Shape 20"/>
            <p:cNvSpPr/>
            <p:nvPr/>
          </p:nvSpPr>
          <p:spPr>
            <a:xfrm>
              <a:off x="6737550" y="2691259"/>
              <a:ext cx="634985" cy="634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38100">
              <a:solidFill>
                <a:schemeClr val="accent6"/>
              </a:solidFill>
              <a:miter lim="400000"/>
            </a:ln>
          </p:spPr>
          <p:txBody>
            <a:bodyPr wrap="none" lIns="0" tIns="0" rIns="0" bIns="0" anchor="ctr">
              <a:normAutofit/>
            </a:bodyPr>
            <a:p>
              <a:pPr lvl="0" algn="ctr">
                <a:defRPr sz="3200"/>
              </a:pPr>
              <a:r>
                <a:rPr lang="en-US" dirty="0">
                  <a:solidFill>
                    <a:schemeClr val="accent6"/>
                  </a:solidFill>
                  <a:latin typeface="Source Han Sans K Medium" panose="020B0600000000000000" pitchFamily="34" charset="-128"/>
                  <a:ea typeface="Source Han Sans K Medium" panose="020B0600000000000000" pitchFamily="34" charset="-128"/>
                  <a:sym typeface="Source Han Sans K Medium" panose="020B0600000000000000" pitchFamily="34" charset="-128"/>
                </a:rPr>
                <a:t>02</a:t>
              </a:r>
              <a:endParaRPr lang="en-US" dirty="0">
                <a:solidFill>
                  <a:schemeClr val="accent6"/>
                </a:solidFill>
                <a:latin typeface="Source Han Sans K Medium" panose="020B0600000000000000" pitchFamily="34" charset="-128"/>
                <a:ea typeface="Source Han Sans K Medium" panose="020B0600000000000000" pitchFamily="34" charset="-128"/>
                <a:sym typeface="Source Han Sans K Medium" panose="020B0600000000000000" pitchFamily="34" charset="-128"/>
              </a:endParaRPr>
            </a:p>
          </p:txBody>
        </p:sp>
        <p:grpSp>
          <p:nvGrpSpPr>
            <p:cNvPr id="17" name="千图PPT彼岸天：ID 8661124库_组合 54"/>
            <p:cNvGrpSpPr/>
            <p:nvPr>
              <p:custDataLst>
                <p:tags r:id="rId1"/>
              </p:custDataLst>
            </p:nvPr>
          </p:nvGrpSpPr>
          <p:grpSpPr>
            <a:xfrm>
              <a:off x="6112150" y="1773927"/>
              <a:ext cx="4597587" cy="634985"/>
              <a:chOff x="6112150" y="1773927"/>
              <a:chExt cx="4597587" cy="634985"/>
            </a:xfrm>
          </p:grpSpPr>
          <p:sp>
            <p:nvSpPr>
              <p:cNvPr id="18" name="Freeform: Shape 19"/>
              <p:cNvSpPr/>
              <p:nvPr/>
            </p:nvSpPr>
            <p:spPr>
              <a:xfrm>
                <a:off x="6112150" y="1773927"/>
                <a:ext cx="634985" cy="6349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ln w="38100">
                <a:solidFill>
                  <a:schemeClr val="accent1"/>
                </a:solidFill>
                <a:miter lim="400000"/>
              </a:ln>
            </p:spPr>
            <p:txBody>
              <a:bodyPr wrap="none" lIns="0" tIns="0" rIns="0" bIns="0" anchor="ctr">
                <a:normAutofit/>
              </a:bodyPr>
              <a:p>
                <a:pPr lvl="0" algn="ctr">
                  <a:defRPr sz="3200"/>
                </a:pPr>
                <a:r>
                  <a:rPr lang="en-US" dirty="0">
                    <a:solidFill>
                      <a:schemeClr val="accent1"/>
                    </a:solidFill>
                    <a:latin typeface="Source Han Sans K Medium" panose="020B0600000000000000" pitchFamily="34" charset="-128"/>
                    <a:ea typeface="Source Han Sans K Medium" panose="020B0600000000000000" pitchFamily="34" charset="-128"/>
                    <a:sym typeface="Source Han Sans K Medium" panose="020B0600000000000000" pitchFamily="34" charset="-128"/>
                  </a:rPr>
                  <a:t>01</a:t>
                </a:r>
                <a:endParaRPr lang="en-US" dirty="0">
                  <a:solidFill>
                    <a:schemeClr val="accent1"/>
                  </a:solidFill>
                  <a:latin typeface="Source Han Sans K Medium" panose="020B0600000000000000" pitchFamily="34" charset="-128"/>
                  <a:ea typeface="Source Han Sans K Medium" panose="020B0600000000000000" pitchFamily="34" charset="-128"/>
                  <a:sym typeface="Source Han Sans K Medium" panose="020B0600000000000000" pitchFamily="34" charset="-128"/>
                </a:endParaRPr>
              </a:p>
            </p:txBody>
          </p:sp>
          <p:sp>
            <p:nvSpPr>
              <p:cNvPr id="20" name="TextBox 56"/>
              <p:cNvSpPr txBox="1"/>
              <p:nvPr/>
            </p:nvSpPr>
            <p:spPr>
              <a:xfrm>
                <a:off x="6746728" y="1800961"/>
                <a:ext cx="3963009" cy="388210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p>
                <a:r>
                  <a:rPr kumimoji="1" lang="zh-CN" altLang="en-US" sz="2400" dirty="0"/>
                  <a:t>基础数据改动不影响已有市场</a:t>
                </a:r>
                <a:endParaRPr kumimoji="1" lang="zh-CN" altLang="en-US" sz="2400" dirty="0"/>
              </a:p>
              <a:p>
                <a:r>
                  <a:rPr kumimoji="1" lang="zh-CN" altLang="en-US" sz="2400" dirty="0"/>
                  <a:t>（节假日、交易时段、批处理</a:t>
                </a:r>
                <a:r>
                  <a:rPr kumimoji="1" lang="zh-CN" altLang="en-US" sz="2400" dirty="0"/>
                  <a:t>）</a:t>
                </a:r>
                <a:endParaRPr kumimoji="1" lang="zh-CN" altLang="en-US" sz="2400" dirty="0"/>
              </a:p>
            </p:txBody>
          </p:sp>
        </p:grpSp>
        <p:sp>
          <p:nvSpPr>
            <p:cNvPr id="8" name="Freeform: Shape 23"/>
            <p:cNvSpPr/>
            <p:nvPr/>
          </p:nvSpPr>
          <p:spPr>
            <a:xfrm>
              <a:off x="6112150" y="4453861"/>
              <a:ext cx="634985" cy="634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38100">
              <a:solidFill>
                <a:schemeClr val="accent5"/>
              </a:solidFill>
              <a:miter lim="400000"/>
            </a:ln>
          </p:spPr>
          <p:txBody>
            <a:bodyPr wrap="none" lIns="0" tIns="0" rIns="0" bIns="0" anchor="ctr">
              <a:normAutofit/>
            </a:bodyPr>
            <a:p>
              <a:pPr lvl="0" algn="ctr">
                <a:defRPr sz="3200"/>
              </a:pPr>
              <a:r>
                <a:rPr lang="en-US" dirty="0">
                  <a:solidFill>
                    <a:schemeClr val="accent5"/>
                  </a:solidFill>
                  <a:latin typeface="Source Han Sans K Medium" panose="020B0600000000000000" pitchFamily="34" charset="-128"/>
                  <a:ea typeface="Source Han Sans K Medium" panose="020B0600000000000000" pitchFamily="34" charset="-128"/>
                  <a:sym typeface="Source Han Sans K Medium" panose="020B0600000000000000" pitchFamily="34" charset="-128"/>
                </a:rPr>
                <a:t>0</a:t>
              </a:r>
              <a:r>
                <a:rPr lang="en-US" altLang="zh-CN" dirty="0">
                  <a:solidFill>
                    <a:schemeClr val="accent5"/>
                  </a:solidFill>
                  <a:latin typeface="Source Han Sans K Medium" panose="020B0600000000000000" pitchFamily="34" charset="-128"/>
                  <a:ea typeface="Source Han Sans K Medium" panose="020B0600000000000000" pitchFamily="34" charset="-128"/>
                  <a:sym typeface="Source Han Sans K Medium" panose="020B0600000000000000" pitchFamily="34" charset="-128"/>
                </a:rPr>
                <a:t>4</a:t>
              </a:r>
              <a:endParaRPr lang="en-US" dirty="0">
                <a:solidFill>
                  <a:schemeClr val="accent5"/>
                </a:solidFill>
                <a:latin typeface="Source Han Sans K Medium" panose="020B0600000000000000" pitchFamily="34" charset="-128"/>
                <a:ea typeface="Source Han Sans K Medium" panose="020B0600000000000000" pitchFamily="34" charset="-128"/>
                <a:sym typeface="Source Han Sans K Medium" panose="020B0600000000000000" pitchFamily="34" charset="-128"/>
              </a:endParaRPr>
            </a:p>
          </p:txBody>
        </p:sp>
        <p:grpSp>
          <p:nvGrpSpPr>
            <p:cNvPr id="27" name="千图PPT彼岸天：ID 8661124库_组合 1"/>
            <p:cNvGrpSpPr/>
            <p:nvPr>
              <p:custDataLst>
                <p:tags r:id="rId2"/>
              </p:custDataLst>
            </p:nvPr>
          </p:nvGrpSpPr>
          <p:grpSpPr>
            <a:xfrm>
              <a:off x="2943607" y="2252089"/>
              <a:ext cx="3797504" cy="2847493"/>
              <a:chOff x="2943607" y="2252089"/>
              <a:chExt cx="3797504" cy="2847493"/>
            </a:xfrm>
          </p:grpSpPr>
          <p:sp>
            <p:nvSpPr>
              <p:cNvPr id="29" name="Freeform: Shape 9"/>
              <p:cNvSpPr/>
              <p:nvPr/>
            </p:nvSpPr>
            <p:spPr>
              <a:xfrm>
                <a:off x="2943607" y="2331388"/>
                <a:ext cx="2768193" cy="27681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00000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p>
                <a:pPr algn="ctr"/>
                <a:endParaRPr>
                  <a:latin typeface="Source Han Sans K Medium" panose="020B0600000000000000" pitchFamily="34" charset="-128"/>
                  <a:ea typeface="Source Han Sans K Medium" panose="020B0600000000000000" pitchFamily="34" charset="-128"/>
                  <a:sym typeface="Source Han Sans K Medium" panose="020B0600000000000000" pitchFamily="34" charset="-128"/>
                </a:endParaRPr>
              </a:p>
            </p:txBody>
          </p:sp>
          <p:sp>
            <p:nvSpPr>
              <p:cNvPr id="30" name="Freeform: Shape 10"/>
              <p:cNvSpPr/>
              <p:nvPr/>
            </p:nvSpPr>
            <p:spPr>
              <a:xfrm>
                <a:off x="3115612" y="2489035"/>
                <a:ext cx="2438559" cy="24385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p>
                <a:pPr algn="ctr"/>
                <a:endParaRPr>
                  <a:latin typeface="Source Han Sans K Medium" panose="020B0600000000000000" pitchFamily="34" charset="-128"/>
                  <a:ea typeface="Source Han Sans K Medium" panose="020B0600000000000000" pitchFamily="34" charset="-128"/>
                  <a:sym typeface="Source Han Sans K Medium" panose="020B0600000000000000" pitchFamily="34" charset="-128"/>
                </a:endParaRPr>
              </a:p>
            </p:txBody>
          </p:sp>
          <p:sp>
            <p:nvSpPr>
              <p:cNvPr id="11" name="Freeform: Shape 16"/>
              <p:cNvSpPr/>
              <p:nvPr/>
            </p:nvSpPr>
            <p:spPr>
              <a:xfrm>
                <a:off x="4881090" y="2443829"/>
                <a:ext cx="122913" cy="122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8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85888D"/>
                </a:solidFill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anchor="ctr"/>
              <a:p>
                <a:pPr algn="ctr"/>
                <a:endParaRPr>
                  <a:latin typeface="Source Han Sans K Medium" panose="020B0600000000000000" pitchFamily="34" charset="-128"/>
                  <a:ea typeface="Source Han Sans K Medium" panose="020B0600000000000000" pitchFamily="34" charset="-128"/>
                  <a:sym typeface="Source Han Sans K Medium" panose="020B0600000000000000" pitchFamily="34" charset="-128"/>
                </a:endParaRPr>
              </a:p>
            </p:txBody>
          </p:sp>
          <p:sp>
            <p:nvSpPr>
              <p:cNvPr id="12" name="Freeform: Shape 17"/>
              <p:cNvSpPr/>
              <p:nvPr/>
            </p:nvSpPr>
            <p:spPr>
              <a:xfrm>
                <a:off x="5000424" y="2252089"/>
                <a:ext cx="894812" cy="2415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931" y="21600"/>
                    </a:lnTo>
                    <a:lnTo>
                      <a:pt x="21600" y="0"/>
                    </a:lnTo>
                  </a:path>
                </a:pathLst>
              </a:custGeom>
              <a:ln>
                <a:solidFill>
                  <a:srgbClr val="85888D"/>
                </a:solidFill>
                <a:miter lim="400000"/>
                <a:tailEnd type="oval"/>
              </a:ln>
            </p:spPr>
            <p:txBody>
              <a:bodyPr anchor="ctr"/>
              <a:p>
                <a:pPr algn="ctr"/>
                <a:endParaRPr>
                  <a:latin typeface="Source Han Sans K Medium" panose="020B0600000000000000" pitchFamily="34" charset="-128"/>
                  <a:ea typeface="Source Han Sans K Medium" panose="020B0600000000000000" pitchFamily="34" charset="-128"/>
                  <a:sym typeface="Source Han Sans K Medium" panose="020B0600000000000000" pitchFamily="34" charset="-128"/>
                </a:endParaRPr>
              </a:p>
            </p:txBody>
          </p:sp>
          <p:sp>
            <p:nvSpPr>
              <p:cNvPr id="19" name="Freeform: Shape 18"/>
              <p:cNvSpPr/>
              <p:nvPr/>
            </p:nvSpPr>
            <p:spPr>
              <a:xfrm>
                <a:off x="5744912" y="3137995"/>
                <a:ext cx="996199" cy="389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4617" y="21600"/>
                    </a:lnTo>
                    <a:lnTo>
                      <a:pt x="21600" y="0"/>
                    </a:lnTo>
                  </a:path>
                </a:pathLst>
              </a:custGeom>
              <a:ln>
                <a:solidFill>
                  <a:srgbClr val="85888D"/>
                </a:solidFill>
                <a:miter lim="400000"/>
                <a:tailEnd type="oval"/>
              </a:ln>
            </p:spPr>
            <p:txBody>
              <a:bodyPr anchor="ctr"/>
              <a:p>
                <a:pPr algn="ctr"/>
                <a:endParaRPr>
                  <a:latin typeface="Source Han Sans K Medium" panose="020B0600000000000000" pitchFamily="34" charset="-128"/>
                  <a:ea typeface="Source Han Sans K Medium" panose="020B0600000000000000" pitchFamily="34" charset="-128"/>
                  <a:sym typeface="Source Han Sans K Medium" panose="020B0600000000000000" pitchFamily="34" charset="-128"/>
                </a:endParaRPr>
              </a:p>
            </p:txBody>
          </p:sp>
          <p:sp>
            <p:nvSpPr>
              <p:cNvPr id="21" name="Freeform: Shape 25"/>
              <p:cNvSpPr/>
              <p:nvPr/>
            </p:nvSpPr>
            <p:spPr>
              <a:xfrm>
                <a:off x="5714377" y="3862830"/>
                <a:ext cx="904597" cy="389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6988" y="0"/>
                    </a:lnTo>
                    <a:lnTo>
                      <a:pt x="21600" y="21600"/>
                    </a:lnTo>
                  </a:path>
                </a:pathLst>
              </a:custGeom>
              <a:ln>
                <a:solidFill>
                  <a:srgbClr val="A09FA1"/>
                </a:solidFill>
                <a:miter lim="400000"/>
                <a:tailEnd type="oval"/>
              </a:ln>
            </p:spPr>
            <p:txBody>
              <a:bodyPr anchor="ctr"/>
              <a:p>
                <a:pPr algn="ctr"/>
                <a:endParaRPr>
                  <a:latin typeface="Source Han Sans K Medium" panose="020B0600000000000000" pitchFamily="34" charset="-128"/>
                  <a:ea typeface="Source Han Sans K Medium" panose="020B0600000000000000" pitchFamily="34" charset="-128"/>
                  <a:sym typeface="Source Han Sans K Medium" panose="020B0600000000000000" pitchFamily="34" charset="-128"/>
                </a:endParaRPr>
              </a:p>
            </p:txBody>
          </p:sp>
          <p:sp>
            <p:nvSpPr>
              <p:cNvPr id="24" name="Freeform: Shape 26"/>
              <p:cNvSpPr/>
              <p:nvPr/>
            </p:nvSpPr>
            <p:spPr>
              <a:xfrm>
                <a:off x="5364186" y="4650016"/>
                <a:ext cx="705867" cy="64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633" y="0"/>
                    </a:lnTo>
                    <a:lnTo>
                      <a:pt x="21600" y="21600"/>
                    </a:lnTo>
                  </a:path>
                </a:pathLst>
              </a:custGeom>
              <a:ln>
                <a:solidFill>
                  <a:srgbClr val="85888D"/>
                </a:solidFill>
                <a:miter lim="400000"/>
                <a:tailEnd type="oval"/>
              </a:ln>
            </p:spPr>
            <p:txBody>
              <a:bodyPr anchor="ctr"/>
              <a:p>
                <a:pPr algn="ctr"/>
                <a:endParaRPr>
                  <a:latin typeface="Source Han Sans K Medium" panose="020B0600000000000000" pitchFamily="34" charset="-128"/>
                  <a:ea typeface="Source Han Sans K Medium" panose="020B0600000000000000" pitchFamily="34" charset="-128"/>
                  <a:sym typeface="Source Han Sans K Medium" panose="020B0600000000000000" pitchFamily="34" charset="-128"/>
                </a:endParaRPr>
              </a:p>
            </p:txBody>
          </p:sp>
          <p:sp>
            <p:nvSpPr>
              <p:cNvPr id="37" name="Freeform: Shape 27"/>
              <p:cNvSpPr/>
              <p:nvPr/>
            </p:nvSpPr>
            <p:spPr>
              <a:xfrm>
                <a:off x="5583643" y="3103612"/>
                <a:ext cx="122914" cy="122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8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85888D"/>
                </a:solidFill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anchor="ctr"/>
              <a:p>
                <a:pPr algn="ctr"/>
                <a:endParaRPr>
                  <a:latin typeface="Source Han Sans K Medium" panose="020B0600000000000000" pitchFamily="34" charset="-128"/>
                  <a:ea typeface="Source Han Sans K Medium" panose="020B0600000000000000" pitchFamily="34" charset="-128"/>
                  <a:sym typeface="Source Han Sans K Medium" panose="020B0600000000000000" pitchFamily="34" charset="-128"/>
                </a:endParaRPr>
              </a:p>
            </p:txBody>
          </p:sp>
          <p:sp>
            <p:nvSpPr>
              <p:cNvPr id="25" name="Freeform: Shape 29"/>
              <p:cNvSpPr/>
              <p:nvPr/>
            </p:nvSpPr>
            <p:spPr>
              <a:xfrm>
                <a:off x="5553108" y="4083119"/>
                <a:ext cx="122914" cy="1229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8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85888D"/>
                </a:solidFill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anchor="ctr"/>
              <a:p>
                <a:pPr algn="ctr"/>
                <a:endParaRPr>
                  <a:latin typeface="Source Han Sans K Medium" panose="020B0600000000000000" pitchFamily="34" charset="-128"/>
                  <a:ea typeface="Source Han Sans K Medium" panose="020B0600000000000000" pitchFamily="34" charset="-128"/>
                  <a:sym typeface="Source Han Sans K Medium" panose="020B0600000000000000" pitchFamily="34" charset="-128"/>
                </a:endParaRPr>
              </a:p>
            </p:txBody>
          </p:sp>
          <p:sp>
            <p:nvSpPr>
              <p:cNvPr id="40" name="Freeform: Shape 30"/>
              <p:cNvSpPr/>
              <p:nvPr/>
            </p:nvSpPr>
            <p:spPr>
              <a:xfrm>
                <a:off x="4881090" y="4842924"/>
                <a:ext cx="122913" cy="1229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8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85888D"/>
                </a:solidFill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anchor="ctr"/>
              <a:p>
                <a:pPr algn="ctr"/>
                <a:endParaRPr>
                  <a:latin typeface="Source Han Sans K Medium" panose="020B0600000000000000" pitchFamily="34" charset="-128"/>
                  <a:ea typeface="Source Han Sans K Medium" panose="020B0600000000000000" pitchFamily="34" charset="-128"/>
                  <a:sym typeface="Source Han Sans K Medium" panose="020B0600000000000000" pitchFamily="34" charset="-128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3418865" y="3534389"/>
              <a:ext cx="1945320" cy="39199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kumimoji="1" lang="zh-CN" altLang="en-US" sz="2400" dirty="0">
                  <a:solidFill>
                    <a:srgbClr val="C00000"/>
                  </a:solidFill>
                </a:rPr>
                <a:t>时间、跨市场</a:t>
              </a:r>
              <a:endParaRPr kumimoji="1" lang="zh-CN" alt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4243266" y="374205"/>
            <a:ext cx="3745230" cy="52197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kumimoji="1"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集成、</a:t>
            </a:r>
            <a:r>
              <a:rPr kumimoji="1"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技术测试关注点</a:t>
            </a:r>
            <a:endParaRPr kumimoji="1"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4" name="TextBox 56"/>
          <p:cNvSpPr txBox="1"/>
          <p:nvPr/>
        </p:nvSpPr>
        <p:spPr>
          <a:xfrm>
            <a:off x="5976620" y="2479040"/>
            <a:ext cx="6939280" cy="681355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p>
            <a:r>
              <a:rPr kumimoji="1" lang="zh-CN" altLang="en-US" sz="2400" dirty="0"/>
              <a:t>兼容跨市场的功能（头寸）、</a:t>
            </a:r>
            <a:endParaRPr kumimoji="1" lang="zh-CN" altLang="en-US" sz="2400" dirty="0"/>
          </a:p>
          <a:p>
            <a:r>
              <a:rPr kumimoji="1" lang="zh-CN" altLang="en-US" sz="2400" dirty="0"/>
              <a:t>剥离默认包含</a:t>
            </a:r>
            <a:r>
              <a:rPr kumimoji="1" lang="en-US" altLang="zh-CN" sz="2400" dirty="0"/>
              <a:t>IBO</a:t>
            </a:r>
            <a:r>
              <a:rPr kumimoji="1" lang="zh-CN" altLang="en-US" sz="2400" dirty="0"/>
              <a:t>市场的功能（参数跑批</a:t>
            </a:r>
            <a:r>
              <a:rPr kumimoji="1" lang="zh-CN" altLang="en-US" sz="2400" dirty="0"/>
              <a:t>）</a:t>
            </a:r>
            <a:endParaRPr kumimoji="1" lang="zh-CN" altLang="en-US" sz="2400" dirty="0"/>
          </a:p>
        </p:txBody>
      </p:sp>
      <p:sp>
        <p:nvSpPr>
          <p:cNvPr id="65" name="TextBox 56"/>
          <p:cNvSpPr txBox="1"/>
          <p:nvPr/>
        </p:nvSpPr>
        <p:spPr>
          <a:xfrm>
            <a:off x="6266815" y="3729355"/>
            <a:ext cx="4389755" cy="422910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p>
            <a:r>
              <a:rPr kumimoji="1" lang="zh-CN" altLang="en-US" sz="2400" dirty="0"/>
              <a:t>缓存日期的情况（客户端、行情计算）</a:t>
            </a:r>
            <a:endParaRPr kumimoji="1" lang="zh-CN" altLang="en-US" sz="2400" dirty="0"/>
          </a:p>
        </p:txBody>
      </p:sp>
      <p:sp>
        <p:nvSpPr>
          <p:cNvPr id="66" name="TextBox 56"/>
          <p:cNvSpPr txBox="1"/>
          <p:nvPr/>
        </p:nvSpPr>
        <p:spPr>
          <a:xfrm>
            <a:off x="5213985" y="5013325"/>
            <a:ext cx="4389755" cy="422910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p>
            <a:r>
              <a:rPr kumimoji="1" lang="en-US" altLang="zh-CN" sz="2400" dirty="0"/>
              <a:t>uuas</a:t>
            </a:r>
            <a:r>
              <a:rPr kumimoji="1" lang="zh-CN" altLang="en-US" sz="2400" dirty="0"/>
              <a:t>、进程启停、</a:t>
            </a:r>
            <a:r>
              <a:rPr kumimoji="1" lang="en-US" altLang="zh-CN" sz="2400" dirty="0"/>
              <a:t>rest</a:t>
            </a:r>
            <a:r>
              <a:rPr kumimoji="1" lang="zh-CN" altLang="en-US" sz="2400" dirty="0"/>
              <a:t>网关、</a:t>
            </a:r>
            <a:r>
              <a:rPr kumimoji="1" lang="en-US" altLang="zh-CN" sz="2400" dirty="0"/>
              <a:t>push</a:t>
            </a:r>
            <a:r>
              <a:rPr kumimoji="1" lang="zh-CN" altLang="en-US" sz="2400" dirty="0"/>
              <a:t>网关</a:t>
            </a:r>
            <a:endParaRPr kumimoji="1" lang="zh-CN" altLang="en-US" sz="2400" dirty="0"/>
          </a:p>
          <a:p>
            <a:r>
              <a:rPr kumimoji="1" lang="zh-CN" altLang="en-US" sz="2400" dirty="0"/>
              <a:t>、</a:t>
            </a:r>
            <a:r>
              <a:rPr kumimoji="1" lang="en-US" altLang="zh-CN" sz="2400" dirty="0"/>
              <a:t>dsp</a:t>
            </a:r>
            <a:r>
              <a:rPr kumimoji="1" lang="zh-CN" altLang="en-US" sz="2400" dirty="0"/>
              <a:t>停止服务时间</a:t>
            </a:r>
            <a:endParaRPr kumimoji="1" lang="zh-CN" altLang="en-US" sz="2400" dirty="0"/>
          </a:p>
        </p:txBody>
      </p:sp>
      <p:sp>
        <p:nvSpPr>
          <p:cNvPr id="67" name="Freeform: Shape 26"/>
          <p:cNvSpPr/>
          <p:nvPr/>
        </p:nvSpPr>
        <p:spPr>
          <a:xfrm>
            <a:off x="2413000" y="5418455"/>
            <a:ext cx="2090420" cy="5829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633" y="0"/>
                </a:lnTo>
                <a:lnTo>
                  <a:pt x="21600" y="21600"/>
                </a:lnTo>
              </a:path>
            </a:pathLst>
          </a:custGeom>
          <a:ln>
            <a:solidFill>
              <a:srgbClr val="85888D"/>
            </a:solidFill>
            <a:miter lim="400000"/>
            <a:tailEnd type="oval"/>
          </a:ln>
        </p:spPr>
        <p:txBody>
          <a:bodyPr anchor="ctr"/>
          <a:p>
            <a:pPr algn="ctr"/>
            <a:endParaRPr>
              <a:latin typeface="Source Han Sans K Medium" panose="020B0600000000000000" pitchFamily="34" charset="-128"/>
              <a:ea typeface="Source Han Sans K Medium" panose="020B0600000000000000" pitchFamily="34" charset="-128"/>
              <a:sym typeface="Source Han Sans K Medium" panose="020B0600000000000000" pitchFamily="34" charset="-128"/>
            </a:endParaRPr>
          </a:p>
        </p:txBody>
      </p:sp>
      <p:sp>
        <p:nvSpPr>
          <p:cNvPr id="68" name="Freeform: Shape 20"/>
          <p:cNvSpPr/>
          <p:nvPr/>
        </p:nvSpPr>
        <p:spPr>
          <a:xfrm>
            <a:off x="4503389" y="5832233"/>
            <a:ext cx="746603" cy="7457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chemeClr val="accent6"/>
            </a:solidFill>
            <a:miter lim="400000"/>
          </a:ln>
        </p:spPr>
        <p:txBody>
          <a:bodyPr wrap="none" lIns="0" tIns="0" rIns="0" bIns="0" anchor="ctr">
            <a:normAutofit/>
          </a:bodyPr>
          <a:p>
            <a:pPr lvl="0" algn="ctr">
              <a:defRPr sz="3200"/>
            </a:pPr>
            <a:r>
              <a:rPr lang="en-US" dirty="0">
                <a:solidFill>
                  <a:schemeClr val="accent6"/>
                </a:solidFill>
                <a:latin typeface="Source Han Sans K Medium" panose="020B0600000000000000" pitchFamily="34" charset="-128"/>
                <a:ea typeface="Source Han Sans K Medium" panose="020B0600000000000000" pitchFamily="34" charset="-128"/>
                <a:sym typeface="Source Han Sans K Medium" panose="020B0600000000000000" pitchFamily="34" charset="-128"/>
              </a:rPr>
              <a:t>05</a:t>
            </a:r>
            <a:endParaRPr lang="en-US" dirty="0">
              <a:solidFill>
                <a:schemeClr val="accent6"/>
              </a:solidFill>
              <a:latin typeface="Source Han Sans K Medium" panose="020B0600000000000000" pitchFamily="34" charset="-128"/>
              <a:ea typeface="Source Han Sans K Medium" panose="020B0600000000000000" pitchFamily="34" charset="-128"/>
              <a:sym typeface="Source Han Sans K Medium" panose="020B0600000000000000" pitchFamily="34" charset="-128"/>
            </a:endParaRPr>
          </a:p>
        </p:txBody>
      </p:sp>
      <p:sp>
        <p:nvSpPr>
          <p:cNvPr id="69" name="TextBox 56"/>
          <p:cNvSpPr txBox="1"/>
          <p:nvPr/>
        </p:nvSpPr>
        <p:spPr>
          <a:xfrm>
            <a:off x="5090160" y="6087110"/>
            <a:ext cx="6297930" cy="422910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p>
            <a:r>
              <a:rPr kumimoji="1" lang="zh-CN" altLang="en-US" sz="2400" dirty="0"/>
              <a:t>升级步骤（初始化批处理切日表后重启行情进程</a:t>
            </a:r>
            <a:r>
              <a:rPr kumimoji="1" lang="zh-CN" altLang="en-US" sz="2400" dirty="0"/>
              <a:t>）</a:t>
            </a: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12"/>
          <p:cNvSpPr/>
          <p:nvPr/>
        </p:nvSpPr>
        <p:spPr>
          <a:xfrm rot="16200000" flipV="1">
            <a:off x="-1099284" y="1444859"/>
            <a:ext cx="6166851" cy="3968283"/>
          </a:xfrm>
          <a:prstGeom prst="triangl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7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3578217" y="4767072"/>
            <a:ext cx="1156115" cy="9588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840859" y="1970901"/>
            <a:ext cx="3188335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rPr>
              <a:t>PART 03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40859" y="3038719"/>
            <a:ext cx="323088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项目实施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总结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10445469" y="5500915"/>
            <a:ext cx="1746531" cy="1357087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9727812" y="6378595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5" grpId="0" bldLvl="0" animBg="1"/>
      <p:bldP spid="17" grpId="0"/>
      <p:bldP spid="18" grpId="0"/>
      <p:bldP spid="20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>
            <a:endCxn id="16" idx="1"/>
          </p:cNvCxnSpPr>
          <p:nvPr/>
        </p:nvCxnSpPr>
        <p:spPr>
          <a:xfrm>
            <a:off x="0" y="635000"/>
            <a:ext cx="3769360" cy="1905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6" idx="3"/>
          </p:cNvCxnSpPr>
          <p:nvPr/>
        </p:nvCxnSpPr>
        <p:spPr>
          <a:xfrm flipV="1">
            <a:off x="8422640" y="635000"/>
            <a:ext cx="3769360" cy="1905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769361" y="345292"/>
            <a:ext cx="46532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立项、环境、分工、测试</a:t>
            </a:r>
            <a:endParaRPr lang="zh-CN" altLang="en-US" sz="3200" dirty="0"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18820" y="1183005"/>
            <a:ext cx="8405495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zh-CN" altLang="en-US" sz="28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800"/>
              <a:t> 日夜盘同期上线，夜盘在日盘功能稳定后开发</a:t>
            </a:r>
            <a:endParaRPr lang="zh-CN" altLang="en-US" sz="2800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zh-CN" altLang="en-US"/>
              <a:t>日盘一期已预留相关业务字段，二期可专心技术改动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 sz="28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800"/>
              <a:t> 夜盘设计方案完整</a:t>
            </a:r>
            <a:endParaRPr lang="zh-CN" altLang="en-US" sz="2800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zh-CN" altLang="en-US" sz="1800"/>
              <a:t>立项前守门员多次讲解</a:t>
            </a:r>
            <a:endParaRPr lang="zh-CN" altLang="en-US" sz="1800"/>
          </a:p>
          <a:p>
            <a:pPr marL="742950" lvl="1" indent="-285750" algn="l">
              <a:buClrTx/>
              <a:buSzTx/>
              <a:buFont typeface="Wingdings" panose="05000000000000000000" charset="0"/>
              <a:buChar char="Ø"/>
            </a:pPr>
            <a:r>
              <a:rPr lang="zh-CN" altLang="en-US" sz="1800"/>
              <a:t>立项后核心开发人员反复讨论、确认</a:t>
            </a:r>
            <a:endParaRPr lang="zh-CN" altLang="en-US" sz="1800"/>
          </a:p>
          <a:p>
            <a:pPr lvl="1" indent="0" algn="l">
              <a:buClrTx/>
              <a:buSzTx/>
              <a:buFont typeface="Wingdings" panose="05000000000000000000" charset="0"/>
              <a:buNone/>
            </a:pPr>
            <a:endParaRPr lang="zh-CN" altLang="en-US" sz="1800"/>
          </a:p>
          <a:p>
            <a:pPr lvl="1" indent="-457200"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2800">
                <a:sym typeface="+mn-ea"/>
              </a:rPr>
              <a:t>难点问题专人专职突破</a:t>
            </a:r>
            <a:endParaRPr lang="zh-CN" altLang="en-US" sz="2800">
              <a:sym typeface="+mn-ea"/>
            </a:endParaRPr>
          </a:p>
          <a:p>
            <a:pPr marL="0" lvl="1" indent="0" algn="l">
              <a:buClrTx/>
              <a:buSzTx/>
              <a:buFont typeface="Wingdings" panose="05000000000000000000" charset="0"/>
              <a:buNone/>
            </a:pPr>
            <a:endParaRPr lang="zh-CN" altLang="en-US" sz="2800"/>
          </a:p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2800"/>
              <a:t>同一套代码，两套环境，日夜盘分开最大化测试 </a:t>
            </a:r>
            <a:endParaRPr lang="zh-CN" altLang="en-US" sz="2800"/>
          </a:p>
          <a:p>
            <a:pPr marL="914400" lvl="1" indent="-457200" algn="l">
              <a:buClrTx/>
              <a:buSzTx/>
              <a:buFont typeface="Wingdings" panose="05000000000000000000" charset="0"/>
              <a:buChar char="Ø"/>
            </a:pPr>
            <a:r>
              <a:rPr lang="zh-CN" altLang="en-US" sz="1800"/>
              <a:t>专注夜盘、日夜盘切换逻辑</a:t>
            </a:r>
            <a:endParaRPr lang="zh-CN" altLang="en-US" sz="1800"/>
          </a:p>
          <a:p>
            <a:pPr indent="0" algn="l">
              <a:buClrTx/>
              <a:buSzTx/>
              <a:buFont typeface="Wingdings" panose="05000000000000000000" charset="0"/>
              <a:buNone/>
            </a:pPr>
            <a:r>
              <a:rPr lang="zh-CN" altLang="en-US"/>
              <a:t>                                               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988561" y="345292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问题与改进</a:t>
            </a:r>
            <a:endParaRPr lang="zh-CN" altLang="en-US" sz="3200" dirty="0"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29615" y="2325370"/>
            <a:ext cx="8405495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zh-CN" altLang="en-US" sz="28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800"/>
              <a:t> 技术改动讨论未及时反馈</a:t>
            </a:r>
            <a:r>
              <a:rPr lang="zh-CN" altLang="en-US" sz="2800"/>
              <a:t>需求和测试</a:t>
            </a:r>
            <a:endParaRPr lang="zh-CN" altLang="en-US" sz="28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800"/>
              <a:t> 不了解改动的前因后果，测试</a:t>
            </a:r>
            <a:r>
              <a:rPr lang="zh-CN" altLang="en-US" sz="2800"/>
              <a:t>很容易抓不住重点</a:t>
            </a:r>
            <a:endParaRPr lang="zh-CN" altLang="en-US" sz="2800"/>
          </a:p>
          <a:p>
            <a:pPr lvl="1" indent="0">
              <a:buFont typeface="Wingdings" panose="05000000000000000000" charset="0"/>
              <a:buNone/>
            </a:pPr>
            <a:endParaRPr lang="zh-CN" altLang="en-US" sz="2800"/>
          </a:p>
          <a:p>
            <a:pPr indent="0">
              <a:buFont typeface="Wingdings" panose="05000000000000000000" charset="0"/>
              <a:buNone/>
            </a:pPr>
            <a:endParaRPr lang="zh-CN" altLang="en-US" sz="2800"/>
          </a:p>
          <a:p>
            <a:pPr indent="0">
              <a:buFont typeface="Wingdings" panose="05000000000000000000" charset="0"/>
              <a:buNone/>
            </a:pPr>
            <a:endParaRPr lang="zh-CN" altLang="en-US" sz="2800"/>
          </a:p>
          <a:p>
            <a:pPr lvl="1" indent="0" algn="l">
              <a:buClrTx/>
              <a:buSzTx/>
              <a:buFont typeface="Wingdings" panose="05000000000000000000" charset="0"/>
              <a:buNone/>
            </a:pPr>
            <a:endParaRPr lang="zh-CN" altLang="en-US" sz="1800"/>
          </a:p>
          <a:p>
            <a:pPr indent="0" algn="l">
              <a:buClrTx/>
              <a:buSzTx/>
              <a:buFont typeface="Wingdings" panose="05000000000000000000" charset="0"/>
              <a:buNone/>
            </a:pPr>
            <a:r>
              <a:rPr lang="zh-CN" altLang="en-US"/>
              <a:t>                                               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14400000">
            <a:off x="-3647980" y="619468"/>
            <a:ext cx="6200603" cy="5073221"/>
          </a:xfrm>
          <a:prstGeom prst="rtTriangle">
            <a:avLst/>
          </a:prstGeom>
          <a:solidFill>
            <a:srgbClr val="E3CAB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3CAB4"/>
              </a:solidFill>
              <a:cs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06654" y="2921557"/>
            <a:ext cx="2468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000">
                <a:solidFill>
                  <a:srgbClr val="7E7182"/>
                </a:solidFill>
              </a:rPr>
              <a:t>谢谢！</a:t>
            </a:r>
            <a:endParaRPr kumimoji="1" lang="en-US" altLang="zh-CN" sz="6000">
              <a:solidFill>
                <a:srgbClr val="7E7182"/>
              </a:solidFill>
            </a:endParaRPr>
          </a:p>
        </p:txBody>
      </p:sp>
      <p:sp>
        <p:nvSpPr>
          <p:cNvPr id="15" name="等腰三角形 14"/>
          <p:cNvSpPr/>
          <p:nvPr/>
        </p:nvSpPr>
        <p:spPr>
          <a:xfrm flipV="1">
            <a:off x="11176820" y="-62"/>
            <a:ext cx="1015660" cy="653564"/>
          </a:xfrm>
          <a:prstGeom prst="triangle">
            <a:avLst/>
          </a:prstGeom>
          <a:solidFill>
            <a:srgbClr val="CDB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zh-CN" altLang="en-US" sz="2400">
              <a:solidFill>
                <a:prstClr val="white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5" grpId="0"/>
      <p:bldP spid="1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7669421" flipV="1">
            <a:off x="-2913889" y="1427018"/>
            <a:ext cx="5406735" cy="3664518"/>
          </a:xfrm>
          <a:prstGeom prst="rtTriangle">
            <a:avLst/>
          </a:prstGeom>
          <a:solidFill>
            <a:srgbClr val="E3CAB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+mj-ea"/>
              <a:ea typeface="+mj-ea"/>
              <a:cs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1167" y="205408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>
                <a:solidFill>
                  <a:srgbClr val="7E7182"/>
                </a:solidFill>
                <a:latin typeface="+mj-ea"/>
                <a:ea typeface="+mj-ea"/>
              </a:rPr>
              <a:t>目录</a:t>
            </a:r>
            <a:endParaRPr kumimoji="1" lang="zh-CN" altLang="en-US" sz="5400">
              <a:solidFill>
                <a:srgbClr val="7E7182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1074" y="2871461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solidFill>
                  <a:srgbClr val="7E7182"/>
                </a:solidFill>
                <a:latin typeface="+mj-ea"/>
                <a:ea typeface="+mj-ea"/>
                <a:cs typeface="+mn-lt"/>
              </a:rPr>
              <a:t>CONTENTS</a:t>
            </a:r>
            <a:endParaRPr kumimoji="1" lang="en-US" altLang="zh-CN" sz="2400">
              <a:solidFill>
                <a:srgbClr val="7E7182"/>
              </a:solidFill>
              <a:latin typeface="+mj-ea"/>
              <a:ea typeface="+mj-ea"/>
              <a:cs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747030" y="2072819"/>
            <a:ext cx="565954" cy="565954"/>
          </a:xfrm>
          <a:prstGeom prst="ellips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+mn-lt"/>
              </a:rPr>
              <a:t>1</a:t>
            </a:r>
            <a:endParaRPr kumimoji="1" lang="en-US" altLang="zh-CN" sz="2000"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747030" y="3286430"/>
            <a:ext cx="565954" cy="565954"/>
          </a:xfrm>
          <a:prstGeom prst="ellips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+mn-lt"/>
              </a:rPr>
              <a:t>2</a:t>
            </a:r>
            <a:endParaRPr kumimoji="1" lang="en-US" altLang="zh-CN" sz="2000"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747030" y="4500041"/>
            <a:ext cx="565954" cy="565954"/>
          </a:xfrm>
          <a:prstGeom prst="ellips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+mn-lt"/>
              </a:rPr>
              <a:t>3</a:t>
            </a:r>
            <a:endParaRPr kumimoji="1" lang="en-US" altLang="zh-CN" sz="2000"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79198" y="2072819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>
                <a:solidFill>
                  <a:srgbClr val="7E7182"/>
                </a:solidFill>
                <a:latin typeface="+mj-ea"/>
                <a:ea typeface="+mj-ea"/>
              </a:rPr>
              <a:t>项目概况</a:t>
            </a:r>
            <a:endParaRPr kumimoji="1" lang="zh-CN" altLang="en-US" sz="2800">
              <a:solidFill>
                <a:srgbClr val="7E7182"/>
              </a:solidFill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79197" y="3272801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>
                <a:solidFill>
                  <a:srgbClr val="7E7182"/>
                </a:solidFill>
                <a:latin typeface="+mj-ea"/>
                <a:ea typeface="+mj-ea"/>
              </a:rPr>
              <a:t>技术改动总结</a:t>
            </a:r>
            <a:endParaRPr kumimoji="1" lang="zh-CN" altLang="en-US" sz="2800">
              <a:solidFill>
                <a:srgbClr val="7E7182"/>
              </a:solidFill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79196" y="4500041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>
                <a:solidFill>
                  <a:srgbClr val="7E7182"/>
                </a:solidFill>
                <a:latin typeface="+mj-ea"/>
                <a:ea typeface="+mj-ea"/>
              </a:rPr>
              <a:t>项目实施总结</a:t>
            </a:r>
            <a:endParaRPr kumimoji="1" lang="zh-CN" altLang="en-US" sz="2800">
              <a:solidFill>
                <a:srgbClr val="7E718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12"/>
          <p:cNvSpPr/>
          <p:nvPr/>
        </p:nvSpPr>
        <p:spPr>
          <a:xfrm rot="16200000" flipV="1">
            <a:off x="-1099284" y="1444859"/>
            <a:ext cx="6166851" cy="3968283"/>
          </a:xfrm>
          <a:prstGeom prst="triangl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7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3578217" y="4767072"/>
            <a:ext cx="1156115" cy="9588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840859" y="1970901"/>
            <a:ext cx="284988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rPr>
              <a:t>PART 01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40859" y="3038719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项目概况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10445469" y="5500915"/>
            <a:ext cx="1746531" cy="1357087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9727812" y="6378595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5" grpId="0" bldLvl="0" animBg="1"/>
      <p:bldP spid="17" grpId="0"/>
      <p:bldP spid="18" grpId="0"/>
      <p:bldP spid="20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932046" y="345292"/>
            <a:ext cx="232791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 </a:t>
            </a:r>
            <a:r>
              <a:rPr lang="zh-CN" altLang="en-US" sz="4000" dirty="0"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交易时段</a:t>
            </a:r>
            <a:endParaRPr lang="zh-CN" altLang="en-US" sz="4000" dirty="0"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6506845" y="1424305"/>
            <a:ext cx="4868545" cy="3966745"/>
            <a:chOff x="4029" y="2458"/>
            <a:chExt cx="9074" cy="7384"/>
          </a:xfrm>
        </p:grpSpPr>
        <p:grpSp>
          <p:nvGrpSpPr>
            <p:cNvPr id="24" name="组合 23"/>
            <p:cNvGrpSpPr/>
            <p:nvPr/>
          </p:nvGrpSpPr>
          <p:grpSpPr>
            <a:xfrm>
              <a:off x="5150" y="3230"/>
              <a:ext cx="6138" cy="6115"/>
              <a:chOff x="5150" y="3230"/>
              <a:chExt cx="6138" cy="6115"/>
            </a:xfrm>
          </p:grpSpPr>
          <p:sp>
            <p:nvSpPr>
              <p:cNvPr id="6" name="空心弧 5"/>
              <p:cNvSpPr/>
              <p:nvPr/>
            </p:nvSpPr>
            <p:spPr>
              <a:xfrm rot="17460000">
                <a:off x="5161" y="3218"/>
                <a:ext cx="6115" cy="6138"/>
              </a:xfrm>
              <a:prstGeom prst="blockArc">
                <a:avLst>
                  <a:gd name="adj1" fmla="val 15191952"/>
                  <a:gd name="adj2" fmla="val 20167814"/>
                  <a:gd name="adj3" fmla="val 8592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饼形 12"/>
              <p:cNvSpPr/>
              <p:nvPr/>
            </p:nvSpPr>
            <p:spPr>
              <a:xfrm>
                <a:off x="5870" y="3959"/>
                <a:ext cx="4806" cy="4541"/>
              </a:xfrm>
              <a:prstGeom prst="pie">
                <a:avLst>
                  <a:gd name="adj1" fmla="val 168522"/>
                  <a:gd name="adj2" fmla="val 9054534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7966" y="6694"/>
              <a:ext cx="2157" cy="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/>
              <a:r>
                <a:rPr lang="zh-CN" altLang="en-US" b="1"/>
                <a:t>日</a:t>
              </a:r>
              <a:r>
                <a:rPr lang="zh-CN" altLang="en-US" b="1"/>
                <a:t>盘 </a:t>
              </a:r>
              <a:r>
                <a:rPr lang="zh-CN" altLang="en-US"/>
                <a:t>                                                                                </a:t>
              </a:r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046" y="2458"/>
              <a:ext cx="9057" cy="7384"/>
              <a:chOff x="4046" y="2458"/>
              <a:chExt cx="9057" cy="7384"/>
            </a:xfrm>
          </p:grpSpPr>
          <p:sp>
            <p:nvSpPr>
              <p:cNvPr id="12" name="饼形 11"/>
              <p:cNvSpPr/>
              <p:nvPr/>
            </p:nvSpPr>
            <p:spPr>
              <a:xfrm>
                <a:off x="5872" y="3862"/>
                <a:ext cx="4804" cy="4686"/>
              </a:xfrm>
              <a:prstGeom prst="pie">
                <a:avLst>
                  <a:gd name="adj1" fmla="val 11008785"/>
                  <a:gd name="adj2" fmla="val 20233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7664" y="4779"/>
                <a:ext cx="2157" cy="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/>
                <a:r>
                  <a:rPr lang="zh-CN" altLang="en-US" b="1"/>
                  <a:t>夜盘 </a:t>
                </a:r>
                <a:r>
                  <a:rPr lang="zh-CN" altLang="en-US"/>
                  <a:t>                                                                                </a:t>
                </a:r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7252" y="2458"/>
                <a:ext cx="2065" cy="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/>
                <a:r>
                  <a:rPr lang="en-US" altLang="zh-CN"/>
                  <a:t>24</a:t>
                </a:r>
                <a:r>
                  <a:rPr lang="zh-CN" altLang="en-US"/>
                  <a:t>：</a:t>
                </a:r>
                <a:r>
                  <a:rPr lang="en-US" altLang="zh-CN"/>
                  <a:t>0</a:t>
                </a:r>
                <a:r>
                  <a:rPr lang="en-US" altLang="zh-CN"/>
                  <a:t>0</a:t>
                </a:r>
                <a:r>
                  <a:rPr lang="zh-CN" altLang="en-US"/>
                  <a:t>                                                                                 </a:t>
                </a:r>
                <a:endParaRPr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4046" y="7529"/>
                <a:ext cx="1529" cy="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/>
                <a:r>
                  <a:rPr lang="en-US" altLang="zh-CN"/>
                  <a:t>17</a:t>
                </a:r>
                <a:r>
                  <a:rPr lang="zh-CN" altLang="en-US"/>
                  <a:t>：                                                                                </a:t>
                </a:r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1348" y="6256"/>
                <a:ext cx="1755" cy="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/>
                <a:r>
                  <a:rPr lang="en-US" altLang="zh-CN"/>
                  <a:t>08</a:t>
                </a:r>
                <a:r>
                  <a:rPr lang="zh-CN" altLang="en-US"/>
                  <a:t>：</a:t>
                </a:r>
                <a:r>
                  <a:rPr lang="en-US" altLang="zh-CN"/>
                  <a:t>30</a:t>
                </a:r>
                <a:r>
                  <a:rPr lang="zh-CN" altLang="en-US"/>
                  <a:t>                                                                                 </a:t>
                </a:r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7597" y="9156"/>
                <a:ext cx="1518" cy="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/>
                <a:r>
                  <a:rPr lang="en-US" altLang="zh-CN"/>
                  <a:t>12</a:t>
                </a:r>
                <a:r>
                  <a:rPr lang="zh-CN" altLang="en-US"/>
                  <a:t>：                                                                                 </a:t>
                </a:r>
                <a:endParaRPr lang="zh-CN" altLang="en-US"/>
              </a:p>
            </p:txBody>
          </p:sp>
          <p:sp>
            <p:nvSpPr>
              <p:cNvPr id="30" name="空心弧 29"/>
              <p:cNvSpPr/>
              <p:nvPr/>
            </p:nvSpPr>
            <p:spPr>
              <a:xfrm rot="5400000">
                <a:off x="5338" y="3178"/>
                <a:ext cx="5895" cy="5996"/>
              </a:xfrm>
              <a:prstGeom prst="blockArc">
                <a:avLst>
                  <a:gd name="adj1" fmla="val 10761449"/>
                  <a:gd name="adj2" fmla="val 3552109"/>
                  <a:gd name="adj3" fmla="val 8691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5933" y="3859"/>
                <a:ext cx="1121" cy="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/>
                <a:r>
                  <a:rPr lang="en-US" altLang="zh-CN" b="1">
                    <a:solidFill>
                      <a:srgbClr val="FFFF00"/>
                    </a:solidFill>
                  </a:rPr>
                  <a:t>T-1</a:t>
                </a:r>
                <a:r>
                  <a:rPr lang="zh-CN" altLang="en-US" b="1">
                    <a:solidFill>
                      <a:srgbClr val="FFFF00"/>
                    </a:solidFill>
                  </a:rPr>
                  <a:t> </a:t>
                </a:r>
                <a:r>
                  <a:rPr lang="zh-CN" altLang="en-US"/>
                  <a:t>                                                                                </a:t>
                </a:r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0777" y="5850"/>
                <a:ext cx="1121" cy="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/>
                <a:r>
                  <a:rPr lang="en-US" altLang="zh-CN" b="1">
                    <a:solidFill>
                      <a:srgbClr val="FF0000"/>
                    </a:solidFill>
                  </a:rPr>
                  <a:t>T</a:t>
                </a:r>
                <a:r>
                  <a:rPr lang="zh-CN" altLang="en-US" b="1"/>
                  <a:t> </a:t>
                </a:r>
                <a:r>
                  <a:rPr lang="zh-CN" altLang="en-US"/>
                  <a:t>                                                                                </a:t>
                </a:r>
                <a:endParaRPr lang="zh-CN" altLang="en-US"/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7949" y="6694"/>
              <a:ext cx="2157" cy="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/>
              <a:r>
                <a:rPr lang="zh-CN" altLang="en-US" b="1"/>
                <a:t>日</a:t>
              </a:r>
              <a:r>
                <a:rPr lang="zh-CN" altLang="en-US" b="1"/>
                <a:t>盘 </a:t>
              </a:r>
              <a:r>
                <a:rPr lang="zh-CN" altLang="en-US"/>
                <a:t>                                                                                </a:t>
              </a:r>
              <a:endParaRPr lang="zh-CN" altLang="en-US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029" y="3229"/>
              <a:ext cx="7750" cy="6613"/>
              <a:chOff x="4046" y="3229"/>
              <a:chExt cx="7750" cy="6613"/>
            </a:xfrm>
          </p:grpSpPr>
          <p:sp>
            <p:nvSpPr>
              <p:cNvPr id="38" name="饼形 37"/>
              <p:cNvSpPr/>
              <p:nvPr/>
            </p:nvSpPr>
            <p:spPr>
              <a:xfrm>
                <a:off x="5872" y="3862"/>
                <a:ext cx="4804" cy="4686"/>
              </a:xfrm>
              <a:prstGeom prst="pie">
                <a:avLst>
                  <a:gd name="adj1" fmla="val 11008785"/>
                  <a:gd name="adj2" fmla="val 202339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7664" y="4779"/>
                <a:ext cx="2157" cy="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/>
                <a:r>
                  <a:rPr lang="zh-CN" altLang="en-US" b="1"/>
                  <a:t>夜盘 </a:t>
                </a:r>
                <a:r>
                  <a:rPr lang="zh-CN" altLang="en-US"/>
                  <a:t>                                                                                </a:t>
                </a:r>
                <a:endParaRPr lang="zh-CN" altLang="en-US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4046" y="7529"/>
                <a:ext cx="1826" cy="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/>
                <a:r>
                  <a:rPr lang="zh-CN" altLang="en-US"/>
                  <a:t>       </a:t>
                </a:r>
                <a:r>
                  <a:rPr lang="en-US" altLang="zh-CN"/>
                  <a:t>00</a:t>
                </a:r>
                <a:r>
                  <a:rPr lang="zh-CN" altLang="en-US"/>
                  <a:t>                                                                         </a:t>
                </a:r>
                <a:endParaRPr lang="zh-CN" altLang="en-US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7598" y="9156"/>
                <a:ext cx="1751" cy="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/>
                <a:r>
                  <a:rPr lang="zh-CN" altLang="en-US"/>
                  <a:t>       </a:t>
                </a:r>
                <a:r>
                  <a:rPr lang="en-US" altLang="zh-CN"/>
                  <a:t>00</a:t>
                </a:r>
                <a:r>
                  <a:rPr lang="zh-CN" altLang="en-US"/>
                  <a:t>                                                                         </a:t>
                </a:r>
                <a:endParaRPr lang="zh-CN" altLang="en-US"/>
              </a:p>
            </p:txBody>
          </p:sp>
          <p:sp>
            <p:nvSpPr>
              <p:cNvPr id="81" name="空心弧 80"/>
              <p:cNvSpPr/>
              <p:nvPr/>
            </p:nvSpPr>
            <p:spPr>
              <a:xfrm rot="5400000">
                <a:off x="5338" y="3178"/>
                <a:ext cx="5895" cy="5996"/>
              </a:xfrm>
              <a:prstGeom prst="blockArc">
                <a:avLst>
                  <a:gd name="adj1" fmla="val 10761449"/>
                  <a:gd name="adj2" fmla="val 3552109"/>
                  <a:gd name="adj3" fmla="val 8691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10675" y="5538"/>
                <a:ext cx="1121" cy="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/>
                <a:r>
                  <a:rPr lang="en-US" altLang="zh-CN" b="1">
                    <a:solidFill>
                      <a:srgbClr val="FF0000"/>
                    </a:solidFill>
                  </a:rPr>
                  <a:t>T</a:t>
                </a:r>
                <a:r>
                  <a:rPr lang="zh-CN" altLang="en-US" b="1"/>
                  <a:t> </a:t>
                </a:r>
                <a:r>
                  <a:rPr lang="zh-CN" altLang="en-US"/>
                  <a:t>                                                                                </a:t>
                </a:r>
                <a:endParaRPr lang="zh-CN" altLang="en-US"/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5406" y="3527"/>
                <a:ext cx="1871" cy="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/>
                <a:r>
                  <a:rPr lang="zh-CN" altLang="en-US"/>
                  <a:t>                                                                             </a:t>
                </a:r>
                <a:endParaRPr lang="zh-CN" altLang="en-US"/>
              </a:p>
            </p:txBody>
          </p:sp>
        </p:grpSp>
      </p:grpSp>
      <p:sp>
        <p:nvSpPr>
          <p:cNvPr id="97" name="文本框 96"/>
          <p:cNvSpPr txBox="1"/>
          <p:nvPr/>
        </p:nvSpPr>
        <p:spPr>
          <a:xfrm>
            <a:off x="6107430" y="3138203"/>
            <a:ext cx="97971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/>
            <a:r>
              <a:rPr lang="en-US" altLang="zh-CN"/>
              <a:t>20</a:t>
            </a:r>
            <a:r>
              <a:rPr lang="zh-CN" altLang="en-US"/>
              <a:t>：</a:t>
            </a:r>
            <a:r>
              <a:rPr lang="en-US" altLang="zh-CN"/>
              <a:t>3</a:t>
            </a:r>
            <a:r>
              <a:rPr lang="en-US" altLang="zh-CN"/>
              <a:t>0</a:t>
            </a:r>
            <a:r>
              <a:rPr lang="zh-CN" altLang="en-US"/>
              <a:t>                                                                        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21360" y="1963420"/>
            <a:ext cx="53860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3200"/>
              <a:t>场次日期</a:t>
            </a:r>
            <a:r>
              <a:rPr lang="zh-CN" altLang="en-US" sz="3200">
                <a:latin typeface="Arial" panose="020B0604020202020204" pitchFamily="34" charset="0"/>
                <a:cs typeface="Arial" panose="020B0604020202020204" pitchFamily="34" charset="0"/>
              </a:rPr>
              <a:t>≠</a:t>
            </a:r>
            <a:r>
              <a:rPr lang="zh-CN" altLang="en-US" sz="3200"/>
              <a:t>自然日期</a:t>
            </a:r>
            <a:endParaRPr lang="zh-CN" altLang="en-US" sz="32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3200"/>
              <a:t>夜盘无间隙切日盘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186046" y="345292"/>
            <a:ext cx="181991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 </a:t>
            </a:r>
            <a:r>
              <a:rPr lang="zh-CN" altLang="en-US" sz="4000" dirty="0"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交易日</a:t>
            </a:r>
            <a:endParaRPr lang="zh-CN" altLang="en-US" sz="4000" dirty="0"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17580" y="1997710"/>
            <a:ext cx="927735" cy="11334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843270" y="4184650"/>
            <a:ext cx="927735" cy="11334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771005" y="1871980"/>
            <a:ext cx="992505" cy="20631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706745" y="1397635"/>
            <a:ext cx="8677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/>
            <a:r>
              <a:rPr lang="zh-CN" altLang="en-US"/>
              <a:t>周日           周一             </a:t>
            </a:r>
            <a:r>
              <a:rPr lang="en-US" altLang="zh-CN"/>
              <a:t>...</a:t>
            </a:r>
            <a:r>
              <a:rPr lang="zh-CN" altLang="en-US">
                <a:sym typeface="+mn-ea"/>
              </a:rPr>
              <a:t>          周四</a:t>
            </a:r>
            <a:r>
              <a:rPr lang="zh-CN" altLang="en-US">
                <a:sym typeface="+mn-ea"/>
              </a:rPr>
              <a:t>           </a:t>
            </a:r>
            <a:r>
              <a:rPr lang="zh-CN" altLang="en-US">
                <a:sym typeface="+mn-ea"/>
              </a:rPr>
              <a:t>周五</a:t>
            </a:r>
            <a:r>
              <a:rPr lang="zh-CN" altLang="en-US">
                <a:sym typeface="+mn-ea"/>
              </a:rPr>
              <a:t>           </a:t>
            </a:r>
            <a:r>
              <a:rPr lang="zh-CN" altLang="en-US">
                <a:sym typeface="+mn-ea"/>
              </a:rPr>
              <a:t>周六</a:t>
            </a:r>
            <a:r>
              <a:rPr lang="zh-CN" altLang="en-US">
                <a:solidFill>
                  <a:schemeClr val="accent1"/>
                </a:solidFill>
              </a:rPr>
              <a:t>                                                                                             </a:t>
            </a:r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84" name="图片 83" descr="303b32313534353134313bd4c2c1c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818505" y="4093210"/>
            <a:ext cx="914400" cy="914400"/>
          </a:xfrm>
          <a:prstGeom prst="rect">
            <a:avLst/>
          </a:prstGeom>
        </p:spPr>
      </p:pic>
      <p:pic>
        <p:nvPicPr>
          <p:cNvPr id="85" name="图片 84" descr="303b32313534353134313bd4c2c1c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771005" y="1980565"/>
            <a:ext cx="914400" cy="914400"/>
          </a:xfrm>
          <a:prstGeom prst="rect">
            <a:avLst/>
          </a:prstGeom>
        </p:spPr>
      </p:pic>
      <p:pic>
        <p:nvPicPr>
          <p:cNvPr id="86" name="图片 85" descr="303b32313534373733323bccabd1f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35775" y="2894965"/>
            <a:ext cx="914400" cy="914400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9050655" y="4180205"/>
            <a:ext cx="927735" cy="1148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9978390" y="1997710"/>
            <a:ext cx="992505" cy="20059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9" name="图片 88" descr="303b32313534353134313bd4c2c1c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978390" y="2106295"/>
            <a:ext cx="914400" cy="914400"/>
          </a:xfrm>
          <a:prstGeom prst="rect">
            <a:avLst/>
          </a:prstGeom>
        </p:spPr>
      </p:pic>
      <p:pic>
        <p:nvPicPr>
          <p:cNvPr id="90" name="图片 89" descr="303b32313534373733323bccabd1f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3160" y="3020695"/>
            <a:ext cx="914400" cy="914400"/>
          </a:xfrm>
          <a:prstGeom prst="rect">
            <a:avLst/>
          </a:prstGeom>
        </p:spPr>
      </p:pic>
      <p:pic>
        <p:nvPicPr>
          <p:cNvPr id="91" name="图片 90" descr="303b32313534353134313bd4c2c1c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050655" y="4221480"/>
            <a:ext cx="914400" cy="914400"/>
          </a:xfrm>
          <a:prstGeom prst="rect">
            <a:avLst/>
          </a:prstGeom>
        </p:spPr>
      </p:pic>
      <p:sp>
        <p:nvSpPr>
          <p:cNvPr id="92" name="矩形 91"/>
          <p:cNvSpPr/>
          <p:nvPr/>
        </p:nvSpPr>
        <p:spPr>
          <a:xfrm>
            <a:off x="9978390" y="4184650"/>
            <a:ext cx="992505" cy="11334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3" name="图片 92" descr="303b32313534353134313bd4c2c1c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965055" y="4263390"/>
            <a:ext cx="914400" cy="914400"/>
          </a:xfrm>
          <a:prstGeom prst="rect">
            <a:avLst/>
          </a:prstGeom>
        </p:spPr>
      </p:pic>
      <p:pic>
        <p:nvPicPr>
          <p:cNvPr id="94" name="图片 93" descr="303b32313534353134313bd4c2c1c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162030" y="2041525"/>
            <a:ext cx="914400" cy="914400"/>
          </a:xfrm>
          <a:prstGeom prst="rect">
            <a:avLst/>
          </a:prstGeom>
        </p:spPr>
      </p:pic>
      <p:sp>
        <p:nvSpPr>
          <p:cNvPr id="95" name="文本框 94"/>
          <p:cNvSpPr txBox="1"/>
          <p:nvPr/>
        </p:nvSpPr>
        <p:spPr>
          <a:xfrm>
            <a:off x="6019165" y="5891530"/>
            <a:ext cx="1985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成交日期：周一</a:t>
            </a:r>
            <a:endParaRPr lang="zh-CN" altLang="en-US"/>
          </a:p>
          <a:p>
            <a:r>
              <a:rPr lang="zh-CN" altLang="en-US"/>
              <a:t>成交时间：周日</a:t>
            </a:r>
            <a:endParaRPr lang="zh-CN" altLang="en-US"/>
          </a:p>
        </p:txBody>
      </p:sp>
      <p:sp>
        <p:nvSpPr>
          <p:cNvPr id="96" name="左大括号 95"/>
          <p:cNvSpPr/>
          <p:nvPr/>
        </p:nvSpPr>
        <p:spPr>
          <a:xfrm rot="16200000">
            <a:off x="6183630" y="5285105"/>
            <a:ext cx="285750" cy="812165"/>
          </a:xfrm>
          <a:prstGeom prst="leftBrace">
            <a:avLst>
              <a:gd name="adj1" fmla="val 8333"/>
              <a:gd name="adj2" fmla="val 507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3375" y="1980565"/>
            <a:ext cx="497713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3200"/>
              <a:t>仅日盘、仅夜盘、日夜盘都有三种情况共存</a:t>
            </a:r>
            <a:endParaRPr lang="zh-CN" altLang="en-US" sz="32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3200"/>
              <a:t>交易节假日和结算节假日不同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12"/>
          <p:cNvSpPr/>
          <p:nvPr/>
        </p:nvSpPr>
        <p:spPr>
          <a:xfrm rot="16200000" flipV="1">
            <a:off x="-1099284" y="1444859"/>
            <a:ext cx="6166851" cy="3968283"/>
          </a:xfrm>
          <a:prstGeom prst="triangl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7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3578217" y="4767072"/>
            <a:ext cx="1156115" cy="9588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840859" y="1970901"/>
            <a:ext cx="3188335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rPr>
              <a:t>PART 02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40859" y="3038719"/>
            <a:ext cx="323088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技术改动总结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10445469" y="5500915"/>
            <a:ext cx="1746531" cy="1357087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9727812" y="6378595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5" grpId="0" bldLvl="0" animBg="1"/>
      <p:bldP spid="17" grpId="0"/>
      <p:bldP spid="18" grpId="0"/>
      <p:bldP spid="2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424046" y="233532"/>
            <a:ext cx="334391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 </a:t>
            </a:r>
            <a:r>
              <a:rPr lang="zh-CN" altLang="en-US" sz="4000" dirty="0"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基础数据设置</a:t>
            </a:r>
            <a:endParaRPr lang="zh-CN" altLang="en-US" sz="4000" dirty="0"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2880" y="1920240"/>
            <a:ext cx="43084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>
                <a:sym typeface="+mn-ea"/>
              </a:rPr>
              <a:t>节假日表新增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节假日大类</a:t>
            </a:r>
            <a:r>
              <a:rPr lang="zh-CN" altLang="en-US" sz="2400">
                <a:sym typeface="+mn-ea"/>
              </a:rPr>
              <a:t>字段（日盘、夜盘）</a:t>
            </a:r>
            <a:endParaRPr lang="zh-CN" altLang="en-US" sz="2400"/>
          </a:p>
          <a:p>
            <a:pPr marL="342900" indent="-342900" algn="l">
              <a:buClrTx/>
              <a:buSzTx/>
              <a:buFont typeface="Wingdings" panose="05000000000000000000" charset="0"/>
              <a:buChar char="Ø"/>
            </a:pPr>
            <a:endParaRPr lang="zh-CN" altLang="en-US" sz="2400"/>
          </a:p>
          <a:p>
            <a:pPr marL="342900" indent="-342900" algn="l">
              <a:buClrTx/>
              <a:buSzTx/>
              <a:buFont typeface="Wingdings" panose="05000000000000000000" charset="0"/>
              <a:buChar char="Ø"/>
            </a:pPr>
            <a:r>
              <a:rPr lang="zh-CN" altLang="en-US" sz="2400">
                <a:sym typeface="+mn-ea"/>
              </a:rPr>
              <a:t> 交易时段</a:t>
            </a:r>
            <a:r>
              <a:rPr lang="zh-CN" altLang="en-US" sz="2400">
                <a:sym typeface="+mn-ea"/>
              </a:rPr>
              <a:t>表新增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交易时段大类</a:t>
            </a:r>
            <a:r>
              <a:rPr lang="zh-CN" altLang="en-US" sz="2400">
                <a:sym typeface="+mn-ea"/>
              </a:rPr>
              <a:t>字段（日盘、夜盘）</a:t>
            </a:r>
            <a:r>
              <a:rPr lang="zh-CN" altLang="en-US" sz="2400">
                <a:sym typeface="+mn-ea"/>
              </a:rPr>
              <a:t>       </a:t>
            </a:r>
            <a:endParaRPr lang="zh-CN" altLang="en-US" sz="2400"/>
          </a:p>
        </p:txBody>
      </p:sp>
      <p:pic>
        <p:nvPicPr>
          <p:cNvPr id="2" name="图片 1" descr="9ed9decc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32045" y="829945"/>
            <a:ext cx="6577330" cy="5937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424046" y="233532"/>
            <a:ext cx="334391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 </a:t>
            </a:r>
            <a:r>
              <a:rPr lang="zh-CN" altLang="en-US" sz="4000" dirty="0"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基础数据流转</a:t>
            </a:r>
            <a:endParaRPr lang="zh-CN" altLang="en-US" sz="4000" dirty="0"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38375" y="1094740"/>
            <a:ext cx="1294130" cy="556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基础数据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456430" y="1094740"/>
            <a:ext cx="1294130" cy="556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核心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415780" y="1094740"/>
            <a:ext cx="1294130" cy="556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批处理</a:t>
            </a: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2877820" y="1651635"/>
            <a:ext cx="2540" cy="353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18735" y="1651635"/>
            <a:ext cx="10160" cy="353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10160635" y="1651635"/>
            <a:ext cx="9525" cy="353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16865" y="2301875"/>
            <a:ext cx="2047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/>
            <a:r>
              <a:rPr lang="zh-CN" altLang="en-US"/>
              <a:t> </a:t>
            </a:r>
            <a:r>
              <a:rPr lang="en-US" altLang="zh-CN"/>
              <a:t>T-1</a:t>
            </a:r>
            <a:r>
              <a:rPr lang="zh-CN" altLang="en-US"/>
              <a:t>日日盘</a:t>
            </a:r>
            <a:r>
              <a:rPr lang="en-US" altLang="zh-CN"/>
              <a:t>EOD2</a:t>
            </a:r>
            <a:r>
              <a:rPr lang="zh-CN" altLang="en-US"/>
              <a:t>                                                                        </a:t>
            </a:r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2877820" y="2247900"/>
            <a:ext cx="224218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379470" y="1651635"/>
            <a:ext cx="1626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/>
            <a:r>
              <a:rPr lang="zh-CN" altLang="en-US"/>
              <a:t>                                                                        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708775" y="1094740"/>
            <a:ext cx="1294130" cy="556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7348220" y="1651635"/>
            <a:ext cx="26035" cy="353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185795" y="1718310"/>
            <a:ext cx="16268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/>
            <a:r>
              <a:rPr lang="zh-CN" altLang="en-US" sz="1400"/>
              <a:t>下一交易日的交易时段信息     </a:t>
            </a:r>
            <a:r>
              <a:rPr lang="zh-CN" altLang="en-US"/>
              <a:t>                                                                   </a:t>
            </a:r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398145" y="2781300"/>
            <a:ext cx="11609705" cy="1079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436245" y="3609340"/>
            <a:ext cx="11609705" cy="1079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11175" y="3173095"/>
            <a:ext cx="1626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/>
            <a:r>
              <a:rPr lang="zh-CN" altLang="en-US"/>
              <a:t> </a:t>
            </a:r>
            <a:r>
              <a:rPr lang="en-US" altLang="zh-CN"/>
              <a:t>T</a:t>
            </a:r>
            <a:r>
              <a:rPr lang="zh-CN" altLang="en-US"/>
              <a:t>日夜盘开盘</a:t>
            </a:r>
            <a:r>
              <a:rPr lang="zh-CN" altLang="en-US"/>
              <a:t>                                                                        </a:t>
            </a:r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7398385" y="2185035"/>
            <a:ext cx="2783840" cy="20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831455" y="1825625"/>
            <a:ext cx="1991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/>
            <a:r>
              <a:rPr lang="zh-CN" altLang="en-US" sz="1400"/>
              <a:t>通知客户端关闭小白屏</a:t>
            </a:r>
            <a:r>
              <a:rPr lang="zh-CN" altLang="en-US" sz="1400"/>
              <a:t> </a:t>
            </a:r>
            <a:r>
              <a:rPr lang="zh-CN" altLang="en-US"/>
              <a:t>                                                                   </a:t>
            </a:r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5118735" y="3163570"/>
            <a:ext cx="222948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337175" y="2876550"/>
            <a:ext cx="19577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/>
            <a:r>
              <a:rPr lang="zh-CN" altLang="en-US" sz="1400"/>
              <a:t>小白屏打开重新获取日盘</a:t>
            </a:r>
            <a:r>
              <a:rPr lang="en-US" altLang="zh-CN" sz="1400"/>
              <a:t>/</a:t>
            </a:r>
            <a:r>
              <a:rPr lang="zh-CN" altLang="en-US" sz="1400"/>
              <a:t>夜盘信息</a:t>
            </a:r>
            <a:r>
              <a:rPr lang="zh-CN" altLang="en-US" sz="1400"/>
              <a:t> </a:t>
            </a:r>
            <a:r>
              <a:rPr lang="zh-CN" altLang="en-US"/>
              <a:t>                                                                   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11505" y="3613150"/>
            <a:ext cx="1626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/>
            <a:r>
              <a:rPr lang="zh-CN" altLang="en-US"/>
              <a:t> </a:t>
            </a:r>
            <a:r>
              <a:rPr lang="en-US"/>
              <a:t>24</a:t>
            </a:r>
            <a:r>
              <a:rPr lang="zh-CN" altLang="en-US"/>
              <a:t>：</a:t>
            </a:r>
            <a:r>
              <a:rPr lang="en-US" altLang="zh-CN"/>
              <a:t>00</a:t>
            </a:r>
            <a:r>
              <a:rPr lang="zh-CN" altLang="en-US"/>
              <a:t>                                                                        </a:t>
            </a:r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7387590" y="3920490"/>
            <a:ext cx="27730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8115935" y="3609340"/>
            <a:ext cx="1118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/>
            <a:r>
              <a:rPr lang="zh-CN" altLang="en-US" sz="1400"/>
              <a:t>退出客户端</a:t>
            </a:r>
            <a:r>
              <a:rPr lang="zh-CN" altLang="en-US" sz="1400"/>
              <a:t> </a:t>
            </a:r>
            <a:r>
              <a:rPr lang="zh-CN" altLang="en-US"/>
              <a:t>                                                                   </a:t>
            </a:r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451485" y="4589780"/>
            <a:ext cx="11609705" cy="1079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24815" y="4153535"/>
            <a:ext cx="2734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/>
            <a:r>
              <a:rPr lang="zh-CN" altLang="en-US"/>
              <a:t> </a:t>
            </a:r>
            <a:r>
              <a:rPr lang="en-US" altLang="zh-CN"/>
              <a:t>T</a:t>
            </a:r>
            <a:r>
              <a:rPr lang="zh-CN" altLang="en-US"/>
              <a:t>日夜盘收盘</a:t>
            </a:r>
            <a:r>
              <a:rPr lang="en-US" altLang="zh-CN"/>
              <a:t>/</a:t>
            </a:r>
            <a:r>
              <a:rPr lang="zh-CN" altLang="en-US"/>
              <a:t>日盘开盘</a:t>
            </a:r>
            <a:r>
              <a:rPr lang="zh-CN" altLang="en-US"/>
              <a:t>                                                                        </a:t>
            </a:r>
            <a:endParaRPr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7387590" y="4491990"/>
            <a:ext cx="27946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907655" y="4116705"/>
            <a:ext cx="1991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/>
            <a:r>
              <a:rPr lang="zh-CN" altLang="en-US" sz="1400"/>
              <a:t>通知客户端关闭小白屏</a:t>
            </a:r>
            <a:r>
              <a:rPr lang="zh-CN" altLang="en-US" sz="1400"/>
              <a:t> </a:t>
            </a:r>
            <a:r>
              <a:rPr lang="zh-CN" altLang="en-US"/>
              <a:t>                                                                   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867025" y="3406775"/>
            <a:ext cx="4495165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82295" y="4105910"/>
            <a:ext cx="11609705" cy="1079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51485" y="5358130"/>
            <a:ext cx="105143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00B0F0"/>
                </a:solidFill>
              </a:rPr>
              <a:t>核心如何区分是日盘</a:t>
            </a:r>
            <a:r>
              <a:rPr lang="en-US" altLang="zh-CN">
                <a:solidFill>
                  <a:srgbClr val="00B0F0"/>
                </a:solidFill>
              </a:rPr>
              <a:t>/</a:t>
            </a:r>
            <a:r>
              <a:rPr lang="zh-CN" altLang="en-US">
                <a:solidFill>
                  <a:srgbClr val="00B0F0"/>
                </a:solidFill>
              </a:rPr>
              <a:t>夜盘？</a:t>
            </a:r>
            <a:r>
              <a:rPr lang="zh-CN" altLang="en-US"/>
              <a:t>依靠客户端传入</a:t>
            </a:r>
            <a:endParaRPr lang="zh-CN" altLang="en-US"/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00B0F0"/>
                </a:solidFill>
              </a:rPr>
              <a:t>客户端如何准确获取日盘</a:t>
            </a:r>
            <a:r>
              <a:rPr lang="en-US" altLang="zh-CN">
                <a:solidFill>
                  <a:srgbClr val="00B0F0"/>
                </a:solidFill>
              </a:rPr>
              <a:t>/</a:t>
            </a:r>
            <a:r>
              <a:rPr lang="zh-CN" altLang="en-US">
                <a:solidFill>
                  <a:srgbClr val="00B0F0"/>
                </a:solidFill>
              </a:rPr>
              <a:t>夜盘？</a:t>
            </a:r>
            <a:r>
              <a:rPr lang="zh-CN" altLang="en-US"/>
              <a:t>每次打开白屏从基础数据获取、提交再次获取进行比较</a:t>
            </a:r>
            <a:r>
              <a:rPr lang="zh-CN" altLang="en-US"/>
              <a:t>、切盘会关闭白屏，清空黑屏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186046" y="233532"/>
            <a:ext cx="181991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 </a:t>
            </a:r>
            <a:r>
              <a:rPr lang="zh-CN" altLang="en-US" sz="4000" dirty="0"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批处理</a:t>
            </a:r>
            <a:endParaRPr lang="zh-CN" altLang="en-US" sz="4000" dirty="0"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30470" y="1032510"/>
            <a:ext cx="1294130" cy="556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信用拆借批处理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478270" y="2016760"/>
            <a:ext cx="2277110" cy="556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夜盘收盘</a:t>
            </a:r>
            <a:r>
              <a:rPr lang="zh-CN" altLang="en-US"/>
              <a:t>每日跑批</a:t>
            </a:r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>
            <a:off x="8788400" y="1480185"/>
            <a:ext cx="443230" cy="13436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274175" y="1271905"/>
            <a:ext cx="1991360" cy="37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夜盘报价过期撤销</a:t>
            </a:r>
            <a:endParaRPr lang="zh-CN" altLang="en-US" sz="1400"/>
          </a:p>
        </p:txBody>
      </p:sp>
      <p:sp>
        <p:nvSpPr>
          <p:cNvPr id="8" name="矩形 7"/>
          <p:cNvSpPr/>
          <p:nvPr/>
        </p:nvSpPr>
        <p:spPr>
          <a:xfrm>
            <a:off x="9292590" y="2647315"/>
            <a:ext cx="188658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通知客户端消息</a:t>
            </a:r>
            <a:endParaRPr lang="zh-CN" altLang="en-US" sz="1400"/>
          </a:p>
        </p:txBody>
      </p:sp>
      <p:sp>
        <p:nvSpPr>
          <p:cNvPr id="9" name="矩形 8"/>
          <p:cNvSpPr/>
          <p:nvPr/>
        </p:nvSpPr>
        <p:spPr>
          <a:xfrm>
            <a:off x="6511290" y="4599940"/>
            <a:ext cx="2277110" cy="556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日终每日跑批</a:t>
            </a:r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>
            <a:off x="2691765" y="4260850"/>
            <a:ext cx="571500" cy="1837055"/>
          </a:xfrm>
          <a:prstGeom prst="leftBrace">
            <a:avLst>
              <a:gd name="adj1" fmla="val 26777"/>
              <a:gd name="adj2" fmla="val 37331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446260" y="4263390"/>
            <a:ext cx="1991360" cy="37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报价成交相关</a:t>
            </a:r>
            <a:endParaRPr lang="zh-CN" altLang="en-US" sz="1400"/>
          </a:p>
        </p:txBody>
      </p:sp>
      <p:sp>
        <p:nvSpPr>
          <p:cNvPr id="17" name="矩形 16"/>
          <p:cNvSpPr/>
          <p:nvPr/>
        </p:nvSpPr>
        <p:spPr>
          <a:xfrm>
            <a:off x="9456420" y="4849495"/>
            <a:ext cx="1991360" cy="37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额度相关</a:t>
            </a:r>
            <a:endParaRPr lang="zh-CN" altLang="en-US" sz="1400"/>
          </a:p>
        </p:txBody>
      </p:sp>
      <p:sp>
        <p:nvSpPr>
          <p:cNvPr id="18" name="矩形 17"/>
          <p:cNvSpPr/>
          <p:nvPr/>
        </p:nvSpPr>
        <p:spPr>
          <a:xfrm>
            <a:off x="9425940" y="5390515"/>
            <a:ext cx="1991360" cy="37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核心清数据</a:t>
            </a:r>
            <a:endParaRPr lang="zh-CN" altLang="en-US" sz="1400"/>
          </a:p>
        </p:txBody>
      </p:sp>
      <p:sp>
        <p:nvSpPr>
          <p:cNvPr id="19" name="矩形 18"/>
          <p:cNvSpPr/>
          <p:nvPr/>
        </p:nvSpPr>
        <p:spPr>
          <a:xfrm>
            <a:off x="9456420" y="6433185"/>
            <a:ext cx="1990725" cy="37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ym typeface="+mn-ea"/>
              </a:rPr>
              <a:t>头寸计算（只有夜盘时</a:t>
            </a:r>
            <a:r>
              <a:rPr lang="zh-CN" altLang="en-US" sz="1400">
                <a:sym typeface="+mn-ea"/>
              </a:rPr>
              <a:t>）</a:t>
            </a:r>
            <a:endParaRPr lang="zh-CN" altLang="en-US" sz="1400">
              <a:sym typeface="+mn-ea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5664835" y="1589405"/>
            <a:ext cx="6350" cy="3310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4" idx="1"/>
          </p:cNvCxnSpPr>
          <p:nvPr/>
        </p:nvCxnSpPr>
        <p:spPr>
          <a:xfrm flipV="1">
            <a:off x="5671185" y="2285365"/>
            <a:ext cx="807085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5671185" y="4878070"/>
            <a:ext cx="807085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478270" y="2574925"/>
            <a:ext cx="1626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/>
            <a:r>
              <a:rPr lang="zh-CN" altLang="en-US" sz="1400"/>
              <a:t>夜盘结束就会执行</a:t>
            </a:r>
            <a:r>
              <a:rPr lang="zh-CN" altLang="en-US"/>
              <a:t>                                                                   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477635" y="5280660"/>
            <a:ext cx="27546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/>
            <a:r>
              <a:rPr lang="zh-CN" altLang="en-US" sz="1400"/>
              <a:t>有日盘的时候在日盘结束后执行，否则在夜盘结束时执行</a:t>
            </a:r>
            <a:r>
              <a:rPr lang="zh-CN" altLang="en-US"/>
              <a:t>                                                                   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9456420" y="3689985"/>
            <a:ext cx="1991360" cy="37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更新交易日</a:t>
            </a:r>
            <a:endParaRPr lang="zh-CN" altLang="en-US" sz="1400"/>
          </a:p>
        </p:txBody>
      </p:sp>
      <p:sp>
        <p:nvSpPr>
          <p:cNvPr id="26" name="矩形 25"/>
          <p:cNvSpPr/>
          <p:nvPr/>
        </p:nvSpPr>
        <p:spPr>
          <a:xfrm>
            <a:off x="509270" y="1107440"/>
            <a:ext cx="1294130" cy="556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其他市场</a:t>
            </a:r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1153160" y="1111250"/>
            <a:ext cx="6350" cy="383921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148080" y="4949825"/>
            <a:ext cx="807085" cy="127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1173480" y="2296795"/>
            <a:ext cx="807085" cy="127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980565" y="2113280"/>
            <a:ext cx="1626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/>
            <a:r>
              <a:rPr lang="en-US" altLang="zh-CN" sz="1400"/>
              <a:t>EOD1</a:t>
            </a:r>
            <a:r>
              <a:rPr lang="zh-CN" altLang="en-US"/>
              <a:t>                                                                   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955165" y="4766310"/>
            <a:ext cx="1626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/>
            <a:r>
              <a:rPr lang="en-US" altLang="zh-CN" sz="1400"/>
              <a:t>EOD</a:t>
            </a:r>
            <a:r>
              <a:rPr lang="en-US" sz="1400"/>
              <a:t>2</a:t>
            </a:r>
            <a:r>
              <a:rPr lang="zh-CN" altLang="en-US"/>
              <a:t>                                                                  </a:t>
            </a:r>
            <a:endParaRPr lang="zh-CN" altLang="en-US"/>
          </a:p>
        </p:txBody>
      </p:sp>
      <p:sp>
        <p:nvSpPr>
          <p:cNvPr id="33" name="左大括号 32"/>
          <p:cNvSpPr/>
          <p:nvPr/>
        </p:nvSpPr>
        <p:spPr>
          <a:xfrm>
            <a:off x="9011920" y="3958590"/>
            <a:ext cx="419735" cy="2459355"/>
          </a:xfrm>
          <a:prstGeom prst="leftBrace">
            <a:avLst>
              <a:gd name="adj1" fmla="val 8333"/>
              <a:gd name="adj2" fmla="val 395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154680" y="5948680"/>
            <a:ext cx="2179955" cy="37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ym typeface="+mn-ea"/>
              </a:rPr>
              <a:t>头寸计算</a:t>
            </a:r>
            <a:endParaRPr lang="zh-CN" altLang="en-US" sz="1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114040" y="4079240"/>
            <a:ext cx="1991360" cy="37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更新交易日</a:t>
            </a:r>
            <a:endParaRPr lang="zh-CN" altLang="en-US" sz="1400"/>
          </a:p>
        </p:txBody>
      </p:sp>
      <p:sp>
        <p:nvSpPr>
          <p:cNvPr id="36" name="文本框 35"/>
          <p:cNvSpPr txBox="1"/>
          <p:nvPr/>
        </p:nvSpPr>
        <p:spPr>
          <a:xfrm>
            <a:off x="3810000" y="4766310"/>
            <a:ext cx="162687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/>
            <a:r>
              <a:rPr lang="en-US" sz="1400"/>
              <a:t>.</a:t>
            </a:r>
            <a:endParaRPr lang="en-US" sz="1400"/>
          </a:p>
          <a:p>
            <a:pPr marL="285750" indent="-285750"/>
            <a:r>
              <a:rPr lang="en-US" altLang="zh-CN"/>
              <a:t>.</a:t>
            </a:r>
            <a:endParaRPr lang="en-US" altLang="zh-CN"/>
          </a:p>
          <a:p>
            <a:pPr marL="285750" indent="-285750"/>
            <a:r>
              <a:rPr lang="en-US" altLang="zh-CN"/>
              <a:t>.</a:t>
            </a:r>
            <a:r>
              <a:rPr lang="zh-CN" altLang="en-US"/>
              <a:t>                                                                 </a:t>
            </a:r>
            <a:endParaRPr lang="zh-CN" altLang="en-US"/>
          </a:p>
        </p:txBody>
      </p:sp>
      <p:cxnSp>
        <p:nvCxnSpPr>
          <p:cNvPr id="38" name="肘形连接符 37"/>
          <p:cNvCxnSpPr/>
          <p:nvPr/>
        </p:nvCxnSpPr>
        <p:spPr>
          <a:xfrm flipV="1">
            <a:off x="5363845" y="3959225"/>
            <a:ext cx="4067810" cy="2190115"/>
          </a:xfrm>
          <a:prstGeom prst="bentConnector3">
            <a:avLst>
              <a:gd name="adj1" fmla="val 21120"/>
            </a:avLst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431020" y="5934075"/>
            <a:ext cx="1991360" cy="37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市场参数</a:t>
            </a:r>
            <a:endParaRPr lang="zh-CN" altLang="en-US" sz="1400"/>
          </a:p>
        </p:txBody>
      </p:sp>
      <p:sp>
        <p:nvSpPr>
          <p:cNvPr id="13" name="矩形 12"/>
          <p:cNvSpPr/>
          <p:nvPr/>
        </p:nvSpPr>
        <p:spPr>
          <a:xfrm>
            <a:off x="3154680" y="5013325"/>
            <a:ext cx="2179955" cy="37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ym typeface="+mn-ea"/>
              </a:rPr>
              <a:t>参数</a:t>
            </a:r>
            <a:r>
              <a:rPr lang="en-US" altLang="zh-CN" sz="1400">
                <a:sym typeface="+mn-ea"/>
              </a:rPr>
              <a:t>/</a:t>
            </a:r>
            <a:r>
              <a:rPr lang="zh-CN" altLang="en-US" sz="1400">
                <a:sym typeface="+mn-ea"/>
              </a:rPr>
              <a:t>交易品种</a:t>
            </a:r>
            <a:r>
              <a:rPr lang="zh-CN" altLang="en-US" sz="1400">
                <a:sym typeface="+mn-ea"/>
              </a:rPr>
              <a:t>计算</a:t>
            </a:r>
            <a:endParaRPr lang="zh-CN" altLang="en-US" sz="1400">
              <a:sym typeface="+mn-ea"/>
            </a:endParaRPr>
          </a:p>
        </p:txBody>
      </p:sp>
      <p:cxnSp>
        <p:nvCxnSpPr>
          <p:cNvPr id="31" name="肘形连接符 30"/>
          <p:cNvCxnSpPr>
            <a:endCxn id="12" idx="1"/>
          </p:cNvCxnSpPr>
          <p:nvPr/>
        </p:nvCxnSpPr>
        <p:spPr>
          <a:xfrm>
            <a:off x="5378450" y="5220970"/>
            <a:ext cx="4052570" cy="891540"/>
          </a:xfrm>
          <a:prstGeom prst="bentConnector3">
            <a:avLst>
              <a:gd name="adj1" fmla="val 26606"/>
            </a:avLst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6804025" y="6122670"/>
            <a:ext cx="1626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/>
            <a:r>
              <a:rPr lang="zh-CN" altLang="en-US" sz="1400"/>
              <a:t>剥离</a:t>
            </a:r>
            <a:r>
              <a:rPr lang="zh-CN" altLang="en-US"/>
              <a:t>                                                                  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591300" y="3590925"/>
            <a:ext cx="1626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/>
            <a:r>
              <a:rPr lang="zh-CN" altLang="en-US" sz="1400"/>
              <a:t>依赖</a:t>
            </a:r>
            <a:r>
              <a:rPr lang="zh-CN" altLang="en-US"/>
              <a:t>                                                               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37" grpId="0"/>
      <p:bldP spid="37" grpId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3200,&quot;width&quot;:14625}"/>
</p:tagLst>
</file>

<file path=ppt/tags/tag2.xml><?xml version="1.0" encoding="utf-8"?>
<p:tagLst xmlns:p="http://schemas.openxmlformats.org/presentationml/2006/main">
  <p:tag name="KSO_WM_UNIT_TABLE_BEAUTIFY" val="smartTable{0b994fa6-8467-4710-80cf-c86236d4f51e}"/>
</p:tagLst>
</file>

<file path=ppt/tags/tag3.xml><?xml version="1.0" encoding="utf-8"?>
<p:tagLst xmlns:p="http://schemas.openxmlformats.org/presentationml/2006/main">
  <p:tag name="KSO_WM_UNIT_TABLE_BEAUTIFY" val="smartTable{a7669df8-1e28-4d59-8832-2e5b69243c9d}"/>
  <p:tag name="TABLE_ENDDRAG_ORIGIN_RECT" val="176*60"/>
  <p:tag name="TABLE_ENDDRAG_RECT" val="696*89*176*60"/>
</p:tagLst>
</file>

<file path=ppt/tags/tag4.xml><?xml version="1.0" encoding="utf-8"?>
<p:tagLst xmlns:p="http://schemas.openxmlformats.org/presentationml/2006/main">
  <p:tag name="KSO_WM_UNIT_TABLE_BEAUTIFY" val="smartTable{0b994fa6-8467-4710-80cf-c86236d4f51e}"/>
  <p:tag name="TABLE_ENDDRAG_ORIGIN_RECT" val="562*69"/>
  <p:tag name="TABLE_ENDDRAG_RECT" val="338*224*562*69"/>
</p:tagLst>
</file>

<file path=ppt/tags/tag5.xml><?xml version="1.0" encoding="utf-8"?>
<p:tagLst xmlns:p="http://schemas.openxmlformats.org/presentationml/2006/main">
  <p:tag name="PA" val="v4.0.0"/>
</p:tagLst>
</file>

<file path=ppt/tags/tag6.xml><?xml version="1.0" encoding="utf-8"?>
<p:tagLst xmlns:p="http://schemas.openxmlformats.org/presentationml/2006/main">
  <p:tag name="PA" val="v4.0.0"/>
</p:tagLst>
</file>

<file path=ppt/tags/tag7.xml><?xml version="1.0" encoding="utf-8"?>
<p:tagLst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4341</Words>
  <Application>WPS 演示</Application>
  <PresentationFormat>宽屏</PresentationFormat>
  <Paragraphs>298</Paragraphs>
  <Slides>17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4" baseType="lpstr">
      <vt:lpstr>Arial</vt:lpstr>
      <vt:lpstr>宋体</vt:lpstr>
      <vt:lpstr>Wingdings</vt:lpstr>
      <vt:lpstr>Arial</vt:lpstr>
      <vt:lpstr>字魂58号-创中黑</vt:lpstr>
      <vt:lpstr>黑体</vt:lpstr>
      <vt:lpstr>Wingdings</vt:lpstr>
      <vt:lpstr>Source Han Sans K Medium</vt:lpstr>
      <vt:lpstr>MS UI Gothic</vt:lpstr>
      <vt:lpstr>思源黑体 CN Regular</vt:lpstr>
      <vt:lpstr>微软雅黑</vt:lpstr>
      <vt:lpstr>Arial Unicode MS</vt:lpstr>
      <vt:lpstr>等线</vt:lpstr>
      <vt:lpstr>思源黑体 CN Bold</vt:lpstr>
      <vt:lpstr>Office 主题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章兜兜</cp:lastModifiedBy>
  <cp:revision>723</cp:revision>
  <dcterms:created xsi:type="dcterms:W3CDTF">2018-06-17T04:53:00Z</dcterms:created>
  <dcterms:modified xsi:type="dcterms:W3CDTF">2021-02-26T02:28:19Z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KSOTemplateUUID">
    <vt:lpwstr>v1.0_mb_I7yqyJvcnXzgF8sUwWA8Vg==</vt:lpwstr>
  </property>
</Properties>
</file>